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95" r:id="rId2"/>
    <p:sldId id="296" r:id="rId3"/>
    <p:sldId id="318" r:id="rId4"/>
    <p:sldId id="319" r:id="rId5"/>
    <p:sldId id="325" r:id="rId6"/>
    <p:sldId id="320" r:id="rId7"/>
    <p:sldId id="323" r:id="rId8"/>
    <p:sldId id="321" r:id="rId9"/>
    <p:sldId id="322" r:id="rId10"/>
    <p:sldId id="324" r:id="rId11"/>
    <p:sldId id="297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B65A8DB-40FF-9D14-E7B1-B4DB6D0C5288}" name="Namazi Nia, Sohrab" initials="NNS" userId="S::sn773@njit.edu::ea7c038b-3934-414c-a0a9-784289c4c75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AEB"/>
    <a:srgbClr val="DCDEE0"/>
    <a:srgbClr val="C8CBCE"/>
    <a:srgbClr val="FFC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980" autoAdjust="0"/>
    <p:restoredTop sz="64328" autoAdjust="0"/>
  </p:normalViewPr>
  <p:slideViewPr>
    <p:cSldViewPr>
      <p:cViewPr varScale="1">
        <p:scale>
          <a:sx n="95" d="100"/>
          <a:sy n="95" d="100"/>
        </p:scale>
        <p:origin x="10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fld id="{E2AABDFB-5585-4C6B-B46D-B37748AEE6AF}" type="datetimeFigureOut">
              <a:rPr lang="en-US"/>
              <a:pPr>
                <a:defRPr/>
              </a:pPr>
              <a:t>4/27/23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fld id="{33435934-E2EA-4CF7-BAEA-ED35B99D34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7000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fld id="{47640246-BDFA-40CF-B585-553AEC9CD5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2764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D2C197-24C2-47AD-B6A9-AD1794E770B0}" type="slidenum">
              <a:rPr lang="en-US" smtClean="0">
                <a:ea typeface="MS PGothic" pitchFamily="34" charset="-128"/>
              </a:rPr>
              <a:pPr>
                <a:defRPr/>
              </a:pPr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6C0861-0362-404D-AB85-18B079183C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8EE445-0F6E-4418-8E09-9A4FDBD26FA7}" type="slidenum">
              <a:rPr lang="en-US" smtClean="0">
                <a:ea typeface="MS PGothic" pitchFamily="34" charset="-128"/>
              </a:rPr>
              <a:pPr>
                <a:defRPr/>
              </a:pPr>
              <a:t>10</a:t>
            </a:fld>
            <a:endParaRPr lang="en-US">
              <a:ea typeface="MS PGothic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AEEDC2-0CFA-4BAC-8FD4-E72E239ACA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5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8EE445-0F6E-4418-8E09-9A4FDBD26FA7}" type="slidenum">
              <a:rPr lang="en-US" smtClean="0">
                <a:ea typeface="MS PGothic" pitchFamily="34" charset="-128"/>
              </a:rPr>
              <a:pPr>
                <a:defRPr/>
              </a:pPr>
              <a:t>11</a:t>
            </a:fld>
            <a:endParaRPr lang="en-US">
              <a:ea typeface="MS PGothic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AEEDC2-0CFA-4BAC-8FD4-E72E239ACA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92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8EE445-0F6E-4418-8E09-9A4FDBD26FA7}" type="slidenum">
              <a:rPr lang="en-US" smtClean="0">
                <a:ea typeface="MS PGothic" pitchFamily="34" charset="-128"/>
              </a:rPr>
              <a:pPr>
                <a:defRPr/>
              </a:pPr>
              <a:t>2</a:t>
            </a:fld>
            <a:endParaRPr lang="en-US">
              <a:ea typeface="MS PGothic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AEEDC2-0CFA-4BAC-8FD4-E72E239ACA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8EE445-0F6E-4418-8E09-9A4FDBD26FA7}" type="slidenum">
              <a:rPr lang="en-US" smtClean="0">
                <a:ea typeface="MS PGothic" pitchFamily="34" charset="-128"/>
              </a:rPr>
              <a:pPr>
                <a:defRPr/>
              </a:pPr>
              <a:t>3</a:t>
            </a:fld>
            <a:endParaRPr lang="en-US">
              <a:ea typeface="MS PGothic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AEEDC2-0CFA-4BAC-8FD4-E72E239ACA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64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8EE445-0F6E-4418-8E09-9A4FDBD26FA7}" type="slidenum">
              <a:rPr lang="en-US" smtClean="0">
                <a:ea typeface="MS PGothic" pitchFamily="34" charset="-128"/>
              </a:rPr>
              <a:pPr>
                <a:defRPr/>
              </a:pPr>
              <a:t>4</a:t>
            </a:fld>
            <a:endParaRPr lang="en-US">
              <a:ea typeface="MS PGothic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AEEDC2-0CFA-4BAC-8FD4-E72E239ACA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61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8EE445-0F6E-4418-8E09-9A4FDBD26FA7}" type="slidenum">
              <a:rPr lang="en-US" smtClean="0">
                <a:ea typeface="MS PGothic" pitchFamily="34" charset="-128"/>
              </a:rPr>
              <a:pPr>
                <a:defRPr/>
              </a:pPr>
              <a:t>5</a:t>
            </a:fld>
            <a:endParaRPr lang="en-US">
              <a:ea typeface="MS PGothic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AEEDC2-0CFA-4BAC-8FD4-E72E239ACA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74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8EE445-0F6E-4418-8E09-9A4FDBD26FA7}" type="slidenum">
              <a:rPr lang="en-US" smtClean="0">
                <a:ea typeface="MS PGothic" pitchFamily="34" charset="-128"/>
              </a:rPr>
              <a:pPr>
                <a:defRPr/>
              </a:pPr>
              <a:t>6</a:t>
            </a:fld>
            <a:endParaRPr lang="en-US">
              <a:ea typeface="MS PGothic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AEEDC2-0CFA-4BAC-8FD4-E72E239ACA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37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8EE445-0F6E-4418-8E09-9A4FDBD26FA7}" type="slidenum">
              <a:rPr lang="en-US" smtClean="0">
                <a:ea typeface="MS PGothic" pitchFamily="34" charset="-128"/>
              </a:rPr>
              <a:pPr>
                <a:defRPr/>
              </a:pPr>
              <a:t>7</a:t>
            </a:fld>
            <a:endParaRPr lang="en-US">
              <a:ea typeface="MS PGothic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AEEDC2-0CFA-4BAC-8FD4-E72E239ACA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56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8EE445-0F6E-4418-8E09-9A4FDBD26FA7}" type="slidenum">
              <a:rPr lang="en-US" smtClean="0">
                <a:ea typeface="MS PGothic" pitchFamily="34" charset="-128"/>
              </a:rPr>
              <a:pPr>
                <a:defRPr/>
              </a:pPr>
              <a:t>8</a:t>
            </a:fld>
            <a:endParaRPr lang="en-US">
              <a:ea typeface="MS PGothic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AEEDC2-0CFA-4BAC-8FD4-E72E239ACA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78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8EE445-0F6E-4418-8E09-9A4FDBD26FA7}" type="slidenum">
              <a:rPr lang="en-US" smtClean="0">
                <a:ea typeface="MS PGothic" pitchFamily="34" charset="-128"/>
              </a:rPr>
              <a:pPr>
                <a:defRPr/>
              </a:pPr>
              <a:t>9</a:t>
            </a:fld>
            <a:endParaRPr lang="en-US">
              <a:ea typeface="MS PGothic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AEEDC2-0CFA-4BAC-8FD4-E72E239ACA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51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1650" y="912813"/>
            <a:ext cx="1943100" cy="51831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2350" y="912813"/>
            <a:ext cx="5676900" cy="51831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235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75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22350" y="9128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235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8" name="Picture 8" descr="njit_Admin_footer_PPT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6069013"/>
            <a:ext cx="918845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ITC Stone Sans Std Semibold" pitchFamily="-112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ITC Stone Sans Std Semibold" pitchFamily="-112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ITC Stone Sans Std Semibold" pitchFamily="-112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ITC Stone Sans Std Semibold" pitchFamily="-112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ITC Stone Sans Std Semibold" pitchFamily="-112" charset="0"/>
          <a:ea typeface="ＭＳ Ｐゴシック" pitchFamily="-11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ITC Stone Sans Std Semibold" pitchFamily="-112" charset="0"/>
          <a:ea typeface="ＭＳ Ｐゴシック" pitchFamily="-11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ITC Stone Sans Std Semibold" pitchFamily="-112" charset="0"/>
          <a:ea typeface="ＭＳ Ｐゴシック" pitchFamily="-11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ITC Stone Sans Std Semibold" pitchFamily="-112" charset="0"/>
          <a:ea typeface="ＭＳ Ｐゴシック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528935"/>
            <a:ext cx="8839200" cy="1066800"/>
          </a:xfrm>
        </p:spPr>
        <p:txBody>
          <a:bodyPr/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Proposing an anomaly-based IDS for IoT networks</a:t>
            </a:r>
            <a:b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1800" dirty="0"/>
            </a:br>
            <a:r>
              <a:rPr lang="en-US" sz="2400" dirty="0"/>
              <a:t>Mahshad Koohi</a:t>
            </a:r>
            <a:br>
              <a:rPr lang="en-US" sz="2400" dirty="0"/>
            </a:br>
            <a:r>
              <a:rPr lang="en-US" sz="2400" dirty="0"/>
              <a:t>Sohrab Namazi Nia</a:t>
            </a:r>
            <a:br>
              <a:rPr lang="en-US" sz="700" dirty="0"/>
            </a:br>
            <a:br>
              <a:rPr lang="en-US" sz="700" dirty="0"/>
            </a:br>
            <a:br>
              <a:rPr lang="en-US" sz="2000" b="1" dirty="0"/>
            </a:br>
            <a:r>
              <a:rPr lang="en-US" sz="2000" dirty="0"/>
              <a:t>Spring 2023</a:t>
            </a:r>
            <a:br>
              <a:rPr lang="en-US" sz="600" dirty="0"/>
            </a:br>
            <a:br>
              <a:rPr lang="en-US" sz="600" dirty="0"/>
            </a:br>
            <a:br>
              <a:rPr lang="en-US" sz="600" dirty="0"/>
            </a:br>
            <a:br>
              <a:rPr lang="en-US" sz="600" dirty="0"/>
            </a:br>
            <a:br>
              <a:rPr lang="en-US" sz="600" dirty="0"/>
            </a:br>
            <a:br>
              <a:rPr lang="en-US" sz="1400" dirty="0"/>
            </a:b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5638800" y="4800600"/>
            <a:ext cx="3124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/>
          </p:cNvSpPr>
          <p:nvPr/>
        </p:nvSpPr>
        <p:spPr bwMode="auto">
          <a:xfrm>
            <a:off x="304800" y="27166"/>
            <a:ext cx="7924800" cy="5002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/>
          <a:lstStyle/>
          <a:p>
            <a:pPr algn="ctr"/>
            <a:r>
              <a:rPr lang="en-US" sz="3600" b="1" dirty="0"/>
              <a:t> Neural Network</a:t>
            </a:r>
          </a:p>
          <a:p>
            <a:pPr lvl="2"/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NimbusRomNo9L"/>
              </a:rPr>
              <a:t>After training the model, we get an MSE threshold to compare the test data with that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NimbusRomNo9L"/>
              </a:rPr>
              <a:t>We use the autoencoder to predict the test dataset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NimbusRomNo9L"/>
              </a:rPr>
              <a:t>Finally, we classify based on it to predict if the test data is an attack or not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NimbusRomNo9L"/>
              </a:rPr>
              <a:t>The result was Successful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NimbusRomNo9L"/>
              </a:rPr>
              <a:t>Recall: 100%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NimbusRomNo9L"/>
              </a:rPr>
              <a:t>Precision: 91%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NimbusRomNo9L"/>
              </a:rPr>
              <a:t>Accuracy: 97%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lvl="3"/>
            <a:endParaRPr lang="en-US" sz="2000" dirty="0">
              <a:latin typeface="NimbusRomNo9L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lvl="2"/>
            <a:endParaRPr lang="en-US" sz="1800" b="1" dirty="0">
              <a:latin typeface="NimbusRomNo9L"/>
            </a:endParaRPr>
          </a:p>
          <a:p>
            <a:pPr lvl="2"/>
            <a:endParaRPr lang="en-US" sz="1800" b="1" dirty="0">
              <a:latin typeface="NimbusRomNo9L"/>
            </a:endParaRPr>
          </a:p>
          <a:p>
            <a:pPr lvl="3"/>
            <a:endParaRPr lang="en-US" sz="2000" dirty="0">
              <a:latin typeface="NimbusRomNo9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NimbusRomNo9L"/>
            </a:endParaRPr>
          </a:p>
          <a:p>
            <a:r>
              <a:rPr lang="en-US" sz="1600" dirty="0">
                <a:latin typeface="NimbusRomNo9L"/>
              </a:rPr>
              <a:t>	</a:t>
            </a: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ITC Stone Sans Std Semibold"/>
              <a:buAutoNum type="arabicPeriod"/>
            </a:pPr>
            <a:endParaRPr lang="en-US" dirty="0"/>
          </a:p>
          <a:p>
            <a:pPr marL="514350" indent="-514350">
              <a:buFont typeface="ITC Stone Sans Std Semibold"/>
              <a:buAutoNum type="arabicPeriod"/>
            </a:pPr>
            <a:endParaRPr lang="en-US" dirty="0"/>
          </a:p>
          <a:p>
            <a:pPr marL="45720" eaLnBrk="0" hangingPunct="0">
              <a:lnSpc>
                <a:spcPct val="90000"/>
              </a:lnSpc>
              <a:spcBef>
                <a:spcPct val="20000"/>
              </a:spcBef>
            </a:pPr>
            <a:endParaRPr 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8F22C4-07DB-48C2-A4A9-8FADEC611BB6}"/>
              </a:ext>
            </a:extLst>
          </p:cNvPr>
          <p:cNvSpPr txBox="1"/>
          <p:nvPr/>
        </p:nvSpPr>
        <p:spPr>
          <a:xfrm>
            <a:off x="8543544" y="6172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40A9FC-FAB4-4250-88D2-2CEF96DB7C4F}"/>
              </a:ext>
            </a:extLst>
          </p:cNvPr>
          <p:cNvSpPr>
            <a:spLocks/>
          </p:cNvSpPr>
          <p:nvPr/>
        </p:nvSpPr>
        <p:spPr bwMode="auto">
          <a:xfrm>
            <a:off x="1143000" y="-228600"/>
            <a:ext cx="6477000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0" hangingPunct="0"/>
            <a:endParaRPr lang="en-US" sz="3800" b="1" dirty="0">
              <a:solidFill>
                <a:schemeClr val="tx2"/>
              </a:solidFill>
              <a:latin typeface="ITC Stone Sans Std Semibold"/>
            </a:endParaRP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99F49B8-5339-97C9-5581-B5CF69313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3581400"/>
            <a:ext cx="35179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85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/>
          </p:cNvSpPr>
          <p:nvPr/>
        </p:nvSpPr>
        <p:spPr bwMode="auto">
          <a:xfrm>
            <a:off x="419100" y="2819400"/>
            <a:ext cx="7924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/>
          <a:lstStyle/>
          <a:p>
            <a:pPr algn="ctr"/>
            <a:r>
              <a:rPr lang="en-US" sz="3600" b="1" dirty="0"/>
              <a:t>Thanks!</a:t>
            </a:r>
          </a:p>
          <a:p>
            <a:pPr algn="ctr"/>
            <a:endParaRPr lang="en-US" sz="2800" dirty="0"/>
          </a:p>
          <a:p>
            <a:endParaRPr lang="en-US" dirty="0"/>
          </a:p>
          <a:p>
            <a:pPr marL="514350" indent="-514350">
              <a:buFont typeface="ITC Stone Sans Std Semibold"/>
              <a:buAutoNum type="arabicPeriod"/>
            </a:pPr>
            <a:endParaRPr lang="en-US" dirty="0"/>
          </a:p>
          <a:p>
            <a:pPr marL="45720" eaLnBrk="0" hangingPunct="0">
              <a:lnSpc>
                <a:spcPct val="90000"/>
              </a:lnSpc>
              <a:spcBef>
                <a:spcPct val="20000"/>
              </a:spcBef>
            </a:pPr>
            <a:endParaRPr 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8F22C4-07DB-48C2-A4A9-8FADEC611BB6}"/>
              </a:ext>
            </a:extLst>
          </p:cNvPr>
          <p:cNvSpPr txBox="1"/>
          <p:nvPr/>
        </p:nvSpPr>
        <p:spPr>
          <a:xfrm>
            <a:off x="8558784" y="6172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40A9FC-FAB4-4250-88D2-2CEF96DB7C4F}"/>
              </a:ext>
            </a:extLst>
          </p:cNvPr>
          <p:cNvSpPr>
            <a:spLocks/>
          </p:cNvSpPr>
          <p:nvPr/>
        </p:nvSpPr>
        <p:spPr bwMode="auto">
          <a:xfrm>
            <a:off x="1143000" y="-228600"/>
            <a:ext cx="6477000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0" hangingPunct="0"/>
            <a:endParaRPr lang="en-US" sz="3800" b="1" dirty="0">
              <a:solidFill>
                <a:schemeClr val="tx2"/>
              </a:solidFill>
              <a:latin typeface="ITC Stone Sans St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20197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/>
          </p:cNvSpPr>
          <p:nvPr/>
        </p:nvSpPr>
        <p:spPr bwMode="auto">
          <a:xfrm>
            <a:off x="304800" y="27167"/>
            <a:ext cx="7924800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/>
          <a:lstStyle/>
          <a:p>
            <a:pPr algn="ctr"/>
            <a:r>
              <a:rPr lang="en-US" sz="3600" b="1" dirty="0"/>
              <a:t>Outline</a:t>
            </a:r>
          </a:p>
          <a:p>
            <a:pPr algn="ctr"/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lvl="1"/>
            <a:endParaRPr lang="en-US" sz="2000" dirty="0"/>
          </a:p>
          <a:p>
            <a:pPr marL="514350" indent="-514350">
              <a:buFont typeface="ITC Stone Sans Std Semibold"/>
              <a:buAutoNum type="arabicPeriod"/>
            </a:pPr>
            <a:endParaRPr lang="en-US" dirty="0"/>
          </a:p>
          <a:p>
            <a:pPr marL="514350" indent="-514350">
              <a:buFont typeface="ITC Stone Sans Std Semibold"/>
              <a:buAutoNum type="arabicPeriod"/>
            </a:pPr>
            <a:endParaRPr lang="en-US" dirty="0"/>
          </a:p>
          <a:p>
            <a:pPr marL="45720" eaLnBrk="0" hangingPunct="0">
              <a:lnSpc>
                <a:spcPct val="90000"/>
              </a:lnSpc>
              <a:spcBef>
                <a:spcPct val="20000"/>
              </a:spcBef>
            </a:pPr>
            <a:endParaRPr 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8F22C4-07DB-48C2-A4A9-8FADEC611BB6}"/>
              </a:ext>
            </a:extLst>
          </p:cNvPr>
          <p:cNvSpPr txBox="1"/>
          <p:nvPr/>
        </p:nvSpPr>
        <p:spPr>
          <a:xfrm>
            <a:off x="8763000" y="62484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40A9FC-FAB4-4250-88D2-2CEF96DB7C4F}"/>
              </a:ext>
            </a:extLst>
          </p:cNvPr>
          <p:cNvSpPr>
            <a:spLocks/>
          </p:cNvSpPr>
          <p:nvPr/>
        </p:nvSpPr>
        <p:spPr bwMode="auto">
          <a:xfrm>
            <a:off x="1143000" y="-228600"/>
            <a:ext cx="6477000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0" hangingPunct="0"/>
            <a:endParaRPr lang="en-US" sz="3800" b="1" dirty="0">
              <a:solidFill>
                <a:schemeClr val="tx2"/>
              </a:solidFill>
              <a:latin typeface="ITC Stone Sans Std Semi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96AC09-38EA-103F-5ACB-359554EA5DFF}"/>
              </a:ext>
            </a:extLst>
          </p:cNvPr>
          <p:cNvSpPr txBox="1"/>
          <p:nvPr/>
        </p:nvSpPr>
        <p:spPr>
          <a:xfrm>
            <a:off x="770965" y="1074509"/>
            <a:ext cx="35052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RPL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Dataset</a:t>
            </a:r>
          </a:p>
          <a:p>
            <a:pPr marL="971550" lvl="1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SVM</a:t>
            </a:r>
          </a:p>
          <a:p>
            <a:pPr marL="971550" lvl="1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Neural Network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/>
          </p:cNvSpPr>
          <p:nvPr/>
        </p:nvSpPr>
        <p:spPr bwMode="auto">
          <a:xfrm>
            <a:off x="304800" y="27166"/>
            <a:ext cx="7924800" cy="5002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/>
          <a:lstStyle/>
          <a:p>
            <a:pPr algn="ctr"/>
            <a:r>
              <a:rPr lang="en-US" sz="3600" b="1" dirty="0"/>
              <a:t> RPL</a:t>
            </a:r>
          </a:p>
          <a:p>
            <a:pPr lvl="2"/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NimbusRomNo9L"/>
              </a:rPr>
              <a:t>RPL is a protocol designed to be used in low-power networks in IoT.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NimbusRomNo9L"/>
              </a:rPr>
              <a:t>Different types of messages are transferred between the nodes of an IoT network topology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NimbusRomNo9L"/>
              </a:rPr>
              <a:t>Some RPL attacks try to send many unusual messages of a specific type in the network to lower the energy of the nodes and change the network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NimbusRomNo9L"/>
              </a:rPr>
              <a:t>We aimed to design an Anomaly-based IDS that can detect unusual behavior (attack) in a network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lvl="3"/>
            <a:endParaRPr lang="en-US" sz="2000" dirty="0">
              <a:latin typeface="NimbusRomNo9L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lvl="2"/>
            <a:endParaRPr lang="en-US" sz="1800" b="1" dirty="0">
              <a:latin typeface="NimbusRomNo9L"/>
            </a:endParaRPr>
          </a:p>
          <a:p>
            <a:pPr lvl="2"/>
            <a:endParaRPr lang="en-US" sz="1800" b="1" dirty="0">
              <a:latin typeface="NimbusRomNo9L"/>
            </a:endParaRPr>
          </a:p>
          <a:p>
            <a:pPr lvl="3"/>
            <a:endParaRPr lang="en-US" sz="2000" dirty="0">
              <a:latin typeface="NimbusRomNo9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NimbusRomNo9L"/>
            </a:endParaRPr>
          </a:p>
          <a:p>
            <a:r>
              <a:rPr lang="en-US" sz="1600" dirty="0">
                <a:latin typeface="NimbusRomNo9L"/>
              </a:rPr>
              <a:t>	</a:t>
            </a: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ITC Stone Sans Std Semibold"/>
              <a:buAutoNum type="arabicPeriod"/>
            </a:pPr>
            <a:endParaRPr lang="en-US" dirty="0"/>
          </a:p>
          <a:p>
            <a:pPr marL="514350" indent="-514350">
              <a:buFont typeface="ITC Stone Sans Std Semibold"/>
              <a:buAutoNum type="arabicPeriod"/>
            </a:pPr>
            <a:endParaRPr lang="en-US" dirty="0"/>
          </a:p>
          <a:p>
            <a:pPr marL="45720" eaLnBrk="0" hangingPunct="0">
              <a:lnSpc>
                <a:spcPct val="90000"/>
              </a:lnSpc>
              <a:spcBef>
                <a:spcPct val="20000"/>
              </a:spcBef>
            </a:pPr>
            <a:endParaRPr 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8F22C4-07DB-48C2-A4A9-8FADEC611BB6}"/>
              </a:ext>
            </a:extLst>
          </p:cNvPr>
          <p:cNvSpPr txBox="1"/>
          <p:nvPr/>
        </p:nvSpPr>
        <p:spPr>
          <a:xfrm>
            <a:off x="8543544" y="6172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40A9FC-FAB4-4250-88D2-2CEF96DB7C4F}"/>
              </a:ext>
            </a:extLst>
          </p:cNvPr>
          <p:cNvSpPr>
            <a:spLocks/>
          </p:cNvSpPr>
          <p:nvPr/>
        </p:nvSpPr>
        <p:spPr bwMode="auto">
          <a:xfrm>
            <a:off x="1143000" y="-228600"/>
            <a:ext cx="6477000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0" hangingPunct="0"/>
            <a:endParaRPr lang="en-US" sz="3800" b="1" dirty="0">
              <a:solidFill>
                <a:schemeClr val="tx2"/>
              </a:solidFill>
              <a:latin typeface="ITC Stone Sans Std Semibold"/>
            </a:endParaRPr>
          </a:p>
        </p:txBody>
      </p:sp>
      <p:pic>
        <p:nvPicPr>
          <p:cNvPr id="3" name="Picture 2" descr="Proposing a Secure RPL based Internet of Things Routing Protocol: A Review  - ScienceDirect">
            <a:extLst>
              <a:ext uri="{FF2B5EF4-FFF2-40B4-BE49-F238E27FC236}">
                <a16:creationId xmlns:a16="http://schemas.microsoft.com/office/drawing/2014/main" id="{9CB0E288-F62D-1CD7-C46C-BB25DFF13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22964"/>
            <a:ext cx="6477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76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/>
          </p:cNvSpPr>
          <p:nvPr/>
        </p:nvSpPr>
        <p:spPr bwMode="auto">
          <a:xfrm>
            <a:off x="304800" y="27166"/>
            <a:ext cx="7924800" cy="5002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/>
          <a:lstStyle/>
          <a:p>
            <a:pPr algn="ctr"/>
            <a:r>
              <a:rPr lang="en-US" sz="3600" b="1" dirty="0"/>
              <a:t> Dataset</a:t>
            </a:r>
          </a:p>
          <a:p>
            <a:pPr lvl="2"/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NimbusRomNo9L"/>
              </a:rPr>
              <a:t>We have used the </a:t>
            </a:r>
            <a:r>
              <a:rPr lang="en-US" sz="2000" dirty="0" err="1">
                <a:latin typeface="NimbusRomNo9L"/>
              </a:rPr>
              <a:t>Cooja</a:t>
            </a:r>
            <a:r>
              <a:rPr lang="en-US" sz="2000" dirty="0">
                <a:latin typeface="NimbusRomNo9L"/>
              </a:rPr>
              <a:t> emulator to create the dataset.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NimbusRomNo9L"/>
              </a:rPr>
              <a:t>We considered different numbers of nodes and different distances between them (and different PLRs) to get different networks. Then, passed each combination to the </a:t>
            </a:r>
            <a:r>
              <a:rPr lang="en-US" sz="2000" dirty="0" err="1">
                <a:latin typeface="NimbusRomNo9L"/>
              </a:rPr>
              <a:t>Cooja</a:t>
            </a:r>
            <a:r>
              <a:rPr lang="en-US" sz="2000" dirty="0">
                <a:latin typeface="NimbusRomNo9L"/>
              </a:rPr>
              <a:t> emulator to construct a network for each case. We have stored the details of each network in the other columns of our dataset.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NimbusRomNo9L"/>
              </a:rPr>
              <a:t>Also, we tried to send an unusual number of each specific message to create all three mentioned RPL attacks in the project proposal.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NimbusRomNo9L"/>
              </a:rPr>
              <a:t>We store such results as CSV files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NimbusRomNo9L"/>
              </a:rPr>
              <a:t>80% of the non-attack dataset is used for the training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NimbusRomNo9L"/>
              </a:rPr>
              <a:t>The rest of that in addition to the attack dataset is used for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lvl="3"/>
            <a:endParaRPr lang="en-US" sz="2000" dirty="0">
              <a:latin typeface="NimbusRomNo9L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lvl="2"/>
            <a:endParaRPr lang="en-US" sz="1800" b="1" dirty="0">
              <a:latin typeface="NimbusRomNo9L"/>
            </a:endParaRPr>
          </a:p>
          <a:p>
            <a:pPr lvl="2"/>
            <a:endParaRPr lang="en-US" sz="1800" b="1" dirty="0">
              <a:latin typeface="NimbusRomNo9L"/>
            </a:endParaRPr>
          </a:p>
          <a:p>
            <a:pPr lvl="3"/>
            <a:endParaRPr lang="en-US" sz="2000" dirty="0">
              <a:latin typeface="NimbusRomNo9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NimbusRomNo9L"/>
            </a:endParaRPr>
          </a:p>
          <a:p>
            <a:r>
              <a:rPr lang="en-US" sz="1600" dirty="0">
                <a:latin typeface="NimbusRomNo9L"/>
              </a:rPr>
              <a:t>	</a:t>
            </a: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ITC Stone Sans Std Semibold"/>
              <a:buAutoNum type="arabicPeriod"/>
            </a:pPr>
            <a:endParaRPr lang="en-US" dirty="0"/>
          </a:p>
          <a:p>
            <a:pPr marL="514350" indent="-514350">
              <a:buFont typeface="ITC Stone Sans Std Semibold"/>
              <a:buAutoNum type="arabicPeriod"/>
            </a:pPr>
            <a:endParaRPr lang="en-US" dirty="0"/>
          </a:p>
          <a:p>
            <a:pPr marL="45720" eaLnBrk="0" hangingPunct="0">
              <a:lnSpc>
                <a:spcPct val="90000"/>
              </a:lnSpc>
              <a:spcBef>
                <a:spcPct val="20000"/>
              </a:spcBef>
            </a:pPr>
            <a:endParaRPr 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8F22C4-07DB-48C2-A4A9-8FADEC611BB6}"/>
              </a:ext>
            </a:extLst>
          </p:cNvPr>
          <p:cNvSpPr txBox="1"/>
          <p:nvPr/>
        </p:nvSpPr>
        <p:spPr>
          <a:xfrm>
            <a:off x="8543544" y="6172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40A9FC-FAB4-4250-88D2-2CEF96DB7C4F}"/>
              </a:ext>
            </a:extLst>
          </p:cNvPr>
          <p:cNvSpPr>
            <a:spLocks/>
          </p:cNvSpPr>
          <p:nvPr/>
        </p:nvSpPr>
        <p:spPr bwMode="auto">
          <a:xfrm>
            <a:off x="1143000" y="-228600"/>
            <a:ext cx="6477000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0" hangingPunct="0"/>
            <a:endParaRPr lang="en-US" sz="3800" b="1" dirty="0">
              <a:solidFill>
                <a:schemeClr val="tx2"/>
              </a:solidFill>
              <a:latin typeface="ITC Stone Sans St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689417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/>
          </p:cNvSpPr>
          <p:nvPr/>
        </p:nvSpPr>
        <p:spPr bwMode="auto">
          <a:xfrm>
            <a:off x="304800" y="27166"/>
            <a:ext cx="7924800" cy="5002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/>
          <a:lstStyle/>
          <a:p>
            <a:pPr algn="ctr"/>
            <a:r>
              <a:rPr lang="en-US" sz="3600" b="1" dirty="0"/>
              <a:t> Dataset</a:t>
            </a:r>
          </a:p>
          <a:p>
            <a:pPr lvl="1"/>
            <a:endParaRPr lang="en-US" sz="2000" dirty="0">
              <a:latin typeface="NimbusRomNo9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NimbusRomNo9L"/>
              </a:rPr>
              <a:t>Node Count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NimbusRomNo9L"/>
              </a:rPr>
              <a:t>10, 20, 30, …, 90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NimbusRomNo9L"/>
              </a:rPr>
              <a:t>Nodes distance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NimbusRomNo9L"/>
              </a:rPr>
              <a:t>20, 25, 30, 35, 45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NimbusRomNo9L"/>
              </a:rPr>
              <a:t>PLR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NimbusRomNo9L"/>
              </a:rPr>
              <a:t>5, 10, 15, 20</a:t>
            </a:r>
          </a:p>
          <a:p>
            <a:pPr lvl="1"/>
            <a:endParaRPr lang="en-US" sz="2000" dirty="0">
              <a:latin typeface="NimbusRomNo9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NimbusRomNo9L"/>
              </a:rPr>
              <a:t>Also, we have done normalization on the attribute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lvl="3"/>
            <a:endParaRPr lang="en-US" sz="2000" dirty="0">
              <a:latin typeface="NimbusRomNo9L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lvl="2"/>
            <a:endParaRPr lang="en-US" sz="1800" b="1" dirty="0">
              <a:latin typeface="NimbusRomNo9L"/>
            </a:endParaRPr>
          </a:p>
          <a:p>
            <a:pPr lvl="2"/>
            <a:endParaRPr lang="en-US" sz="1800" b="1" dirty="0">
              <a:latin typeface="NimbusRomNo9L"/>
            </a:endParaRPr>
          </a:p>
          <a:p>
            <a:pPr lvl="3"/>
            <a:endParaRPr lang="en-US" sz="2000" dirty="0">
              <a:latin typeface="NimbusRomNo9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NimbusRomNo9L"/>
            </a:endParaRPr>
          </a:p>
          <a:p>
            <a:r>
              <a:rPr lang="en-US" sz="1600" dirty="0">
                <a:latin typeface="NimbusRomNo9L"/>
              </a:rPr>
              <a:t>	</a:t>
            </a: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ITC Stone Sans Std Semibold"/>
              <a:buAutoNum type="arabicPeriod"/>
            </a:pPr>
            <a:endParaRPr lang="en-US" dirty="0"/>
          </a:p>
          <a:p>
            <a:pPr marL="514350" indent="-514350">
              <a:buFont typeface="ITC Stone Sans Std Semibold"/>
              <a:buAutoNum type="arabicPeriod"/>
            </a:pPr>
            <a:endParaRPr lang="en-US" dirty="0"/>
          </a:p>
          <a:p>
            <a:pPr marL="45720" eaLnBrk="0" hangingPunct="0">
              <a:lnSpc>
                <a:spcPct val="90000"/>
              </a:lnSpc>
              <a:spcBef>
                <a:spcPct val="20000"/>
              </a:spcBef>
            </a:pPr>
            <a:endParaRPr 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8F22C4-07DB-48C2-A4A9-8FADEC611BB6}"/>
              </a:ext>
            </a:extLst>
          </p:cNvPr>
          <p:cNvSpPr txBox="1"/>
          <p:nvPr/>
        </p:nvSpPr>
        <p:spPr>
          <a:xfrm>
            <a:off x="8543544" y="6172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40A9FC-FAB4-4250-88D2-2CEF96DB7C4F}"/>
              </a:ext>
            </a:extLst>
          </p:cNvPr>
          <p:cNvSpPr>
            <a:spLocks/>
          </p:cNvSpPr>
          <p:nvPr/>
        </p:nvSpPr>
        <p:spPr bwMode="auto">
          <a:xfrm>
            <a:off x="1143000" y="-228600"/>
            <a:ext cx="6477000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0" hangingPunct="0"/>
            <a:endParaRPr lang="en-US" sz="3800" b="1" dirty="0">
              <a:solidFill>
                <a:schemeClr val="tx2"/>
              </a:solidFill>
              <a:latin typeface="ITC Stone Sans St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39231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/>
          </p:cNvSpPr>
          <p:nvPr/>
        </p:nvSpPr>
        <p:spPr bwMode="auto">
          <a:xfrm>
            <a:off x="304800" y="27166"/>
            <a:ext cx="7924800" cy="5002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/>
          <a:lstStyle/>
          <a:p>
            <a:pPr algn="ctr"/>
            <a:r>
              <a:rPr lang="en-US" sz="3600" b="1" dirty="0"/>
              <a:t>Dataset</a:t>
            </a:r>
          </a:p>
          <a:p>
            <a:pPr lvl="2"/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NimbusRomNo9L"/>
              </a:rPr>
              <a:t>Normal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lvl="3"/>
            <a:endParaRPr lang="en-US" sz="2000" dirty="0">
              <a:latin typeface="NimbusRomNo9L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lvl="2"/>
            <a:endParaRPr lang="en-US" sz="1800" b="1" dirty="0">
              <a:latin typeface="NimbusRomNo9L"/>
            </a:endParaRPr>
          </a:p>
          <a:p>
            <a:pPr lvl="2"/>
            <a:endParaRPr lang="en-US" sz="1800" b="1" dirty="0">
              <a:latin typeface="NimbusRomNo9L"/>
            </a:endParaRPr>
          </a:p>
          <a:p>
            <a:pPr lvl="3"/>
            <a:endParaRPr lang="en-US" sz="2000" dirty="0">
              <a:latin typeface="NimbusRomNo9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NimbusRomNo9L"/>
            </a:endParaRPr>
          </a:p>
          <a:p>
            <a:r>
              <a:rPr lang="en-US" sz="1600" dirty="0">
                <a:latin typeface="NimbusRomNo9L"/>
              </a:rPr>
              <a:t>	</a:t>
            </a: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ITC Stone Sans Std Semibold"/>
              <a:buAutoNum type="arabicPeriod"/>
            </a:pPr>
            <a:endParaRPr lang="en-US" dirty="0"/>
          </a:p>
          <a:p>
            <a:pPr marL="514350" indent="-514350">
              <a:buFont typeface="ITC Stone Sans Std Semibold"/>
              <a:buAutoNum type="arabicPeriod"/>
            </a:pPr>
            <a:endParaRPr lang="en-US" dirty="0"/>
          </a:p>
          <a:p>
            <a:pPr marL="45720" eaLnBrk="0" hangingPunct="0">
              <a:lnSpc>
                <a:spcPct val="90000"/>
              </a:lnSpc>
              <a:spcBef>
                <a:spcPct val="20000"/>
              </a:spcBef>
            </a:pPr>
            <a:endParaRPr 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8F22C4-07DB-48C2-A4A9-8FADEC611BB6}"/>
              </a:ext>
            </a:extLst>
          </p:cNvPr>
          <p:cNvSpPr txBox="1"/>
          <p:nvPr/>
        </p:nvSpPr>
        <p:spPr>
          <a:xfrm>
            <a:off x="8543544" y="6172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40A9FC-FAB4-4250-88D2-2CEF96DB7C4F}"/>
              </a:ext>
            </a:extLst>
          </p:cNvPr>
          <p:cNvSpPr>
            <a:spLocks/>
          </p:cNvSpPr>
          <p:nvPr/>
        </p:nvSpPr>
        <p:spPr bwMode="auto">
          <a:xfrm>
            <a:off x="1143000" y="-228600"/>
            <a:ext cx="6477000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0" hangingPunct="0"/>
            <a:endParaRPr lang="en-US" sz="3800" b="1" dirty="0">
              <a:solidFill>
                <a:schemeClr val="tx2"/>
              </a:solidFill>
              <a:latin typeface="ITC Stone Sans Std Semibold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F0DF8E2-DE31-FF4E-1E05-B02AE94C4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78068"/>
            <a:ext cx="7772400" cy="310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06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/>
          </p:cNvSpPr>
          <p:nvPr/>
        </p:nvSpPr>
        <p:spPr bwMode="auto">
          <a:xfrm>
            <a:off x="304800" y="27166"/>
            <a:ext cx="7924800" cy="5002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/>
          <a:lstStyle/>
          <a:p>
            <a:pPr algn="ctr"/>
            <a:r>
              <a:rPr lang="en-US" sz="3600" b="1" dirty="0"/>
              <a:t>Dataset</a:t>
            </a:r>
          </a:p>
          <a:p>
            <a:pPr lvl="2"/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NimbusRomNo9L"/>
              </a:rPr>
              <a:t>Attack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lvl="3"/>
            <a:endParaRPr lang="en-US" sz="2000" dirty="0">
              <a:latin typeface="NimbusRomNo9L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lvl="2"/>
            <a:endParaRPr lang="en-US" sz="1800" b="1" dirty="0">
              <a:latin typeface="NimbusRomNo9L"/>
            </a:endParaRPr>
          </a:p>
          <a:p>
            <a:pPr lvl="2"/>
            <a:endParaRPr lang="en-US" sz="1800" b="1" dirty="0">
              <a:latin typeface="NimbusRomNo9L"/>
            </a:endParaRPr>
          </a:p>
          <a:p>
            <a:pPr lvl="3"/>
            <a:endParaRPr lang="en-US" sz="2000" dirty="0">
              <a:latin typeface="NimbusRomNo9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NimbusRomNo9L"/>
            </a:endParaRPr>
          </a:p>
          <a:p>
            <a:r>
              <a:rPr lang="en-US" sz="1600" dirty="0">
                <a:latin typeface="NimbusRomNo9L"/>
              </a:rPr>
              <a:t>	</a:t>
            </a: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ITC Stone Sans Std Semibold"/>
              <a:buAutoNum type="arabicPeriod"/>
            </a:pPr>
            <a:endParaRPr lang="en-US" dirty="0"/>
          </a:p>
          <a:p>
            <a:pPr marL="514350" indent="-514350">
              <a:buFont typeface="ITC Stone Sans Std Semibold"/>
              <a:buAutoNum type="arabicPeriod"/>
            </a:pPr>
            <a:endParaRPr lang="en-US" dirty="0"/>
          </a:p>
          <a:p>
            <a:pPr marL="45720" eaLnBrk="0" hangingPunct="0">
              <a:lnSpc>
                <a:spcPct val="90000"/>
              </a:lnSpc>
              <a:spcBef>
                <a:spcPct val="20000"/>
              </a:spcBef>
            </a:pPr>
            <a:endParaRPr 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8F22C4-07DB-48C2-A4A9-8FADEC611BB6}"/>
              </a:ext>
            </a:extLst>
          </p:cNvPr>
          <p:cNvSpPr txBox="1"/>
          <p:nvPr/>
        </p:nvSpPr>
        <p:spPr>
          <a:xfrm>
            <a:off x="8543544" y="6172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40A9FC-FAB4-4250-88D2-2CEF96DB7C4F}"/>
              </a:ext>
            </a:extLst>
          </p:cNvPr>
          <p:cNvSpPr>
            <a:spLocks/>
          </p:cNvSpPr>
          <p:nvPr/>
        </p:nvSpPr>
        <p:spPr bwMode="auto">
          <a:xfrm>
            <a:off x="1143000" y="-228600"/>
            <a:ext cx="6477000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0" hangingPunct="0"/>
            <a:endParaRPr lang="en-US" sz="3800" b="1" dirty="0">
              <a:solidFill>
                <a:schemeClr val="tx2"/>
              </a:solidFill>
              <a:latin typeface="ITC Stone Sans Std Semibold"/>
            </a:endParaRPr>
          </a:p>
        </p:txBody>
      </p:sp>
      <p:pic>
        <p:nvPicPr>
          <p:cNvPr id="5" name="Picture 4" descr="Table, Excel&#10;&#10;Description automatically generated">
            <a:extLst>
              <a:ext uri="{FF2B5EF4-FFF2-40B4-BE49-F238E27FC236}">
                <a16:creationId xmlns:a16="http://schemas.microsoft.com/office/drawing/2014/main" id="{043E41D0-9418-5709-F8D4-EE7FB87D4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15215"/>
            <a:ext cx="7772400" cy="28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53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/>
          </p:cNvSpPr>
          <p:nvPr/>
        </p:nvSpPr>
        <p:spPr bwMode="auto">
          <a:xfrm>
            <a:off x="304800" y="27166"/>
            <a:ext cx="7924800" cy="5002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/>
          <a:lstStyle/>
          <a:p>
            <a:pPr algn="ctr"/>
            <a:r>
              <a:rPr lang="en-US" sz="3600" b="1" dirty="0"/>
              <a:t> SVM</a:t>
            </a:r>
          </a:p>
          <a:p>
            <a:pPr lvl="2"/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NimbusRomNo9L"/>
              </a:rPr>
              <a:t>We tried to solve this problem by </a:t>
            </a:r>
            <a:r>
              <a:rPr lang="en-US" sz="2000" dirty="0" err="1">
                <a:latin typeface="NimbusRomNo9L"/>
              </a:rPr>
              <a:t>OneClassSvm</a:t>
            </a:r>
            <a:endParaRPr lang="en-US" sz="2000" dirty="0">
              <a:latin typeface="NimbusRomNo9L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NimbusRomNo9L"/>
              </a:rPr>
              <a:t>Kernel: RBF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NimbusRomNo9L"/>
              </a:rPr>
              <a:t>We got an accuracy of around 71% with this classifier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NimbusRomNo9L"/>
              </a:rPr>
              <a:t>This approach was NOT Successful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lvl="3"/>
            <a:endParaRPr lang="en-US" sz="2000" dirty="0">
              <a:latin typeface="NimbusRomNo9L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lvl="2"/>
            <a:endParaRPr lang="en-US" sz="1800" b="1" dirty="0">
              <a:latin typeface="NimbusRomNo9L"/>
            </a:endParaRPr>
          </a:p>
          <a:p>
            <a:pPr lvl="2"/>
            <a:endParaRPr lang="en-US" sz="1800" b="1" dirty="0">
              <a:latin typeface="NimbusRomNo9L"/>
            </a:endParaRPr>
          </a:p>
          <a:p>
            <a:pPr lvl="3"/>
            <a:endParaRPr lang="en-US" sz="2000" dirty="0">
              <a:latin typeface="NimbusRomNo9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NimbusRomNo9L"/>
            </a:endParaRPr>
          </a:p>
          <a:p>
            <a:r>
              <a:rPr lang="en-US" sz="1600" dirty="0">
                <a:latin typeface="NimbusRomNo9L"/>
              </a:rPr>
              <a:t>	</a:t>
            </a: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ITC Stone Sans Std Semibold"/>
              <a:buAutoNum type="arabicPeriod"/>
            </a:pPr>
            <a:endParaRPr lang="en-US" dirty="0"/>
          </a:p>
          <a:p>
            <a:pPr marL="514350" indent="-514350">
              <a:buFont typeface="ITC Stone Sans Std Semibold"/>
              <a:buAutoNum type="arabicPeriod"/>
            </a:pPr>
            <a:endParaRPr lang="en-US" dirty="0"/>
          </a:p>
          <a:p>
            <a:pPr marL="45720" eaLnBrk="0" hangingPunct="0">
              <a:lnSpc>
                <a:spcPct val="90000"/>
              </a:lnSpc>
              <a:spcBef>
                <a:spcPct val="20000"/>
              </a:spcBef>
            </a:pPr>
            <a:endParaRPr 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8F22C4-07DB-48C2-A4A9-8FADEC611BB6}"/>
              </a:ext>
            </a:extLst>
          </p:cNvPr>
          <p:cNvSpPr txBox="1"/>
          <p:nvPr/>
        </p:nvSpPr>
        <p:spPr>
          <a:xfrm>
            <a:off x="8543544" y="6172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40A9FC-FAB4-4250-88D2-2CEF96DB7C4F}"/>
              </a:ext>
            </a:extLst>
          </p:cNvPr>
          <p:cNvSpPr>
            <a:spLocks/>
          </p:cNvSpPr>
          <p:nvPr/>
        </p:nvSpPr>
        <p:spPr bwMode="auto">
          <a:xfrm>
            <a:off x="1143000" y="-228600"/>
            <a:ext cx="6477000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0" hangingPunct="0"/>
            <a:endParaRPr lang="en-US" sz="3800" b="1" dirty="0">
              <a:solidFill>
                <a:schemeClr val="tx2"/>
              </a:solidFill>
              <a:latin typeface="ITC Stone Sans St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25687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/>
          </p:cNvSpPr>
          <p:nvPr/>
        </p:nvSpPr>
        <p:spPr bwMode="auto">
          <a:xfrm>
            <a:off x="304800" y="27166"/>
            <a:ext cx="7924800" cy="5002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/>
          <a:lstStyle/>
          <a:p>
            <a:pPr algn="ctr"/>
            <a:r>
              <a:rPr lang="en-US" sz="3600" b="1" dirty="0"/>
              <a:t> Neural Network</a:t>
            </a:r>
          </a:p>
          <a:p>
            <a:pPr lvl="2"/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NimbusRomNo9L"/>
              </a:rPr>
              <a:t>Autoencoder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NimbusRomNo9L"/>
              </a:rPr>
              <a:t>A type of neural network that encodes the data into a lower dimension, and decodes it back to the original form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NimbusRomNo9L"/>
              </a:rPr>
              <a:t>Many applications in anomaly detection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NimbusRomNo9L"/>
              </a:rPr>
              <a:t>4 hidden layers are used in our proposed architecture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NimbusRomNo9L"/>
              </a:rPr>
              <a:t>Hidden size = 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lvl="3"/>
            <a:endParaRPr lang="en-US" sz="2000" dirty="0">
              <a:latin typeface="NimbusRomNo9L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latin typeface="NimbusRomNo9L"/>
            </a:endParaRPr>
          </a:p>
          <a:p>
            <a:pPr lvl="2"/>
            <a:endParaRPr lang="en-US" sz="1800" b="1" dirty="0">
              <a:latin typeface="NimbusRomNo9L"/>
            </a:endParaRPr>
          </a:p>
          <a:p>
            <a:pPr lvl="2"/>
            <a:endParaRPr lang="en-US" sz="1800" b="1" dirty="0">
              <a:latin typeface="NimbusRomNo9L"/>
            </a:endParaRPr>
          </a:p>
          <a:p>
            <a:pPr lvl="3"/>
            <a:endParaRPr lang="en-US" sz="2000" dirty="0">
              <a:latin typeface="NimbusRomNo9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NimbusRomNo9L"/>
            </a:endParaRPr>
          </a:p>
          <a:p>
            <a:r>
              <a:rPr lang="en-US" sz="1600" dirty="0">
                <a:latin typeface="NimbusRomNo9L"/>
              </a:rPr>
              <a:t>	</a:t>
            </a: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ITC Stone Sans Std Semibold"/>
              <a:buAutoNum type="arabicPeriod"/>
            </a:pPr>
            <a:endParaRPr lang="en-US" dirty="0"/>
          </a:p>
          <a:p>
            <a:pPr marL="514350" indent="-514350">
              <a:buFont typeface="ITC Stone Sans Std Semibold"/>
              <a:buAutoNum type="arabicPeriod"/>
            </a:pPr>
            <a:endParaRPr lang="en-US" dirty="0"/>
          </a:p>
          <a:p>
            <a:pPr marL="45720" eaLnBrk="0" hangingPunct="0">
              <a:lnSpc>
                <a:spcPct val="90000"/>
              </a:lnSpc>
              <a:spcBef>
                <a:spcPct val="20000"/>
              </a:spcBef>
            </a:pPr>
            <a:endParaRPr 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8F22C4-07DB-48C2-A4A9-8FADEC611BB6}"/>
              </a:ext>
            </a:extLst>
          </p:cNvPr>
          <p:cNvSpPr txBox="1"/>
          <p:nvPr/>
        </p:nvSpPr>
        <p:spPr>
          <a:xfrm>
            <a:off x="8543544" y="6172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40A9FC-FAB4-4250-88D2-2CEF96DB7C4F}"/>
              </a:ext>
            </a:extLst>
          </p:cNvPr>
          <p:cNvSpPr>
            <a:spLocks/>
          </p:cNvSpPr>
          <p:nvPr/>
        </p:nvSpPr>
        <p:spPr bwMode="auto">
          <a:xfrm>
            <a:off x="1143000" y="-228600"/>
            <a:ext cx="6477000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0" hangingPunct="0"/>
            <a:endParaRPr lang="en-US" sz="3800" b="1" dirty="0">
              <a:solidFill>
                <a:schemeClr val="tx2"/>
              </a:solidFill>
              <a:latin typeface="ITC Stone Sans Std Semibold"/>
            </a:endParaRPr>
          </a:p>
        </p:txBody>
      </p:sp>
      <p:pic>
        <p:nvPicPr>
          <p:cNvPr id="1026" name="Picture 2" descr="Sensors | Free Full-Text | Anomaly Detection of Water Level Using Deep  Autoencoder">
            <a:extLst>
              <a:ext uri="{FF2B5EF4-FFF2-40B4-BE49-F238E27FC236}">
                <a16:creationId xmlns:a16="http://schemas.microsoft.com/office/drawing/2014/main" id="{756A1950-E03D-A7DF-F1D2-E2757140C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28" y="3200400"/>
            <a:ext cx="8238744" cy="274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04648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ITC Stone Sans Std Semibold"/>
        <a:ea typeface="ＭＳ Ｐゴシック"/>
        <a:cs typeface=""/>
      </a:majorFont>
      <a:minorFont>
        <a:latin typeface="ITC Stone Sans Std Semibold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32981</TotalTime>
  <Words>448</Words>
  <Application>Microsoft Macintosh PowerPoint</Application>
  <PresentationFormat>On-screen Show (4:3)</PresentationFormat>
  <Paragraphs>223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ITC Stone Sans Std Semibold</vt:lpstr>
      <vt:lpstr>NimbusRomNo9L</vt:lpstr>
      <vt:lpstr>Wingdings</vt:lpstr>
      <vt:lpstr>Blank Presentation</vt:lpstr>
      <vt:lpstr>Proposing an anomaly-based IDS for IoT networks   Mahshad Koohi Sohrab Namazi Nia   Spring 2023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Foundry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 Manier</dc:creator>
  <cp:lastModifiedBy>Namazi Nia, Sohrab</cp:lastModifiedBy>
  <cp:revision>547</cp:revision>
  <dcterms:created xsi:type="dcterms:W3CDTF">2010-08-24T00:21:04Z</dcterms:created>
  <dcterms:modified xsi:type="dcterms:W3CDTF">2023-04-27T15:51:32Z</dcterms:modified>
</cp:coreProperties>
</file>