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89"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6" r:id="rId21"/>
    <p:sldId id="275" r:id="rId22"/>
    <p:sldId id="277" r:id="rId23"/>
    <p:sldId id="279" r:id="rId24"/>
    <p:sldId id="280" r:id="rId25"/>
    <p:sldId id="281" r:id="rId26"/>
    <p:sldId id="282" r:id="rId27"/>
    <p:sldId id="278" r:id="rId28"/>
    <p:sldId id="283" r:id="rId29"/>
    <p:sldId id="284" r:id="rId30"/>
    <p:sldId id="285" r:id="rId31"/>
    <p:sldId id="286" r:id="rId32"/>
    <p:sldId id="287" r:id="rId33"/>
    <p:sldId id="291" r:id="rId34"/>
    <p:sldId id="292" r:id="rId35"/>
    <p:sldId id="293" r:id="rId36"/>
    <p:sldId id="294" r:id="rId37"/>
    <p:sldId id="295" r:id="rId38"/>
    <p:sldId id="297" r:id="rId39"/>
    <p:sldId id="299" r:id="rId40"/>
    <p:sldId id="300" r:id="rId41"/>
    <p:sldId id="298" r:id="rId42"/>
    <p:sldId id="288"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8F4C991-E7DA-47CD-B9A8-B20B7D2EBFBE}" type="datetimeFigureOut">
              <a:rPr lang="en-US" smtClean="0"/>
              <a:t>9/11/2021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123748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91-E7DA-47CD-B9A8-B20B7D2EBFBE}"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153939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91-E7DA-47CD-B9A8-B20B7D2EBFBE}"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4722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91-E7DA-47CD-B9A8-B20B7D2EBFBE}"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BF6D-88D1-4DB7-98F4-15AF4248DA1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6605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91-E7DA-47CD-B9A8-B20B7D2EBFBE}"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2362142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4C991-E7DA-47CD-B9A8-B20B7D2EBFBE}" type="datetimeFigureOut">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653567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4C991-E7DA-47CD-B9A8-B20B7D2EBFBE}" type="datetimeFigureOut">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3269372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4C991-E7DA-47CD-B9A8-B20B7D2EBFBE}"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118575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4C991-E7DA-47CD-B9A8-B20B7D2EBFBE}"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153982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4C991-E7DA-47CD-B9A8-B20B7D2EBFBE}"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10401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4C991-E7DA-47CD-B9A8-B20B7D2EBFBE}"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333387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4C991-E7DA-47CD-B9A8-B20B7D2EBFBE}"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303708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4C991-E7DA-47CD-B9A8-B20B7D2EBFBE}" type="datetimeFigureOut">
              <a:rPr lang="en-US" smtClean="0"/>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374279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4C991-E7DA-47CD-B9A8-B20B7D2EBFBE}" type="datetimeFigureOut">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30975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4C991-E7DA-47CD-B9A8-B20B7D2EBFBE}" type="datetimeFigureOut">
              <a:rPr lang="en-US" smtClean="0"/>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392578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91-E7DA-47CD-B9A8-B20B7D2EBFBE}"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110126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4C991-E7DA-47CD-B9A8-B20B7D2EBFBE}"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5BF6D-88D1-4DB7-98F4-15AF4248DA1F}" type="slidenum">
              <a:rPr lang="en-US" smtClean="0"/>
              <a:t>‹#›</a:t>
            </a:fld>
            <a:endParaRPr lang="en-US"/>
          </a:p>
        </p:txBody>
      </p:sp>
    </p:spTree>
    <p:extLst>
      <p:ext uri="{BB962C8B-B14F-4D97-AF65-F5344CB8AC3E}">
        <p14:creationId xmlns:p14="http://schemas.microsoft.com/office/powerpoint/2010/main" val="242445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002060"/>
            </a:gs>
            <a:gs pos="100000">
              <a:srgbClr val="002060"/>
            </a:gs>
          </a:gsLst>
          <a:path path="rect">
            <a:fillToRect l="100000" t="100000"/>
          </a:path>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F4C991-E7DA-47CD-B9A8-B20B7D2EBFBE}" type="datetimeFigureOut">
              <a:rPr lang="en-US" smtClean="0"/>
              <a:t>9/11/2021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85BF6D-88D1-4DB7-98F4-15AF4248DA1F}" type="slidenum">
              <a:rPr lang="en-US" smtClean="0"/>
              <a:t>‹#›</a:t>
            </a:fld>
            <a:endParaRPr lang="en-US"/>
          </a:p>
        </p:txBody>
      </p:sp>
    </p:spTree>
    <p:extLst>
      <p:ext uri="{BB962C8B-B14F-4D97-AF65-F5344CB8AC3E}">
        <p14:creationId xmlns:p14="http://schemas.microsoft.com/office/powerpoint/2010/main" val="16738647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mailto:sohrabsn7@yahoo.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4652-AD99-4AE9-83E4-5421DE676758}"/>
              </a:ext>
            </a:extLst>
          </p:cNvPr>
          <p:cNvSpPr>
            <a:spLocks noGrp="1"/>
          </p:cNvSpPr>
          <p:nvPr>
            <p:ph type="ctrTitle"/>
          </p:nvPr>
        </p:nvSpPr>
        <p:spPr>
          <a:xfrm flipV="1">
            <a:off x="2090736" y="5505450"/>
            <a:ext cx="8362949" cy="1428750"/>
          </a:xfrm>
        </p:spPr>
        <p:txBody>
          <a:bodyPr>
            <a:normAutofit fontScale="90000"/>
          </a:bodyPr>
          <a:lstStyle/>
          <a:p>
            <a:pPr algn="ctr"/>
            <a:br>
              <a:rPr lang="en-US" sz="2800">
                <a:latin typeface="Arial Black" panose="020B0A04020102020204" pitchFamily="34" charset="0"/>
              </a:rPr>
            </a:br>
            <a:br>
              <a:rPr lang="en-US" sz="2800">
                <a:latin typeface="Arial Black" panose="020B0A04020102020204" pitchFamily="34" charset="0"/>
              </a:rPr>
            </a:br>
            <a:br>
              <a:rPr lang="en-US" sz="2800">
                <a:latin typeface="Arial Black" panose="020B0A04020102020204" pitchFamily="34" charset="0"/>
              </a:rPr>
            </a:br>
            <a:br>
              <a:rPr lang="en-US" sz="2800">
                <a:latin typeface="Arial Black" panose="020B0A04020102020204" pitchFamily="34" charset="0"/>
              </a:rPr>
            </a:br>
            <a:br>
              <a:rPr lang="en-US" sz="2800">
                <a:latin typeface="Arial Black" panose="020B0A04020102020204" pitchFamily="34" charset="0"/>
              </a:rPr>
            </a:br>
            <a:endParaRPr lang="en-US" sz="2800" dirty="0">
              <a:latin typeface="Arial Black" panose="020B0A04020102020204" pitchFamily="34" charset="0"/>
            </a:endParaRPr>
          </a:p>
        </p:txBody>
      </p:sp>
      <p:sp>
        <p:nvSpPr>
          <p:cNvPr id="3" name="Subtitle 2">
            <a:extLst>
              <a:ext uri="{FF2B5EF4-FFF2-40B4-BE49-F238E27FC236}">
                <a16:creationId xmlns:a16="http://schemas.microsoft.com/office/drawing/2014/main" id="{30147A52-9EC5-49A4-8DE6-83D4A8829074}"/>
              </a:ext>
            </a:extLst>
          </p:cNvPr>
          <p:cNvSpPr>
            <a:spLocks noGrp="1"/>
          </p:cNvSpPr>
          <p:nvPr>
            <p:ph type="subTitle" idx="1"/>
          </p:nvPr>
        </p:nvSpPr>
        <p:spPr>
          <a:xfrm flipV="1">
            <a:off x="1876424" y="5257800"/>
            <a:ext cx="8791575" cy="247650"/>
          </a:xfrm>
        </p:spPr>
        <p:txBody>
          <a:bodyPr>
            <a:normAutofit fontScale="47500" lnSpcReduction="20000"/>
          </a:bodyPr>
          <a:lstStyle/>
          <a:p>
            <a:endParaRPr lang="en-US" dirty="0"/>
          </a:p>
        </p:txBody>
      </p:sp>
      <p:sp>
        <p:nvSpPr>
          <p:cNvPr id="4" name="TextBox 3">
            <a:extLst>
              <a:ext uri="{FF2B5EF4-FFF2-40B4-BE49-F238E27FC236}">
                <a16:creationId xmlns:a16="http://schemas.microsoft.com/office/drawing/2014/main" id="{C0C0F0D9-D237-4D45-BB87-FE5B65E6F002}"/>
              </a:ext>
            </a:extLst>
          </p:cNvPr>
          <p:cNvSpPr txBox="1"/>
          <p:nvPr/>
        </p:nvSpPr>
        <p:spPr>
          <a:xfrm>
            <a:off x="466724" y="1409700"/>
            <a:ext cx="11077575" cy="2923877"/>
          </a:xfrm>
          <a:prstGeom prst="rect">
            <a:avLst/>
          </a:prstGeom>
          <a:noFill/>
        </p:spPr>
        <p:txBody>
          <a:bodyPr wrap="square" rtlCol="0">
            <a:spAutoFit/>
          </a:bodyPr>
          <a:lstStyle/>
          <a:p>
            <a:pPr algn="ctr"/>
            <a:r>
              <a:rPr lang="en-US" sz="9600" dirty="0">
                <a:latin typeface="Arial Black" panose="020B0A04020102020204" pitchFamily="34" charset="0"/>
              </a:rPr>
              <a:t>DFS</a:t>
            </a:r>
          </a:p>
          <a:p>
            <a:pPr algn="ctr"/>
            <a:r>
              <a:rPr lang="en-US" sz="4000" dirty="0">
                <a:latin typeface="Arial Black" panose="020B0A04020102020204" pitchFamily="34" charset="0"/>
              </a:rPr>
              <a:t>(DEPTH-FIRST SEARCH)</a:t>
            </a:r>
          </a:p>
          <a:p>
            <a:pPr algn="ctr"/>
            <a:r>
              <a:rPr lang="en-US" sz="4800"/>
              <a:t>Sohrab Namazi</a:t>
            </a:r>
            <a:endParaRPr lang="en-US" sz="4800" dirty="0"/>
          </a:p>
        </p:txBody>
      </p:sp>
    </p:spTree>
    <p:extLst>
      <p:ext uri="{BB962C8B-B14F-4D97-AF65-F5344CB8AC3E}">
        <p14:creationId xmlns:p14="http://schemas.microsoft.com/office/powerpoint/2010/main" val="389295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nodeType="clickEffect">
                                  <p:stCondLst>
                                    <p:cond delay="0"/>
                                  </p:stCondLst>
                                  <p:childTnLst>
                                    <p:animClr clrSpc="rgb" dir="cw">
                                      <p:cBhvr override="childStyle">
                                        <p:cTn id="24" dur="2000" fill="hold"/>
                                        <p:tgtEl>
                                          <p:spTgt spid="4">
                                            <p:txEl>
                                              <p:pRg st="0" end="0"/>
                                            </p:txEl>
                                          </p:spTgt>
                                        </p:tgtEl>
                                        <p:attrNameLst>
                                          <p:attrName>style.color</p:attrName>
                                        </p:attrNameLst>
                                      </p:cBhvr>
                                      <p:to>
                                        <a:srgbClr val="FFFF00"/>
                                      </p:to>
                                    </p:animClr>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80">
                                          <p:stCondLst>
                                            <p:cond delay="0"/>
                                          </p:stCondLst>
                                        </p:cTn>
                                        <p:tgtEl>
                                          <p:spTgt spid="4">
                                            <p:txEl>
                                              <p:pRg st="1" end="1"/>
                                            </p:txEl>
                                          </p:spTgt>
                                        </p:tgtEl>
                                      </p:cBhvr>
                                    </p:animEffect>
                                    <p:anim calcmode="lin" valueType="num">
                                      <p:cBhvr>
                                        <p:cTn id="3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xEl>
                                              <p:pRg st="1" end="1"/>
                                            </p:txEl>
                                          </p:spTgt>
                                        </p:tgtEl>
                                      </p:cBhvr>
                                      <p:to x="100000" y="60000"/>
                                    </p:animScale>
                                    <p:animScale>
                                      <p:cBhvr>
                                        <p:cTn id="36" dur="166" decel="50000">
                                          <p:stCondLst>
                                            <p:cond delay="676"/>
                                          </p:stCondLst>
                                        </p:cTn>
                                        <p:tgtEl>
                                          <p:spTgt spid="4">
                                            <p:txEl>
                                              <p:pRg st="1" end="1"/>
                                            </p:txEl>
                                          </p:spTgt>
                                        </p:tgtEl>
                                      </p:cBhvr>
                                      <p:to x="100000" y="100000"/>
                                    </p:animScale>
                                    <p:animScale>
                                      <p:cBhvr>
                                        <p:cTn id="37" dur="26">
                                          <p:stCondLst>
                                            <p:cond delay="1312"/>
                                          </p:stCondLst>
                                        </p:cTn>
                                        <p:tgtEl>
                                          <p:spTgt spid="4">
                                            <p:txEl>
                                              <p:pRg st="1" end="1"/>
                                            </p:txEl>
                                          </p:spTgt>
                                        </p:tgtEl>
                                      </p:cBhvr>
                                      <p:to x="100000" y="80000"/>
                                    </p:animScale>
                                    <p:animScale>
                                      <p:cBhvr>
                                        <p:cTn id="38" dur="166" decel="50000">
                                          <p:stCondLst>
                                            <p:cond delay="1338"/>
                                          </p:stCondLst>
                                        </p:cTn>
                                        <p:tgtEl>
                                          <p:spTgt spid="4">
                                            <p:txEl>
                                              <p:pRg st="1" end="1"/>
                                            </p:txEl>
                                          </p:spTgt>
                                        </p:tgtEl>
                                      </p:cBhvr>
                                      <p:to x="100000" y="100000"/>
                                    </p:animScale>
                                    <p:animScale>
                                      <p:cBhvr>
                                        <p:cTn id="39" dur="26">
                                          <p:stCondLst>
                                            <p:cond delay="1642"/>
                                          </p:stCondLst>
                                        </p:cTn>
                                        <p:tgtEl>
                                          <p:spTgt spid="4">
                                            <p:txEl>
                                              <p:pRg st="1" end="1"/>
                                            </p:txEl>
                                          </p:spTgt>
                                        </p:tgtEl>
                                      </p:cBhvr>
                                      <p:to x="100000" y="90000"/>
                                    </p:animScale>
                                    <p:animScale>
                                      <p:cBhvr>
                                        <p:cTn id="40" dur="166" decel="50000">
                                          <p:stCondLst>
                                            <p:cond delay="1668"/>
                                          </p:stCondLst>
                                        </p:cTn>
                                        <p:tgtEl>
                                          <p:spTgt spid="4">
                                            <p:txEl>
                                              <p:pRg st="1" end="1"/>
                                            </p:txEl>
                                          </p:spTgt>
                                        </p:tgtEl>
                                      </p:cBhvr>
                                      <p:to x="100000" y="100000"/>
                                    </p:animScale>
                                    <p:animScale>
                                      <p:cBhvr>
                                        <p:cTn id="41" dur="26">
                                          <p:stCondLst>
                                            <p:cond delay="1808"/>
                                          </p:stCondLst>
                                        </p:cTn>
                                        <p:tgtEl>
                                          <p:spTgt spid="4">
                                            <p:txEl>
                                              <p:pRg st="1" end="1"/>
                                            </p:txEl>
                                          </p:spTgt>
                                        </p:tgtEl>
                                      </p:cBhvr>
                                      <p:to x="100000" y="95000"/>
                                    </p:animScale>
                                    <p:animScale>
                                      <p:cBhvr>
                                        <p:cTn id="42" dur="166" decel="50000">
                                          <p:stCondLst>
                                            <p:cond delay="1834"/>
                                          </p:stCondLst>
                                        </p:cTn>
                                        <p:tgtEl>
                                          <p:spTgt spid="4">
                                            <p:txEl>
                                              <p:pRg st="1" end="1"/>
                                            </p:txEl>
                                          </p:spTgt>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2000" fill="hold"/>
                                        <p:tgtEl>
                                          <p:spTgt spid="4">
                                            <p:txEl>
                                              <p:pRg st="1" end="1"/>
                                            </p:txEl>
                                          </p:spTgt>
                                        </p:tgtEl>
                                        <p:attrNameLst>
                                          <p:attrName>style.color</p:attrName>
                                        </p:attrNameLst>
                                      </p:cBhvr>
                                      <p:to>
                                        <a:srgbClr val="FFFF00"/>
                                      </p:to>
                                    </p:animClr>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wipe(down)">
                                      <p:cBhvr>
                                        <p:cTn id="51" dur="580">
                                          <p:stCondLst>
                                            <p:cond delay="0"/>
                                          </p:stCondLst>
                                        </p:cTn>
                                        <p:tgtEl>
                                          <p:spTgt spid="4">
                                            <p:txEl>
                                              <p:pRg st="2" end="2"/>
                                            </p:txEl>
                                          </p:spTgt>
                                        </p:tgtEl>
                                      </p:cBhvr>
                                    </p:animEffect>
                                    <p:anim calcmode="lin" valueType="num">
                                      <p:cBhvr>
                                        <p:cTn id="52"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4">
                                            <p:txEl>
                                              <p:pRg st="2" end="2"/>
                                            </p:txEl>
                                          </p:spTgt>
                                        </p:tgtEl>
                                      </p:cBhvr>
                                      <p:to x="100000" y="60000"/>
                                    </p:animScale>
                                    <p:animScale>
                                      <p:cBhvr>
                                        <p:cTn id="58" dur="166" decel="50000">
                                          <p:stCondLst>
                                            <p:cond delay="676"/>
                                          </p:stCondLst>
                                        </p:cTn>
                                        <p:tgtEl>
                                          <p:spTgt spid="4">
                                            <p:txEl>
                                              <p:pRg st="2" end="2"/>
                                            </p:txEl>
                                          </p:spTgt>
                                        </p:tgtEl>
                                      </p:cBhvr>
                                      <p:to x="100000" y="100000"/>
                                    </p:animScale>
                                    <p:animScale>
                                      <p:cBhvr>
                                        <p:cTn id="59" dur="26">
                                          <p:stCondLst>
                                            <p:cond delay="1312"/>
                                          </p:stCondLst>
                                        </p:cTn>
                                        <p:tgtEl>
                                          <p:spTgt spid="4">
                                            <p:txEl>
                                              <p:pRg st="2" end="2"/>
                                            </p:txEl>
                                          </p:spTgt>
                                        </p:tgtEl>
                                      </p:cBhvr>
                                      <p:to x="100000" y="80000"/>
                                    </p:animScale>
                                    <p:animScale>
                                      <p:cBhvr>
                                        <p:cTn id="60" dur="166" decel="50000">
                                          <p:stCondLst>
                                            <p:cond delay="1338"/>
                                          </p:stCondLst>
                                        </p:cTn>
                                        <p:tgtEl>
                                          <p:spTgt spid="4">
                                            <p:txEl>
                                              <p:pRg st="2" end="2"/>
                                            </p:txEl>
                                          </p:spTgt>
                                        </p:tgtEl>
                                      </p:cBhvr>
                                      <p:to x="100000" y="100000"/>
                                    </p:animScale>
                                    <p:animScale>
                                      <p:cBhvr>
                                        <p:cTn id="61" dur="26">
                                          <p:stCondLst>
                                            <p:cond delay="1642"/>
                                          </p:stCondLst>
                                        </p:cTn>
                                        <p:tgtEl>
                                          <p:spTgt spid="4">
                                            <p:txEl>
                                              <p:pRg st="2" end="2"/>
                                            </p:txEl>
                                          </p:spTgt>
                                        </p:tgtEl>
                                      </p:cBhvr>
                                      <p:to x="100000" y="90000"/>
                                    </p:animScale>
                                    <p:animScale>
                                      <p:cBhvr>
                                        <p:cTn id="62" dur="166" decel="50000">
                                          <p:stCondLst>
                                            <p:cond delay="1668"/>
                                          </p:stCondLst>
                                        </p:cTn>
                                        <p:tgtEl>
                                          <p:spTgt spid="4">
                                            <p:txEl>
                                              <p:pRg st="2" end="2"/>
                                            </p:txEl>
                                          </p:spTgt>
                                        </p:tgtEl>
                                      </p:cBhvr>
                                      <p:to x="100000" y="100000"/>
                                    </p:animScale>
                                    <p:animScale>
                                      <p:cBhvr>
                                        <p:cTn id="63" dur="26">
                                          <p:stCondLst>
                                            <p:cond delay="1808"/>
                                          </p:stCondLst>
                                        </p:cTn>
                                        <p:tgtEl>
                                          <p:spTgt spid="4">
                                            <p:txEl>
                                              <p:pRg st="2" end="2"/>
                                            </p:txEl>
                                          </p:spTgt>
                                        </p:tgtEl>
                                      </p:cBhvr>
                                      <p:to x="100000" y="95000"/>
                                    </p:animScale>
                                    <p:animScale>
                                      <p:cBhvr>
                                        <p:cTn id="64" dur="166" decel="50000">
                                          <p:stCondLst>
                                            <p:cond delay="1834"/>
                                          </p:stCondLst>
                                        </p:cTn>
                                        <p:tgtEl>
                                          <p:spTgt spid="4">
                                            <p:txEl>
                                              <p:pRg st="2" end="2"/>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3" presetClass="emph" presetSubtype="2" fill="hold" nodeType="clickEffect">
                                  <p:stCondLst>
                                    <p:cond delay="0"/>
                                  </p:stCondLst>
                                  <p:childTnLst>
                                    <p:animClr clrSpc="rgb" dir="cw">
                                      <p:cBhvr override="childStyle">
                                        <p:cTn id="68" dur="2000" fill="hold"/>
                                        <p:tgtEl>
                                          <p:spTgt spid="4">
                                            <p:txEl>
                                              <p:pRg st="2" end="2"/>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B4DD-0C5D-4F4B-A54F-D05DD28D6D8C}"/>
              </a:ext>
            </a:extLst>
          </p:cNvPr>
          <p:cNvSpPr>
            <a:spLocks noGrp="1"/>
          </p:cNvSpPr>
          <p:nvPr>
            <p:ph type="title"/>
          </p:nvPr>
        </p:nvSpPr>
        <p:spPr>
          <a:xfrm>
            <a:off x="1266824" y="304800"/>
            <a:ext cx="9905999" cy="1104900"/>
          </a:xfrm>
        </p:spPr>
        <p:txBody>
          <a:bodyPr/>
          <a:lstStyle/>
          <a:p>
            <a:pPr algn="ctr"/>
            <a:r>
              <a:rPr lang="en-US" dirty="0">
                <a:latin typeface="Arial Black" panose="020B0A04020102020204" pitchFamily="34" charset="0"/>
              </a:rPr>
              <a:t>Graph &amp; traversal</a:t>
            </a:r>
          </a:p>
        </p:txBody>
      </p:sp>
      <p:sp>
        <p:nvSpPr>
          <p:cNvPr id="3" name="Content Placeholder 2">
            <a:extLst>
              <a:ext uri="{FF2B5EF4-FFF2-40B4-BE49-F238E27FC236}">
                <a16:creationId xmlns:a16="http://schemas.microsoft.com/office/drawing/2014/main" id="{EC85EAA4-B1A2-4147-B55E-FF043A0A9DF9}"/>
              </a:ext>
            </a:extLst>
          </p:cNvPr>
          <p:cNvSpPr>
            <a:spLocks noGrp="1"/>
          </p:cNvSpPr>
          <p:nvPr>
            <p:ph idx="1"/>
          </p:nvPr>
        </p:nvSpPr>
        <p:spPr>
          <a:xfrm>
            <a:off x="933450" y="1514475"/>
            <a:ext cx="10410825" cy="4276726"/>
          </a:xfrm>
        </p:spPr>
        <p:txBody>
          <a:bodyPr/>
          <a:lstStyle/>
          <a:p>
            <a:r>
              <a:rPr lang="en-US" dirty="0"/>
              <a:t>Graph is a diagram for visualizing relation of objects of almost a same group. Graphs have to parts : </a:t>
            </a:r>
          </a:p>
          <a:p>
            <a:endParaRPr lang="en-US" dirty="0"/>
          </a:p>
          <a:p>
            <a:pPr marL="0" indent="0">
              <a:buNone/>
            </a:pPr>
            <a:endParaRPr lang="en-US" dirty="0"/>
          </a:p>
        </p:txBody>
      </p:sp>
    </p:spTree>
    <p:extLst>
      <p:ext uri="{BB962C8B-B14F-4D97-AF65-F5344CB8AC3E}">
        <p14:creationId xmlns:p14="http://schemas.microsoft.com/office/powerpoint/2010/main" val="85475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B4DD-0C5D-4F4B-A54F-D05DD28D6D8C}"/>
              </a:ext>
            </a:extLst>
          </p:cNvPr>
          <p:cNvSpPr>
            <a:spLocks noGrp="1"/>
          </p:cNvSpPr>
          <p:nvPr>
            <p:ph type="title"/>
          </p:nvPr>
        </p:nvSpPr>
        <p:spPr>
          <a:xfrm>
            <a:off x="1266824" y="304800"/>
            <a:ext cx="9905999" cy="1104900"/>
          </a:xfrm>
        </p:spPr>
        <p:txBody>
          <a:bodyPr/>
          <a:lstStyle/>
          <a:p>
            <a:pPr algn="ctr"/>
            <a:r>
              <a:rPr lang="en-US" dirty="0">
                <a:latin typeface="Arial Black" panose="020B0A04020102020204" pitchFamily="34" charset="0"/>
              </a:rPr>
              <a:t>Graph &amp; traversal</a:t>
            </a:r>
          </a:p>
        </p:txBody>
      </p:sp>
      <p:sp>
        <p:nvSpPr>
          <p:cNvPr id="3" name="Content Placeholder 2">
            <a:extLst>
              <a:ext uri="{FF2B5EF4-FFF2-40B4-BE49-F238E27FC236}">
                <a16:creationId xmlns:a16="http://schemas.microsoft.com/office/drawing/2014/main" id="{EC85EAA4-B1A2-4147-B55E-FF043A0A9DF9}"/>
              </a:ext>
            </a:extLst>
          </p:cNvPr>
          <p:cNvSpPr>
            <a:spLocks noGrp="1"/>
          </p:cNvSpPr>
          <p:nvPr>
            <p:ph idx="1"/>
          </p:nvPr>
        </p:nvSpPr>
        <p:spPr>
          <a:xfrm>
            <a:off x="933450" y="1514475"/>
            <a:ext cx="10410825" cy="4276726"/>
          </a:xfrm>
        </p:spPr>
        <p:txBody>
          <a:bodyPr/>
          <a:lstStyle/>
          <a:p>
            <a:r>
              <a:rPr lang="en-US" dirty="0"/>
              <a:t>Graph is a diagram for visualizing relation of objects of almost a same group. Graphs have to parts : </a:t>
            </a:r>
          </a:p>
          <a:p>
            <a:endParaRPr lang="en-US" dirty="0"/>
          </a:p>
          <a:p>
            <a:r>
              <a:rPr lang="en-US" dirty="0"/>
              <a:t>Graph </a:t>
            </a:r>
          </a:p>
          <a:p>
            <a:endParaRPr lang="en-US" dirty="0"/>
          </a:p>
          <a:p>
            <a:pPr marL="0" indent="0">
              <a:buNone/>
            </a:pPr>
            <a:endParaRPr lang="en-US" dirty="0"/>
          </a:p>
        </p:txBody>
      </p:sp>
      <p:cxnSp>
        <p:nvCxnSpPr>
          <p:cNvPr id="5" name="Straight Arrow Connector 4">
            <a:extLst>
              <a:ext uri="{FF2B5EF4-FFF2-40B4-BE49-F238E27FC236}">
                <a16:creationId xmlns:a16="http://schemas.microsoft.com/office/drawing/2014/main" id="{F9FEA4ED-E913-4BC8-9AED-BC158C1A6711}"/>
              </a:ext>
            </a:extLst>
          </p:cNvPr>
          <p:cNvCxnSpPr/>
          <p:nvPr/>
        </p:nvCxnSpPr>
        <p:spPr>
          <a:xfrm flipV="1">
            <a:off x="2266950" y="3009900"/>
            <a:ext cx="876300" cy="419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961380-F149-4A63-AD7E-23BBF221CB86}"/>
              </a:ext>
            </a:extLst>
          </p:cNvPr>
          <p:cNvCxnSpPr/>
          <p:nvPr/>
        </p:nvCxnSpPr>
        <p:spPr>
          <a:xfrm>
            <a:off x="2266950" y="3429000"/>
            <a:ext cx="733425" cy="476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92B3B5-876F-44D3-9277-4ED0EFC16A83}"/>
              </a:ext>
            </a:extLst>
          </p:cNvPr>
          <p:cNvSpPr txBox="1"/>
          <p:nvPr/>
        </p:nvSpPr>
        <p:spPr>
          <a:xfrm>
            <a:off x="3305175" y="2867025"/>
            <a:ext cx="3790950" cy="369332"/>
          </a:xfrm>
          <a:prstGeom prst="rect">
            <a:avLst/>
          </a:prstGeom>
          <a:noFill/>
        </p:spPr>
        <p:txBody>
          <a:bodyPr wrap="square" rtlCol="0">
            <a:spAutoFit/>
          </a:bodyPr>
          <a:lstStyle/>
          <a:p>
            <a:r>
              <a:rPr lang="en-US" dirty="0"/>
              <a:t>Node : almost refer to objects</a:t>
            </a:r>
          </a:p>
        </p:txBody>
      </p:sp>
      <p:sp>
        <p:nvSpPr>
          <p:cNvPr id="9" name="TextBox 8">
            <a:extLst>
              <a:ext uri="{FF2B5EF4-FFF2-40B4-BE49-F238E27FC236}">
                <a16:creationId xmlns:a16="http://schemas.microsoft.com/office/drawing/2014/main" id="{82396DE4-BB90-4297-84AF-1612169C0AA4}"/>
              </a:ext>
            </a:extLst>
          </p:cNvPr>
          <p:cNvSpPr txBox="1"/>
          <p:nvPr/>
        </p:nvSpPr>
        <p:spPr>
          <a:xfrm>
            <a:off x="3167062" y="3726418"/>
            <a:ext cx="5824538" cy="369332"/>
          </a:xfrm>
          <a:prstGeom prst="rect">
            <a:avLst/>
          </a:prstGeom>
          <a:noFill/>
        </p:spPr>
        <p:txBody>
          <a:bodyPr wrap="square" rtlCol="0">
            <a:spAutoFit/>
          </a:bodyPr>
          <a:lstStyle/>
          <a:p>
            <a:r>
              <a:rPr lang="en-US" dirty="0"/>
              <a:t>Edge : almost refer to a specific relation between the objects</a:t>
            </a:r>
          </a:p>
        </p:txBody>
      </p:sp>
    </p:spTree>
    <p:extLst>
      <p:ext uri="{BB962C8B-B14F-4D97-AF65-F5344CB8AC3E}">
        <p14:creationId xmlns:p14="http://schemas.microsoft.com/office/powerpoint/2010/main" val="216078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291B-1DBA-480E-8DB1-21C4A9E962D9}"/>
              </a:ext>
            </a:extLst>
          </p:cNvPr>
          <p:cNvSpPr>
            <a:spLocks noGrp="1"/>
          </p:cNvSpPr>
          <p:nvPr>
            <p:ph type="title"/>
          </p:nvPr>
        </p:nvSpPr>
        <p:spPr>
          <a:xfrm flipV="1">
            <a:off x="1141413" y="2097087"/>
            <a:ext cx="9905998"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91E766A-ED07-47C2-8851-1DB492F3C8DA}"/>
              </a:ext>
            </a:extLst>
          </p:cNvPr>
          <p:cNvSpPr>
            <a:spLocks noGrp="1"/>
          </p:cNvSpPr>
          <p:nvPr>
            <p:ph idx="1"/>
          </p:nvPr>
        </p:nvSpPr>
        <p:spPr>
          <a:xfrm flipV="1">
            <a:off x="1141412" y="5791200"/>
            <a:ext cx="9905999" cy="1066800"/>
          </a:xfrm>
        </p:spPr>
        <p:txBody>
          <a:bodyPr/>
          <a:lstStyle/>
          <a:p>
            <a:endParaRPr lang="en-US" dirty="0"/>
          </a:p>
        </p:txBody>
      </p:sp>
      <p:sp>
        <p:nvSpPr>
          <p:cNvPr id="4" name="TextBox 3">
            <a:extLst>
              <a:ext uri="{FF2B5EF4-FFF2-40B4-BE49-F238E27FC236}">
                <a16:creationId xmlns:a16="http://schemas.microsoft.com/office/drawing/2014/main" id="{BBAC1ADF-CF3E-4512-8A49-22B000D77640}"/>
              </a:ext>
            </a:extLst>
          </p:cNvPr>
          <p:cNvSpPr txBox="1"/>
          <p:nvPr/>
        </p:nvSpPr>
        <p:spPr>
          <a:xfrm>
            <a:off x="1268411" y="4638039"/>
            <a:ext cx="9652000" cy="369332"/>
          </a:xfrm>
          <a:prstGeom prst="rect">
            <a:avLst/>
          </a:prstGeom>
          <a:noFill/>
        </p:spPr>
        <p:txBody>
          <a:bodyPr wrap="square" rtlCol="0">
            <a:spAutoFit/>
          </a:bodyPr>
          <a:lstStyle/>
          <a:p>
            <a:r>
              <a:rPr lang="en-US" dirty="0"/>
              <a:t>This is a graph for a social network. The nodes refer to users and the edges refer to the act of following </a:t>
            </a:r>
          </a:p>
        </p:txBody>
      </p:sp>
    </p:spTree>
    <p:extLst>
      <p:ext uri="{BB962C8B-B14F-4D97-AF65-F5344CB8AC3E}">
        <p14:creationId xmlns:p14="http://schemas.microsoft.com/office/powerpoint/2010/main" val="117772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291B-1DBA-480E-8DB1-21C4A9E962D9}"/>
              </a:ext>
            </a:extLst>
          </p:cNvPr>
          <p:cNvSpPr>
            <a:spLocks noGrp="1"/>
          </p:cNvSpPr>
          <p:nvPr>
            <p:ph type="title"/>
          </p:nvPr>
        </p:nvSpPr>
        <p:spPr>
          <a:xfrm flipV="1">
            <a:off x="1141413" y="2097087"/>
            <a:ext cx="9905998"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91E766A-ED07-47C2-8851-1DB492F3C8DA}"/>
              </a:ext>
            </a:extLst>
          </p:cNvPr>
          <p:cNvSpPr>
            <a:spLocks noGrp="1"/>
          </p:cNvSpPr>
          <p:nvPr>
            <p:ph idx="1"/>
          </p:nvPr>
        </p:nvSpPr>
        <p:spPr>
          <a:xfrm flipV="1">
            <a:off x="1141412" y="5791200"/>
            <a:ext cx="9905999" cy="1066800"/>
          </a:xfrm>
        </p:spPr>
        <p:txBody>
          <a:bodyPr/>
          <a:lstStyle/>
          <a:p>
            <a:endParaRPr lang="en-US" dirty="0"/>
          </a:p>
        </p:txBody>
      </p:sp>
      <p:sp>
        <p:nvSpPr>
          <p:cNvPr id="4" name="TextBox 3">
            <a:extLst>
              <a:ext uri="{FF2B5EF4-FFF2-40B4-BE49-F238E27FC236}">
                <a16:creationId xmlns:a16="http://schemas.microsoft.com/office/drawing/2014/main" id="{BBAC1ADF-CF3E-4512-8A49-22B000D77640}"/>
              </a:ext>
            </a:extLst>
          </p:cNvPr>
          <p:cNvSpPr txBox="1"/>
          <p:nvPr/>
        </p:nvSpPr>
        <p:spPr>
          <a:xfrm>
            <a:off x="1268411" y="4928354"/>
            <a:ext cx="9652000" cy="369332"/>
          </a:xfrm>
          <a:prstGeom prst="rect">
            <a:avLst/>
          </a:prstGeom>
          <a:noFill/>
        </p:spPr>
        <p:txBody>
          <a:bodyPr wrap="square" rtlCol="0">
            <a:spAutoFit/>
          </a:bodyPr>
          <a:lstStyle/>
          <a:p>
            <a:r>
              <a:rPr lang="en-US" dirty="0"/>
              <a:t>This is a graph for a social network. The nodes refer to users and the edges refer to the act of following </a:t>
            </a:r>
          </a:p>
        </p:txBody>
      </p:sp>
      <p:pic>
        <p:nvPicPr>
          <p:cNvPr id="4098" name="Picture 2" descr="Image result for what is graph">
            <a:extLst>
              <a:ext uri="{FF2B5EF4-FFF2-40B4-BE49-F238E27FC236}">
                <a16:creationId xmlns:a16="http://schemas.microsoft.com/office/drawing/2014/main" id="{76B505AC-B288-4352-9A4E-8DA543C21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120" y="566103"/>
            <a:ext cx="7620000" cy="386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63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182B-D225-4B61-998D-5C9FDFFF812C}"/>
              </a:ext>
            </a:extLst>
          </p:cNvPr>
          <p:cNvSpPr>
            <a:spLocks noGrp="1"/>
          </p:cNvSpPr>
          <p:nvPr>
            <p:ph type="title"/>
          </p:nvPr>
        </p:nvSpPr>
        <p:spPr>
          <a:xfrm>
            <a:off x="1284288" y="327514"/>
            <a:ext cx="9905998" cy="986936"/>
          </a:xfrm>
        </p:spPr>
        <p:txBody>
          <a:bodyPr/>
          <a:lstStyle/>
          <a:p>
            <a:pPr algn="ctr"/>
            <a:r>
              <a:rPr lang="en-US" dirty="0">
                <a:latin typeface="Arial Black" panose="020B0A04020102020204" pitchFamily="34" charset="0"/>
              </a:rPr>
              <a:t>Graph &amp; traversal</a:t>
            </a:r>
          </a:p>
        </p:txBody>
      </p:sp>
      <p:sp>
        <p:nvSpPr>
          <p:cNvPr id="3" name="Content Placeholder 2">
            <a:extLst>
              <a:ext uri="{FF2B5EF4-FFF2-40B4-BE49-F238E27FC236}">
                <a16:creationId xmlns:a16="http://schemas.microsoft.com/office/drawing/2014/main" id="{B65BA444-FADD-42C2-A5EA-B1A8CAAF925D}"/>
              </a:ext>
            </a:extLst>
          </p:cNvPr>
          <p:cNvSpPr>
            <a:spLocks noGrp="1"/>
          </p:cNvSpPr>
          <p:nvPr>
            <p:ph idx="1"/>
          </p:nvPr>
        </p:nvSpPr>
        <p:spPr>
          <a:xfrm>
            <a:off x="1141412" y="1524000"/>
            <a:ext cx="10145713" cy="4552950"/>
          </a:xfrm>
        </p:spPr>
        <p:txBody>
          <a:bodyPr/>
          <a:lstStyle/>
          <a:p>
            <a:pPr marL="0" indent="0">
              <a:buNone/>
            </a:pPr>
            <a:r>
              <a:rPr lang="en-US" dirty="0">
                <a:latin typeface="High Tower Text" panose="02040502050506030303" pitchFamily="18" charset="0"/>
              </a:rPr>
              <a:t>So graph is a way of showing database and in every database, many times we want to seek some distinct objects and their relations with others or relation of two objects, etc. for such these tasks, we have to traverse the graph. For traversing a graph, there are many algorithms. Graph traversal helps us to find out if there is a connection between two nodes or not, also it helps us to know how far we can go in a graph if we start from an arbitrary point. </a:t>
            </a:r>
          </a:p>
          <a:p>
            <a:pPr marL="0" indent="0">
              <a:buNone/>
            </a:pPr>
            <a:r>
              <a:rPr lang="en-US" dirty="0">
                <a:latin typeface="High Tower Text" panose="02040502050506030303" pitchFamily="18" charset="0"/>
              </a:rPr>
              <a:t>One of the famous algorithms for graph traversal, is called DFS that stands for Depth-First Search. In this presentation, we are going to cover this algorithm, its implementation and applications. </a:t>
            </a:r>
          </a:p>
        </p:txBody>
      </p:sp>
    </p:spTree>
    <p:extLst>
      <p:ext uri="{BB962C8B-B14F-4D97-AF65-F5344CB8AC3E}">
        <p14:creationId xmlns:p14="http://schemas.microsoft.com/office/powerpoint/2010/main" val="190776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CDF4-76B8-40FF-8950-69C9A920EE39}"/>
              </a:ext>
            </a:extLst>
          </p:cNvPr>
          <p:cNvSpPr>
            <a:spLocks noGrp="1"/>
          </p:cNvSpPr>
          <p:nvPr>
            <p:ph type="title"/>
          </p:nvPr>
        </p:nvSpPr>
        <p:spPr>
          <a:xfrm>
            <a:off x="1141413" y="618517"/>
            <a:ext cx="9905998" cy="5172683"/>
          </a:xfrm>
        </p:spPr>
        <p:txBody>
          <a:bodyPr>
            <a:normAutofit/>
          </a:bodyPr>
          <a:lstStyle/>
          <a:p>
            <a:pPr algn="ctr"/>
            <a:r>
              <a:rPr lang="en-US" sz="9600" dirty="0">
                <a:latin typeface="Arial Black" panose="020B0A04020102020204" pitchFamily="34" charset="0"/>
              </a:rPr>
              <a:t>DFS</a:t>
            </a:r>
          </a:p>
        </p:txBody>
      </p:sp>
      <p:sp>
        <p:nvSpPr>
          <p:cNvPr id="3" name="Content Placeholder 2">
            <a:extLst>
              <a:ext uri="{FF2B5EF4-FFF2-40B4-BE49-F238E27FC236}">
                <a16:creationId xmlns:a16="http://schemas.microsoft.com/office/drawing/2014/main" id="{284398A6-3DA8-4A55-81ED-CF7B2D109472}"/>
              </a:ext>
            </a:extLst>
          </p:cNvPr>
          <p:cNvSpPr>
            <a:spLocks noGrp="1"/>
          </p:cNvSpPr>
          <p:nvPr>
            <p:ph idx="1"/>
          </p:nvPr>
        </p:nvSpPr>
        <p:spPr>
          <a:xfrm flipV="1">
            <a:off x="1141412" y="5791201"/>
            <a:ext cx="9905999" cy="676274"/>
          </a:xfrm>
        </p:spPr>
        <p:txBody>
          <a:bodyPr/>
          <a:lstStyle/>
          <a:p>
            <a:endParaRPr lang="en-US" dirty="0"/>
          </a:p>
        </p:txBody>
      </p:sp>
    </p:spTree>
    <p:extLst>
      <p:ext uri="{BB962C8B-B14F-4D97-AF65-F5344CB8AC3E}">
        <p14:creationId xmlns:p14="http://schemas.microsoft.com/office/powerpoint/2010/main" val="60699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000" fill="hold"/>
                                        <p:tgtEl>
                                          <p:spTgt spid="2"/>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81A8-5A13-4A37-87C5-8587EBCCEB44}"/>
              </a:ext>
            </a:extLst>
          </p:cNvPr>
          <p:cNvSpPr>
            <a:spLocks noGrp="1"/>
          </p:cNvSpPr>
          <p:nvPr>
            <p:ph type="title"/>
          </p:nvPr>
        </p:nvSpPr>
        <p:spPr>
          <a:xfrm>
            <a:off x="1217613" y="256568"/>
            <a:ext cx="9999028" cy="1086457"/>
          </a:xfrm>
        </p:spPr>
        <p:txBody>
          <a:bodyPr/>
          <a:lstStyle/>
          <a:p>
            <a:pPr algn="ctr"/>
            <a:r>
              <a:rPr lang="en-US" dirty="0">
                <a:latin typeface="Arial Black" panose="020B0A04020102020204" pitchFamily="34" charset="0"/>
              </a:rPr>
              <a:t>Depth-first search (</a:t>
            </a:r>
            <a:r>
              <a:rPr lang="en-US" dirty="0" err="1">
                <a:latin typeface="Arial Black" panose="020B0A04020102020204" pitchFamily="34" charset="0"/>
              </a:rPr>
              <a:t>dfs</a:t>
            </a:r>
            <a:r>
              <a:rPr lang="en-US" dirty="0">
                <a:latin typeface="Arial Black" panose="020B0A04020102020204" pitchFamily="34" charset="0"/>
              </a:rPr>
              <a:t>)</a:t>
            </a:r>
          </a:p>
        </p:txBody>
      </p:sp>
      <p:sp>
        <p:nvSpPr>
          <p:cNvPr id="3" name="Content Placeholder 2">
            <a:extLst>
              <a:ext uri="{FF2B5EF4-FFF2-40B4-BE49-F238E27FC236}">
                <a16:creationId xmlns:a16="http://schemas.microsoft.com/office/drawing/2014/main" id="{3EBADCC5-8C05-430B-83DB-03C8D7DB5D2C}"/>
              </a:ext>
            </a:extLst>
          </p:cNvPr>
          <p:cNvSpPr>
            <a:spLocks noGrp="1"/>
          </p:cNvSpPr>
          <p:nvPr>
            <p:ph idx="1"/>
          </p:nvPr>
        </p:nvSpPr>
        <p:spPr>
          <a:xfrm>
            <a:off x="1310640" y="1365249"/>
            <a:ext cx="9906001" cy="5017135"/>
          </a:xfrm>
        </p:spPr>
        <p:txBody>
          <a:bodyPr/>
          <a:lstStyle/>
          <a:p>
            <a:pPr marL="0" indent="0">
              <a:buNone/>
            </a:pPr>
            <a:r>
              <a:rPr lang="en-US" dirty="0">
                <a:latin typeface="High Tower Text" panose="02040502050506030303" pitchFamily="18" charset="0"/>
              </a:rPr>
              <a:t>DFS (which stands for Depth-First Search) is an algorithm mostly for traversing through a graph. With DFS, the algorithm starts from a point and it will visit all possible nodes with that origin. But the order that it visits nodes, is recursive.</a:t>
            </a:r>
          </a:p>
          <a:p>
            <a:pPr marL="0" indent="0">
              <a:buNone/>
            </a:pPr>
            <a:r>
              <a:rPr lang="en-US" dirty="0">
                <a:latin typeface="High Tower Text" panose="02040502050506030303" pitchFamily="18" charset="0"/>
              </a:rPr>
              <a:t> It goes deeply in a branch and after exploring it, goes back to the intersection and enters the other branch. It will continue until not being able to visit new nodes. </a:t>
            </a:r>
          </a:p>
          <a:p>
            <a:pPr marL="0" indent="0">
              <a:buNone/>
            </a:pPr>
            <a:r>
              <a:rPr lang="en-US" dirty="0">
                <a:latin typeface="High Tower Text" panose="02040502050506030303" pitchFamily="18" charset="0"/>
              </a:rPr>
              <a:t>We will explain it on a graph in next slide. </a:t>
            </a:r>
          </a:p>
          <a:p>
            <a:pPr marL="0" indent="0">
              <a:buNone/>
            </a:pPr>
            <a:endParaRPr lang="en-US" dirty="0"/>
          </a:p>
        </p:txBody>
      </p:sp>
    </p:spTree>
    <p:extLst>
      <p:ext uri="{BB962C8B-B14F-4D97-AF65-F5344CB8AC3E}">
        <p14:creationId xmlns:p14="http://schemas.microsoft.com/office/powerpoint/2010/main" val="370163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34" name="Group 139">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1" name="Group 140">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53"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4"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65"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0"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2" name="Group 141">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3"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5"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6"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81"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D1E077-4001-4290-8E4C-C4CCD9C4AD62}"/>
              </a:ext>
            </a:extLst>
          </p:cNvPr>
          <p:cNvSpPr>
            <a:spLocks noGrp="1"/>
          </p:cNvSpPr>
          <p:nvPr>
            <p:ph type="title"/>
          </p:nvPr>
        </p:nvSpPr>
        <p:spPr>
          <a:xfrm>
            <a:off x="8022794" y="547427"/>
            <a:ext cx="3281003" cy="912813"/>
          </a:xfrm>
        </p:spPr>
        <p:txBody>
          <a:bodyPr anchor="b">
            <a:normAutofit/>
          </a:bodyPr>
          <a:lstStyle/>
          <a:p>
            <a:r>
              <a:rPr lang="en-US" sz="2800" dirty="0" err="1">
                <a:solidFill>
                  <a:srgbClr val="FFFFFF"/>
                </a:solidFill>
                <a:latin typeface="Arial Black" panose="020B0A04020102020204" pitchFamily="34" charset="0"/>
              </a:rPr>
              <a:t>Dfs</a:t>
            </a:r>
            <a:r>
              <a:rPr lang="en-US" sz="2800" dirty="0">
                <a:solidFill>
                  <a:srgbClr val="FFFFFF"/>
                </a:solidFill>
                <a:latin typeface="Arial Black" panose="020B0A04020102020204" pitchFamily="34" charset="0"/>
              </a:rPr>
              <a:t> example </a:t>
            </a:r>
          </a:p>
        </p:txBody>
      </p:sp>
      <p:sp useBgFill="1">
        <p:nvSpPr>
          <p:cNvPr id="183"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Image result for DFS algorithm">
            <a:extLst>
              <a:ext uri="{FF2B5EF4-FFF2-40B4-BE49-F238E27FC236}">
                <a16:creationId xmlns:a16="http://schemas.microsoft.com/office/drawing/2014/main" id="{62E03284-5A6B-41B8-90D9-564DA50B26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294576"/>
            <a:ext cx="6112382" cy="426338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CA298DD-0E52-438B-8755-B231662F6C68}"/>
              </a:ext>
            </a:extLst>
          </p:cNvPr>
          <p:cNvSpPr>
            <a:spLocks noGrp="1"/>
          </p:cNvSpPr>
          <p:nvPr>
            <p:ph idx="1"/>
          </p:nvPr>
        </p:nvSpPr>
        <p:spPr>
          <a:xfrm>
            <a:off x="8036041" y="1675186"/>
            <a:ext cx="3281004" cy="4116015"/>
          </a:xfrm>
        </p:spPr>
        <p:txBody>
          <a:bodyPr>
            <a:normAutofit fontScale="77500" lnSpcReduction="20000"/>
          </a:bodyPr>
          <a:lstStyle/>
          <a:p>
            <a:r>
              <a:rPr lang="en-US" sz="1800" dirty="0">
                <a:solidFill>
                  <a:srgbClr val="FFFFFF"/>
                </a:solidFill>
              </a:rPr>
              <a:t>Imagine we want to run DFS on this graph. We start from an arbitrary node like 1. from one we can go into 2 branches that are 2 &amp; 6. we first go deep in 2 (we can first choose 6 too), so after 2 we should go to cell 3, then we can go either in 4 or 5, we choose 4, then there is no way, so we backtrack and come back to 3, from 3 still we can visit new nodes, so we go to 5, then again come back to 3, back to 2, back to 1, now we do the same way for the second branch, first go to 6, then to 7, then backtrack to 6, go to 8, back to 6, and finally back to the origin. There is no new nodes from the origin to see, so the DFS has been finishes. </a:t>
            </a:r>
          </a:p>
        </p:txBody>
      </p:sp>
    </p:spTree>
    <p:extLst>
      <p:ext uri="{BB962C8B-B14F-4D97-AF65-F5344CB8AC3E}">
        <p14:creationId xmlns:p14="http://schemas.microsoft.com/office/powerpoint/2010/main" val="4259501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 calcmode="lin" valueType="num">
                                      <p:cBhvr>
                                        <p:cTn id="17" dur="1000" fill="hold"/>
                                        <p:tgtEl>
                                          <p:spTgt spid="1029"/>
                                        </p:tgtEl>
                                        <p:attrNameLst>
                                          <p:attrName>ppt_w</p:attrName>
                                        </p:attrNameLst>
                                      </p:cBhvr>
                                      <p:tavLst>
                                        <p:tav tm="0">
                                          <p:val>
                                            <p:fltVal val="0"/>
                                          </p:val>
                                        </p:tav>
                                        <p:tav tm="100000">
                                          <p:val>
                                            <p:strVal val="#ppt_w"/>
                                          </p:val>
                                        </p:tav>
                                      </p:tavLst>
                                    </p:anim>
                                    <p:anim calcmode="lin" valueType="num">
                                      <p:cBhvr>
                                        <p:cTn id="18" dur="1000" fill="hold"/>
                                        <p:tgtEl>
                                          <p:spTgt spid="1029"/>
                                        </p:tgtEl>
                                        <p:attrNameLst>
                                          <p:attrName>ppt_h</p:attrName>
                                        </p:attrNameLst>
                                      </p:cBhvr>
                                      <p:tavLst>
                                        <p:tav tm="0">
                                          <p:val>
                                            <p:fltVal val="0"/>
                                          </p:val>
                                        </p:tav>
                                        <p:tav tm="100000">
                                          <p:val>
                                            <p:strVal val="#ppt_h"/>
                                          </p:val>
                                        </p:tav>
                                      </p:tavLst>
                                    </p:anim>
                                    <p:anim calcmode="lin" valueType="num">
                                      <p:cBhvr>
                                        <p:cTn id="19" dur="1000" fill="hold"/>
                                        <p:tgtEl>
                                          <p:spTgt spid="1029"/>
                                        </p:tgtEl>
                                        <p:attrNameLst>
                                          <p:attrName>style.rotation</p:attrName>
                                        </p:attrNameLst>
                                      </p:cBhvr>
                                      <p:tavLst>
                                        <p:tav tm="0">
                                          <p:val>
                                            <p:fltVal val="90"/>
                                          </p:val>
                                        </p:tav>
                                        <p:tav tm="100000">
                                          <p:val>
                                            <p:fltVal val="0"/>
                                          </p:val>
                                        </p:tav>
                                      </p:tavLst>
                                    </p:anim>
                                    <p:animEffect transition="in" filter="fade">
                                      <p:cBhvr>
                                        <p:cTn id="20" dur="1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DF1C-39B4-4946-B62B-5311A6D55961}"/>
              </a:ext>
            </a:extLst>
          </p:cNvPr>
          <p:cNvSpPr>
            <a:spLocks noGrp="1"/>
          </p:cNvSpPr>
          <p:nvPr>
            <p:ph type="title"/>
          </p:nvPr>
        </p:nvSpPr>
        <p:spPr>
          <a:xfrm>
            <a:off x="1232853" y="337674"/>
            <a:ext cx="9905998" cy="1105046"/>
          </a:xfrm>
        </p:spPr>
        <p:txBody>
          <a:bodyPr/>
          <a:lstStyle/>
          <a:p>
            <a:pPr algn="ctr"/>
            <a:r>
              <a:rPr lang="en-US" dirty="0">
                <a:latin typeface="Arial Black" panose="020B0A04020102020204" pitchFamily="34" charset="0"/>
              </a:rPr>
              <a:t>A pictorial example</a:t>
            </a:r>
          </a:p>
        </p:txBody>
      </p:sp>
      <p:sp>
        <p:nvSpPr>
          <p:cNvPr id="3" name="Content Placeholder 2">
            <a:extLst>
              <a:ext uri="{FF2B5EF4-FFF2-40B4-BE49-F238E27FC236}">
                <a16:creationId xmlns:a16="http://schemas.microsoft.com/office/drawing/2014/main" id="{DFEC51CF-ADB5-4090-A5C6-247F26D1EF58}"/>
              </a:ext>
            </a:extLst>
          </p:cNvPr>
          <p:cNvSpPr>
            <a:spLocks noGrp="1"/>
          </p:cNvSpPr>
          <p:nvPr>
            <p:ph idx="1"/>
          </p:nvPr>
        </p:nvSpPr>
        <p:spPr>
          <a:xfrm>
            <a:off x="1141412" y="1148080"/>
            <a:ext cx="10197148" cy="4978400"/>
          </a:xfrm>
        </p:spPr>
        <p:txBody>
          <a:bodyPr/>
          <a:lstStyle/>
          <a:p>
            <a:pPr marL="0" indent="0">
              <a:buNone/>
            </a:pPr>
            <a:r>
              <a:rPr lang="en-US" dirty="0"/>
              <a:t>now, we want to run DFS on this graph, step by step by image(the numbers are showing the order of  steps) :</a:t>
            </a:r>
          </a:p>
        </p:txBody>
      </p:sp>
      <p:pic>
        <p:nvPicPr>
          <p:cNvPr id="2052" name="Picture 4" descr="Image result for DFS algorithm">
            <a:extLst>
              <a:ext uri="{FF2B5EF4-FFF2-40B4-BE49-F238E27FC236}">
                <a16:creationId xmlns:a16="http://schemas.microsoft.com/office/drawing/2014/main" id="{78AEE5EF-C2B3-4867-A730-58D6F0B95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273" y="2225040"/>
            <a:ext cx="6829425" cy="440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1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1000"/>
                                        <p:tgtEl>
                                          <p:spTgt spid="2052"/>
                                        </p:tgtEl>
                                      </p:cBhvr>
                                    </p:animEffect>
                                    <p:anim calcmode="lin" valueType="num">
                                      <p:cBhvr>
                                        <p:cTn id="21" dur="1000" fill="hold"/>
                                        <p:tgtEl>
                                          <p:spTgt spid="2052"/>
                                        </p:tgtEl>
                                        <p:attrNameLst>
                                          <p:attrName>ppt_x</p:attrName>
                                        </p:attrNameLst>
                                      </p:cBhvr>
                                      <p:tavLst>
                                        <p:tav tm="0">
                                          <p:val>
                                            <p:strVal val="#ppt_x"/>
                                          </p:val>
                                        </p:tav>
                                        <p:tav tm="100000">
                                          <p:val>
                                            <p:strVal val="#ppt_x"/>
                                          </p:val>
                                        </p:tav>
                                      </p:tavLst>
                                    </p:anim>
                                    <p:anim calcmode="lin" valueType="num">
                                      <p:cBhvr>
                                        <p:cTn id="22"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3B95-A8CF-4598-9D07-D87F81DC58A2}"/>
              </a:ext>
            </a:extLst>
          </p:cNvPr>
          <p:cNvSpPr>
            <a:spLocks noGrp="1"/>
          </p:cNvSpPr>
          <p:nvPr>
            <p:ph type="title"/>
          </p:nvPr>
        </p:nvSpPr>
        <p:spPr>
          <a:xfrm>
            <a:off x="1270000" y="327514"/>
            <a:ext cx="9777411" cy="1478570"/>
          </a:xfrm>
        </p:spPr>
        <p:txBody>
          <a:bodyPr/>
          <a:lstStyle/>
          <a:p>
            <a:pPr algn="ctr"/>
            <a:r>
              <a:rPr lang="en-US" dirty="0">
                <a:latin typeface="Arial Black" panose="020B0A04020102020204" pitchFamily="34" charset="0"/>
              </a:rPr>
              <a:t>Marked list</a:t>
            </a:r>
          </a:p>
        </p:txBody>
      </p:sp>
      <p:sp>
        <p:nvSpPr>
          <p:cNvPr id="3" name="Content Placeholder 2">
            <a:extLst>
              <a:ext uri="{FF2B5EF4-FFF2-40B4-BE49-F238E27FC236}">
                <a16:creationId xmlns:a16="http://schemas.microsoft.com/office/drawing/2014/main" id="{DAF137B3-7FBD-4BC1-8D17-BAB0EDD42521}"/>
              </a:ext>
            </a:extLst>
          </p:cNvPr>
          <p:cNvSpPr>
            <a:spLocks noGrp="1"/>
          </p:cNvSpPr>
          <p:nvPr>
            <p:ph idx="1"/>
          </p:nvPr>
        </p:nvSpPr>
        <p:spPr>
          <a:xfrm>
            <a:off x="1141412" y="1806084"/>
            <a:ext cx="10166668" cy="4167996"/>
          </a:xfrm>
        </p:spPr>
        <p:txBody>
          <a:bodyPr>
            <a:normAutofit fontScale="92500" lnSpcReduction="20000"/>
          </a:bodyPr>
          <a:lstStyle/>
          <a:p>
            <a:pPr marL="0" indent="0">
              <a:buNone/>
            </a:pPr>
            <a:r>
              <a:rPr lang="en-US" dirty="0">
                <a:latin typeface="High Tower Text" panose="02040502050506030303" pitchFamily="18" charset="0"/>
              </a:rPr>
              <a:t>for implementing DFS in code, a list is created called Marked list or visited list. In this list, we assign a Boolean value to every node. At first, all the nodes are false. At the time that we visit a node, we mark its value as true so that next time e are doing DFS, we ignore it. </a:t>
            </a:r>
          </a:p>
          <a:p>
            <a:pPr>
              <a:buFontTx/>
              <a:buChar char="-"/>
            </a:pPr>
            <a:r>
              <a:rPr lang="en-US" dirty="0">
                <a:latin typeface="High Tower Text" panose="02040502050506030303" pitchFamily="18" charset="0"/>
              </a:rPr>
              <a:t>In a connected component graph, finally all the nodes will have true value. But the important point is that :</a:t>
            </a:r>
          </a:p>
          <a:p>
            <a:pPr>
              <a:buFontTx/>
              <a:buChar char="-"/>
            </a:pPr>
            <a:r>
              <a:rPr lang="en-US" dirty="0">
                <a:latin typeface="Arial Black" panose="020B0A04020102020204" pitchFamily="34" charset="0"/>
              </a:rPr>
              <a:t>With starting from a node, and running DFS, finally, we some nodes have true value and some false. Those having true, are called reachable nodes from the origin node. Those having false, are called unreachable nodes from the origin. Therefore :</a:t>
            </a:r>
          </a:p>
          <a:p>
            <a:pPr>
              <a:buFontTx/>
              <a:buChar char="-"/>
            </a:pPr>
            <a:r>
              <a:rPr lang="en-US" dirty="0">
                <a:latin typeface="Arial Black" panose="020B0A04020102020204" pitchFamily="34" charset="0"/>
              </a:rPr>
              <a:t>One application for DFS is checking reachability</a:t>
            </a:r>
          </a:p>
        </p:txBody>
      </p:sp>
    </p:spTree>
    <p:extLst>
      <p:ext uri="{BB962C8B-B14F-4D97-AF65-F5344CB8AC3E}">
        <p14:creationId xmlns:p14="http://schemas.microsoft.com/office/powerpoint/2010/main" val="38132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3">
                                            <p:txEl>
                                              <p:pRg st="3" end="3"/>
                                            </p:txEl>
                                          </p:spTgt>
                                        </p:tgtEl>
                                        <p:attrNameLst>
                                          <p:attrName>style.color</p:attrName>
                                        </p:attrNameLst>
                                      </p:cBhvr>
                                      <p:to>
                                        <a:srgbClr val="92D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92B4-64A8-4FD3-9268-00C45923CE4B}"/>
              </a:ext>
            </a:extLst>
          </p:cNvPr>
          <p:cNvSpPr>
            <a:spLocks noGrp="1"/>
          </p:cNvSpPr>
          <p:nvPr>
            <p:ph type="title"/>
          </p:nvPr>
        </p:nvSpPr>
        <p:spPr>
          <a:xfrm>
            <a:off x="1141413" y="200025"/>
            <a:ext cx="9905998" cy="1609725"/>
          </a:xfrm>
        </p:spPr>
        <p:txBody>
          <a:bodyPr>
            <a:normAutofit/>
          </a:bodyPr>
          <a:lstStyle/>
          <a:p>
            <a:pPr algn="ctr"/>
            <a:r>
              <a:rPr lang="en-US" sz="7200" dirty="0">
                <a:latin typeface="Arial Black" panose="020B0A04020102020204" pitchFamily="34" charset="0"/>
              </a:rPr>
              <a:t>CONTENT</a:t>
            </a:r>
            <a:endParaRPr lang="en-US" sz="7200" dirty="0"/>
          </a:p>
        </p:txBody>
      </p:sp>
      <p:sp>
        <p:nvSpPr>
          <p:cNvPr id="3" name="Content Placeholder 2">
            <a:extLst>
              <a:ext uri="{FF2B5EF4-FFF2-40B4-BE49-F238E27FC236}">
                <a16:creationId xmlns:a16="http://schemas.microsoft.com/office/drawing/2014/main" id="{7BFA0AC5-37C3-4697-937B-8F8084C97211}"/>
              </a:ext>
            </a:extLst>
          </p:cNvPr>
          <p:cNvSpPr>
            <a:spLocks noGrp="1"/>
          </p:cNvSpPr>
          <p:nvPr>
            <p:ph idx="1"/>
          </p:nvPr>
        </p:nvSpPr>
        <p:spPr>
          <a:xfrm>
            <a:off x="1141412" y="1990725"/>
            <a:ext cx="9905999" cy="3800476"/>
          </a:xfrm>
        </p:spPr>
        <p:txBody>
          <a:bodyPr/>
          <a:lstStyle/>
          <a:p>
            <a:endParaRPr lang="en-US" dirty="0"/>
          </a:p>
        </p:txBody>
      </p:sp>
    </p:spTree>
    <p:extLst>
      <p:ext uri="{BB962C8B-B14F-4D97-AF65-F5344CB8AC3E}">
        <p14:creationId xmlns:p14="http://schemas.microsoft.com/office/powerpoint/2010/main" val="33736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3B95-A8CF-4598-9D07-D87F81DC58A2}"/>
              </a:ext>
            </a:extLst>
          </p:cNvPr>
          <p:cNvSpPr>
            <a:spLocks noGrp="1"/>
          </p:cNvSpPr>
          <p:nvPr>
            <p:ph type="title"/>
          </p:nvPr>
        </p:nvSpPr>
        <p:spPr>
          <a:xfrm>
            <a:off x="1270000" y="327514"/>
            <a:ext cx="9777411" cy="1379366"/>
          </a:xfrm>
        </p:spPr>
        <p:txBody>
          <a:bodyPr/>
          <a:lstStyle/>
          <a:p>
            <a:pPr algn="ctr"/>
            <a:r>
              <a:rPr lang="en-US" dirty="0">
                <a:latin typeface="Arial Black" panose="020B0A04020102020204" pitchFamily="34" charset="0"/>
              </a:rPr>
              <a:t>“Edge TO” list</a:t>
            </a:r>
          </a:p>
        </p:txBody>
      </p:sp>
      <p:sp>
        <p:nvSpPr>
          <p:cNvPr id="3" name="Content Placeholder 2">
            <a:extLst>
              <a:ext uri="{FF2B5EF4-FFF2-40B4-BE49-F238E27FC236}">
                <a16:creationId xmlns:a16="http://schemas.microsoft.com/office/drawing/2014/main" id="{DAF137B3-7FBD-4BC1-8D17-BAB0EDD42521}"/>
              </a:ext>
            </a:extLst>
          </p:cNvPr>
          <p:cNvSpPr>
            <a:spLocks noGrp="1"/>
          </p:cNvSpPr>
          <p:nvPr>
            <p:ph idx="1"/>
          </p:nvPr>
        </p:nvSpPr>
        <p:spPr>
          <a:xfrm>
            <a:off x="1141412" y="1493520"/>
            <a:ext cx="10166668" cy="4480560"/>
          </a:xfrm>
        </p:spPr>
        <p:txBody>
          <a:bodyPr>
            <a:normAutofit fontScale="92500"/>
          </a:bodyPr>
          <a:lstStyle/>
          <a:p>
            <a:pPr marL="0" indent="0">
              <a:buNone/>
            </a:pPr>
            <a:r>
              <a:rPr lang="en-US" dirty="0">
                <a:latin typeface="High Tower Text" panose="02040502050506030303" pitchFamily="18" charset="0"/>
              </a:rPr>
              <a:t>another list sometimes is created for DFS that is called “</a:t>
            </a:r>
            <a:r>
              <a:rPr lang="en-US" dirty="0" err="1">
                <a:latin typeface="High Tower Text" panose="02040502050506030303" pitchFamily="18" charset="0"/>
              </a:rPr>
              <a:t>EdgeTo</a:t>
            </a:r>
            <a:r>
              <a:rPr lang="en-US" dirty="0">
                <a:latin typeface="High Tower Text" panose="02040502050506030303" pitchFamily="18" charset="0"/>
              </a:rPr>
              <a:t>” list. This list assigns a node to every node that is the adjacent node of the current node that we have gotten to.  For example if we go from node A to node B, </a:t>
            </a:r>
            <a:r>
              <a:rPr lang="en-US" dirty="0" err="1">
                <a:latin typeface="High Tower Text" panose="02040502050506030303" pitchFamily="18" charset="0"/>
              </a:rPr>
              <a:t>edgeTo</a:t>
            </a:r>
            <a:r>
              <a:rPr lang="en-US" dirty="0">
                <a:latin typeface="High Tower Text" panose="02040502050506030303" pitchFamily="18" charset="0"/>
              </a:rPr>
              <a:t> of B will be A. it is obvious that the origin node wont have any </a:t>
            </a:r>
            <a:r>
              <a:rPr lang="en-US" dirty="0" err="1">
                <a:latin typeface="High Tower Text" panose="02040502050506030303" pitchFamily="18" charset="0"/>
              </a:rPr>
              <a:t>edgeTo</a:t>
            </a:r>
            <a:r>
              <a:rPr lang="en-US" dirty="0">
                <a:latin typeface="High Tower Text" panose="02040502050506030303" pitchFamily="18" charset="0"/>
              </a:rPr>
              <a:t>. But writing this list helps us to find the path from origin to that. Imagine that we have covered the path we have passed with a string. So following back that string, will help us to do the backtracking that is the necessary part of DFS. It means that it will help us to find the path that is reaches the origin node to any arbitrary reachable node from the origin. Therefore : </a:t>
            </a:r>
          </a:p>
          <a:p>
            <a:pPr marL="0" indent="0">
              <a:buNone/>
            </a:pPr>
            <a:r>
              <a:rPr lang="en-US" dirty="0">
                <a:latin typeface="Arial Black" panose="020B0A04020102020204" pitchFamily="34" charset="0"/>
              </a:rPr>
              <a:t>Another application for DFS is path finding (through </a:t>
            </a:r>
            <a:r>
              <a:rPr lang="en-US" dirty="0" err="1">
                <a:latin typeface="Arial Black" panose="020B0A04020102020204" pitchFamily="34" charset="0"/>
              </a:rPr>
              <a:t>EdgeTo</a:t>
            </a:r>
            <a:r>
              <a:rPr lang="en-US" dirty="0">
                <a:latin typeface="Arial Black" panose="020B0A04020102020204" pitchFamily="34" charset="0"/>
              </a:rPr>
              <a:t> list)</a:t>
            </a:r>
            <a:r>
              <a:rPr lang="fa-IR" dirty="0">
                <a:latin typeface="Arial Black" panose="020B0A04020102020204" pitchFamily="34" charset="0"/>
              </a:rPr>
              <a:t>.</a:t>
            </a:r>
            <a:endParaRPr lang="en-US" dirty="0">
              <a:latin typeface="Arial Black" panose="020B0A04020102020204" pitchFamily="34" charset="0"/>
            </a:endParaRPr>
          </a:p>
          <a:p>
            <a:pPr marL="0" indent="0">
              <a:buNone/>
            </a:pPr>
            <a:endParaRPr lang="en-US" dirty="0">
              <a:latin typeface="High Tower Text" panose="02040502050506030303" pitchFamily="18" charset="0"/>
            </a:endParaRPr>
          </a:p>
          <a:p>
            <a:pPr marL="0" indent="0">
              <a:buNone/>
            </a:pPr>
            <a:endParaRPr lang="en-US" dirty="0">
              <a:latin typeface="High Tower Text" panose="02040502050506030303" pitchFamily="18" charset="0"/>
            </a:endParaRPr>
          </a:p>
        </p:txBody>
      </p:sp>
    </p:spTree>
    <p:extLst>
      <p:ext uri="{BB962C8B-B14F-4D97-AF65-F5344CB8AC3E}">
        <p14:creationId xmlns:p14="http://schemas.microsoft.com/office/powerpoint/2010/main" val="251943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2000" fill="hold"/>
                                        <p:tgtEl>
                                          <p:spTgt spid="3">
                                            <p:txEl>
                                              <p:pRg st="1" end="1"/>
                                            </p:txEl>
                                          </p:spTgt>
                                        </p:tgtEl>
                                        <p:attrNameLst>
                                          <p:attrName>style.color</p:attrName>
                                        </p:attrNameLst>
                                      </p:cBhvr>
                                      <p:to>
                                        <a:srgbClr val="92D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C136-9385-4BCF-B1E1-850E8D0EDDFF}"/>
              </a:ext>
            </a:extLst>
          </p:cNvPr>
          <p:cNvSpPr>
            <a:spLocks noGrp="1"/>
          </p:cNvSpPr>
          <p:nvPr>
            <p:ph type="title"/>
          </p:nvPr>
        </p:nvSpPr>
        <p:spPr>
          <a:xfrm>
            <a:off x="1229361" y="142240"/>
            <a:ext cx="10099040" cy="6228080"/>
          </a:xfrm>
        </p:spPr>
        <p:txBody>
          <a:bodyPr>
            <a:normAutofit/>
          </a:bodyPr>
          <a:lstStyle/>
          <a:p>
            <a:pPr algn="ctr"/>
            <a:r>
              <a:rPr lang="en-US" sz="6000" dirty="0">
                <a:latin typeface="Arial Black" panose="020B0A04020102020204" pitchFamily="34" charset="0"/>
              </a:rPr>
              <a:t>DFS Applications</a:t>
            </a:r>
          </a:p>
        </p:txBody>
      </p:sp>
      <p:sp>
        <p:nvSpPr>
          <p:cNvPr id="3" name="Content Placeholder 2">
            <a:extLst>
              <a:ext uri="{FF2B5EF4-FFF2-40B4-BE49-F238E27FC236}">
                <a16:creationId xmlns:a16="http://schemas.microsoft.com/office/drawing/2014/main" id="{2DE2B55F-1B96-4681-A960-654523046400}"/>
              </a:ext>
            </a:extLst>
          </p:cNvPr>
          <p:cNvSpPr>
            <a:spLocks noGrp="1"/>
          </p:cNvSpPr>
          <p:nvPr>
            <p:ph idx="1"/>
          </p:nvPr>
        </p:nvSpPr>
        <p:spPr>
          <a:xfrm flipV="1">
            <a:off x="1141412" y="5791200"/>
            <a:ext cx="9905999" cy="162559"/>
          </a:xfrm>
        </p:spPr>
        <p:txBody>
          <a:bodyPr>
            <a:normAutofit fontScale="25000" lnSpcReduction="20000"/>
          </a:bodyPr>
          <a:lstStyle/>
          <a:p>
            <a:endParaRPr lang="en-US" dirty="0"/>
          </a:p>
        </p:txBody>
      </p:sp>
    </p:spTree>
    <p:extLst>
      <p:ext uri="{BB962C8B-B14F-4D97-AF65-F5344CB8AC3E}">
        <p14:creationId xmlns:p14="http://schemas.microsoft.com/office/powerpoint/2010/main" val="231159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000" fill="hold"/>
                                        <p:tgtEl>
                                          <p:spTgt spid="2"/>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65C9-3960-4A0E-A024-BF3F306FD629}"/>
              </a:ext>
            </a:extLst>
          </p:cNvPr>
          <p:cNvSpPr>
            <a:spLocks noGrp="1"/>
          </p:cNvSpPr>
          <p:nvPr>
            <p:ph type="title"/>
          </p:nvPr>
        </p:nvSpPr>
        <p:spPr>
          <a:xfrm>
            <a:off x="1229360" y="101600"/>
            <a:ext cx="9818051" cy="1560180"/>
          </a:xfrm>
        </p:spPr>
        <p:txBody>
          <a:bodyPr>
            <a:normAutofit/>
          </a:bodyPr>
          <a:lstStyle/>
          <a:p>
            <a:pPr algn="ctr"/>
            <a:r>
              <a:rPr lang="en-US" dirty="0" err="1">
                <a:latin typeface="Arial Black" panose="020B0A04020102020204" pitchFamily="34" charset="0"/>
              </a:rPr>
              <a:t>Dfs</a:t>
            </a:r>
            <a:r>
              <a:rPr lang="en-US" dirty="0">
                <a:latin typeface="Arial Black" panose="020B0A04020102020204" pitchFamily="34" charset="0"/>
              </a:rPr>
              <a:t> applications </a:t>
            </a:r>
          </a:p>
        </p:txBody>
      </p:sp>
      <p:sp>
        <p:nvSpPr>
          <p:cNvPr id="3" name="Content Placeholder 2">
            <a:extLst>
              <a:ext uri="{FF2B5EF4-FFF2-40B4-BE49-F238E27FC236}">
                <a16:creationId xmlns:a16="http://schemas.microsoft.com/office/drawing/2014/main" id="{6ECFD6CB-9C06-44C7-BA5B-11B3F16DDF0A}"/>
              </a:ext>
            </a:extLst>
          </p:cNvPr>
          <p:cNvSpPr>
            <a:spLocks noGrp="1"/>
          </p:cNvSpPr>
          <p:nvPr>
            <p:ph idx="1"/>
          </p:nvPr>
        </p:nvSpPr>
        <p:spPr>
          <a:xfrm>
            <a:off x="1141412" y="1330960"/>
            <a:ext cx="10146348" cy="4683760"/>
          </a:xfrm>
        </p:spPr>
        <p:txBody>
          <a:bodyPr/>
          <a:lstStyle/>
          <a:p>
            <a:pPr marL="0" indent="0">
              <a:buNone/>
            </a:pPr>
            <a:r>
              <a:rPr lang="en-US" dirty="0"/>
              <a:t>DFS has many applications in different partitions. But first we should divide its applications in two parts :</a:t>
            </a:r>
          </a:p>
          <a:p>
            <a:pPr marL="0" indent="0">
              <a:buNone/>
            </a:pPr>
            <a:endParaRPr lang="en-US" dirty="0"/>
          </a:p>
          <a:p>
            <a:pPr marL="0" indent="0">
              <a:buNone/>
            </a:pPr>
            <a:r>
              <a:rPr lang="en-US" dirty="0"/>
              <a:t>1</a:t>
            </a:r>
            <a:r>
              <a:rPr lang="fa-IR" dirty="0"/>
              <a:t>(</a:t>
            </a:r>
            <a:r>
              <a:rPr lang="en-US" dirty="0"/>
              <a:t> Speculative applications : how DFS helps us in more details </a:t>
            </a:r>
          </a:p>
          <a:p>
            <a:pPr marL="0" indent="0">
              <a:buNone/>
            </a:pPr>
            <a:endParaRPr lang="en-US" dirty="0"/>
          </a:p>
          <a:p>
            <a:pPr marL="0" indent="0">
              <a:buNone/>
            </a:pPr>
            <a:r>
              <a:rPr lang="en-US" dirty="0"/>
              <a:t>2) Practical applications : how DFS helps us in the real world.</a:t>
            </a:r>
          </a:p>
        </p:txBody>
      </p:sp>
    </p:spTree>
    <p:extLst>
      <p:ext uri="{BB962C8B-B14F-4D97-AF65-F5344CB8AC3E}">
        <p14:creationId xmlns:p14="http://schemas.microsoft.com/office/powerpoint/2010/main" val="259497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65C9-3960-4A0E-A024-BF3F306FD629}"/>
              </a:ext>
            </a:extLst>
          </p:cNvPr>
          <p:cNvSpPr>
            <a:spLocks noGrp="1"/>
          </p:cNvSpPr>
          <p:nvPr>
            <p:ph type="title"/>
          </p:nvPr>
        </p:nvSpPr>
        <p:spPr>
          <a:xfrm>
            <a:off x="1229360" y="101600"/>
            <a:ext cx="9818051" cy="1560180"/>
          </a:xfrm>
        </p:spPr>
        <p:txBody>
          <a:bodyPr>
            <a:normAutofit/>
          </a:bodyPr>
          <a:lstStyle/>
          <a:p>
            <a:pPr algn="ctr"/>
            <a:r>
              <a:rPr lang="en-US" dirty="0">
                <a:latin typeface="Arial Black" panose="020B0A04020102020204" pitchFamily="34" charset="0"/>
              </a:rPr>
              <a:t>speculative applications </a:t>
            </a:r>
          </a:p>
        </p:txBody>
      </p:sp>
      <p:sp>
        <p:nvSpPr>
          <p:cNvPr id="3" name="Content Placeholder 2">
            <a:extLst>
              <a:ext uri="{FF2B5EF4-FFF2-40B4-BE49-F238E27FC236}">
                <a16:creationId xmlns:a16="http://schemas.microsoft.com/office/drawing/2014/main" id="{6ECFD6CB-9C06-44C7-BA5B-11B3F16DDF0A}"/>
              </a:ext>
            </a:extLst>
          </p:cNvPr>
          <p:cNvSpPr>
            <a:spLocks noGrp="1"/>
          </p:cNvSpPr>
          <p:nvPr>
            <p:ph idx="1"/>
          </p:nvPr>
        </p:nvSpPr>
        <p:spPr>
          <a:xfrm>
            <a:off x="1141412" y="1330960"/>
            <a:ext cx="10146348" cy="4683760"/>
          </a:xfrm>
        </p:spPr>
        <p:txBody>
          <a:bodyPr/>
          <a:lstStyle/>
          <a:p>
            <a:pPr marL="0" indent="0">
              <a:buNone/>
            </a:pPr>
            <a:r>
              <a:rPr lang="en-US" dirty="0"/>
              <a:t>As we mentioned in the explanation part of the presentation, </a:t>
            </a:r>
            <a:r>
              <a:rPr lang="en-US" dirty="0" err="1"/>
              <a:t>dfs</a:t>
            </a:r>
            <a:r>
              <a:rPr lang="en-US" dirty="0"/>
              <a:t> has two important speculative applications :</a:t>
            </a:r>
          </a:p>
          <a:p>
            <a:pPr marL="0" indent="0">
              <a:buNone/>
            </a:pPr>
            <a:endParaRPr lang="en-US" dirty="0"/>
          </a:p>
        </p:txBody>
      </p:sp>
    </p:spTree>
    <p:extLst>
      <p:ext uri="{BB962C8B-B14F-4D97-AF65-F5344CB8AC3E}">
        <p14:creationId xmlns:p14="http://schemas.microsoft.com/office/powerpoint/2010/main" val="63630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65C9-3960-4A0E-A024-BF3F306FD629}"/>
              </a:ext>
            </a:extLst>
          </p:cNvPr>
          <p:cNvSpPr>
            <a:spLocks noGrp="1"/>
          </p:cNvSpPr>
          <p:nvPr>
            <p:ph type="title"/>
          </p:nvPr>
        </p:nvSpPr>
        <p:spPr>
          <a:xfrm>
            <a:off x="1229360" y="101600"/>
            <a:ext cx="9818051" cy="1560180"/>
          </a:xfrm>
        </p:spPr>
        <p:txBody>
          <a:bodyPr>
            <a:normAutofit/>
          </a:bodyPr>
          <a:lstStyle/>
          <a:p>
            <a:pPr algn="ctr"/>
            <a:r>
              <a:rPr lang="en-US" dirty="0">
                <a:latin typeface="Arial Black" panose="020B0A04020102020204" pitchFamily="34" charset="0"/>
              </a:rPr>
              <a:t>speculative applications </a:t>
            </a:r>
          </a:p>
        </p:txBody>
      </p:sp>
      <p:sp>
        <p:nvSpPr>
          <p:cNvPr id="3" name="Content Placeholder 2">
            <a:extLst>
              <a:ext uri="{FF2B5EF4-FFF2-40B4-BE49-F238E27FC236}">
                <a16:creationId xmlns:a16="http://schemas.microsoft.com/office/drawing/2014/main" id="{6ECFD6CB-9C06-44C7-BA5B-11B3F16DDF0A}"/>
              </a:ext>
            </a:extLst>
          </p:cNvPr>
          <p:cNvSpPr>
            <a:spLocks noGrp="1"/>
          </p:cNvSpPr>
          <p:nvPr>
            <p:ph idx="1"/>
          </p:nvPr>
        </p:nvSpPr>
        <p:spPr>
          <a:xfrm>
            <a:off x="1141412" y="1330960"/>
            <a:ext cx="10146348" cy="4683760"/>
          </a:xfrm>
        </p:spPr>
        <p:txBody>
          <a:bodyPr/>
          <a:lstStyle/>
          <a:p>
            <a:pPr marL="0" indent="0">
              <a:buNone/>
            </a:pPr>
            <a:r>
              <a:rPr lang="en-US" dirty="0"/>
              <a:t>As we mentioned in the explanation part of the presentation, </a:t>
            </a:r>
            <a:r>
              <a:rPr lang="en-US" dirty="0" err="1"/>
              <a:t>dfs</a:t>
            </a:r>
            <a:r>
              <a:rPr lang="en-US" dirty="0"/>
              <a:t> has two important speculative applications :</a:t>
            </a:r>
          </a:p>
          <a:p>
            <a:pPr marL="457200" indent="-457200">
              <a:buAutoNum type="arabicParenR"/>
            </a:pPr>
            <a:r>
              <a:rPr lang="en-US" dirty="0"/>
              <a:t>It determines with starting an arbitrary node in a graph, how far we can go and which nodes we can visit. That is called reachability</a:t>
            </a:r>
          </a:p>
          <a:p>
            <a:pPr marL="457200" indent="-457200">
              <a:buAutoNum type="arabicParenR"/>
            </a:pPr>
            <a:endParaRPr lang="en-US" dirty="0"/>
          </a:p>
          <a:p>
            <a:pPr marL="0" indent="0">
              <a:buNone/>
            </a:pPr>
            <a:endParaRPr lang="en-US" dirty="0"/>
          </a:p>
        </p:txBody>
      </p:sp>
    </p:spTree>
    <p:extLst>
      <p:ext uri="{BB962C8B-B14F-4D97-AF65-F5344CB8AC3E}">
        <p14:creationId xmlns:p14="http://schemas.microsoft.com/office/powerpoint/2010/main" val="77536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65C9-3960-4A0E-A024-BF3F306FD629}"/>
              </a:ext>
            </a:extLst>
          </p:cNvPr>
          <p:cNvSpPr>
            <a:spLocks noGrp="1"/>
          </p:cNvSpPr>
          <p:nvPr>
            <p:ph type="title"/>
          </p:nvPr>
        </p:nvSpPr>
        <p:spPr>
          <a:xfrm>
            <a:off x="1229360" y="101600"/>
            <a:ext cx="9818051" cy="1560180"/>
          </a:xfrm>
        </p:spPr>
        <p:txBody>
          <a:bodyPr>
            <a:normAutofit/>
          </a:bodyPr>
          <a:lstStyle/>
          <a:p>
            <a:pPr algn="ctr"/>
            <a:r>
              <a:rPr lang="en-US" dirty="0">
                <a:latin typeface="Arial Black" panose="020B0A04020102020204" pitchFamily="34" charset="0"/>
              </a:rPr>
              <a:t>speculative applications </a:t>
            </a:r>
          </a:p>
        </p:txBody>
      </p:sp>
      <p:sp>
        <p:nvSpPr>
          <p:cNvPr id="3" name="Content Placeholder 2">
            <a:extLst>
              <a:ext uri="{FF2B5EF4-FFF2-40B4-BE49-F238E27FC236}">
                <a16:creationId xmlns:a16="http://schemas.microsoft.com/office/drawing/2014/main" id="{6ECFD6CB-9C06-44C7-BA5B-11B3F16DDF0A}"/>
              </a:ext>
            </a:extLst>
          </p:cNvPr>
          <p:cNvSpPr>
            <a:spLocks noGrp="1"/>
          </p:cNvSpPr>
          <p:nvPr>
            <p:ph idx="1"/>
          </p:nvPr>
        </p:nvSpPr>
        <p:spPr>
          <a:xfrm>
            <a:off x="1141412" y="1330960"/>
            <a:ext cx="10146348" cy="4683760"/>
          </a:xfrm>
        </p:spPr>
        <p:txBody>
          <a:bodyPr>
            <a:normAutofit fontScale="92500" lnSpcReduction="10000"/>
          </a:bodyPr>
          <a:lstStyle/>
          <a:p>
            <a:pPr marL="0" indent="0">
              <a:buNone/>
            </a:pPr>
            <a:r>
              <a:rPr lang="en-US" dirty="0"/>
              <a:t>As we mentioned in the explanation part of the presentation, DFS has two important speculative applications :</a:t>
            </a:r>
          </a:p>
          <a:p>
            <a:pPr marL="457200" indent="-457200">
              <a:buAutoNum type="arabicParenR"/>
            </a:pPr>
            <a:r>
              <a:rPr lang="en-US" dirty="0"/>
              <a:t>It determines with starting an arbitrary node in a graph, how far we can go and which nodes we can visit. </a:t>
            </a:r>
          </a:p>
          <a:p>
            <a:pPr marL="0" indent="0">
              <a:buNone/>
            </a:pPr>
            <a:r>
              <a:rPr lang="en-US" dirty="0"/>
              <a:t> - That is called reachability</a:t>
            </a:r>
          </a:p>
          <a:p>
            <a:pPr marL="0" indent="0">
              <a:buNone/>
            </a:pPr>
            <a:r>
              <a:rPr lang="en-US" dirty="0"/>
              <a:t>2) it also gives us the path from an arbitrary origin to every reachable nodes around. In other words, it tells us how to go to a reachable node by starting from the origin. </a:t>
            </a:r>
          </a:p>
          <a:p>
            <a:pPr>
              <a:buFontTx/>
              <a:buChar char="-"/>
            </a:pPr>
            <a:r>
              <a:rPr lang="en-US" dirty="0"/>
              <a:t>This application is called path finding.</a:t>
            </a:r>
          </a:p>
          <a:p>
            <a:pPr marL="0" indent="0">
              <a:buNone/>
            </a:pPr>
            <a:r>
              <a:rPr lang="en-US" dirty="0"/>
              <a:t>3) Topological sort : topological sort is another subject for projects by itself. therefore we are not going to explain it. </a:t>
            </a:r>
          </a:p>
          <a:p>
            <a:pPr marL="457200" indent="-457200">
              <a:buAutoNum type="arabicParenR"/>
            </a:pPr>
            <a:endParaRPr lang="en-US" dirty="0"/>
          </a:p>
          <a:p>
            <a:pPr marL="0" indent="0">
              <a:buNone/>
            </a:pPr>
            <a:endParaRPr lang="en-US" dirty="0"/>
          </a:p>
        </p:txBody>
      </p:sp>
    </p:spTree>
    <p:extLst>
      <p:ext uri="{BB962C8B-B14F-4D97-AF65-F5344CB8AC3E}">
        <p14:creationId xmlns:p14="http://schemas.microsoft.com/office/powerpoint/2010/main" val="332453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9F69-BE74-41A9-9049-932C4EEF01B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BD00391-7D65-4AD4-9A3F-24AF45D877F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D6AE353-33BC-464C-ADC7-B1945EECD5E7}"/>
              </a:ext>
            </a:extLst>
          </p:cNvPr>
          <p:cNvPicPr>
            <a:picLocks noChangeAspect="1"/>
          </p:cNvPicPr>
          <p:nvPr/>
        </p:nvPicPr>
        <p:blipFill>
          <a:blip r:embed="rId2"/>
          <a:stretch>
            <a:fillRect/>
          </a:stretch>
        </p:blipFill>
        <p:spPr>
          <a:xfrm>
            <a:off x="3190240" y="547983"/>
            <a:ext cx="5628640" cy="4833344"/>
          </a:xfrm>
          <a:prstGeom prst="rect">
            <a:avLst/>
          </a:prstGeom>
        </p:spPr>
      </p:pic>
      <p:sp>
        <p:nvSpPr>
          <p:cNvPr id="5" name="TextBox 4">
            <a:extLst>
              <a:ext uri="{FF2B5EF4-FFF2-40B4-BE49-F238E27FC236}">
                <a16:creationId xmlns:a16="http://schemas.microsoft.com/office/drawing/2014/main" id="{90FE5B3D-2D74-4BFA-8C8A-9669A54E5032}"/>
              </a:ext>
            </a:extLst>
          </p:cNvPr>
          <p:cNvSpPr txBox="1"/>
          <p:nvPr/>
        </p:nvSpPr>
        <p:spPr>
          <a:xfrm>
            <a:off x="4285931" y="5758934"/>
            <a:ext cx="3616960" cy="369332"/>
          </a:xfrm>
          <a:prstGeom prst="rect">
            <a:avLst/>
          </a:prstGeom>
          <a:noFill/>
        </p:spPr>
        <p:txBody>
          <a:bodyPr wrap="square" rtlCol="0">
            <a:spAutoFit/>
          </a:bodyPr>
          <a:lstStyle/>
          <a:p>
            <a:r>
              <a:rPr lang="en-US" dirty="0">
                <a:latin typeface="Arial Black" panose="020B0A04020102020204" pitchFamily="34" charset="0"/>
              </a:rPr>
              <a:t>Path finding through DFS</a:t>
            </a:r>
          </a:p>
        </p:txBody>
      </p:sp>
    </p:spTree>
    <p:extLst>
      <p:ext uri="{BB962C8B-B14F-4D97-AF65-F5344CB8AC3E}">
        <p14:creationId xmlns:p14="http://schemas.microsoft.com/office/powerpoint/2010/main" val="298506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D4DD-69A5-4F52-80BA-8F26118B27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FC1D8E-ADFF-4948-84E7-992243726F8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28DC99A-5BE7-402A-9682-F8BF799B2BAE}"/>
              </a:ext>
            </a:extLst>
          </p:cNvPr>
          <p:cNvPicPr>
            <a:picLocks noChangeAspect="1"/>
          </p:cNvPicPr>
          <p:nvPr/>
        </p:nvPicPr>
        <p:blipFill>
          <a:blip r:embed="rId2"/>
          <a:stretch>
            <a:fillRect/>
          </a:stretch>
        </p:blipFill>
        <p:spPr>
          <a:xfrm>
            <a:off x="1985803" y="1357803"/>
            <a:ext cx="8393907" cy="3324225"/>
          </a:xfrm>
          <a:prstGeom prst="rect">
            <a:avLst/>
          </a:prstGeom>
        </p:spPr>
      </p:pic>
      <p:sp>
        <p:nvSpPr>
          <p:cNvPr id="5" name="TextBox 4">
            <a:extLst>
              <a:ext uri="{FF2B5EF4-FFF2-40B4-BE49-F238E27FC236}">
                <a16:creationId xmlns:a16="http://schemas.microsoft.com/office/drawing/2014/main" id="{ED080E1F-F9D6-43A8-85AB-8FA69F86CEC6}"/>
              </a:ext>
            </a:extLst>
          </p:cNvPr>
          <p:cNvSpPr txBox="1"/>
          <p:nvPr/>
        </p:nvSpPr>
        <p:spPr>
          <a:xfrm>
            <a:off x="2141616" y="5130865"/>
            <a:ext cx="8082280" cy="369332"/>
          </a:xfrm>
          <a:prstGeom prst="rect">
            <a:avLst/>
          </a:prstGeom>
          <a:noFill/>
        </p:spPr>
        <p:txBody>
          <a:bodyPr wrap="square" rtlCol="0">
            <a:spAutoFit/>
          </a:bodyPr>
          <a:lstStyle/>
          <a:p>
            <a:r>
              <a:rPr lang="en-US" dirty="0">
                <a:latin typeface="Arial Black" panose="020B0A04020102020204" pitchFamily="34" charset="0"/>
              </a:rPr>
              <a:t>DFS reachability states that from 0, 3 is reachable, but 4 isn’t!</a:t>
            </a:r>
          </a:p>
        </p:txBody>
      </p:sp>
    </p:spTree>
    <p:extLst>
      <p:ext uri="{BB962C8B-B14F-4D97-AF65-F5344CB8AC3E}">
        <p14:creationId xmlns:p14="http://schemas.microsoft.com/office/powerpoint/2010/main" val="73722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BE2B-AF66-4860-B4CE-A31836A1EA45}"/>
              </a:ext>
            </a:extLst>
          </p:cNvPr>
          <p:cNvSpPr>
            <a:spLocks noGrp="1"/>
          </p:cNvSpPr>
          <p:nvPr>
            <p:ph type="title"/>
          </p:nvPr>
        </p:nvSpPr>
        <p:spPr>
          <a:xfrm>
            <a:off x="1232853" y="327514"/>
            <a:ext cx="9905998" cy="1237126"/>
          </a:xfrm>
        </p:spPr>
        <p:txBody>
          <a:bodyPr/>
          <a:lstStyle/>
          <a:p>
            <a:pPr algn="ctr"/>
            <a:r>
              <a:rPr lang="en-US" dirty="0" err="1">
                <a:latin typeface="Arial Black" panose="020B0A04020102020204" pitchFamily="34" charset="0"/>
              </a:rPr>
              <a:t>Dfs</a:t>
            </a:r>
            <a:r>
              <a:rPr lang="en-US" dirty="0">
                <a:latin typeface="Arial Black" panose="020B0A04020102020204" pitchFamily="34" charset="0"/>
              </a:rPr>
              <a:t> practical applications</a:t>
            </a:r>
          </a:p>
        </p:txBody>
      </p:sp>
      <p:sp>
        <p:nvSpPr>
          <p:cNvPr id="3" name="Content Placeholder 2">
            <a:extLst>
              <a:ext uri="{FF2B5EF4-FFF2-40B4-BE49-F238E27FC236}">
                <a16:creationId xmlns:a16="http://schemas.microsoft.com/office/drawing/2014/main" id="{793EE291-8A43-4794-A177-84C0BC0E0B67}"/>
              </a:ext>
            </a:extLst>
          </p:cNvPr>
          <p:cNvSpPr>
            <a:spLocks noGrp="1"/>
          </p:cNvSpPr>
          <p:nvPr>
            <p:ph idx="1"/>
          </p:nvPr>
        </p:nvSpPr>
        <p:spPr>
          <a:xfrm>
            <a:off x="1141412" y="1493520"/>
            <a:ext cx="10156508" cy="4297681"/>
          </a:xfrm>
        </p:spPr>
        <p:txBody>
          <a:bodyPr/>
          <a:lstStyle/>
          <a:p>
            <a:pPr marL="0" indent="0">
              <a:buNone/>
            </a:pPr>
            <a:r>
              <a:rPr lang="en-US" dirty="0">
                <a:latin typeface="High Tower Text" panose="02040502050506030303" pitchFamily="18" charset="0"/>
              </a:rPr>
              <a:t>Now, its time to mention the practical applications of DFS :</a:t>
            </a:r>
          </a:p>
          <a:p>
            <a:pPr marL="0" indent="0">
              <a:buNone/>
            </a:pPr>
            <a:r>
              <a:rPr lang="en-US" dirty="0">
                <a:latin typeface="High Tower Text" panose="02040502050506030303" pitchFamily="18" charset="0"/>
              </a:rPr>
              <a:t> 1) maze exploration </a:t>
            </a:r>
          </a:p>
          <a:p>
            <a:pPr marL="0" indent="0">
              <a:buNone/>
            </a:pPr>
            <a:r>
              <a:rPr lang="en-US" dirty="0">
                <a:latin typeface="High Tower Text" panose="02040502050506030303" pitchFamily="18" charset="0"/>
              </a:rPr>
              <a:t>2) Data clustering</a:t>
            </a:r>
          </a:p>
          <a:p>
            <a:pPr marL="0" indent="0">
              <a:buNone/>
            </a:pPr>
            <a:r>
              <a:rPr lang="en-US" dirty="0">
                <a:latin typeface="High Tower Text" panose="02040502050506030303" pitchFamily="18" charset="0"/>
              </a:rPr>
              <a:t>3) Maps : since there are much more powerful algorithms in this field like Dijkstra and so on, we are not going to explain this part. Because using those algorithms is much more versatile. Also A* algorithm is even better than Dijkstra in some fields of map exploring. </a:t>
            </a:r>
          </a:p>
        </p:txBody>
      </p:sp>
    </p:spTree>
    <p:extLst>
      <p:ext uri="{BB962C8B-B14F-4D97-AF65-F5344CB8AC3E}">
        <p14:creationId xmlns:p14="http://schemas.microsoft.com/office/powerpoint/2010/main" val="155524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6" name="Group 75">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8"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9"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0"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5"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7" name="Group 76">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8"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6"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7BCC1F-90A3-4ACA-AB2A-2A0A0444F6E8}"/>
              </a:ext>
            </a:extLst>
          </p:cNvPr>
          <p:cNvSpPr>
            <a:spLocks noGrp="1"/>
          </p:cNvSpPr>
          <p:nvPr>
            <p:ph type="title"/>
          </p:nvPr>
        </p:nvSpPr>
        <p:spPr>
          <a:xfrm>
            <a:off x="8036041" y="806451"/>
            <a:ext cx="3281003" cy="724880"/>
          </a:xfrm>
        </p:spPr>
        <p:txBody>
          <a:bodyPr anchor="b">
            <a:normAutofit/>
          </a:bodyPr>
          <a:lstStyle/>
          <a:p>
            <a:pPr algn="ctr"/>
            <a:r>
              <a:rPr lang="en-US" sz="2800" dirty="0">
                <a:solidFill>
                  <a:srgbClr val="FFFFFF"/>
                </a:solidFill>
                <a:latin typeface="Arial Black" panose="020B0A04020102020204" pitchFamily="34" charset="0"/>
              </a:rPr>
              <a:t>maze</a:t>
            </a:r>
          </a:p>
        </p:txBody>
      </p:sp>
      <p:sp useBgFill="1">
        <p:nvSpPr>
          <p:cNvPr id="118"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Image result for maze DFS">
            <a:extLst>
              <a:ext uri="{FF2B5EF4-FFF2-40B4-BE49-F238E27FC236}">
                <a16:creationId xmlns:a16="http://schemas.microsoft.com/office/drawing/2014/main" id="{978EB18B-834A-4811-BD5E-67F3134043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760645"/>
            <a:ext cx="6112382" cy="33312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47DB25B-67AE-4254-A5DF-3CD692371B92}"/>
              </a:ext>
            </a:extLst>
          </p:cNvPr>
          <p:cNvSpPr>
            <a:spLocks noGrp="1"/>
          </p:cNvSpPr>
          <p:nvPr>
            <p:ph idx="1"/>
          </p:nvPr>
        </p:nvSpPr>
        <p:spPr>
          <a:xfrm>
            <a:off x="8036041" y="1710719"/>
            <a:ext cx="3281004" cy="4080482"/>
          </a:xfrm>
        </p:spPr>
        <p:txBody>
          <a:bodyPr>
            <a:normAutofit fontScale="92500"/>
          </a:bodyPr>
          <a:lstStyle/>
          <a:p>
            <a:pPr marL="0" indent="0">
              <a:buNone/>
            </a:pPr>
            <a:r>
              <a:rPr lang="en-US" sz="2000" dirty="0">
                <a:solidFill>
                  <a:srgbClr val="FFFFFF"/>
                </a:solidFill>
                <a:latin typeface="High Tower Text" panose="02040502050506030303" pitchFamily="18" charset="0"/>
              </a:rPr>
              <a:t>Imagine some thing has gotten stuck in a maze or some thing that has an identical structure to that. for finding the path out, you just need to run a DFS that the origin is your current location and your destination is the terminal of the maze. If a way exists, DFS is able to give you the path.</a:t>
            </a:r>
          </a:p>
        </p:txBody>
      </p:sp>
    </p:spTree>
    <p:extLst>
      <p:ext uri="{BB962C8B-B14F-4D97-AF65-F5344CB8AC3E}">
        <p14:creationId xmlns:p14="http://schemas.microsoft.com/office/powerpoint/2010/main" val="28202208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 calcmode="lin" valueType="num">
                                      <p:cBhvr>
                                        <p:cTn id="22" dur="1000" fill="hold"/>
                                        <p:tgtEl>
                                          <p:spTgt spid="5124"/>
                                        </p:tgtEl>
                                        <p:attrNameLst>
                                          <p:attrName>ppt_w</p:attrName>
                                        </p:attrNameLst>
                                      </p:cBhvr>
                                      <p:tavLst>
                                        <p:tav tm="0">
                                          <p:val>
                                            <p:fltVal val="0"/>
                                          </p:val>
                                        </p:tav>
                                        <p:tav tm="100000">
                                          <p:val>
                                            <p:strVal val="#ppt_w"/>
                                          </p:val>
                                        </p:tav>
                                      </p:tavLst>
                                    </p:anim>
                                    <p:anim calcmode="lin" valueType="num">
                                      <p:cBhvr>
                                        <p:cTn id="23" dur="1000" fill="hold"/>
                                        <p:tgtEl>
                                          <p:spTgt spid="5124"/>
                                        </p:tgtEl>
                                        <p:attrNameLst>
                                          <p:attrName>ppt_h</p:attrName>
                                        </p:attrNameLst>
                                      </p:cBhvr>
                                      <p:tavLst>
                                        <p:tav tm="0">
                                          <p:val>
                                            <p:fltVal val="0"/>
                                          </p:val>
                                        </p:tav>
                                        <p:tav tm="100000">
                                          <p:val>
                                            <p:strVal val="#ppt_h"/>
                                          </p:val>
                                        </p:tav>
                                      </p:tavLst>
                                    </p:anim>
                                    <p:anim calcmode="lin" valueType="num">
                                      <p:cBhvr>
                                        <p:cTn id="24" dur="1000" fill="hold"/>
                                        <p:tgtEl>
                                          <p:spTgt spid="5124"/>
                                        </p:tgtEl>
                                        <p:attrNameLst>
                                          <p:attrName>style.rotation</p:attrName>
                                        </p:attrNameLst>
                                      </p:cBhvr>
                                      <p:tavLst>
                                        <p:tav tm="0">
                                          <p:val>
                                            <p:fltVal val="90"/>
                                          </p:val>
                                        </p:tav>
                                        <p:tav tm="100000">
                                          <p:val>
                                            <p:fltVal val="0"/>
                                          </p:val>
                                        </p:tav>
                                      </p:tavLst>
                                    </p:anim>
                                    <p:animEffect transition="in" filter="fade">
                                      <p:cBhvr>
                                        <p:cTn id="25" dur="1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92B4-64A8-4FD3-9268-00C45923CE4B}"/>
              </a:ext>
            </a:extLst>
          </p:cNvPr>
          <p:cNvSpPr>
            <a:spLocks noGrp="1"/>
          </p:cNvSpPr>
          <p:nvPr>
            <p:ph type="title"/>
          </p:nvPr>
        </p:nvSpPr>
        <p:spPr>
          <a:xfrm>
            <a:off x="1141413" y="200025"/>
            <a:ext cx="9905998" cy="1609725"/>
          </a:xfrm>
        </p:spPr>
        <p:txBody>
          <a:bodyPr>
            <a:normAutofit/>
          </a:bodyPr>
          <a:lstStyle/>
          <a:p>
            <a:pPr algn="ctr"/>
            <a:r>
              <a:rPr lang="en-US" sz="7200" dirty="0">
                <a:latin typeface="Arial Black" panose="020B0A04020102020204" pitchFamily="34" charset="0"/>
              </a:rPr>
              <a:t>CONTENT</a:t>
            </a:r>
          </a:p>
        </p:txBody>
      </p:sp>
      <p:sp>
        <p:nvSpPr>
          <p:cNvPr id="3" name="Content Placeholder 2">
            <a:extLst>
              <a:ext uri="{FF2B5EF4-FFF2-40B4-BE49-F238E27FC236}">
                <a16:creationId xmlns:a16="http://schemas.microsoft.com/office/drawing/2014/main" id="{7BFA0AC5-37C3-4697-937B-8F8084C97211}"/>
              </a:ext>
            </a:extLst>
          </p:cNvPr>
          <p:cNvSpPr>
            <a:spLocks noGrp="1"/>
          </p:cNvSpPr>
          <p:nvPr>
            <p:ph idx="1"/>
          </p:nvPr>
        </p:nvSpPr>
        <p:spPr>
          <a:xfrm>
            <a:off x="1141412" y="1990725"/>
            <a:ext cx="9905999" cy="3800476"/>
          </a:xfrm>
        </p:spPr>
        <p:txBody>
          <a:bodyPr/>
          <a:lstStyle/>
          <a:p>
            <a:r>
              <a:rPr lang="en-US" dirty="0"/>
              <a:t> What is algorithm? (briefly)</a:t>
            </a:r>
          </a:p>
          <a:p>
            <a:r>
              <a:rPr lang="en-US" dirty="0"/>
              <a:t> Graph and traversal (briefly)</a:t>
            </a:r>
          </a:p>
          <a:p>
            <a:r>
              <a:rPr lang="en-US" dirty="0"/>
              <a:t> DFS algorithm</a:t>
            </a:r>
          </a:p>
          <a:p>
            <a:r>
              <a:rPr lang="en-US" dirty="0"/>
              <a:t> DFS applications</a:t>
            </a:r>
          </a:p>
          <a:p>
            <a:r>
              <a:rPr lang="en-US" dirty="0"/>
              <a:t> Graphical visualization of DFS (code)</a:t>
            </a:r>
          </a:p>
          <a:p>
            <a:endParaRPr lang="en-US" dirty="0"/>
          </a:p>
        </p:txBody>
      </p:sp>
    </p:spTree>
    <p:extLst>
      <p:ext uri="{BB962C8B-B14F-4D97-AF65-F5344CB8AC3E}">
        <p14:creationId xmlns:p14="http://schemas.microsoft.com/office/powerpoint/2010/main" val="2543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iterate type="lt">
                                    <p:tmPct val="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nodeType="withEffect">
                                  <p:stCondLst>
                                    <p:cond delay="0"/>
                                  </p:stCondLst>
                                  <p:iterate type="lt">
                                    <p:tmPct val="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nodeType="withEffect">
                                  <p:stCondLst>
                                    <p:cond delay="0"/>
                                  </p:stCondLst>
                                  <p:iterate type="lt">
                                    <p:tmPct val="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nodeType="withEffect">
                                  <p:stCondLst>
                                    <p:cond delay="0"/>
                                  </p:stCondLst>
                                  <p:iterate type="lt">
                                    <p:tmPct val="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4" presetClass="emph" presetSubtype="0" fill="hold" nodeType="clickEffect">
                                  <p:stCondLst>
                                    <p:cond delay="0"/>
                                  </p:stCondLst>
                                  <p:iterate type="lt">
                                    <p:tmPct val="10000"/>
                                  </p:iterate>
                                  <p:childTnLst>
                                    <p:animMotion origin="layout" path="M 0.0 0.0 L 0.0 -0.07213" pathEditMode="relative" ptsTypes="">
                                      <p:cBhvr>
                                        <p:cTn id="23" dur="250" accel="50000" decel="50000" autoRev="1" fill="hold">
                                          <p:stCondLst>
                                            <p:cond delay="0"/>
                                          </p:stCondLst>
                                        </p:cTn>
                                        <p:tgtEl>
                                          <p:spTgt spid="3">
                                            <p:txEl>
                                              <p:pRg st="0" end="0"/>
                                            </p:txEl>
                                          </p:spTgt>
                                        </p:tgtEl>
                                        <p:attrNameLst>
                                          <p:attrName>ppt_x</p:attrName>
                                          <p:attrName>ppt_y</p:attrName>
                                        </p:attrNameLst>
                                      </p:cBhvr>
                                    </p:animMotion>
                                    <p:animRot by="1500000">
                                      <p:cBhvr>
                                        <p:cTn id="24" dur="125" fill="hold">
                                          <p:stCondLst>
                                            <p:cond delay="0"/>
                                          </p:stCondLst>
                                        </p:cTn>
                                        <p:tgtEl>
                                          <p:spTgt spid="3">
                                            <p:txEl>
                                              <p:pRg st="0" end="0"/>
                                            </p:txEl>
                                          </p:spTgt>
                                        </p:tgtEl>
                                        <p:attrNameLst>
                                          <p:attrName>r</p:attrName>
                                        </p:attrNameLst>
                                      </p:cBhvr>
                                    </p:animRot>
                                    <p:animRot by="-1500000">
                                      <p:cBhvr>
                                        <p:cTn id="25" dur="125" fill="hold">
                                          <p:stCondLst>
                                            <p:cond delay="125"/>
                                          </p:stCondLst>
                                        </p:cTn>
                                        <p:tgtEl>
                                          <p:spTgt spid="3">
                                            <p:txEl>
                                              <p:pRg st="0" end="0"/>
                                            </p:txEl>
                                          </p:spTgt>
                                        </p:tgtEl>
                                        <p:attrNameLst>
                                          <p:attrName>r</p:attrName>
                                        </p:attrNameLst>
                                      </p:cBhvr>
                                    </p:animRot>
                                    <p:animRot by="-1500000">
                                      <p:cBhvr>
                                        <p:cTn id="26" dur="125" fill="hold">
                                          <p:stCondLst>
                                            <p:cond delay="250"/>
                                          </p:stCondLst>
                                        </p:cTn>
                                        <p:tgtEl>
                                          <p:spTgt spid="3">
                                            <p:txEl>
                                              <p:pRg st="0" end="0"/>
                                            </p:txEl>
                                          </p:spTgt>
                                        </p:tgtEl>
                                        <p:attrNameLst>
                                          <p:attrName>r</p:attrName>
                                        </p:attrNameLst>
                                      </p:cBhvr>
                                    </p:animRot>
                                    <p:animRot by="1500000">
                                      <p:cBhvr>
                                        <p:cTn id="27" dur="125" fill="hold">
                                          <p:stCondLst>
                                            <p:cond delay="375"/>
                                          </p:stCondLst>
                                        </p:cTn>
                                        <p:tgtEl>
                                          <p:spTgt spid="3">
                                            <p:txEl>
                                              <p:pRg st="0" end="0"/>
                                            </p:txEl>
                                          </p:spTgt>
                                        </p:tgtEl>
                                        <p:attrNameLst>
                                          <p:attrName>r</p:attrName>
                                        </p:attrNameLst>
                                      </p:cBhvr>
                                    </p:animRot>
                                  </p:childTnLst>
                                </p:cTn>
                              </p:par>
                              <p:par>
                                <p:cTn id="28" presetID="34" presetClass="emph" presetSubtype="0" fill="hold" nodeType="withEffect">
                                  <p:stCondLst>
                                    <p:cond delay="0"/>
                                  </p:stCondLst>
                                  <p:iterate type="lt">
                                    <p:tmPct val="10000"/>
                                  </p:iterate>
                                  <p:childTnLst>
                                    <p:animMotion origin="layout" path="M 0.0 0.0 L 0.0 -0.07213" pathEditMode="relative" ptsTypes="">
                                      <p:cBhvr>
                                        <p:cTn id="29" dur="250" accel="50000" decel="50000" autoRev="1" fill="hold">
                                          <p:stCondLst>
                                            <p:cond delay="0"/>
                                          </p:stCondLst>
                                        </p:cTn>
                                        <p:tgtEl>
                                          <p:spTgt spid="3">
                                            <p:txEl>
                                              <p:pRg st="1" end="1"/>
                                            </p:txEl>
                                          </p:spTgt>
                                        </p:tgtEl>
                                        <p:attrNameLst>
                                          <p:attrName>ppt_x</p:attrName>
                                          <p:attrName>ppt_y</p:attrName>
                                        </p:attrNameLst>
                                      </p:cBhvr>
                                    </p:animMotion>
                                    <p:animRot by="1500000">
                                      <p:cBhvr>
                                        <p:cTn id="30" dur="125" fill="hold">
                                          <p:stCondLst>
                                            <p:cond delay="0"/>
                                          </p:stCondLst>
                                        </p:cTn>
                                        <p:tgtEl>
                                          <p:spTgt spid="3">
                                            <p:txEl>
                                              <p:pRg st="1" end="1"/>
                                            </p:txEl>
                                          </p:spTgt>
                                        </p:tgtEl>
                                        <p:attrNameLst>
                                          <p:attrName>r</p:attrName>
                                        </p:attrNameLst>
                                      </p:cBhvr>
                                    </p:animRot>
                                    <p:animRot by="-1500000">
                                      <p:cBhvr>
                                        <p:cTn id="31" dur="125" fill="hold">
                                          <p:stCondLst>
                                            <p:cond delay="125"/>
                                          </p:stCondLst>
                                        </p:cTn>
                                        <p:tgtEl>
                                          <p:spTgt spid="3">
                                            <p:txEl>
                                              <p:pRg st="1" end="1"/>
                                            </p:txEl>
                                          </p:spTgt>
                                        </p:tgtEl>
                                        <p:attrNameLst>
                                          <p:attrName>r</p:attrName>
                                        </p:attrNameLst>
                                      </p:cBhvr>
                                    </p:animRot>
                                    <p:animRot by="-1500000">
                                      <p:cBhvr>
                                        <p:cTn id="32" dur="125" fill="hold">
                                          <p:stCondLst>
                                            <p:cond delay="250"/>
                                          </p:stCondLst>
                                        </p:cTn>
                                        <p:tgtEl>
                                          <p:spTgt spid="3">
                                            <p:txEl>
                                              <p:pRg st="1" end="1"/>
                                            </p:txEl>
                                          </p:spTgt>
                                        </p:tgtEl>
                                        <p:attrNameLst>
                                          <p:attrName>r</p:attrName>
                                        </p:attrNameLst>
                                      </p:cBhvr>
                                    </p:animRot>
                                    <p:animRot by="1500000">
                                      <p:cBhvr>
                                        <p:cTn id="33" dur="125" fill="hold">
                                          <p:stCondLst>
                                            <p:cond delay="375"/>
                                          </p:stCondLst>
                                        </p:cTn>
                                        <p:tgtEl>
                                          <p:spTgt spid="3">
                                            <p:txEl>
                                              <p:pRg st="1" end="1"/>
                                            </p:txEl>
                                          </p:spTgt>
                                        </p:tgtEl>
                                        <p:attrNameLst>
                                          <p:attrName>r</p:attrName>
                                        </p:attrNameLst>
                                      </p:cBhvr>
                                    </p:animRot>
                                  </p:childTnLst>
                                </p:cTn>
                              </p:par>
                              <p:par>
                                <p:cTn id="34" presetID="34" presetClass="emph" presetSubtype="0" fill="hold" nodeType="withEffect">
                                  <p:stCondLst>
                                    <p:cond delay="0"/>
                                  </p:stCondLst>
                                  <p:iterate type="lt">
                                    <p:tmPct val="10000"/>
                                  </p:iterate>
                                  <p:childTnLst>
                                    <p:animMotion origin="layout" path="M 0.0 0.0 L 0.0 -0.07213" pathEditMode="relative" ptsTypes="">
                                      <p:cBhvr>
                                        <p:cTn id="35" dur="250" accel="50000" decel="50000" autoRev="1" fill="hold">
                                          <p:stCondLst>
                                            <p:cond delay="0"/>
                                          </p:stCondLst>
                                        </p:cTn>
                                        <p:tgtEl>
                                          <p:spTgt spid="3">
                                            <p:txEl>
                                              <p:pRg st="2" end="2"/>
                                            </p:txEl>
                                          </p:spTgt>
                                        </p:tgtEl>
                                        <p:attrNameLst>
                                          <p:attrName>ppt_x</p:attrName>
                                          <p:attrName>ppt_y</p:attrName>
                                        </p:attrNameLst>
                                      </p:cBhvr>
                                    </p:animMotion>
                                    <p:animRot by="1500000">
                                      <p:cBhvr>
                                        <p:cTn id="36" dur="125" fill="hold">
                                          <p:stCondLst>
                                            <p:cond delay="0"/>
                                          </p:stCondLst>
                                        </p:cTn>
                                        <p:tgtEl>
                                          <p:spTgt spid="3">
                                            <p:txEl>
                                              <p:pRg st="2" end="2"/>
                                            </p:txEl>
                                          </p:spTgt>
                                        </p:tgtEl>
                                        <p:attrNameLst>
                                          <p:attrName>r</p:attrName>
                                        </p:attrNameLst>
                                      </p:cBhvr>
                                    </p:animRot>
                                    <p:animRot by="-1500000">
                                      <p:cBhvr>
                                        <p:cTn id="37" dur="125" fill="hold">
                                          <p:stCondLst>
                                            <p:cond delay="125"/>
                                          </p:stCondLst>
                                        </p:cTn>
                                        <p:tgtEl>
                                          <p:spTgt spid="3">
                                            <p:txEl>
                                              <p:pRg st="2" end="2"/>
                                            </p:txEl>
                                          </p:spTgt>
                                        </p:tgtEl>
                                        <p:attrNameLst>
                                          <p:attrName>r</p:attrName>
                                        </p:attrNameLst>
                                      </p:cBhvr>
                                    </p:animRot>
                                    <p:animRot by="-1500000">
                                      <p:cBhvr>
                                        <p:cTn id="38" dur="125" fill="hold">
                                          <p:stCondLst>
                                            <p:cond delay="250"/>
                                          </p:stCondLst>
                                        </p:cTn>
                                        <p:tgtEl>
                                          <p:spTgt spid="3">
                                            <p:txEl>
                                              <p:pRg st="2" end="2"/>
                                            </p:txEl>
                                          </p:spTgt>
                                        </p:tgtEl>
                                        <p:attrNameLst>
                                          <p:attrName>r</p:attrName>
                                        </p:attrNameLst>
                                      </p:cBhvr>
                                    </p:animRot>
                                    <p:animRot by="1500000">
                                      <p:cBhvr>
                                        <p:cTn id="39" dur="125" fill="hold">
                                          <p:stCondLst>
                                            <p:cond delay="375"/>
                                          </p:stCondLst>
                                        </p:cTn>
                                        <p:tgtEl>
                                          <p:spTgt spid="3">
                                            <p:txEl>
                                              <p:pRg st="2" end="2"/>
                                            </p:txEl>
                                          </p:spTgt>
                                        </p:tgtEl>
                                        <p:attrNameLst>
                                          <p:attrName>r</p:attrName>
                                        </p:attrNameLst>
                                      </p:cBhvr>
                                    </p:animRot>
                                  </p:childTnLst>
                                </p:cTn>
                              </p:par>
                              <p:par>
                                <p:cTn id="40" presetID="34" presetClass="emph" presetSubtype="0" fill="hold" nodeType="withEffect">
                                  <p:stCondLst>
                                    <p:cond delay="0"/>
                                  </p:stCondLst>
                                  <p:iterate type="lt">
                                    <p:tmPct val="10000"/>
                                  </p:iterate>
                                  <p:childTnLst>
                                    <p:animMotion origin="layout" path="M 0.0 0.0 L 0.0 -0.07213" pathEditMode="relative" ptsTypes="">
                                      <p:cBhvr>
                                        <p:cTn id="41" dur="250" accel="50000" decel="50000" autoRev="1" fill="hold">
                                          <p:stCondLst>
                                            <p:cond delay="0"/>
                                          </p:stCondLst>
                                        </p:cTn>
                                        <p:tgtEl>
                                          <p:spTgt spid="3">
                                            <p:txEl>
                                              <p:pRg st="3" end="3"/>
                                            </p:txEl>
                                          </p:spTgt>
                                        </p:tgtEl>
                                        <p:attrNameLst>
                                          <p:attrName>ppt_x</p:attrName>
                                          <p:attrName>ppt_y</p:attrName>
                                        </p:attrNameLst>
                                      </p:cBhvr>
                                    </p:animMotion>
                                    <p:animRot by="1500000">
                                      <p:cBhvr>
                                        <p:cTn id="42" dur="125" fill="hold">
                                          <p:stCondLst>
                                            <p:cond delay="0"/>
                                          </p:stCondLst>
                                        </p:cTn>
                                        <p:tgtEl>
                                          <p:spTgt spid="3">
                                            <p:txEl>
                                              <p:pRg st="3" end="3"/>
                                            </p:txEl>
                                          </p:spTgt>
                                        </p:tgtEl>
                                        <p:attrNameLst>
                                          <p:attrName>r</p:attrName>
                                        </p:attrNameLst>
                                      </p:cBhvr>
                                    </p:animRot>
                                    <p:animRot by="-1500000">
                                      <p:cBhvr>
                                        <p:cTn id="43" dur="125" fill="hold">
                                          <p:stCondLst>
                                            <p:cond delay="125"/>
                                          </p:stCondLst>
                                        </p:cTn>
                                        <p:tgtEl>
                                          <p:spTgt spid="3">
                                            <p:txEl>
                                              <p:pRg st="3" end="3"/>
                                            </p:txEl>
                                          </p:spTgt>
                                        </p:tgtEl>
                                        <p:attrNameLst>
                                          <p:attrName>r</p:attrName>
                                        </p:attrNameLst>
                                      </p:cBhvr>
                                    </p:animRot>
                                    <p:animRot by="-1500000">
                                      <p:cBhvr>
                                        <p:cTn id="44" dur="125" fill="hold">
                                          <p:stCondLst>
                                            <p:cond delay="250"/>
                                          </p:stCondLst>
                                        </p:cTn>
                                        <p:tgtEl>
                                          <p:spTgt spid="3">
                                            <p:txEl>
                                              <p:pRg st="3" end="3"/>
                                            </p:txEl>
                                          </p:spTgt>
                                        </p:tgtEl>
                                        <p:attrNameLst>
                                          <p:attrName>r</p:attrName>
                                        </p:attrNameLst>
                                      </p:cBhvr>
                                    </p:animRot>
                                    <p:animRot by="1500000">
                                      <p:cBhvr>
                                        <p:cTn id="45" dur="125" fill="hold">
                                          <p:stCondLst>
                                            <p:cond delay="375"/>
                                          </p:stCondLst>
                                        </p:cTn>
                                        <p:tgtEl>
                                          <p:spTgt spid="3">
                                            <p:txEl>
                                              <p:pRg st="3" end="3"/>
                                            </p:txEl>
                                          </p:spTgt>
                                        </p:tgtEl>
                                        <p:attrNameLst>
                                          <p:attrName>r</p:attrName>
                                        </p:attrNameLst>
                                      </p:cBhvr>
                                    </p:animRot>
                                  </p:childTnLst>
                                </p:cTn>
                              </p:par>
                              <p:par>
                                <p:cTn id="46" presetID="34" presetClass="emph" presetSubtype="0" fill="hold" nodeType="withEffect">
                                  <p:stCondLst>
                                    <p:cond delay="0"/>
                                  </p:stCondLst>
                                  <p:iterate type="lt">
                                    <p:tmPct val="10000"/>
                                  </p:iterate>
                                  <p:childTnLst>
                                    <p:animMotion origin="layout" path="M 0.0 0.0 L 0.0 -0.07213" pathEditMode="relative" ptsTypes="">
                                      <p:cBhvr>
                                        <p:cTn id="47" dur="250" accel="50000" decel="50000" autoRev="1" fill="hold">
                                          <p:stCondLst>
                                            <p:cond delay="0"/>
                                          </p:stCondLst>
                                        </p:cTn>
                                        <p:tgtEl>
                                          <p:spTgt spid="3">
                                            <p:txEl>
                                              <p:pRg st="4" end="4"/>
                                            </p:txEl>
                                          </p:spTgt>
                                        </p:tgtEl>
                                        <p:attrNameLst>
                                          <p:attrName>ppt_x</p:attrName>
                                          <p:attrName>ppt_y</p:attrName>
                                        </p:attrNameLst>
                                      </p:cBhvr>
                                    </p:animMotion>
                                    <p:animRot by="1500000">
                                      <p:cBhvr>
                                        <p:cTn id="48" dur="125" fill="hold">
                                          <p:stCondLst>
                                            <p:cond delay="0"/>
                                          </p:stCondLst>
                                        </p:cTn>
                                        <p:tgtEl>
                                          <p:spTgt spid="3">
                                            <p:txEl>
                                              <p:pRg st="4" end="4"/>
                                            </p:txEl>
                                          </p:spTgt>
                                        </p:tgtEl>
                                        <p:attrNameLst>
                                          <p:attrName>r</p:attrName>
                                        </p:attrNameLst>
                                      </p:cBhvr>
                                    </p:animRot>
                                    <p:animRot by="-1500000">
                                      <p:cBhvr>
                                        <p:cTn id="49" dur="125" fill="hold">
                                          <p:stCondLst>
                                            <p:cond delay="125"/>
                                          </p:stCondLst>
                                        </p:cTn>
                                        <p:tgtEl>
                                          <p:spTgt spid="3">
                                            <p:txEl>
                                              <p:pRg st="4" end="4"/>
                                            </p:txEl>
                                          </p:spTgt>
                                        </p:tgtEl>
                                        <p:attrNameLst>
                                          <p:attrName>r</p:attrName>
                                        </p:attrNameLst>
                                      </p:cBhvr>
                                    </p:animRot>
                                    <p:animRot by="-1500000">
                                      <p:cBhvr>
                                        <p:cTn id="50" dur="125" fill="hold">
                                          <p:stCondLst>
                                            <p:cond delay="250"/>
                                          </p:stCondLst>
                                        </p:cTn>
                                        <p:tgtEl>
                                          <p:spTgt spid="3">
                                            <p:txEl>
                                              <p:pRg st="4" end="4"/>
                                            </p:txEl>
                                          </p:spTgt>
                                        </p:tgtEl>
                                        <p:attrNameLst>
                                          <p:attrName>r</p:attrName>
                                        </p:attrNameLst>
                                      </p:cBhvr>
                                    </p:animRot>
                                    <p:animRot by="1500000">
                                      <p:cBhvr>
                                        <p:cTn id="51" dur="125" fill="hold">
                                          <p:stCondLst>
                                            <p:cond delay="375"/>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4" name="Group 7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6F20B7-9D55-4C5E-AD91-4855BDE02014}"/>
              </a:ext>
            </a:extLst>
          </p:cNvPr>
          <p:cNvSpPr>
            <a:spLocks noGrp="1"/>
          </p:cNvSpPr>
          <p:nvPr>
            <p:ph type="title"/>
          </p:nvPr>
        </p:nvSpPr>
        <p:spPr>
          <a:xfrm>
            <a:off x="7680433" y="627064"/>
            <a:ext cx="3974201" cy="903287"/>
          </a:xfrm>
        </p:spPr>
        <p:txBody>
          <a:bodyPr anchor="b">
            <a:normAutofit/>
          </a:bodyPr>
          <a:lstStyle/>
          <a:p>
            <a:pPr algn="ctr"/>
            <a:r>
              <a:rPr lang="en-US" sz="2800" dirty="0">
                <a:solidFill>
                  <a:srgbClr val="FFFFFF"/>
                </a:solidFill>
                <a:latin typeface="Arial Black" panose="020B0A04020102020204" pitchFamily="34" charset="0"/>
              </a:rPr>
              <a:t>Data clustering</a:t>
            </a:r>
          </a:p>
        </p:txBody>
      </p:sp>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age result for partitions DFS">
            <a:extLst>
              <a:ext uri="{FF2B5EF4-FFF2-40B4-BE49-F238E27FC236}">
                <a16:creationId xmlns:a16="http://schemas.microsoft.com/office/drawing/2014/main" id="{17363158-E1DC-4C17-9CD9-0B2579A9A4F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4353" y="1137621"/>
            <a:ext cx="5421652" cy="45772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CD3B89-BAE7-4676-A8E5-0C51264A6727}"/>
              </a:ext>
            </a:extLst>
          </p:cNvPr>
          <p:cNvSpPr>
            <a:spLocks noGrp="1"/>
          </p:cNvSpPr>
          <p:nvPr>
            <p:ph idx="1"/>
          </p:nvPr>
        </p:nvSpPr>
        <p:spPr>
          <a:xfrm>
            <a:off x="7766158" y="1801813"/>
            <a:ext cx="3550887" cy="3989388"/>
          </a:xfrm>
        </p:spPr>
        <p:txBody>
          <a:bodyPr>
            <a:normAutofit fontScale="77500" lnSpcReduction="20000"/>
          </a:bodyPr>
          <a:lstStyle/>
          <a:p>
            <a:pPr marL="0" indent="0">
              <a:buNone/>
            </a:pPr>
            <a:r>
              <a:rPr lang="en-US" sz="1800" dirty="0">
                <a:solidFill>
                  <a:srgbClr val="FFFFFF"/>
                </a:solidFill>
                <a:latin typeface="High Tower Text" panose="02040502050506030303" pitchFamily="18" charset="0"/>
              </a:rPr>
              <a:t>Imagine we have some data that we want to divide it into some partitions based on some properties. First of all, we need to convert the structure to a graph that 2 nodes are adjacent if they tend to be in a single component. That will be the way to divide the data into partitions. With running DFS from node a (in the picture), a, c and d will be visited. So we will give them the same id as a single unit. Then, we will run DFS from an unvisited node and give the same id (different with the former group) to the connected nodes to that. We do this until not having any edges unvisited. Then, the number of different ids will show the number of our portions or connected components. So it has lots of applications in data clustering.</a:t>
            </a:r>
          </a:p>
        </p:txBody>
      </p:sp>
    </p:spTree>
    <p:extLst>
      <p:ext uri="{BB962C8B-B14F-4D97-AF65-F5344CB8AC3E}">
        <p14:creationId xmlns:p14="http://schemas.microsoft.com/office/powerpoint/2010/main" val="37536255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170"/>
                                        </p:tgtEl>
                                        <p:attrNameLst>
                                          <p:attrName>style.visibility</p:attrName>
                                        </p:attrNameLst>
                                      </p:cBhvr>
                                      <p:to>
                                        <p:strVal val="visible"/>
                                      </p:to>
                                    </p:set>
                                    <p:animEffect transition="in" filter="wipe(down)">
                                      <p:cBhvr>
                                        <p:cTn id="20" dur="580">
                                          <p:stCondLst>
                                            <p:cond delay="0"/>
                                          </p:stCondLst>
                                        </p:cTn>
                                        <p:tgtEl>
                                          <p:spTgt spid="7170"/>
                                        </p:tgtEl>
                                      </p:cBhvr>
                                    </p:animEffect>
                                    <p:anim calcmode="lin" valueType="num">
                                      <p:cBhvr>
                                        <p:cTn id="21"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26" dur="26">
                                          <p:stCondLst>
                                            <p:cond delay="650"/>
                                          </p:stCondLst>
                                        </p:cTn>
                                        <p:tgtEl>
                                          <p:spTgt spid="7170"/>
                                        </p:tgtEl>
                                      </p:cBhvr>
                                      <p:to x="100000" y="60000"/>
                                    </p:animScale>
                                    <p:animScale>
                                      <p:cBhvr>
                                        <p:cTn id="27" dur="166" decel="50000">
                                          <p:stCondLst>
                                            <p:cond delay="676"/>
                                          </p:stCondLst>
                                        </p:cTn>
                                        <p:tgtEl>
                                          <p:spTgt spid="7170"/>
                                        </p:tgtEl>
                                      </p:cBhvr>
                                      <p:to x="100000" y="100000"/>
                                    </p:animScale>
                                    <p:animScale>
                                      <p:cBhvr>
                                        <p:cTn id="28" dur="26">
                                          <p:stCondLst>
                                            <p:cond delay="1312"/>
                                          </p:stCondLst>
                                        </p:cTn>
                                        <p:tgtEl>
                                          <p:spTgt spid="7170"/>
                                        </p:tgtEl>
                                      </p:cBhvr>
                                      <p:to x="100000" y="80000"/>
                                    </p:animScale>
                                    <p:animScale>
                                      <p:cBhvr>
                                        <p:cTn id="29" dur="166" decel="50000">
                                          <p:stCondLst>
                                            <p:cond delay="1338"/>
                                          </p:stCondLst>
                                        </p:cTn>
                                        <p:tgtEl>
                                          <p:spTgt spid="7170"/>
                                        </p:tgtEl>
                                      </p:cBhvr>
                                      <p:to x="100000" y="100000"/>
                                    </p:animScale>
                                    <p:animScale>
                                      <p:cBhvr>
                                        <p:cTn id="30" dur="26">
                                          <p:stCondLst>
                                            <p:cond delay="1642"/>
                                          </p:stCondLst>
                                        </p:cTn>
                                        <p:tgtEl>
                                          <p:spTgt spid="7170"/>
                                        </p:tgtEl>
                                      </p:cBhvr>
                                      <p:to x="100000" y="90000"/>
                                    </p:animScale>
                                    <p:animScale>
                                      <p:cBhvr>
                                        <p:cTn id="31" dur="166" decel="50000">
                                          <p:stCondLst>
                                            <p:cond delay="1668"/>
                                          </p:stCondLst>
                                        </p:cTn>
                                        <p:tgtEl>
                                          <p:spTgt spid="7170"/>
                                        </p:tgtEl>
                                      </p:cBhvr>
                                      <p:to x="100000" y="100000"/>
                                    </p:animScale>
                                    <p:animScale>
                                      <p:cBhvr>
                                        <p:cTn id="32" dur="26">
                                          <p:stCondLst>
                                            <p:cond delay="1808"/>
                                          </p:stCondLst>
                                        </p:cTn>
                                        <p:tgtEl>
                                          <p:spTgt spid="7170"/>
                                        </p:tgtEl>
                                      </p:cBhvr>
                                      <p:to x="100000" y="95000"/>
                                    </p:animScale>
                                    <p:animScale>
                                      <p:cBhvr>
                                        <p:cTn id="33"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9279-BF5C-4B47-A959-0B238CF336C5}"/>
              </a:ext>
            </a:extLst>
          </p:cNvPr>
          <p:cNvSpPr>
            <a:spLocks noGrp="1"/>
          </p:cNvSpPr>
          <p:nvPr>
            <p:ph type="title"/>
          </p:nvPr>
        </p:nvSpPr>
        <p:spPr>
          <a:xfrm>
            <a:off x="1141412" y="2294918"/>
            <a:ext cx="9905998" cy="1478570"/>
          </a:xfrm>
        </p:spPr>
        <p:txBody>
          <a:bodyPr/>
          <a:lstStyle/>
          <a:p>
            <a:pPr algn="ctr"/>
            <a:r>
              <a:rPr lang="en-US" dirty="0">
                <a:latin typeface="Arial Black" panose="020B0A04020102020204" pitchFamily="34" charset="0"/>
              </a:rPr>
              <a:t>Graphical visualization of DFS</a:t>
            </a:r>
            <a:br>
              <a:rPr lang="en-US" dirty="0">
                <a:latin typeface="Arial Black" panose="020B0A04020102020204" pitchFamily="34" charset="0"/>
              </a:rPr>
            </a:br>
            <a:r>
              <a:rPr lang="en-US" dirty="0">
                <a:latin typeface="Arial Black" panose="020B0A04020102020204" pitchFamily="34" charset="0"/>
              </a:rPr>
              <a:t>(code)</a:t>
            </a:r>
          </a:p>
        </p:txBody>
      </p:sp>
      <p:sp>
        <p:nvSpPr>
          <p:cNvPr id="3" name="Content Placeholder 2">
            <a:extLst>
              <a:ext uri="{FF2B5EF4-FFF2-40B4-BE49-F238E27FC236}">
                <a16:creationId xmlns:a16="http://schemas.microsoft.com/office/drawing/2014/main" id="{4838F72F-3890-45C2-A16C-303FF0B4B3AC}"/>
              </a:ext>
            </a:extLst>
          </p:cNvPr>
          <p:cNvSpPr>
            <a:spLocks noGrp="1"/>
          </p:cNvSpPr>
          <p:nvPr>
            <p:ph idx="1"/>
          </p:nvPr>
        </p:nvSpPr>
        <p:spPr>
          <a:xfrm flipV="1">
            <a:off x="1141412" y="5791200"/>
            <a:ext cx="9905999" cy="548639"/>
          </a:xfrm>
        </p:spPr>
        <p:txBody>
          <a:bodyPr/>
          <a:lstStyle/>
          <a:p>
            <a:endParaRPr lang="en-US" dirty="0"/>
          </a:p>
        </p:txBody>
      </p:sp>
    </p:spTree>
    <p:extLst>
      <p:ext uri="{BB962C8B-B14F-4D97-AF65-F5344CB8AC3E}">
        <p14:creationId xmlns:p14="http://schemas.microsoft.com/office/powerpoint/2010/main" val="369170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000" fill="hold"/>
                                        <p:tgtEl>
                                          <p:spTgt spid="2"/>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5447-C233-48C7-94F7-28AB327A1C22}"/>
              </a:ext>
            </a:extLst>
          </p:cNvPr>
          <p:cNvSpPr>
            <a:spLocks noGrp="1"/>
          </p:cNvSpPr>
          <p:nvPr>
            <p:ph type="title"/>
          </p:nvPr>
        </p:nvSpPr>
        <p:spPr>
          <a:xfrm>
            <a:off x="1141413" y="114154"/>
            <a:ext cx="9905998" cy="1478570"/>
          </a:xfrm>
        </p:spPr>
        <p:txBody>
          <a:bodyPr/>
          <a:lstStyle/>
          <a:p>
            <a:pPr algn="ctr"/>
            <a:r>
              <a:rPr lang="en-US" dirty="0">
                <a:latin typeface="Arial Black" panose="020B0A04020102020204" pitchFamily="34" charset="0"/>
              </a:rPr>
              <a:t>Graphical visualization of DFS </a:t>
            </a:r>
          </a:p>
        </p:txBody>
      </p:sp>
      <p:sp>
        <p:nvSpPr>
          <p:cNvPr id="3" name="Content Placeholder 2">
            <a:extLst>
              <a:ext uri="{FF2B5EF4-FFF2-40B4-BE49-F238E27FC236}">
                <a16:creationId xmlns:a16="http://schemas.microsoft.com/office/drawing/2014/main" id="{420D20C2-E995-4E80-91B5-902AD1205D8E}"/>
              </a:ext>
            </a:extLst>
          </p:cNvPr>
          <p:cNvSpPr>
            <a:spLocks noGrp="1"/>
          </p:cNvSpPr>
          <p:nvPr>
            <p:ph idx="1"/>
          </p:nvPr>
        </p:nvSpPr>
        <p:spPr>
          <a:xfrm>
            <a:off x="1141412" y="1432560"/>
            <a:ext cx="9905999" cy="4358641"/>
          </a:xfrm>
        </p:spPr>
        <p:txBody>
          <a:bodyPr/>
          <a:lstStyle/>
          <a:p>
            <a:pPr marL="0" indent="0">
              <a:buNone/>
            </a:pPr>
            <a:r>
              <a:rPr lang="en-US" dirty="0">
                <a:latin typeface="High Tower Text" panose="02040502050506030303" pitchFamily="18" charset="0"/>
              </a:rPr>
              <a:t>We have prepared a code project with this presentation that is written in python (via module </a:t>
            </a:r>
            <a:r>
              <a:rPr lang="en-US" dirty="0" err="1">
                <a:latin typeface="High Tower Text" panose="02040502050506030303" pitchFamily="18" charset="0"/>
              </a:rPr>
              <a:t>pygame</a:t>
            </a:r>
            <a:r>
              <a:rPr lang="en-US" dirty="0">
                <a:latin typeface="High Tower Text" panose="02040502050506030303" pitchFamily="18" charset="0"/>
              </a:rPr>
              <a:t>). This code presents DFS algorithm step by step in graphical structure for understanding better. </a:t>
            </a:r>
          </a:p>
          <a:p>
            <a:pPr marL="0" indent="0">
              <a:buNone/>
            </a:pPr>
            <a:r>
              <a:rPr lang="en-US" dirty="0">
                <a:latin typeface="High Tower Text" panose="02040502050506030303" pitchFamily="18" charset="0"/>
              </a:rPr>
              <a:t>Here we will explain the code a bit to realize how it works. </a:t>
            </a:r>
          </a:p>
          <a:p>
            <a:pPr marL="0" indent="0">
              <a:buNone/>
            </a:pPr>
            <a:endParaRPr lang="en-US" dirty="0">
              <a:latin typeface="High Tower Text" panose="02040502050506030303" pitchFamily="18" charset="0"/>
            </a:endParaRPr>
          </a:p>
        </p:txBody>
      </p:sp>
    </p:spTree>
    <p:extLst>
      <p:ext uri="{BB962C8B-B14F-4D97-AF65-F5344CB8AC3E}">
        <p14:creationId xmlns:p14="http://schemas.microsoft.com/office/powerpoint/2010/main" val="149779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73" name="Group 7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4" name="Group 7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6F20B7-9D55-4C5E-AD91-4855BDE02014}"/>
              </a:ext>
            </a:extLst>
          </p:cNvPr>
          <p:cNvSpPr>
            <a:spLocks noGrp="1"/>
          </p:cNvSpPr>
          <p:nvPr>
            <p:ph type="title"/>
          </p:nvPr>
        </p:nvSpPr>
        <p:spPr>
          <a:xfrm>
            <a:off x="7680433" y="627064"/>
            <a:ext cx="3974201" cy="903287"/>
          </a:xfrm>
        </p:spPr>
        <p:txBody>
          <a:bodyPr anchor="b">
            <a:normAutofit/>
          </a:bodyPr>
          <a:lstStyle/>
          <a:p>
            <a:pPr algn="ctr"/>
            <a:r>
              <a:rPr lang="en-US" sz="2800" dirty="0">
                <a:solidFill>
                  <a:srgbClr val="FFFFFF"/>
                </a:solidFill>
                <a:latin typeface="Arial Black" panose="020B0A04020102020204" pitchFamily="34" charset="0"/>
              </a:rPr>
              <a:t>User input</a:t>
            </a:r>
          </a:p>
        </p:txBody>
      </p:sp>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Content Placeholder 2">
            <a:extLst>
              <a:ext uri="{FF2B5EF4-FFF2-40B4-BE49-F238E27FC236}">
                <a16:creationId xmlns:a16="http://schemas.microsoft.com/office/drawing/2014/main" id="{3DCD3B89-BAE7-4676-A8E5-0C51264A6727}"/>
              </a:ext>
            </a:extLst>
          </p:cNvPr>
          <p:cNvSpPr>
            <a:spLocks noGrp="1"/>
          </p:cNvSpPr>
          <p:nvPr>
            <p:ph idx="1"/>
          </p:nvPr>
        </p:nvSpPr>
        <p:spPr>
          <a:xfrm>
            <a:off x="7766158" y="1801813"/>
            <a:ext cx="3550887" cy="3989388"/>
          </a:xfrm>
        </p:spPr>
        <p:txBody>
          <a:bodyPr>
            <a:normAutofit/>
          </a:bodyPr>
          <a:lstStyle/>
          <a:p>
            <a:pPr marL="0" indent="0">
              <a:buNone/>
            </a:pPr>
            <a:r>
              <a:rPr lang="en-US" sz="1800" dirty="0">
                <a:solidFill>
                  <a:srgbClr val="FFFFFF"/>
                </a:solidFill>
                <a:latin typeface="High Tower Text" panose="02040502050506030303" pitchFamily="18" charset="0"/>
              </a:rPr>
              <a:t>In this part the program takes input from the use and convert it to the list of edges.</a:t>
            </a:r>
          </a:p>
        </p:txBody>
      </p:sp>
      <p:pic>
        <p:nvPicPr>
          <p:cNvPr id="48" name="Content Placeholder 4">
            <a:extLst>
              <a:ext uri="{FF2B5EF4-FFF2-40B4-BE49-F238E27FC236}">
                <a16:creationId xmlns:a16="http://schemas.microsoft.com/office/drawing/2014/main" id="{3109FAE9-DF4A-408B-B55A-7BBC9DC155BA}"/>
              </a:ext>
            </a:extLst>
          </p:cNvPr>
          <p:cNvPicPr>
            <a:picLocks noChangeAspect="1"/>
          </p:cNvPicPr>
          <p:nvPr/>
        </p:nvPicPr>
        <p:blipFill>
          <a:blip r:embed="rId3"/>
          <a:stretch>
            <a:fillRect/>
          </a:stretch>
        </p:blipFill>
        <p:spPr>
          <a:xfrm>
            <a:off x="1334310" y="1611313"/>
            <a:ext cx="5459029" cy="3541712"/>
          </a:xfrm>
          <a:prstGeom prst="rect">
            <a:avLst/>
          </a:prstGeom>
        </p:spPr>
      </p:pic>
    </p:spTree>
    <p:extLst>
      <p:ext uri="{BB962C8B-B14F-4D97-AF65-F5344CB8AC3E}">
        <p14:creationId xmlns:p14="http://schemas.microsoft.com/office/powerpoint/2010/main" val="32248273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73" name="Group 7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4" name="Group 7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6F20B7-9D55-4C5E-AD91-4855BDE02014}"/>
              </a:ext>
            </a:extLst>
          </p:cNvPr>
          <p:cNvSpPr>
            <a:spLocks noGrp="1"/>
          </p:cNvSpPr>
          <p:nvPr>
            <p:ph type="title"/>
          </p:nvPr>
        </p:nvSpPr>
        <p:spPr>
          <a:xfrm>
            <a:off x="7680433" y="627064"/>
            <a:ext cx="3974201" cy="903287"/>
          </a:xfrm>
        </p:spPr>
        <p:txBody>
          <a:bodyPr anchor="b">
            <a:normAutofit/>
          </a:bodyPr>
          <a:lstStyle/>
          <a:p>
            <a:pPr algn="ctr"/>
            <a:r>
              <a:rPr lang="en-US" sz="2800" dirty="0">
                <a:solidFill>
                  <a:srgbClr val="FFFFFF"/>
                </a:solidFill>
                <a:latin typeface="Arial Black" panose="020B0A04020102020204" pitchFamily="34" charset="0"/>
              </a:rPr>
              <a:t>Making Graph</a:t>
            </a:r>
          </a:p>
        </p:txBody>
      </p:sp>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Content Placeholder 2">
            <a:extLst>
              <a:ext uri="{FF2B5EF4-FFF2-40B4-BE49-F238E27FC236}">
                <a16:creationId xmlns:a16="http://schemas.microsoft.com/office/drawing/2014/main" id="{3DCD3B89-BAE7-4676-A8E5-0C51264A6727}"/>
              </a:ext>
            </a:extLst>
          </p:cNvPr>
          <p:cNvSpPr>
            <a:spLocks noGrp="1"/>
          </p:cNvSpPr>
          <p:nvPr>
            <p:ph idx="1"/>
          </p:nvPr>
        </p:nvSpPr>
        <p:spPr>
          <a:xfrm>
            <a:off x="7766158" y="1801813"/>
            <a:ext cx="3550887" cy="3989388"/>
          </a:xfrm>
        </p:spPr>
        <p:txBody>
          <a:bodyPr>
            <a:normAutofit/>
          </a:bodyPr>
          <a:lstStyle/>
          <a:p>
            <a:pPr marL="0" indent="0">
              <a:buNone/>
            </a:pPr>
            <a:r>
              <a:rPr lang="en-US" sz="1800" dirty="0">
                <a:solidFill>
                  <a:srgbClr val="FFFFFF"/>
                </a:solidFill>
                <a:latin typeface="High Tower Text" panose="02040502050506030303" pitchFamily="18" charset="0"/>
              </a:rPr>
              <a:t>Here the graph is built and the numbers inside the list of edges be sorted.</a:t>
            </a:r>
          </a:p>
        </p:txBody>
      </p:sp>
      <p:pic>
        <p:nvPicPr>
          <p:cNvPr id="4" name="Picture 3">
            <a:extLst>
              <a:ext uri="{FF2B5EF4-FFF2-40B4-BE49-F238E27FC236}">
                <a16:creationId xmlns:a16="http://schemas.microsoft.com/office/drawing/2014/main" id="{89E978D2-9E93-4329-8446-B54A1DF99C59}"/>
              </a:ext>
            </a:extLst>
          </p:cNvPr>
          <p:cNvPicPr>
            <a:picLocks noChangeAspect="1"/>
          </p:cNvPicPr>
          <p:nvPr/>
        </p:nvPicPr>
        <p:blipFill>
          <a:blip r:embed="rId3"/>
          <a:stretch>
            <a:fillRect/>
          </a:stretch>
        </p:blipFill>
        <p:spPr>
          <a:xfrm>
            <a:off x="970400" y="1844104"/>
            <a:ext cx="6343650" cy="3162300"/>
          </a:xfrm>
          <a:prstGeom prst="rect">
            <a:avLst/>
          </a:prstGeom>
        </p:spPr>
      </p:pic>
    </p:spTree>
    <p:extLst>
      <p:ext uri="{BB962C8B-B14F-4D97-AF65-F5344CB8AC3E}">
        <p14:creationId xmlns:p14="http://schemas.microsoft.com/office/powerpoint/2010/main" val="36286425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73" name="Group 7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4" name="Group 7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6F20B7-9D55-4C5E-AD91-4855BDE02014}"/>
              </a:ext>
            </a:extLst>
          </p:cNvPr>
          <p:cNvSpPr>
            <a:spLocks noGrp="1"/>
          </p:cNvSpPr>
          <p:nvPr>
            <p:ph type="title"/>
          </p:nvPr>
        </p:nvSpPr>
        <p:spPr>
          <a:xfrm>
            <a:off x="7680433" y="627064"/>
            <a:ext cx="3974201" cy="903287"/>
          </a:xfrm>
        </p:spPr>
        <p:txBody>
          <a:bodyPr anchor="b">
            <a:normAutofit/>
          </a:bodyPr>
          <a:lstStyle/>
          <a:p>
            <a:pPr algn="ctr"/>
            <a:r>
              <a:rPr lang="en-US" sz="2800" dirty="0">
                <a:solidFill>
                  <a:srgbClr val="FFFFFF"/>
                </a:solidFill>
                <a:latin typeface="Arial Black" panose="020B0A04020102020204" pitchFamily="34" charset="0"/>
              </a:rPr>
              <a:t>Node class</a:t>
            </a:r>
          </a:p>
        </p:txBody>
      </p:sp>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Content Placeholder 2">
            <a:extLst>
              <a:ext uri="{FF2B5EF4-FFF2-40B4-BE49-F238E27FC236}">
                <a16:creationId xmlns:a16="http://schemas.microsoft.com/office/drawing/2014/main" id="{3DCD3B89-BAE7-4676-A8E5-0C51264A6727}"/>
              </a:ext>
            </a:extLst>
          </p:cNvPr>
          <p:cNvSpPr>
            <a:spLocks noGrp="1"/>
          </p:cNvSpPr>
          <p:nvPr>
            <p:ph idx="1"/>
          </p:nvPr>
        </p:nvSpPr>
        <p:spPr>
          <a:xfrm>
            <a:off x="7766158" y="1801813"/>
            <a:ext cx="3550887" cy="3989388"/>
          </a:xfrm>
        </p:spPr>
        <p:txBody>
          <a:bodyPr>
            <a:normAutofit/>
          </a:bodyPr>
          <a:lstStyle/>
          <a:p>
            <a:pPr marL="0" indent="0">
              <a:buNone/>
            </a:pPr>
            <a:r>
              <a:rPr lang="en-US" sz="1800" dirty="0">
                <a:solidFill>
                  <a:srgbClr val="FFFFFF"/>
                </a:solidFill>
                <a:latin typeface="High Tower Text" panose="02040502050506030303" pitchFamily="18" charset="0"/>
              </a:rPr>
              <a:t>Here is the node class with its methods.</a:t>
            </a:r>
          </a:p>
        </p:txBody>
      </p:sp>
      <p:pic>
        <p:nvPicPr>
          <p:cNvPr id="5" name="Picture 4">
            <a:extLst>
              <a:ext uri="{FF2B5EF4-FFF2-40B4-BE49-F238E27FC236}">
                <a16:creationId xmlns:a16="http://schemas.microsoft.com/office/drawing/2014/main" id="{3BF684D9-111D-4E21-AE07-5C4AD7F636E1}"/>
              </a:ext>
            </a:extLst>
          </p:cNvPr>
          <p:cNvPicPr>
            <a:picLocks noChangeAspect="1"/>
          </p:cNvPicPr>
          <p:nvPr/>
        </p:nvPicPr>
        <p:blipFill>
          <a:blip r:embed="rId3"/>
          <a:stretch>
            <a:fillRect/>
          </a:stretch>
        </p:blipFill>
        <p:spPr>
          <a:xfrm>
            <a:off x="984686" y="1127418"/>
            <a:ext cx="6331783" cy="4522104"/>
          </a:xfrm>
          <a:prstGeom prst="rect">
            <a:avLst/>
          </a:prstGeom>
        </p:spPr>
      </p:pic>
    </p:spTree>
    <p:extLst>
      <p:ext uri="{BB962C8B-B14F-4D97-AF65-F5344CB8AC3E}">
        <p14:creationId xmlns:p14="http://schemas.microsoft.com/office/powerpoint/2010/main" val="3927722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73" name="Group 7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4" name="Group 7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6F20B7-9D55-4C5E-AD91-4855BDE02014}"/>
              </a:ext>
            </a:extLst>
          </p:cNvPr>
          <p:cNvSpPr>
            <a:spLocks noGrp="1"/>
          </p:cNvSpPr>
          <p:nvPr>
            <p:ph type="title"/>
          </p:nvPr>
        </p:nvSpPr>
        <p:spPr>
          <a:xfrm>
            <a:off x="7680433" y="627064"/>
            <a:ext cx="3974201" cy="903287"/>
          </a:xfrm>
        </p:spPr>
        <p:txBody>
          <a:bodyPr anchor="b">
            <a:normAutofit/>
          </a:bodyPr>
          <a:lstStyle/>
          <a:p>
            <a:pPr algn="ctr"/>
            <a:r>
              <a:rPr lang="en-US" sz="2800" dirty="0">
                <a:solidFill>
                  <a:srgbClr val="FFFFFF"/>
                </a:solidFill>
                <a:latin typeface="Arial Black" panose="020B0A04020102020204" pitchFamily="34" charset="0"/>
              </a:rPr>
              <a:t>edge class</a:t>
            </a:r>
          </a:p>
        </p:txBody>
      </p:sp>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Content Placeholder 2">
            <a:extLst>
              <a:ext uri="{FF2B5EF4-FFF2-40B4-BE49-F238E27FC236}">
                <a16:creationId xmlns:a16="http://schemas.microsoft.com/office/drawing/2014/main" id="{3DCD3B89-BAE7-4676-A8E5-0C51264A6727}"/>
              </a:ext>
            </a:extLst>
          </p:cNvPr>
          <p:cNvSpPr>
            <a:spLocks noGrp="1"/>
          </p:cNvSpPr>
          <p:nvPr>
            <p:ph idx="1"/>
          </p:nvPr>
        </p:nvSpPr>
        <p:spPr>
          <a:xfrm>
            <a:off x="7766158" y="1801813"/>
            <a:ext cx="3550887" cy="3989388"/>
          </a:xfrm>
        </p:spPr>
        <p:txBody>
          <a:bodyPr>
            <a:normAutofit/>
          </a:bodyPr>
          <a:lstStyle/>
          <a:p>
            <a:pPr marL="0" indent="0">
              <a:buNone/>
            </a:pPr>
            <a:r>
              <a:rPr lang="en-US" sz="1800" dirty="0">
                <a:solidFill>
                  <a:srgbClr val="FFFFFF"/>
                </a:solidFill>
                <a:latin typeface="High Tower Text" panose="02040502050506030303" pitchFamily="18" charset="0"/>
              </a:rPr>
              <a:t>Here is the edge class with its methods.</a:t>
            </a:r>
          </a:p>
        </p:txBody>
      </p:sp>
      <p:pic>
        <p:nvPicPr>
          <p:cNvPr id="4" name="Picture 3">
            <a:extLst>
              <a:ext uri="{FF2B5EF4-FFF2-40B4-BE49-F238E27FC236}">
                <a16:creationId xmlns:a16="http://schemas.microsoft.com/office/drawing/2014/main" id="{1B5D39E9-AF24-4865-A238-A207F0942D2A}"/>
              </a:ext>
            </a:extLst>
          </p:cNvPr>
          <p:cNvPicPr>
            <a:picLocks noChangeAspect="1"/>
          </p:cNvPicPr>
          <p:nvPr/>
        </p:nvPicPr>
        <p:blipFill>
          <a:blip r:embed="rId3"/>
          <a:stretch>
            <a:fillRect/>
          </a:stretch>
        </p:blipFill>
        <p:spPr>
          <a:xfrm>
            <a:off x="1780712" y="1716087"/>
            <a:ext cx="4410075" cy="3325813"/>
          </a:xfrm>
          <a:prstGeom prst="rect">
            <a:avLst/>
          </a:prstGeom>
        </p:spPr>
      </p:pic>
    </p:spTree>
    <p:extLst>
      <p:ext uri="{BB962C8B-B14F-4D97-AF65-F5344CB8AC3E}">
        <p14:creationId xmlns:p14="http://schemas.microsoft.com/office/powerpoint/2010/main" val="28613586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73" name="Group 7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4" name="Group 7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6F20B7-9D55-4C5E-AD91-4855BDE02014}"/>
              </a:ext>
            </a:extLst>
          </p:cNvPr>
          <p:cNvSpPr>
            <a:spLocks noGrp="1"/>
          </p:cNvSpPr>
          <p:nvPr>
            <p:ph type="title"/>
          </p:nvPr>
        </p:nvSpPr>
        <p:spPr>
          <a:xfrm>
            <a:off x="7680433" y="627064"/>
            <a:ext cx="3974201" cy="903287"/>
          </a:xfrm>
        </p:spPr>
        <p:txBody>
          <a:bodyPr anchor="b">
            <a:normAutofit/>
          </a:bodyPr>
          <a:lstStyle/>
          <a:p>
            <a:pPr algn="ctr"/>
            <a:r>
              <a:rPr lang="en-US" sz="2800" dirty="0">
                <a:solidFill>
                  <a:srgbClr val="FFFFFF"/>
                </a:solidFill>
                <a:latin typeface="Arial Black" panose="020B0A04020102020204" pitchFamily="34" charset="0"/>
              </a:rPr>
              <a:t>graph class</a:t>
            </a:r>
          </a:p>
        </p:txBody>
      </p:sp>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Content Placeholder 2">
            <a:extLst>
              <a:ext uri="{FF2B5EF4-FFF2-40B4-BE49-F238E27FC236}">
                <a16:creationId xmlns:a16="http://schemas.microsoft.com/office/drawing/2014/main" id="{3DCD3B89-BAE7-4676-A8E5-0C51264A6727}"/>
              </a:ext>
            </a:extLst>
          </p:cNvPr>
          <p:cNvSpPr>
            <a:spLocks noGrp="1"/>
          </p:cNvSpPr>
          <p:nvPr>
            <p:ph idx="1"/>
          </p:nvPr>
        </p:nvSpPr>
        <p:spPr>
          <a:xfrm>
            <a:off x="7766158" y="1801813"/>
            <a:ext cx="3550887" cy="3989388"/>
          </a:xfrm>
        </p:spPr>
        <p:txBody>
          <a:bodyPr>
            <a:normAutofit/>
          </a:bodyPr>
          <a:lstStyle/>
          <a:p>
            <a:pPr marL="0" indent="0">
              <a:buNone/>
            </a:pPr>
            <a:r>
              <a:rPr lang="en-US" sz="1800" dirty="0">
                <a:solidFill>
                  <a:srgbClr val="FFFFFF"/>
                </a:solidFill>
                <a:latin typeface="High Tower Text" panose="02040502050506030303" pitchFamily="18" charset="0"/>
              </a:rPr>
              <a:t>Here is the graph class with its methods.</a:t>
            </a:r>
          </a:p>
        </p:txBody>
      </p:sp>
      <p:pic>
        <p:nvPicPr>
          <p:cNvPr id="5" name="Picture 4">
            <a:extLst>
              <a:ext uri="{FF2B5EF4-FFF2-40B4-BE49-F238E27FC236}">
                <a16:creationId xmlns:a16="http://schemas.microsoft.com/office/drawing/2014/main" id="{CCC54F90-8DFE-400C-AF5A-580C668F5C3A}"/>
              </a:ext>
            </a:extLst>
          </p:cNvPr>
          <p:cNvPicPr>
            <a:picLocks noChangeAspect="1"/>
          </p:cNvPicPr>
          <p:nvPr/>
        </p:nvPicPr>
        <p:blipFill>
          <a:blip r:embed="rId3"/>
          <a:stretch>
            <a:fillRect/>
          </a:stretch>
        </p:blipFill>
        <p:spPr>
          <a:xfrm>
            <a:off x="884673" y="1896269"/>
            <a:ext cx="6291895" cy="2816105"/>
          </a:xfrm>
          <a:prstGeom prst="rect">
            <a:avLst/>
          </a:prstGeom>
        </p:spPr>
      </p:pic>
    </p:spTree>
    <p:extLst>
      <p:ext uri="{BB962C8B-B14F-4D97-AF65-F5344CB8AC3E}">
        <p14:creationId xmlns:p14="http://schemas.microsoft.com/office/powerpoint/2010/main" val="8438396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73" name="Group 7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4" name="Group 7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6F20B7-9D55-4C5E-AD91-4855BDE02014}"/>
              </a:ext>
            </a:extLst>
          </p:cNvPr>
          <p:cNvSpPr>
            <a:spLocks noGrp="1"/>
          </p:cNvSpPr>
          <p:nvPr>
            <p:ph type="title"/>
          </p:nvPr>
        </p:nvSpPr>
        <p:spPr>
          <a:xfrm>
            <a:off x="7680433" y="627064"/>
            <a:ext cx="3974201" cy="903287"/>
          </a:xfrm>
        </p:spPr>
        <p:txBody>
          <a:bodyPr anchor="b">
            <a:normAutofit/>
          </a:bodyPr>
          <a:lstStyle/>
          <a:p>
            <a:pPr algn="ctr"/>
            <a:r>
              <a:rPr lang="en-US" sz="2800" dirty="0">
                <a:solidFill>
                  <a:srgbClr val="FFFFFF"/>
                </a:solidFill>
                <a:latin typeface="Arial Black" panose="020B0A04020102020204" pitchFamily="34" charset="0"/>
              </a:rPr>
              <a:t>DFS method</a:t>
            </a:r>
          </a:p>
        </p:txBody>
      </p:sp>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Content Placeholder 2">
            <a:extLst>
              <a:ext uri="{FF2B5EF4-FFF2-40B4-BE49-F238E27FC236}">
                <a16:creationId xmlns:a16="http://schemas.microsoft.com/office/drawing/2014/main" id="{3DCD3B89-BAE7-4676-A8E5-0C51264A6727}"/>
              </a:ext>
            </a:extLst>
          </p:cNvPr>
          <p:cNvSpPr>
            <a:spLocks noGrp="1"/>
          </p:cNvSpPr>
          <p:nvPr>
            <p:ph idx="1"/>
          </p:nvPr>
        </p:nvSpPr>
        <p:spPr>
          <a:xfrm>
            <a:off x="7766158" y="1801813"/>
            <a:ext cx="3550887" cy="3989388"/>
          </a:xfrm>
        </p:spPr>
        <p:txBody>
          <a:bodyPr>
            <a:normAutofit/>
          </a:bodyPr>
          <a:lstStyle/>
          <a:p>
            <a:pPr marL="0" indent="0">
              <a:buNone/>
            </a:pPr>
            <a:r>
              <a:rPr lang="en-US" sz="1800" dirty="0">
                <a:solidFill>
                  <a:srgbClr val="FFFFFF"/>
                </a:solidFill>
                <a:latin typeface="High Tower Text" panose="02040502050506030303" pitchFamily="18" charset="0"/>
              </a:rPr>
              <a:t>Here is somehow the core of the project where DFS has been defined as a method for the Graph class. </a:t>
            </a:r>
          </a:p>
        </p:txBody>
      </p:sp>
      <p:pic>
        <p:nvPicPr>
          <p:cNvPr id="4" name="Picture 3">
            <a:extLst>
              <a:ext uri="{FF2B5EF4-FFF2-40B4-BE49-F238E27FC236}">
                <a16:creationId xmlns:a16="http://schemas.microsoft.com/office/drawing/2014/main" id="{0D2A2B56-79CD-462D-A5D7-D17FB4F3D141}"/>
              </a:ext>
            </a:extLst>
          </p:cNvPr>
          <p:cNvPicPr>
            <a:picLocks noChangeAspect="1"/>
          </p:cNvPicPr>
          <p:nvPr/>
        </p:nvPicPr>
        <p:blipFill>
          <a:blip r:embed="rId3"/>
          <a:stretch>
            <a:fillRect/>
          </a:stretch>
        </p:blipFill>
        <p:spPr>
          <a:xfrm>
            <a:off x="982662" y="998538"/>
            <a:ext cx="6042133" cy="4986338"/>
          </a:xfrm>
          <a:prstGeom prst="rect">
            <a:avLst/>
          </a:prstGeom>
        </p:spPr>
      </p:pic>
    </p:spTree>
    <p:extLst>
      <p:ext uri="{BB962C8B-B14F-4D97-AF65-F5344CB8AC3E}">
        <p14:creationId xmlns:p14="http://schemas.microsoft.com/office/powerpoint/2010/main" val="38829125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73" name="Group 7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4" name="Group 7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6F20B7-9D55-4C5E-AD91-4855BDE02014}"/>
              </a:ext>
            </a:extLst>
          </p:cNvPr>
          <p:cNvSpPr>
            <a:spLocks noGrp="1"/>
          </p:cNvSpPr>
          <p:nvPr>
            <p:ph type="title"/>
          </p:nvPr>
        </p:nvSpPr>
        <p:spPr>
          <a:xfrm>
            <a:off x="7709010" y="1025526"/>
            <a:ext cx="3974201" cy="903287"/>
          </a:xfrm>
        </p:spPr>
        <p:txBody>
          <a:bodyPr anchor="b">
            <a:normAutofit fontScale="90000"/>
          </a:bodyPr>
          <a:lstStyle/>
          <a:p>
            <a:pPr algn="ctr"/>
            <a:r>
              <a:rPr lang="en-US" sz="2800" dirty="0">
                <a:solidFill>
                  <a:srgbClr val="FFFFFF"/>
                </a:solidFill>
                <a:latin typeface="Arial Black" panose="020B0A04020102020204" pitchFamily="34" charset="0"/>
              </a:rPr>
              <a:t>Making lists for nodes and edges separately</a:t>
            </a:r>
          </a:p>
        </p:txBody>
      </p:sp>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Content Placeholder 2">
            <a:extLst>
              <a:ext uri="{FF2B5EF4-FFF2-40B4-BE49-F238E27FC236}">
                <a16:creationId xmlns:a16="http://schemas.microsoft.com/office/drawing/2014/main" id="{3DCD3B89-BAE7-4676-A8E5-0C51264A6727}"/>
              </a:ext>
            </a:extLst>
          </p:cNvPr>
          <p:cNvSpPr>
            <a:spLocks noGrp="1"/>
          </p:cNvSpPr>
          <p:nvPr>
            <p:ph idx="1"/>
          </p:nvPr>
        </p:nvSpPr>
        <p:spPr>
          <a:xfrm>
            <a:off x="7766158" y="1801813"/>
            <a:ext cx="3550887" cy="3989388"/>
          </a:xfrm>
        </p:spPr>
        <p:txBody>
          <a:bodyPr>
            <a:normAutofit/>
          </a:bodyPr>
          <a:lstStyle/>
          <a:p>
            <a:pPr marL="0" indent="0">
              <a:buNone/>
            </a:pPr>
            <a:endParaRPr lang="en-US" sz="1800" dirty="0">
              <a:solidFill>
                <a:srgbClr val="FFFFFF"/>
              </a:solidFill>
              <a:latin typeface="High Tower Text" panose="02040502050506030303" pitchFamily="18" charset="0"/>
            </a:endParaRPr>
          </a:p>
          <a:p>
            <a:pPr marL="0" indent="0">
              <a:buNone/>
            </a:pPr>
            <a:r>
              <a:rPr lang="en-US" sz="1800" dirty="0">
                <a:solidFill>
                  <a:srgbClr val="FFFFFF"/>
                </a:solidFill>
                <a:latin typeface="High Tower Text" panose="02040502050506030303" pitchFamily="18" charset="0"/>
              </a:rPr>
              <a:t>Here from the edges and nodes that we have, two lists will be created.</a:t>
            </a:r>
          </a:p>
        </p:txBody>
      </p:sp>
      <p:pic>
        <p:nvPicPr>
          <p:cNvPr id="5" name="Picture 4">
            <a:extLst>
              <a:ext uri="{FF2B5EF4-FFF2-40B4-BE49-F238E27FC236}">
                <a16:creationId xmlns:a16="http://schemas.microsoft.com/office/drawing/2014/main" id="{5B7A8DF6-0288-4807-87A4-6DE23A98E53C}"/>
              </a:ext>
            </a:extLst>
          </p:cNvPr>
          <p:cNvPicPr>
            <a:picLocks noChangeAspect="1"/>
          </p:cNvPicPr>
          <p:nvPr/>
        </p:nvPicPr>
        <p:blipFill>
          <a:blip r:embed="rId3"/>
          <a:stretch>
            <a:fillRect/>
          </a:stretch>
        </p:blipFill>
        <p:spPr>
          <a:xfrm>
            <a:off x="946587" y="1860740"/>
            <a:ext cx="6429573" cy="2831844"/>
          </a:xfrm>
          <a:prstGeom prst="rect">
            <a:avLst/>
          </a:prstGeom>
        </p:spPr>
      </p:pic>
    </p:spTree>
    <p:extLst>
      <p:ext uri="{BB962C8B-B14F-4D97-AF65-F5344CB8AC3E}">
        <p14:creationId xmlns:p14="http://schemas.microsoft.com/office/powerpoint/2010/main" val="24608094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361C-D1D4-4005-A19E-F01A90621C55}"/>
              </a:ext>
            </a:extLst>
          </p:cNvPr>
          <p:cNvSpPr>
            <a:spLocks noGrp="1"/>
          </p:cNvSpPr>
          <p:nvPr>
            <p:ph type="title"/>
          </p:nvPr>
        </p:nvSpPr>
        <p:spPr>
          <a:xfrm>
            <a:off x="904874" y="618518"/>
            <a:ext cx="10448925" cy="5496532"/>
          </a:xfrm>
        </p:spPr>
        <p:txBody>
          <a:bodyPr>
            <a:normAutofit/>
          </a:bodyPr>
          <a:lstStyle/>
          <a:p>
            <a:pPr algn="ctr"/>
            <a:r>
              <a:rPr lang="en-US" sz="8000" dirty="0">
                <a:latin typeface="Arial Black" panose="020B0A04020102020204" pitchFamily="34" charset="0"/>
              </a:rPr>
              <a:t>algorithm</a:t>
            </a:r>
          </a:p>
        </p:txBody>
      </p:sp>
      <p:sp>
        <p:nvSpPr>
          <p:cNvPr id="3" name="Content Placeholder 2">
            <a:extLst>
              <a:ext uri="{FF2B5EF4-FFF2-40B4-BE49-F238E27FC236}">
                <a16:creationId xmlns:a16="http://schemas.microsoft.com/office/drawing/2014/main" id="{51D4C75A-FBDD-4204-A0A4-C7FA0415DF92}"/>
              </a:ext>
            </a:extLst>
          </p:cNvPr>
          <p:cNvSpPr>
            <a:spLocks noGrp="1"/>
          </p:cNvSpPr>
          <p:nvPr>
            <p:ph idx="1"/>
          </p:nvPr>
        </p:nvSpPr>
        <p:spPr>
          <a:xfrm flipV="1">
            <a:off x="1141412" y="5791201"/>
            <a:ext cx="9905999" cy="180974"/>
          </a:xfrm>
        </p:spPr>
        <p:txBody>
          <a:bodyPr>
            <a:normAutofit fontScale="25000" lnSpcReduction="20000"/>
          </a:bodyPr>
          <a:lstStyle/>
          <a:p>
            <a:endParaRPr lang="en-US" dirty="0"/>
          </a:p>
        </p:txBody>
      </p:sp>
    </p:spTree>
    <p:extLst>
      <p:ext uri="{BB962C8B-B14F-4D97-AF65-F5344CB8AC3E}">
        <p14:creationId xmlns:p14="http://schemas.microsoft.com/office/powerpoint/2010/main" val="301469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000" fill="hold"/>
                                        <p:tgtEl>
                                          <p:spTgt spid="2"/>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73" name="Group 7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74" name="Group 7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1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6F20B7-9D55-4C5E-AD91-4855BDE02014}"/>
              </a:ext>
            </a:extLst>
          </p:cNvPr>
          <p:cNvSpPr>
            <a:spLocks noGrp="1"/>
          </p:cNvSpPr>
          <p:nvPr>
            <p:ph type="title"/>
          </p:nvPr>
        </p:nvSpPr>
        <p:spPr>
          <a:xfrm>
            <a:off x="7709010" y="735014"/>
            <a:ext cx="3974201" cy="993775"/>
          </a:xfrm>
        </p:spPr>
        <p:txBody>
          <a:bodyPr anchor="b">
            <a:normAutofit/>
          </a:bodyPr>
          <a:lstStyle/>
          <a:p>
            <a:pPr algn="ctr"/>
            <a:r>
              <a:rPr lang="en-US" sz="2800" dirty="0">
                <a:solidFill>
                  <a:srgbClr val="FFFFFF"/>
                </a:solidFill>
                <a:latin typeface="Arial Black" panose="020B0A04020102020204" pitchFamily="34" charset="0"/>
              </a:rPr>
              <a:t>Main method</a:t>
            </a:r>
          </a:p>
        </p:txBody>
      </p:sp>
      <p:sp useBgFill="1">
        <p:nvSpPr>
          <p:cNvPr id="11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3" name="Content Placeholder 2">
            <a:extLst>
              <a:ext uri="{FF2B5EF4-FFF2-40B4-BE49-F238E27FC236}">
                <a16:creationId xmlns:a16="http://schemas.microsoft.com/office/drawing/2014/main" id="{3DCD3B89-BAE7-4676-A8E5-0C51264A6727}"/>
              </a:ext>
            </a:extLst>
          </p:cNvPr>
          <p:cNvSpPr>
            <a:spLocks noGrp="1"/>
          </p:cNvSpPr>
          <p:nvPr>
            <p:ph idx="1"/>
          </p:nvPr>
        </p:nvSpPr>
        <p:spPr>
          <a:xfrm>
            <a:off x="7766158" y="1801813"/>
            <a:ext cx="3550887" cy="3989388"/>
          </a:xfrm>
        </p:spPr>
        <p:txBody>
          <a:bodyPr>
            <a:normAutofit/>
          </a:bodyPr>
          <a:lstStyle/>
          <a:p>
            <a:pPr marL="0" indent="0">
              <a:buNone/>
            </a:pPr>
            <a:r>
              <a:rPr lang="en-US" sz="1800" dirty="0">
                <a:solidFill>
                  <a:srgbClr val="FFFFFF"/>
                </a:solidFill>
                <a:latin typeface="High Tower Text" panose="02040502050506030303" pitchFamily="18" charset="0"/>
              </a:rPr>
              <a:t>We run a loop on the lists that are existing in the answer list. What the screen displays will be updated in the loop to continue showing the steps of DFS. </a:t>
            </a:r>
            <a:br>
              <a:rPr lang="en-US" sz="1800" dirty="0">
                <a:solidFill>
                  <a:srgbClr val="FFFFFF"/>
                </a:solidFill>
                <a:latin typeface="High Tower Text" panose="02040502050506030303" pitchFamily="18" charset="0"/>
              </a:rPr>
            </a:br>
            <a:r>
              <a:rPr lang="en-US" sz="1800" dirty="0">
                <a:solidFill>
                  <a:srgbClr val="FFFFFF"/>
                </a:solidFill>
                <a:latin typeface="High Tower Text" panose="02040502050506030303" pitchFamily="18" charset="0"/>
              </a:rPr>
              <a:t>- here the code is finished.</a:t>
            </a:r>
          </a:p>
        </p:txBody>
      </p:sp>
      <p:pic>
        <p:nvPicPr>
          <p:cNvPr id="4" name="Picture 3">
            <a:extLst>
              <a:ext uri="{FF2B5EF4-FFF2-40B4-BE49-F238E27FC236}">
                <a16:creationId xmlns:a16="http://schemas.microsoft.com/office/drawing/2014/main" id="{8281ACCF-7D64-4F8E-93A1-FE417E46328E}"/>
              </a:ext>
            </a:extLst>
          </p:cNvPr>
          <p:cNvPicPr>
            <a:picLocks noChangeAspect="1"/>
          </p:cNvPicPr>
          <p:nvPr/>
        </p:nvPicPr>
        <p:blipFill>
          <a:blip r:embed="rId3"/>
          <a:stretch>
            <a:fillRect/>
          </a:stretch>
        </p:blipFill>
        <p:spPr>
          <a:xfrm>
            <a:off x="879911" y="1036640"/>
            <a:ext cx="6391275" cy="4719636"/>
          </a:xfrm>
          <a:prstGeom prst="rect">
            <a:avLst/>
          </a:prstGeom>
        </p:spPr>
      </p:pic>
    </p:spTree>
    <p:extLst>
      <p:ext uri="{BB962C8B-B14F-4D97-AF65-F5344CB8AC3E}">
        <p14:creationId xmlns:p14="http://schemas.microsoft.com/office/powerpoint/2010/main" val="3269832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9AFA-F5A9-4237-857D-DD4884FC523B}"/>
              </a:ext>
            </a:extLst>
          </p:cNvPr>
          <p:cNvSpPr>
            <a:spLocks noGrp="1"/>
          </p:cNvSpPr>
          <p:nvPr>
            <p:ph type="title"/>
          </p:nvPr>
        </p:nvSpPr>
        <p:spPr>
          <a:xfrm>
            <a:off x="1232853" y="101600"/>
            <a:ext cx="9905998" cy="1402080"/>
          </a:xfrm>
        </p:spPr>
        <p:txBody>
          <a:bodyPr/>
          <a:lstStyle/>
          <a:p>
            <a:pPr algn="ctr"/>
            <a:r>
              <a:rPr lang="en-US" dirty="0">
                <a:latin typeface="Arial Black" panose="020B0A04020102020204" pitchFamily="34" charset="0"/>
              </a:rPr>
              <a:t>summary</a:t>
            </a:r>
          </a:p>
        </p:txBody>
      </p:sp>
      <p:sp>
        <p:nvSpPr>
          <p:cNvPr id="3" name="Content Placeholder 2">
            <a:extLst>
              <a:ext uri="{FF2B5EF4-FFF2-40B4-BE49-F238E27FC236}">
                <a16:creationId xmlns:a16="http://schemas.microsoft.com/office/drawing/2014/main" id="{17C6FBDA-96A6-4C63-98FA-0C66B230F777}"/>
              </a:ext>
            </a:extLst>
          </p:cNvPr>
          <p:cNvSpPr>
            <a:spLocks noGrp="1"/>
          </p:cNvSpPr>
          <p:nvPr>
            <p:ph idx="1"/>
          </p:nvPr>
        </p:nvSpPr>
        <p:spPr>
          <a:xfrm>
            <a:off x="1232854" y="1300480"/>
            <a:ext cx="9905998" cy="4937759"/>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are many algorithms for graph traversal that one of them is called DFS.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DFS stands for Depth-First Search and is a recursive method to go deep in a graph and for traversing it.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DFS has many applications such as path finding, reachability, etc.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There is also a code project about DFS visualization that has been attached to this presentation in one folder. (the code has been written in python)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09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up)">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C093-DBAA-4A88-976D-429824CCCA62}"/>
              </a:ext>
            </a:extLst>
          </p:cNvPr>
          <p:cNvSpPr>
            <a:spLocks noGrp="1"/>
          </p:cNvSpPr>
          <p:nvPr>
            <p:ph type="title"/>
          </p:nvPr>
        </p:nvSpPr>
        <p:spPr>
          <a:xfrm>
            <a:off x="1243013" y="152400"/>
            <a:ext cx="9905998" cy="1341120"/>
          </a:xfrm>
        </p:spPr>
        <p:txBody>
          <a:bodyPr/>
          <a:lstStyle/>
          <a:p>
            <a:pPr algn="ctr"/>
            <a:r>
              <a:rPr lang="en-US" dirty="0">
                <a:latin typeface="Arial Black" panose="020B0A04020102020204" pitchFamily="34" charset="0"/>
              </a:rPr>
              <a:t>the last word</a:t>
            </a:r>
          </a:p>
        </p:txBody>
      </p:sp>
      <p:sp>
        <p:nvSpPr>
          <p:cNvPr id="6" name="Content Placeholder 5">
            <a:extLst>
              <a:ext uri="{FF2B5EF4-FFF2-40B4-BE49-F238E27FC236}">
                <a16:creationId xmlns:a16="http://schemas.microsoft.com/office/drawing/2014/main" id="{A137BB70-492C-43AA-8B81-82BA6249693F}"/>
              </a:ext>
            </a:extLst>
          </p:cNvPr>
          <p:cNvSpPr>
            <a:spLocks noGrp="1"/>
          </p:cNvSpPr>
          <p:nvPr>
            <p:ph idx="1"/>
          </p:nvPr>
        </p:nvSpPr>
        <p:spPr>
          <a:xfrm>
            <a:off x="1141412" y="1493520"/>
            <a:ext cx="10136188" cy="4582160"/>
          </a:xfrm>
        </p:spPr>
        <p:txBody>
          <a:bodyPr/>
          <a:lstStyle/>
          <a:p>
            <a:pPr marL="0" indent="0">
              <a:buNone/>
            </a:pPr>
            <a:r>
              <a:rPr lang="en-US" dirty="0"/>
              <a:t>Since even not 1 line of this project and presentation has been copied, so much time has been taken for this. Hope you enjoy it.</a:t>
            </a:r>
            <a:br>
              <a:rPr lang="en-US" dirty="0"/>
            </a:br>
            <a:r>
              <a:rPr lang="en-US" dirty="0"/>
              <a:t>If you have any criticisms about the project, you can tell us :</a:t>
            </a:r>
          </a:p>
          <a:p>
            <a:pPr marL="0" indent="0">
              <a:buNone/>
            </a:pPr>
            <a:r>
              <a:rPr lang="en-US" dirty="0">
                <a:hlinkClick r:id="rId2"/>
              </a:rPr>
              <a:t>sohrabsn7@yahoo.com</a:t>
            </a:r>
            <a:endParaRPr lang="en-US" dirty="0"/>
          </a:p>
          <a:p>
            <a:pPr marL="0" indent="0">
              <a:buNone/>
            </a:pPr>
            <a:endParaRPr lang="en-US" dirty="0"/>
          </a:p>
          <a:p>
            <a:pPr marL="0" indent="0">
              <a:buNone/>
            </a:pPr>
            <a:r>
              <a:rPr lang="en-US" dirty="0"/>
              <a:t>Thank you, good luck.</a:t>
            </a:r>
          </a:p>
        </p:txBody>
      </p:sp>
    </p:spTree>
    <p:extLst>
      <p:ext uri="{BB962C8B-B14F-4D97-AF65-F5344CB8AC3E}">
        <p14:creationId xmlns:p14="http://schemas.microsoft.com/office/powerpoint/2010/main" val="287721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CA63-8DD6-470F-AAF8-30AD1CAC3515}"/>
              </a:ext>
            </a:extLst>
          </p:cNvPr>
          <p:cNvSpPr>
            <a:spLocks noGrp="1"/>
          </p:cNvSpPr>
          <p:nvPr>
            <p:ph type="title"/>
          </p:nvPr>
        </p:nvSpPr>
        <p:spPr>
          <a:xfrm>
            <a:off x="1141413" y="618518"/>
            <a:ext cx="9905998" cy="5030442"/>
          </a:xfrm>
        </p:spPr>
        <p:txBody>
          <a:bodyPr>
            <a:normAutofit/>
          </a:bodyPr>
          <a:lstStyle/>
          <a:p>
            <a:pPr algn="ctr"/>
            <a:r>
              <a:rPr lang="en-US" sz="8000" dirty="0">
                <a:latin typeface="Arial Black" panose="020B0A04020102020204" pitchFamily="34" charset="0"/>
              </a:rPr>
              <a:t>the end</a:t>
            </a:r>
          </a:p>
        </p:txBody>
      </p:sp>
      <p:sp>
        <p:nvSpPr>
          <p:cNvPr id="3" name="Content Placeholder 2">
            <a:extLst>
              <a:ext uri="{FF2B5EF4-FFF2-40B4-BE49-F238E27FC236}">
                <a16:creationId xmlns:a16="http://schemas.microsoft.com/office/drawing/2014/main" id="{DC69ABF5-3B06-4E0C-94B5-9A2F61B9D2BA}"/>
              </a:ext>
            </a:extLst>
          </p:cNvPr>
          <p:cNvSpPr>
            <a:spLocks noGrp="1"/>
          </p:cNvSpPr>
          <p:nvPr>
            <p:ph idx="1"/>
          </p:nvPr>
        </p:nvSpPr>
        <p:spPr>
          <a:xfrm flipV="1">
            <a:off x="1141412" y="5791200"/>
            <a:ext cx="9905999" cy="579119"/>
          </a:xfrm>
        </p:spPr>
        <p:txBody>
          <a:bodyPr/>
          <a:lstStyle/>
          <a:p>
            <a:endParaRPr lang="en-US" dirty="0"/>
          </a:p>
        </p:txBody>
      </p:sp>
    </p:spTree>
    <p:extLst>
      <p:ext uri="{BB962C8B-B14F-4D97-AF65-F5344CB8AC3E}">
        <p14:creationId xmlns:p14="http://schemas.microsoft.com/office/powerpoint/2010/main" val="405261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000" fill="hold"/>
                                        <p:tgtEl>
                                          <p:spTgt spid="2"/>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11AC-4BA4-4B91-983E-7771AFF9777F}"/>
              </a:ext>
            </a:extLst>
          </p:cNvPr>
          <p:cNvSpPr>
            <a:spLocks noGrp="1"/>
          </p:cNvSpPr>
          <p:nvPr>
            <p:ph type="title"/>
          </p:nvPr>
        </p:nvSpPr>
        <p:spPr>
          <a:xfrm>
            <a:off x="1141413" y="0"/>
            <a:ext cx="9905998" cy="1771649"/>
          </a:xfrm>
        </p:spPr>
        <p:txBody>
          <a:bodyPr/>
          <a:lstStyle/>
          <a:p>
            <a:pPr algn="ctr"/>
            <a:r>
              <a:rPr lang="en-US" dirty="0">
                <a:latin typeface="Arial Black" panose="020B0A04020102020204" pitchFamily="34" charset="0"/>
              </a:rPr>
              <a:t>ALGORITHM</a:t>
            </a:r>
          </a:p>
        </p:txBody>
      </p:sp>
      <p:sp>
        <p:nvSpPr>
          <p:cNvPr id="3" name="Content Placeholder 2">
            <a:extLst>
              <a:ext uri="{FF2B5EF4-FFF2-40B4-BE49-F238E27FC236}">
                <a16:creationId xmlns:a16="http://schemas.microsoft.com/office/drawing/2014/main" id="{C80580CE-0B2E-46BD-BC2D-451732F8B1BC}"/>
              </a:ext>
            </a:extLst>
          </p:cNvPr>
          <p:cNvSpPr>
            <a:spLocks noGrp="1"/>
          </p:cNvSpPr>
          <p:nvPr>
            <p:ph idx="1"/>
          </p:nvPr>
        </p:nvSpPr>
        <p:spPr>
          <a:xfrm>
            <a:off x="1066800" y="1428750"/>
            <a:ext cx="10286999" cy="5038725"/>
          </a:xfrm>
        </p:spPr>
        <p:txBody>
          <a:bodyPr/>
          <a:lstStyle/>
          <a:p>
            <a:pPr marL="0" indent="0">
              <a:buNone/>
            </a:pPr>
            <a:endParaRPr lang="en-US" dirty="0">
              <a:latin typeface="High Tower Text" panose="02040502050506030303" pitchFamily="18" charset="0"/>
            </a:endParaRPr>
          </a:p>
        </p:txBody>
      </p:sp>
    </p:spTree>
    <p:extLst>
      <p:ext uri="{BB962C8B-B14F-4D97-AF65-F5344CB8AC3E}">
        <p14:creationId xmlns:p14="http://schemas.microsoft.com/office/powerpoint/2010/main" val="83045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11AC-4BA4-4B91-983E-7771AFF9777F}"/>
              </a:ext>
            </a:extLst>
          </p:cNvPr>
          <p:cNvSpPr>
            <a:spLocks noGrp="1"/>
          </p:cNvSpPr>
          <p:nvPr>
            <p:ph type="title"/>
          </p:nvPr>
        </p:nvSpPr>
        <p:spPr>
          <a:xfrm>
            <a:off x="1141413" y="0"/>
            <a:ext cx="9905998" cy="1771649"/>
          </a:xfrm>
        </p:spPr>
        <p:txBody>
          <a:bodyPr/>
          <a:lstStyle/>
          <a:p>
            <a:pPr algn="ctr"/>
            <a:r>
              <a:rPr lang="en-US" dirty="0">
                <a:latin typeface="Arial Black" panose="020B0A04020102020204" pitchFamily="34" charset="0"/>
              </a:rPr>
              <a:t>ALGORITHM</a:t>
            </a:r>
          </a:p>
        </p:txBody>
      </p:sp>
      <p:sp>
        <p:nvSpPr>
          <p:cNvPr id="3" name="Content Placeholder 2">
            <a:extLst>
              <a:ext uri="{FF2B5EF4-FFF2-40B4-BE49-F238E27FC236}">
                <a16:creationId xmlns:a16="http://schemas.microsoft.com/office/drawing/2014/main" id="{C80580CE-0B2E-46BD-BC2D-451732F8B1BC}"/>
              </a:ext>
            </a:extLst>
          </p:cNvPr>
          <p:cNvSpPr>
            <a:spLocks noGrp="1"/>
          </p:cNvSpPr>
          <p:nvPr>
            <p:ph idx="1"/>
          </p:nvPr>
        </p:nvSpPr>
        <p:spPr>
          <a:xfrm>
            <a:off x="1066800" y="1428750"/>
            <a:ext cx="10286999" cy="5038725"/>
          </a:xfrm>
        </p:spPr>
        <p:txBody>
          <a:bodyPr/>
          <a:lstStyle/>
          <a:p>
            <a:pPr marL="0" indent="0">
              <a:buNone/>
            </a:pPr>
            <a:r>
              <a:rPr lang="en-US" dirty="0">
                <a:latin typeface="High Tower Text" panose="02040502050506030303" pitchFamily="18" charset="0"/>
              </a:rPr>
              <a:t>In our daily life, we confront with many different problems. For solving them, we start to make a plan that is a step by step list of commands and works that we should do to complete a job so that the problem be solved.</a:t>
            </a:r>
          </a:p>
          <a:p>
            <a:pPr marL="0" indent="0">
              <a:buNone/>
            </a:pPr>
            <a:r>
              <a:rPr lang="en-US" dirty="0">
                <a:latin typeface="High Tower Text" panose="02040502050506030303" pitchFamily="18" charset="0"/>
              </a:rPr>
              <a:t>In computer science, algorithm refers to a step by step process that a computer accomplishes to do a task. These days, algorithms have many applications. Because of the versatility of some algorithms, they been called via specific names. </a:t>
            </a:r>
          </a:p>
          <a:p>
            <a:pPr marL="0" indent="0">
              <a:buNone/>
            </a:pPr>
            <a:r>
              <a:rPr lang="en-US" dirty="0">
                <a:latin typeface="High Tower Text" panose="02040502050506030303" pitchFamily="18" charset="0"/>
              </a:rPr>
              <a:t>For example, for computing the salary of a employee by a computer, many factors should be combined with a specific order so that the salary be computed correctly. This specific order is the algorithm for this problem.</a:t>
            </a:r>
          </a:p>
          <a:p>
            <a:pPr marL="0" indent="0">
              <a:buNone/>
            </a:pPr>
            <a:endParaRPr lang="en-US" dirty="0">
              <a:latin typeface="High Tower Text" panose="02040502050506030303" pitchFamily="18" charset="0"/>
            </a:endParaRPr>
          </a:p>
        </p:txBody>
      </p:sp>
    </p:spTree>
    <p:extLst>
      <p:ext uri="{BB962C8B-B14F-4D97-AF65-F5344CB8AC3E}">
        <p14:creationId xmlns:p14="http://schemas.microsoft.com/office/powerpoint/2010/main" val="84112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1E099D-CF80-4CCA-9A2D-3527142B9D0C}"/>
              </a:ext>
            </a:extLst>
          </p:cNvPr>
          <p:cNvSpPr>
            <a:spLocks noGrp="1"/>
          </p:cNvSpPr>
          <p:nvPr>
            <p:ph idx="1"/>
          </p:nvPr>
        </p:nvSpPr>
        <p:spPr>
          <a:xfrm>
            <a:off x="1239520" y="5059679"/>
            <a:ext cx="11480800" cy="914401"/>
          </a:xfrm>
        </p:spPr>
        <p:txBody>
          <a:bodyPr>
            <a:normAutofit/>
          </a:bodyPr>
          <a:lstStyle/>
          <a:p>
            <a:pPr marL="0" indent="0">
              <a:buNone/>
            </a:pPr>
            <a:r>
              <a:rPr lang="en-US" sz="2800" dirty="0"/>
              <a:t>An example of an algorithm for sorting numbers (called “merge sort”)</a:t>
            </a:r>
          </a:p>
        </p:txBody>
      </p:sp>
    </p:spTree>
    <p:extLst>
      <p:ext uri="{BB962C8B-B14F-4D97-AF65-F5344CB8AC3E}">
        <p14:creationId xmlns:p14="http://schemas.microsoft.com/office/powerpoint/2010/main" val="145971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1E099D-CF80-4CCA-9A2D-3527142B9D0C}"/>
              </a:ext>
            </a:extLst>
          </p:cNvPr>
          <p:cNvSpPr>
            <a:spLocks noGrp="1"/>
          </p:cNvSpPr>
          <p:nvPr>
            <p:ph idx="1"/>
          </p:nvPr>
        </p:nvSpPr>
        <p:spPr>
          <a:xfrm>
            <a:off x="1239520" y="5059679"/>
            <a:ext cx="11480800" cy="914401"/>
          </a:xfrm>
        </p:spPr>
        <p:txBody>
          <a:bodyPr>
            <a:normAutofit/>
          </a:bodyPr>
          <a:lstStyle/>
          <a:p>
            <a:pPr marL="0" indent="0">
              <a:buNone/>
            </a:pPr>
            <a:r>
              <a:rPr lang="en-US" sz="2800" dirty="0"/>
              <a:t>An example of an algorithm for sorting numbers (called “merge sort”)</a:t>
            </a:r>
          </a:p>
        </p:txBody>
      </p:sp>
      <p:pic>
        <p:nvPicPr>
          <p:cNvPr id="1026" name="Picture 2" descr="https://upload.wikimedia.org/wikipedia/commons/6/60/Mergesort_algorithm_diagram.png">
            <a:extLst>
              <a:ext uri="{FF2B5EF4-FFF2-40B4-BE49-F238E27FC236}">
                <a16:creationId xmlns:a16="http://schemas.microsoft.com/office/drawing/2014/main" id="{5A3A8198-A008-415E-A26D-DC863D7E5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100" y="339408"/>
            <a:ext cx="6499860" cy="432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34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95F8-4C1E-4DEE-A16C-93E164628F10}"/>
              </a:ext>
            </a:extLst>
          </p:cNvPr>
          <p:cNvSpPr>
            <a:spLocks noGrp="1"/>
          </p:cNvSpPr>
          <p:nvPr>
            <p:ph type="title"/>
          </p:nvPr>
        </p:nvSpPr>
        <p:spPr>
          <a:xfrm>
            <a:off x="1257299" y="685193"/>
            <a:ext cx="10086975" cy="5506057"/>
          </a:xfrm>
        </p:spPr>
        <p:txBody>
          <a:bodyPr>
            <a:normAutofit/>
          </a:bodyPr>
          <a:lstStyle/>
          <a:p>
            <a:pPr algn="ctr"/>
            <a:r>
              <a:rPr lang="en-US" sz="6000" dirty="0">
                <a:latin typeface="Arial Black" panose="020B0A04020102020204" pitchFamily="34" charset="0"/>
              </a:rPr>
              <a:t>Graph &amp; traversal</a:t>
            </a:r>
          </a:p>
        </p:txBody>
      </p:sp>
      <p:sp>
        <p:nvSpPr>
          <p:cNvPr id="3" name="Content Placeholder 2">
            <a:extLst>
              <a:ext uri="{FF2B5EF4-FFF2-40B4-BE49-F238E27FC236}">
                <a16:creationId xmlns:a16="http://schemas.microsoft.com/office/drawing/2014/main" id="{5CFE153A-0F9C-43B9-94E3-F76C6219DAF8}"/>
              </a:ext>
            </a:extLst>
          </p:cNvPr>
          <p:cNvSpPr>
            <a:spLocks noGrp="1"/>
          </p:cNvSpPr>
          <p:nvPr>
            <p:ph idx="1"/>
          </p:nvPr>
        </p:nvSpPr>
        <p:spPr>
          <a:xfrm>
            <a:off x="1141412" y="5745481"/>
            <a:ext cx="990599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73532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1" nodeType="clickEffect">
                                  <p:stCondLst>
                                    <p:cond delay="0"/>
                                  </p:stCondLst>
                                  <p:childTnLst>
                                    <p:animClr clrSpc="rgb" dir="cw">
                                      <p:cBhvr override="childStyle">
                                        <p:cTn id="24" dur="2000" fill="hold"/>
                                        <p:tgtEl>
                                          <p:spTgt spid="2"/>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80</TotalTime>
  <Words>1993</Words>
  <Application>Microsoft Office PowerPoint</Application>
  <PresentationFormat>Widescreen</PresentationFormat>
  <Paragraphs>110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Black</vt:lpstr>
      <vt:lpstr>High Tower Text</vt:lpstr>
      <vt:lpstr>Times New Roman</vt:lpstr>
      <vt:lpstr>Tw Cen MT</vt:lpstr>
      <vt:lpstr>Circuit</vt:lpstr>
      <vt:lpstr>     </vt:lpstr>
      <vt:lpstr>CONTENT</vt:lpstr>
      <vt:lpstr>CONTENT</vt:lpstr>
      <vt:lpstr>algorithm</vt:lpstr>
      <vt:lpstr>ALGORITHM</vt:lpstr>
      <vt:lpstr>ALGORITHM</vt:lpstr>
      <vt:lpstr>PowerPoint Presentation</vt:lpstr>
      <vt:lpstr>PowerPoint Presentation</vt:lpstr>
      <vt:lpstr>Graph &amp; traversal</vt:lpstr>
      <vt:lpstr>Graph &amp; traversal</vt:lpstr>
      <vt:lpstr>Graph &amp; traversal</vt:lpstr>
      <vt:lpstr>PowerPoint Presentation</vt:lpstr>
      <vt:lpstr>PowerPoint Presentation</vt:lpstr>
      <vt:lpstr>Graph &amp; traversal</vt:lpstr>
      <vt:lpstr>DFS</vt:lpstr>
      <vt:lpstr>Depth-first search (dfs)</vt:lpstr>
      <vt:lpstr>Dfs example </vt:lpstr>
      <vt:lpstr>A pictorial example</vt:lpstr>
      <vt:lpstr>Marked list</vt:lpstr>
      <vt:lpstr>“Edge TO” list</vt:lpstr>
      <vt:lpstr>DFS Applications</vt:lpstr>
      <vt:lpstr>Dfs applications </vt:lpstr>
      <vt:lpstr>speculative applications </vt:lpstr>
      <vt:lpstr>speculative applications </vt:lpstr>
      <vt:lpstr>speculative applications </vt:lpstr>
      <vt:lpstr>PowerPoint Presentation</vt:lpstr>
      <vt:lpstr>PowerPoint Presentation</vt:lpstr>
      <vt:lpstr>Dfs practical applications</vt:lpstr>
      <vt:lpstr>maze</vt:lpstr>
      <vt:lpstr>Data clustering</vt:lpstr>
      <vt:lpstr>Graphical visualization of DFS (code)</vt:lpstr>
      <vt:lpstr>Graphical visualization of DFS </vt:lpstr>
      <vt:lpstr>User input</vt:lpstr>
      <vt:lpstr>Making Graph</vt:lpstr>
      <vt:lpstr>Node class</vt:lpstr>
      <vt:lpstr>edge class</vt:lpstr>
      <vt:lpstr>graph class</vt:lpstr>
      <vt:lpstr>DFS method</vt:lpstr>
      <vt:lpstr>Making lists for nodes and edges separately</vt:lpstr>
      <vt:lpstr>Main method</vt:lpstr>
      <vt:lpstr>summary</vt:lpstr>
      <vt:lpstr>the last word</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Sohrab Namazi</dc:creator>
  <cp:lastModifiedBy>Sohrab Namazi</cp:lastModifiedBy>
  <cp:revision>36</cp:revision>
  <dcterms:created xsi:type="dcterms:W3CDTF">2019-07-06T11:35:44Z</dcterms:created>
  <dcterms:modified xsi:type="dcterms:W3CDTF">2021-09-10T19:46:19Z</dcterms:modified>
</cp:coreProperties>
</file>