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4" r:id="rId9"/>
    <p:sldId id="262" r:id="rId10"/>
    <p:sldId id="266" r:id="rId11"/>
    <p:sldId id="267" r:id="rId12"/>
    <p:sldId id="265" r:id="rId13"/>
    <p:sldId id="268" r:id="rId14"/>
    <p:sldId id="269" r:id="rId15"/>
    <p:sldId id="270" r:id="rId16"/>
    <p:sldId id="272" r:id="rId17"/>
    <p:sldId id="273" r:id="rId18"/>
    <p:sldId id="274" r:id="rId19"/>
    <p:sldId id="275" r:id="rId20"/>
    <p:sldId id="277" r:id="rId21"/>
    <p:sldId id="276" r:id="rId22"/>
    <p:sldId id="278" r:id="rId23"/>
    <p:sldId id="279" r:id="rId24"/>
    <p:sldId id="280" r:id="rId25"/>
    <p:sldId id="281" r:id="rId26"/>
    <p:sldId id="283" r:id="rId27"/>
    <p:sldId id="284" r:id="rId28"/>
    <p:sldId id="285" r:id="rId29"/>
    <p:sldId id="286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7"/>
    <p:restoredTop sz="94685"/>
  </p:normalViewPr>
  <p:slideViewPr>
    <p:cSldViewPr snapToGrid="0">
      <p:cViewPr varScale="1">
        <p:scale>
          <a:sx n="89" d="100"/>
          <a:sy n="89" d="100"/>
        </p:scale>
        <p:origin x="88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9DA986-C197-2042-B476-BC36203B606C}" type="datetimeFigureOut">
              <a:rPr lang="en-US" smtClean="0"/>
              <a:t>9/16/24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E2CDC8-181A-2B45-A290-2A9EA52CAE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6812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E2CDC8-181A-2B45-A290-2A9EA52CAE7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6309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4417B-B3F0-3C3C-8E5C-243CC5F930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2923A3-1307-D66B-7F33-FB50860C21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D03F02-FDA1-1E14-D238-9326F53AA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6711B-007C-4E47-B805-CF8F9D486DA3}" type="datetimeFigureOut">
              <a:rPr lang="en-US" smtClean="0"/>
              <a:t>9/16/24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7761D8-31FF-DB50-1CBD-F4048FD29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2461D2-3FD6-B6B5-0CCD-D697E51FA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B7CF1-F6B9-0648-8058-EAA4688F1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191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18979-8F91-9429-31F3-38946C071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7331CE-8A43-63C6-FFBE-88D61C71EF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791B56-E7BF-1024-35B4-365332E33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6711B-007C-4E47-B805-CF8F9D486DA3}" type="datetimeFigureOut">
              <a:rPr lang="en-US" smtClean="0"/>
              <a:t>9/16/24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A42F08-5610-1F1D-8D03-A221BCF3A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1813B-0374-8B08-97EF-346EBCFE7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B7CF1-F6B9-0648-8058-EAA4688F1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535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291D75-A77C-6B6F-BB2A-685C219500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9A187F-BDE7-8827-342E-599BB216C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F5AC2E-F6EB-5103-6B86-B4E9BCA96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6711B-007C-4E47-B805-CF8F9D486DA3}" type="datetimeFigureOut">
              <a:rPr lang="en-US" smtClean="0"/>
              <a:t>9/16/24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1DF1BD-37FB-E092-BDF1-B877D218D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4DA4A1-84EA-A962-5135-AA7FEF087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B7CF1-F6B9-0648-8058-EAA4688F1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682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43B47-4182-326A-E9B0-6FE050294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4022D-8FCB-9415-BDF9-6A1ACF9A4F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A34F95-9AD4-587C-0104-0B40B00FC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6711B-007C-4E47-B805-CF8F9D486DA3}" type="datetimeFigureOut">
              <a:rPr lang="en-US" smtClean="0"/>
              <a:t>9/16/24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99B0FB-5596-06CF-3DE0-6F87EBD4B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B73E94-3589-79A8-B941-21C1E5490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B7CF1-F6B9-0648-8058-EAA4688F1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056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B1048-B80D-83F3-A385-8FF177D63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B60206-A658-25B7-CF06-C1E5302AFF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ADA024-23E1-5622-E4C4-D87C593F9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6711B-007C-4E47-B805-CF8F9D486DA3}" type="datetimeFigureOut">
              <a:rPr lang="en-US" smtClean="0"/>
              <a:t>9/16/24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01ED8F-4018-1F1A-3D17-A07A52C02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40CC9B-C5D4-D51B-658D-C379786E8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B7CF1-F6B9-0648-8058-EAA4688F1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607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4E805-BAAE-4DA3-0912-08E945EF1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78AD7-FCA3-CD8A-E97D-E57C23BFCA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1D5F36-DC7B-25C0-61EB-2008B7D07B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179778-63C5-D526-8ABF-67BA7AAD7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6711B-007C-4E47-B805-CF8F9D486DA3}" type="datetimeFigureOut">
              <a:rPr lang="en-US" smtClean="0"/>
              <a:t>9/16/24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2F501D-7777-3F44-B8D8-69BEB5DE6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CB6E0A-B203-D318-86D4-7601544A6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B7CF1-F6B9-0648-8058-EAA4688F1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339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EFD43-0816-5EDD-4DC6-B65E67B94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00EA9C-C5B7-13FA-8D91-36AC50DF56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B83FDF-775F-63C6-4EBC-8ED3FC11C6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397DF3-E78F-5E3B-0981-BED7DB23E6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F46EE9-FBCC-48A5-ACAD-4A7E8456A7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CEA2DA-491E-8663-56D1-6DC62C44C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6711B-007C-4E47-B805-CF8F9D486DA3}" type="datetimeFigureOut">
              <a:rPr lang="en-US" smtClean="0"/>
              <a:t>9/16/24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7DD328-3513-8688-6F0D-12E80E53C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42BD13-4CB5-17D2-B07A-52DB3E847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B7CF1-F6B9-0648-8058-EAA4688F1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690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8919C-61AF-5D9D-14B5-3C629C087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F06F4F-D44B-E405-7C6E-FC363A9EE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6711B-007C-4E47-B805-CF8F9D486DA3}" type="datetimeFigureOut">
              <a:rPr lang="en-US" smtClean="0"/>
              <a:t>9/16/24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17F2D2-EF24-5364-8921-2C01C5C2B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2A4C74-0CF0-D350-E19B-1985BBE5B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B7CF1-F6B9-0648-8058-EAA4688F1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793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1EF2E8-FC16-FF7C-6F25-AF893E006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6711B-007C-4E47-B805-CF8F9D486DA3}" type="datetimeFigureOut">
              <a:rPr lang="en-US" smtClean="0"/>
              <a:t>9/16/24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4451A8-55CB-9BE8-5054-A7F4A6855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26684A-5A9B-E652-A2AB-864E173D5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B7CF1-F6B9-0648-8058-EAA4688F1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383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5DB8A-D2A1-3356-3857-7D411AA31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973497-F040-8852-4E54-145BA2D179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E61FF8-3ED9-6D26-D3AC-08C224F708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141AB0-0350-3DFB-0C3D-A18F7CDEA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6711B-007C-4E47-B805-CF8F9D486DA3}" type="datetimeFigureOut">
              <a:rPr lang="en-US" smtClean="0"/>
              <a:t>9/16/24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C238C6-6CCB-8994-463F-710F10184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91F596-CED7-09BC-7960-75DE70E5E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B7CF1-F6B9-0648-8058-EAA4688F1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421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C0258-6519-9C7C-B437-81708CE3E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9E8A52-8590-1DEC-46E0-6C884F3CFB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52EFD8-77E8-D36E-D24A-851B0D0BC7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20F99D-23F9-E1D5-1FCC-5DDC37EA2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6711B-007C-4E47-B805-CF8F9D486DA3}" type="datetimeFigureOut">
              <a:rPr lang="en-US" smtClean="0"/>
              <a:t>9/16/24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E2B7D0-DA1C-7990-C346-811A83841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20376D-261A-5ADC-BF0D-CBC934D1A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B7CF1-F6B9-0648-8058-EAA4688F1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197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4F82BE-0601-5BCD-9246-89F0F77C6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3199BE-8CA3-C980-D67F-01AF48CF2F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E34DB2-36C3-CD82-AC72-DA38DB19D4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0F6711B-007C-4E47-B805-CF8F9D486DA3}" type="datetimeFigureOut">
              <a:rPr lang="en-US" smtClean="0"/>
              <a:t>9/16/24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128A1E-7800-A7FA-28E5-F2BC5C5E5D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20226-ECAA-510A-5E3D-B89E7BD87B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2DB7CF1-F6B9-0648-8058-EAA4688F11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266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36D0CBC-08D6-0129-6679-80A8189A3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Ranking with LLMs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DDC9595-BADD-7B21-9AB4-05E61D6699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16357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Inputs: a set of unstructured documents</a:t>
            </a:r>
          </a:p>
          <a:p>
            <a:r>
              <a:rPr lang="en-US" dirty="0"/>
              <a:t>A scoring function (e.g., MMR)</a:t>
            </a:r>
          </a:p>
          <a:p>
            <a:r>
              <a:rPr lang="en-US" dirty="0"/>
              <a:t>Output k documents with the highest MMR score.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LLMs (perhaps </a:t>
            </a:r>
            <a:r>
              <a:rPr lang="en-US" dirty="0" err="1"/>
              <a:t>langchain</a:t>
            </a:r>
            <a:r>
              <a:rPr lang="en-US" dirty="0"/>
              <a:t>.. I am not sure)</a:t>
            </a:r>
          </a:p>
          <a:p>
            <a:pPr lvl="1"/>
            <a:r>
              <a:rPr lang="en-US" dirty="0"/>
              <a:t>Similarity LLM - Inputs to LLM (a query, and a document), output its relevance or similarity score</a:t>
            </a:r>
          </a:p>
          <a:p>
            <a:pPr lvl="1"/>
            <a:r>
              <a:rPr lang="en-US" dirty="0"/>
              <a:t>Diversity LLM – Inputs to LLM (two documents), output is the diversity score between two documents</a:t>
            </a:r>
          </a:p>
          <a:p>
            <a:endParaRPr lang="en-US" dirty="0"/>
          </a:p>
          <a:p>
            <a:r>
              <a:rPr lang="en-US" dirty="0"/>
              <a:t>Algorithmic computations – computing MMR score of a set of k documents.</a:t>
            </a:r>
          </a:p>
        </p:txBody>
      </p:sp>
    </p:spTree>
    <p:extLst>
      <p:ext uri="{BB962C8B-B14F-4D97-AF65-F5344CB8AC3E}">
        <p14:creationId xmlns:p14="http://schemas.microsoft.com/office/powerpoint/2010/main" val="38276838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380136B-D03D-D7A0-5003-25175E6B8D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0380114"/>
              </p:ext>
            </p:extLst>
          </p:nvPr>
        </p:nvGraphicFramePr>
        <p:xfrm>
          <a:off x="695325" y="1259766"/>
          <a:ext cx="5400675" cy="7935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1525">
                  <a:extLst>
                    <a:ext uri="{9D8B030D-6E8A-4147-A177-3AD203B41FA5}">
                      <a16:colId xmlns:a16="http://schemas.microsoft.com/office/drawing/2014/main" val="179798256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4225699422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564395574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2046488958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3545557479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3051948798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83801424"/>
                    </a:ext>
                  </a:extLst>
                </a:gridCol>
              </a:tblGrid>
              <a:tr h="3967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666788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query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66811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893754D-46DE-A800-A9A0-9B9EC2D44B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3277584"/>
              </p:ext>
            </p:extLst>
          </p:nvPr>
        </p:nvGraphicFramePr>
        <p:xfrm>
          <a:off x="7846219" y="1259766"/>
          <a:ext cx="3516765" cy="27773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395">
                  <a:extLst>
                    <a:ext uri="{9D8B030D-6E8A-4147-A177-3AD203B41FA5}">
                      <a16:colId xmlns:a16="http://schemas.microsoft.com/office/drawing/2014/main" val="179798256"/>
                    </a:ext>
                  </a:extLst>
                </a:gridCol>
                <a:gridCol w="502395">
                  <a:extLst>
                    <a:ext uri="{9D8B030D-6E8A-4147-A177-3AD203B41FA5}">
                      <a16:colId xmlns:a16="http://schemas.microsoft.com/office/drawing/2014/main" val="4225699422"/>
                    </a:ext>
                  </a:extLst>
                </a:gridCol>
                <a:gridCol w="502395">
                  <a:extLst>
                    <a:ext uri="{9D8B030D-6E8A-4147-A177-3AD203B41FA5}">
                      <a16:colId xmlns:a16="http://schemas.microsoft.com/office/drawing/2014/main" val="564395574"/>
                    </a:ext>
                  </a:extLst>
                </a:gridCol>
                <a:gridCol w="502395">
                  <a:extLst>
                    <a:ext uri="{9D8B030D-6E8A-4147-A177-3AD203B41FA5}">
                      <a16:colId xmlns:a16="http://schemas.microsoft.com/office/drawing/2014/main" val="2046488958"/>
                    </a:ext>
                  </a:extLst>
                </a:gridCol>
                <a:gridCol w="502395">
                  <a:extLst>
                    <a:ext uri="{9D8B030D-6E8A-4147-A177-3AD203B41FA5}">
                      <a16:colId xmlns:a16="http://schemas.microsoft.com/office/drawing/2014/main" val="1758475129"/>
                    </a:ext>
                  </a:extLst>
                </a:gridCol>
                <a:gridCol w="502395">
                  <a:extLst>
                    <a:ext uri="{9D8B030D-6E8A-4147-A177-3AD203B41FA5}">
                      <a16:colId xmlns:a16="http://schemas.microsoft.com/office/drawing/2014/main" val="3568855453"/>
                    </a:ext>
                  </a:extLst>
                </a:gridCol>
                <a:gridCol w="502395">
                  <a:extLst>
                    <a:ext uri="{9D8B030D-6E8A-4147-A177-3AD203B41FA5}">
                      <a16:colId xmlns:a16="http://schemas.microsoft.com/office/drawing/2014/main" val="2445605019"/>
                    </a:ext>
                  </a:extLst>
                </a:gridCol>
              </a:tblGrid>
              <a:tr h="3967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666788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66811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0087960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3842222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1371463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0.4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0.1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0645793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0.3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0.4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203802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385399F-38FE-E8A5-6139-77E6E12E74F4}"/>
              </a:ext>
            </a:extLst>
          </p:cNvPr>
          <p:cNvSpPr txBox="1"/>
          <p:nvPr/>
        </p:nvSpPr>
        <p:spPr>
          <a:xfrm>
            <a:off x="442912" y="2996262"/>
            <a:ext cx="7403307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Analysis: what LLM(tuple) to choose?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If the tuple does not exist in any candidate set, it is useless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Each tuple’s overall effect is fixed</a:t>
            </a:r>
          </a:p>
          <a:p>
            <a:pPr lvl="1"/>
            <a:r>
              <a:rPr lang="en-US" sz="1600" dirty="0"/>
              <a:t>always increasing lower bound(s), always decreasing upper bound(s)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Hence, How much a tuple reduces uncertainty depends on two factors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How many times the tuple is involved in the candidate sets totally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What are the corresponding (lower, upper) bounds of those candidate sets that this tuple is involved in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b="1" dirty="0"/>
              <a:t>Hence, we should choose the tuple that has the highest share in the total uncertainty of the candidate list. However, this is not a guarantee that it is going to maximally reduce uncertainty since we do not know the value of that cell before calling the LLM</a:t>
            </a:r>
            <a:endParaRPr lang="en-US" sz="1400" dirty="0"/>
          </a:p>
          <a:p>
            <a:pPr marL="342900" indent="-342900">
              <a:buFont typeface="+mj-lt"/>
              <a:buAutoNum type="arabicPeriod"/>
            </a:pPr>
            <a:endParaRPr lang="en-US" sz="1400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86DB5091-1BAD-8AAD-A6ED-429B9BD6C0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7" y="150939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Given a partially filled D, How to decide the next best question?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4"/>
            <a:endParaRPr lang="en-US" sz="1600" dirty="0"/>
          </a:p>
          <a:p>
            <a:pPr lvl="2"/>
            <a:endParaRPr lang="en-US" sz="1600" dirty="0"/>
          </a:p>
          <a:p>
            <a:pPr lvl="1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7427215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380136B-D03D-D7A0-5003-25175E6B8D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259217"/>
              </p:ext>
            </p:extLst>
          </p:nvPr>
        </p:nvGraphicFramePr>
        <p:xfrm>
          <a:off x="1000465" y="1845554"/>
          <a:ext cx="5400675" cy="7935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1525">
                  <a:extLst>
                    <a:ext uri="{9D8B030D-6E8A-4147-A177-3AD203B41FA5}">
                      <a16:colId xmlns:a16="http://schemas.microsoft.com/office/drawing/2014/main" val="179798256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4225699422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564395574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2046488958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3545557479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3051948798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83801424"/>
                    </a:ext>
                  </a:extLst>
                </a:gridCol>
              </a:tblGrid>
              <a:tr h="3967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666788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query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66811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893754D-46DE-A800-A9A0-9B9EC2D44B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0287405"/>
              </p:ext>
            </p:extLst>
          </p:nvPr>
        </p:nvGraphicFramePr>
        <p:xfrm>
          <a:off x="7674770" y="853642"/>
          <a:ext cx="3516765" cy="27773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395">
                  <a:extLst>
                    <a:ext uri="{9D8B030D-6E8A-4147-A177-3AD203B41FA5}">
                      <a16:colId xmlns:a16="http://schemas.microsoft.com/office/drawing/2014/main" val="179798256"/>
                    </a:ext>
                  </a:extLst>
                </a:gridCol>
                <a:gridCol w="502395">
                  <a:extLst>
                    <a:ext uri="{9D8B030D-6E8A-4147-A177-3AD203B41FA5}">
                      <a16:colId xmlns:a16="http://schemas.microsoft.com/office/drawing/2014/main" val="4225699422"/>
                    </a:ext>
                  </a:extLst>
                </a:gridCol>
                <a:gridCol w="502395">
                  <a:extLst>
                    <a:ext uri="{9D8B030D-6E8A-4147-A177-3AD203B41FA5}">
                      <a16:colId xmlns:a16="http://schemas.microsoft.com/office/drawing/2014/main" val="564395574"/>
                    </a:ext>
                  </a:extLst>
                </a:gridCol>
                <a:gridCol w="502395">
                  <a:extLst>
                    <a:ext uri="{9D8B030D-6E8A-4147-A177-3AD203B41FA5}">
                      <a16:colId xmlns:a16="http://schemas.microsoft.com/office/drawing/2014/main" val="2046488958"/>
                    </a:ext>
                  </a:extLst>
                </a:gridCol>
                <a:gridCol w="502395">
                  <a:extLst>
                    <a:ext uri="{9D8B030D-6E8A-4147-A177-3AD203B41FA5}">
                      <a16:colId xmlns:a16="http://schemas.microsoft.com/office/drawing/2014/main" val="1758475129"/>
                    </a:ext>
                  </a:extLst>
                </a:gridCol>
                <a:gridCol w="502395">
                  <a:extLst>
                    <a:ext uri="{9D8B030D-6E8A-4147-A177-3AD203B41FA5}">
                      <a16:colId xmlns:a16="http://schemas.microsoft.com/office/drawing/2014/main" val="3568855453"/>
                    </a:ext>
                  </a:extLst>
                </a:gridCol>
                <a:gridCol w="502395">
                  <a:extLst>
                    <a:ext uri="{9D8B030D-6E8A-4147-A177-3AD203B41FA5}">
                      <a16:colId xmlns:a16="http://schemas.microsoft.com/office/drawing/2014/main" val="2445605019"/>
                    </a:ext>
                  </a:extLst>
                </a:gridCol>
              </a:tblGrid>
              <a:tr h="3967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666788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66811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0087960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3842222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1371463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0.4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0.1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0645793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0.3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0.4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2038029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070D99D2-4F45-2351-6F21-AE944525BAFB}"/>
              </a:ext>
            </a:extLst>
          </p:cNvPr>
          <p:cNvSpPr txBox="1"/>
          <p:nvPr/>
        </p:nvSpPr>
        <p:spPr>
          <a:xfrm>
            <a:off x="-3" y="3888568"/>
            <a:ext cx="12192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Algorithm</a:t>
            </a:r>
          </a:p>
          <a:p>
            <a:r>
              <a:rPr lang="en-US" sz="1600" b="1" dirty="0" err="1"/>
              <a:t>Candidates_list</a:t>
            </a:r>
            <a:r>
              <a:rPr lang="en-US" sz="1600" b="1" dirty="0"/>
              <a:t> = list of all possible candidate sets (initially </a:t>
            </a:r>
            <a:r>
              <a:rPr lang="en-US" sz="1600" b="1" dirty="0" err="1"/>
              <a:t>nCk</a:t>
            </a:r>
            <a:r>
              <a:rPr lang="en-US" sz="1600" b="1" dirty="0"/>
              <a:t> candidates)</a:t>
            </a:r>
          </a:p>
          <a:p>
            <a:r>
              <a:rPr lang="en-US" sz="1600" b="1" dirty="0"/>
              <a:t>While </a:t>
            </a:r>
            <a:r>
              <a:rPr lang="en-US" sz="1600" b="1" dirty="0" err="1"/>
              <a:t>len</a:t>
            </a:r>
            <a:r>
              <a:rPr lang="en-US" sz="1600" b="1" dirty="0"/>
              <a:t>(</a:t>
            </a:r>
            <a:r>
              <a:rPr lang="en-US" sz="1600" b="1" dirty="0" err="1"/>
              <a:t>candidates_list</a:t>
            </a:r>
            <a:r>
              <a:rPr lang="en-US" sz="1600" b="1" dirty="0"/>
              <a:t>) &gt; 1:</a:t>
            </a:r>
          </a:p>
          <a:p>
            <a:r>
              <a:rPr lang="en-US" sz="1600" b="1" dirty="0"/>
              <a:t>	</a:t>
            </a:r>
            <a:r>
              <a:rPr lang="en-US" sz="1600" b="1" dirty="0" err="1"/>
              <a:t>Tuples_list</a:t>
            </a:r>
            <a:r>
              <a:rPr lang="en-US" sz="1600" b="1" dirty="0"/>
              <a:t> = all possible tuples by considering the remaining candidate sets</a:t>
            </a:r>
          </a:p>
          <a:p>
            <a:r>
              <a:rPr lang="en-US" sz="1600" b="1" dirty="0"/>
              <a:t>	tuple &lt;= choose that tuple from tuple list such that it has the maximum share in the total uncertainty of the candidate list</a:t>
            </a:r>
          </a:p>
          <a:p>
            <a:r>
              <a:rPr lang="en-US" sz="1600" b="1" dirty="0"/>
              <a:t>	Call LLM(tuple)</a:t>
            </a:r>
          </a:p>
          <a:p>
            <a:r>
              <a:rPr lang="en-US" sz="1600" b="1" dirty="0"/>
              <a:t>	Update LB and UB of candidate sets including tuple</a:t>
            </a:r>
          </a:p>
          <a:p>
            <a:r>
              <a:rPr lang="en-US" sz="1600" b="1" dirty="0"/>
              <a:t>	</a:t>
            </a:r>
            <a:r>
              <a:rPr lang="en-US" sz="1600" b="1" dirty="0" err="1"/>
              <a:t>removing_candidate_sets</a:t>
            </a:r>
            <a:r>
              <a:rPr lang="en-US" sz="1600" b="1" dirty="0"/>
              <a:t> = Check new intervals of candidate sets and choose the ones that are eligible for being pruned</a:t>
            </a:r>
          </a:p>
          <a:p>
            <a:r>
              <a:rPr lang="en-US" sz="1600" b="1" dirty="0"/>
              <a:t>	</a:t>
            </a:r>
            <a:r>
              <a:rPr lang="en-US" sz="1600" b="1" dirty="0" err="1"/>
              <a:t>candidates_list</a:t>
            </a:r>
            <a:r>
              <a:rPr lang="en-US" sz="1600" b="1" dirty="0"/>
              <a:t> &lt;= remove </a:t>
            </a:r>
            <a:r>
              <a:rPr lang="en-US" sz="1600" b="1" dirty="0" err="1"/>
              <a:t>removing_candidate_sets</a:t>
            </a:r>
            <a:r>
              <a:rPr lang="en-US" sz="1600" b="1" dirty="0"/>
              <a:t>  from </a:t>
            </a:r>
            <a:r>
              <a:rPr lang="en-US" sz="1600" b="1" dirty="0" err="1"/>
              <a:t>Candidates_list</a:t>
            </a:r>
            <a:r>
              <a:rPr lang="en-US" sz="1600" b="1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6C37CA-1F48-92C8-D9B3-134014B590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7" y="46341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Given a partially filled D, How to decide the next best question?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4"/>
            <a:endParaRPr lang="en-US" sz="1600" dirty="0"/>
          </a:p>
          <a:p>
            <a:pPr lvl="2"/>
            <a:endParaRPr lang="en-US" sz="1600" dirty="0"/>
          </a:p>
          <a:p>
            <a:pPr lvl="1"/>
            <a:endParaRPr lang="en-US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C0CC35-AF16-95AE-4F9C-0E02AFD3A89C}"/>
              </a:ext>
            </a:extLst>
          </p:cNvPr>
          <p:cNvSpPr txBox="1"/>
          <p:nvPr/>
        </p:nvSpPr>
        <p:spPr>
          <a:xfrm>
            <a:off x="-3" y="2812006"/>
            <a:ext cx="81927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Uncertainty types</a:t>
            </a:r>
          </a:p>
          <a:p>
            <a:r>
              <a:rPr lang="en-US" dirty="0">
                <a:solidFill>
                  <a:srgbClr val="FF0000"/>
                </a:solidFill>
              </a:rPr>
              <a:t>	LLM response: Make LLMs vote/refine (computation)</a:t>
            </a:r>
          </a:p>
          <a:p>
            <a:r>
              <a:rPr lang="en-US" dirty="0">
                <a:solidFill>
                  <a:srgbClr val="FF0000"/>
                </a:solidFill>
              </a:rPr>
              <a:t>	candidate set (already described): reducing with the following approach</a:t>
            </a:r>
          </a:p>
          <a:p>
            <a:r>
              <a:rPr lang="en-US" dirty="0">
                <a:solidFill>
                  <a:srgbClr val="FF0000"/>
                </a:solidFill>
              </a:rPr>
              <a:t>X – amount of computation – y – uncertainty reduction</a:t>
            </a:r>
          </a:p>
        </p:txBody>
      </p:sp>
    </p:spTree>
    <p:extLst>
      <p:ext uri="{BB962C8B-B14F-4D97-AF65-F5344CB8AC3E}">
        <p14:creationId xmlns:p14="http://schemas.microsoft.com/office/powerpoint/2010/main" val="37038794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3C64B-4766-5CBC-80B4-3163999C3E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7" y="150939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Given a partially filled D, How to decide the next best question?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4"/>
            <a:endParaRPr lang="en-US" sz="1600" dirty="0"/>
          </a:p>
          <a:p>
            <a:pPr lvl="2"/>
            <a:endParaRPr lang="en-US" sz="1600" dirty="0"/>
          </a:p>
          <a:p>
            <a:pPr lvl="1"/>
            <a:endParaRPr lang="en-US" sz="1600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380136B-D03D-D7A0-5003-25175E6B8D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3248271"/>
              </p:ext>
            </p:extLst>
          </p:nvPr>
        </p:nvGraphicFramePr>
        <p:xfrm>
          <a:off x="695323" y="1533078"/>
          <a:ext cx="5400675" cy="7935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1525">
                  <a:extLst>
                    <a:ext uri="{9D8B030D-6E8A-4147-A177-3AD203B41FA5}">
                      <a16:colId xmlns:a16="http://schemas.microsoft.com/office/drawing/2014/main" val="179798256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4225699422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564395574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2046488958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3545557479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3051948798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83801424"/>
                    </a:ext>
                  </a:extLst>
                </a:gridCol>
              </a:tblGrid>
              <a:tr h="3967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666788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query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66811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893754D-46DE-A800-A9A0-9B9EC2D44B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3123242"/>
              </p:ext>
            </p:extLst>
          </p:nvPr>
        </p:nvGraphicFramePr>
        <p:xfrm>
          <a:off x="6746082" y="1020326"/>
          <a:ext cx="3516765" cy="27773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395">
                  <a:extLst>
                    <a:ext uri="{9D8B030D-6E8A-4147-A177-3AD203B41FA5}">
                      <a16:colId xmlns:a16="http://schemas.microsoft.com/office/drawing/2014/main" val="179798256"/>
                    </a:ext>
                  </a:extLst>
                </a:gridCol>
                <a:gridCol w="502395">
                  <a:extLst>
                    <a:ext uri="{9D8B030D-6E8A-4147-A177-3AD203B41FA5}">
                      <a16:colId xmlns:a16="http://schemas.microsoft.com/office/drawing/2014/main" val="4225699422"/>
                    </a:ext>
                  </a:extLst>
                </a:gridCol>
                <a:gridCol w="502395">
                  <a:extLst>
                    <a:ext uri="{9D8B030D-6E8A-4147-A177-3AD203B41FA5}">
                      <a16:colId xmlns:a16="http://schemas.microsoft.com/office/drawing/2014/main" val="564395574"/>
                    </a:ext>
                  </a:extLst>
                </a:gridCol>
                <a:gridCol w="502395">
                  <a:extLst>
                    <a:ext uri="{9D8B030D-6E8A-4147-A177-3AD203B41FA5}">
                      <a16:colId xmlns:a16="http://schemas.microsoft.com/office/drawing/2014/main" val="2046488958"/>
                    </a:ext>
                  </a:extLst>
                </a:gridCol>
                <a:gridCol w="502395">
                  <a:extLst>
                    <a:ext uri="{9D8B030D-6E8A-4147-A177-3AD203B41FA5}">
                      <a16:colId xmlns:a16="http://schemas.microsoft.com/office/drawing/2014/main" val="1758475129"/>
                    </a:ext>
                  </a:extLst>
                </a:gridCol>
                <a:gridCol w="502395">
                  <a:extLst>
                    <a:ext uri="{9D8B030D-6E8A-4147-A177-3AD203B41FA5}">
                      <a16:colId xmlns:a16="http://schemas.microsoft.com/office/drawing/2014/main" val="3568855453"/>
                    </a:ext>
                  </a:extLst>
                </a:gridCol>
                <a:gridCol w="502395">
                  <a:extLst>
                    <a:ext uri="{9D8B030D-6E8A-4147-A177-3AD203B41FA5}">
                      <a16:colId xmlns:a16="http://schemas.microsoft.com/office/drawing/2014/main" val="2445605019"/>
                    </a:ext>
                  </a:extLst>
                </a:gridCol>
              </a:tblGrid>
              <a:tr h="3967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666788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66811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0087960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3842222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1371463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0.4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0.1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0645793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0.3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0.4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2038029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070D99D2-4F45-2351-6F21-AE944525BAFB}"/>
              </a:ext>
            </a:extLst>
          </p:cNvPr>
          <p:cNvSpPr txBox="1"/>
          <p:nvPr/>
        </p:nvSpPr>
        <p:spPr>
          <a:xfrm>
            <a:off x="188116" y="4206390"/>
            <a:ext cx="11815763" cy="28315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The initial candidate set does not contain all possible candidates. WLOG, We can assume they have already been pruned. </a:t>
            </a:r>
          </a:p>
          <a:p>
            <a:r>
              <a:rPr lang="en-US" sz="1600" dirty="0"/>
              <a:t>Current Candidate set = {{d1, d2, d3}: (0.9, 1.9), {d2, d4, d6}: (0.4, 1.4), {d4, d5, d6}: (0.2, 1.2)} --- </a:t>
            </a:r>
            <a:r>
              <a:rPr lang="en-US" sz="1600" dirty="0">
                <a:solidFill>
                  <a:srgbClr val="0070C0"/>
                </a:solidFill>
              </a:rPr>
              <a:t>U2 = 1.6</a:t>
            </a:r>
          </a:p>
          <a:p>
            <a:r>
              <a:rPr lang="en-US" sz="1600" dirty="0"/>
              <a:t>LLM(d1, d2) = 0.9 </a:t>
            </a:r>
          </a:p>
          <a:p>
            <a:r>
              <a:rPr lang="en-US" sz="1600" dirty="0"/>
              <a:t>Current Candidate set = {{d1, d2, d3}: (1.2, 1.9), {d2, d4, d6}: (0.4, 1.4), </a:t>
            </a:r>
            <a:r>
              <a:rPr lang="en-US" sz="1600" dirty="0">
                <a:solidFill>
                  <a:srgbClr val="FF0000"/>
                </a:solidFill>
              </a:rPr>
              <a:t>{d4, d5, d6}: (0.2, 1.2)</a:t>
            </a:r>
            <a:r>
              <a:rPr lang="en-US" sz="1600" dirty="0"/>
              <a:t>} </a:t>
            </a:r>
          </a:p>
          <a:p>
            <a:r>
              <a:rPr lang="en-US" sz="1600" dirty="0">
                <a:solidFill>
                  <a:srgbClr val="FF0000"/>
                </a:solidFill>
              </a:rPr>
              <a:t>REMOVING {d4, d5, d6}</a:t>
            </a:r>
          </a:p>
          <a:p>
            <a:r>
              <a:rPr lang="en-US" sz="1600" dirty="0"/>
              <a:t>Current Candidate set = {{d1, d2, d3}: (1.2, 1.9), {d2, d4, d6}: (0.4, 1.4)} --- </a:t>
            </a:r>
            <a:r>
              <a:rPr lang="en-US" sz="1600" dirty="0">
                <a:solidFill>
                  <a:srgbClr val="0070C0"/>
                </a:solidFill>
              </a:rPr>
              <a:t>U2 = 0.6</a:t>
            </a:r>
          </a:p>
          <a:p>
            <a:r>
              <a:rPr lang="en-US" sz="1600" dirty="0"/>
              <a:t>LLM(d2, d6) = 0.1</a:t>
            </a:r>
          </a:p>
          <a:p>
            <a:r>
              <a:rPr lang="en-US" sz="1600" dirty="0"/>
              <a:t>Current Candidate set = {{d1, d2, d3}: (1.2, 1.9),</a:t>
            </a:r>
            <a:r>
              <a:rPr lang="en-US" sz="1600" dirty="0">
                <a:solidFill>
                  <a:srgbClr val="FF0000"/>
                </a:solidFill>
              </a:rPr>
              <a:t> {d2, d4, d6}: (0.4, 1.1)}</a:t>
            </a:r>
            <a:r>
              <a:rPr lang="en-US" sz="1600" dirty="0"/>
              <a:t>}</a:t>
            </a:r>
          </a:p>
          <a:p>
            <a:r>
              <a:rPr lang="en-US" sz="1600" dirty="0">
                <a:solidFill>
                  <a:srgbClr val="FF0000"/>
                </a:solidFill>
              </a:rPr>
              <a:t>REMOVING {d2, d4, d6}</a:t>
            </a:r>
          </a:p>
          <a:p>
            <a:r>
              <a:rPr lang="en-US" sz="1600" dirty="0"/>
              <a:t>Current Candidate set = {{d1, d2, d3}: (1.2, 1.9)} =&gt; Top-3 = (d1, d2, d3) --- </a:t>
            </a:r>
            <a:r>
              <a:rPr lang="en-US" sz="1600" dirty="0">
                <a:solidFill>
                  <a:srgbClr val="0070C0"/>
                </a:solidFill>
              </a:rPr>
              <a:t>U2 = 0</a:t>
            </a:r>
          </a:p>
          <a:p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A2FE42-E190-65BE-FB8F-BD9CC6C9F909}"/>
              </a:ext>
            </a:extLst>
          </p:cNvPr>
          <p:cNvSpPr txBox="1"/>
          <p:nvPr/>
        </p:nvSpPr>
        <p:spPr>
          <a:xfrm>
            <a:off x="1308321" y="835660"/>
            <a:ext cx="140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(N = 6, K = 3)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4DA5D6-88DA-8610-1600-05E992B59501}"/>
              </a:ext>
            </a:extLst>
          </p:cNvPr>
          <p:cNvSpPr txBox="1"/>
          <p:nvPr/>
        </p:nvSpPr>
        <p:spPr>
          <a:xfrm>
            <a:off x="215073" y="3592266"/>
            <a:ext cx="99306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simplified example of the iterative behavior of the algorithm </a:t>
            </a:r>
          </a:p>
          <a:p>
            <a:r>
              <a:rPr lang="en-US" dirty="0"/>
              <a:t>(For simplicity, the chosen tuples are not necessarily the ones with the highest share in uncertainty)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460599A-CDB2-EAF7-89AC-D5CE437AD07B}"/>
              </a:ext>
            </a:extLst>
          </p:cNvPr>
          <p:cNvSpPr txBox="1"/>
          <p:nvPr/>
        </p:nvSpPr>
        <p:spPr>
          <a:xfrm>
            <a:off x="215073" y="900066"/>
            <a:ext cx="109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32543292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1F4F0-1400-A7CC-80C6-72BE1DE9B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Implementation</a:t>
            </a:r>
          </a:p>
        </p:txBody>
      </p:sp>
    </p:spTree>
    <p:extLst>
      <p:ext uri="{BB962C8B-B14F-4D97-AF65-F5344CB8AC3E}">
        <p14:creationId xmlns:p14="http://schemas.microsoft.com/office/powerpoint/2010/main" val="10334649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BCA84-F0B3-F083-35FC-6C2D94DF3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097" y="0"/>
            <a:ext cx="10515600" cy="1325563"/>
          </a:xfrm>
        </p:spPr>
        <p:txBody>
          <a:bodyPr/>
          <a:lstStyle/>
          <a:p>
            <a:r>
              <a:rPr lang="en-US" dirty="0"/>
              <a:t>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251DC-4F64-5D48-6C5F-F604B6F60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3097" y="1526080"/>
            <a:ext cx="10515600" cy="4351338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Algorithms</a:t>
            </a:r>
          </a:p>
          <a:p>
            <a:pPr lvl="1"/>
            <a:r>
              <a:rPr lang="en-US" b="1" dirty="0"/>
              <a:t>Exact baseline</a:t>
            </a:r>
            <a:r>
              <a:rPr lang="en-US" dirty="0"/>
              <a:t>: does all LLM calls, computes exact scores and select the max</a:t>
            </a:r>
          </a:p>
          <a:p>
            <a:pPr lvl="1"/>
            <a:r>
              <a:rPr lang="en-US" b="1" dirty="0"/>
              <a:t>Naïve</a:t>
            </a:r>
            <a:r>
              <a:rPr lang="en-US" dirty="0"/>
              <a:t>: does all LLM calls, uses them one by one to adjust bounds, and selects the remaining one</a:t>
            </a:r>
          </a:p>
          <a:p>
            <a:pPr lvl="1"/>
            <a:r>
              <a:rPr lang="en-US" dirty="0"/>
              <a:t> </a:t>
            </a:r>
            <a:r>
              <a:rPr lang="en-US" b="1" dirty="0"/>
              <a:t>Min Uncertainty</a:t>
            </a:r>
            <a:r>
              <a:rPr lang="en-US" dirty="0"/>
              <a:t>: In an iterative process, decides which LLM call to do next, updates bounds, and repeats it till the winner is clear. </a:t>
            </a:r>
          </a:p>
          <a:p>
            <a:pPr lvl="1"/>
            <a:endParaRPr lang="en-US" dirty="0"/>
          </a:p>
          <a:p>
            <a:r>
              <a:rPr lang="en-US" dirty="0"/>
              <a:t>LLM calls</a:t>
            </a:r>
          </a:p>
          <a:p>
            <a:pPr lvl="1"/>
            <a:r>
              <a:rPr lang="en-US" dirty="0"/>
              <a:t>Actual calls using </a:t>
            </a:r>
            <a:r>
              <a:rPr lang="en-US" dirty="0" err="1"/>
              <a:t>Langchain</a:t>
            </a:r>
            <a:endParaRPr lang="en-US" dirty="0"/>
          </a:p>
          <a:p>
            <a:pPr lvl="1"/>
            <a:r>
              <a:rPr lang="en-US" dirty="0"/>
              <a:t>Mocked tables (test purposes)</a:t>
            </a:r>
          </a:p>
          <a:p>
            <a:endParaRPr lang="en-US" dirty="0"/>
          </a:p>
          <a:p>
            <a:r>
              <a:rPr lang="en-US" dirty="0"/>
              <a:t>Metrics</a:t>
            </a:r>
          </a:p>
          <a:p>
            <a:pPr lvl="1"/>
            <a:r>
              <a:rPr lang="en-US" dirty="0"/>
              <a:t>Time (duration)</a:t>
            </a:r>
          </a:p>
          <a:p>
            <a:pPr lvl="1"/>
            <a:r>
              <a:rPr lang="en-US" dirty="0"/>
              <a:t>Cost (LLM calls)</a:t>
            </a:r>
          </a:p>
          <a:p>
            <a:pPr lvl="1"/>
            <a:r>
              <a:rPr lang="en-US" dirty="0"/>
              <a:t>Quality (correct solution)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6767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BCA84-F0B3-F083-35FC-6C2D94DF3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097" y="0"/>
            <a:ext cx="10515600" cy="1325563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251DC-4F64-5D48-6C5F-F604B6F60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3097" y="1540368"/>
            <a:ext cx="10515600" cy="4351338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Cost</a:t>
            </a:r>
          </a:p>
          <a:p>
            <a:pPr lvl="1"/>
            <a:r>
              <a:rPr lang="en-US" dirty="0" err="1"/>
              <a:t>Min_Uncertainty</a:t>
            </a:r>
            <a:r>
              <a:rPr lang="en-US" dirty="0"/>
              <a:t> &lt; Naïve = Baseline</a:t>
            </a:r>
          </a:p>
          <a:p>
            <a:endParaRPr lang="en-US" dirty="0"/>
          </a:p>
          <a:p>
            <a:r>
              <a:rPr lang="en-US" dirty="0"/>
              <a:t>Time</a:t>
            </a:r>
          </a:p>
          <a:p>
            <a:pPr lvl="1"/>
            <a:r>
              <a:rPr lang="en-US" dirty="0"/>
              <a:t>Mocked tables</a:t>
            </a:r>
          </a:p>
          <a:p>
            <a:pPr lvl="2"/>
            <a:r>
              <a:rPr lang="en-US" dirty="0"/>
              <a:t>Min Uncertainty &gt; Baseline &gt; Naïve</a:t>
            </a:r>
          </a:p>
          <a:p>
            <a:pPr lvl="1"/>
            <a:r>
              <a:rPr lang="en-US" dirty="0"/>
              <a:t>Actual LLMs</a:t>
            </a:r>
          </a:p>
          <a:p>
            <a:pPr lvl="2"/>
            <a:r>
              <a:rPr lang="en-US" dirty="0"/>
              <a:t>Min Uncertainty &lt; Naive &lt; Baseline</a:t>
            </a:r>
          </a:p>
          <a:p>
            <a:r>
              <a:rPr lang="en-US" dirty="0"/>
              <a:t>Quality</a:t>
            </a:r>
          </a:p>
          <a:p>
            <a:pPr lvl="1"/>
            <a:r>
              <a:rPr lang="en-US" dirty="0"/>
              <a:t>Mocked tables</a:t>
            </a:r>
          </a:p>
          <a:p>
            <a:pPr lvl="2"/>
            <a:r>
              <a:rPr lang="en-US" dirty="0"/>
              <a:t>Min Uncertainty = Baseline = Naïve</a:t>
            </a:r>
          </a:p>
          <a:p>
            <a:pPr lvl="1"/>
            <a:r>
              <a:rPr lang="en-US" dirty="0"/>
              <a:t>Actual LLMs</a:t>
            </a:r>
          </a:p>
          <a:p>
            <a:pPr lvl="2"/>
            <a:r>
              <a:rPr lang="en-US" dirty="0"/>
              <a:t>No guarantee, but we expect to be still equal </a:t>
            </a:r>
          </a:p>
          <a:p>
            <a:pPr lvl="2"/>
            <a:r>
              <a:rPr lang="en-US" b="1" dirty="0"/>
              <a:t>Second type of uncertainty</a:t>
            </a:r>
          </a:p>
          <a:p>
            <a:pPr lvl="3"/>
            <a:r>
              <a:rPr lang="en-US" dirty="0"/>
              <a:t>Make use of </a:t>
            </a:r>
            <a:r>
              <a:rPr lang="en-US" dirty="0" err="1"/>
              <a:t>Langchain</a:t>
            </a:r>
            <a:r>
              <a:rPr lang="en-US" dirty="0"/>
              <a:t> to reduce that</a:t>
            </a:r>
          </a:p>
          <a:p>
            <a:pPr lvl="3"/>
            <a:r>
              <a:rPr lang="en-US" dirty="0">
                <a:solidFill>
                  <a:srgbClr val="FF0000"/>
                </a:solidFill>
              </a:rPr>
              <a:t>preference questions – categorized values </a:t>
            </a:r>
          </a:p>
          <a:p>
            <a:pPr lvl="3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025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1F4F0-1400-A7CC-80C6-72BE1DE9B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Uncertainty</a:t>
            </a:r>
          </a:p>
        </p:txBody>
      </p:sp>
    </p:spTree>
    <p:extLst>
      <p:ext uri="{BB962C8B-B14F-4D97-AF65-F5344CB8AC3E}">
        <p14:creationId xmlns:p14="http://schemas.microsoft.com/office/powerpoint/2010/main" val="26080242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BCA84-F0B3-F083-35FC-6C2D94DF3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097" y="0"/>
            <a:ext cx="10515600" cy="1325563"/>
          </a:xfrm>
        </p:spPr>
        <p:txBody>
          <a:bodyPr/>
          <a:lstStyle/>
          <a:p>
            <a:r>
              <a:rPr lang="en-US" dirty="0"/>
              <a:t>Entropy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F251DC-4F64-5D48-6C5F-F604B6F609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71475" y="1325562"/>
                <a:ext cx="11315700" cy="531812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sz="2400" dirty="0"/>
                  <a:t>Previous uncertainty definition: sum of overlaps between any two candidate pairs</a:t>
                </a:r>
              </a:p>
              <a:p>
                <a:r>
                  <a:rPr lang="en-US" sz="2400" dirty="0"/>
                  <a:t>New uncertainty definition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Where p is whether the winner is clear or not</a:t>
                </a:r>
              </a:p>
              <a:p>
                <a:pPr lvl="1"/>
                <a:r>
                  <a:rPr lang="en-US" dirty="0"/>
                  <a:t>Where p</a:t>
                </a:r>
                <a:r>
                  <a:rPr lang="en-US" baseline="-25000" dirty="0"/>
                  <a:t>i</a:t>
                </a:r>
                <a:r>
                  <a:rPr lang="en-US" dirty="0"/>
                  <a:t> is the probability of a candidate being the winner which is:</a:t>
                </a:r>
              </a:p>
              <a:p>
                <a:pPr lvl="2"/>
                <a:r>
                  <a:rPr lang="en-US" dirty="0">
                    <a:solidFill>
                      <a:srgbClr val="FF0000"/>
                    </a:solidFill>
                  </a:rPr>
                  <a:t>Independence assumption</a:t>
                </a:r>
              </a:p>
              <a:p>
                <a:pPr lvl="2"/>
                <a:r>
                  <a:rPr lang="en-US" sz="2400" dirty="0"/>
                  <a:t>P</a:t>
                </a:r>
                <a:r>
                  <a:rPr lang="en-US" sz="2400" baseline="-25000" dirty="0"/>
                  <a:t>i</a:t>
                </a:r>
                <a:r>
                  <a:rPr lang="en-US" sz="2400" dirty="0"/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𝑠𝑐𝑜𝑟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𝑠𝑐𝑜𝑟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sz="2400" dirty="0"/>
              </a:p>
              <a:p>
                <a:pPr lvl="2"/>
                <a:endParaRPr lang="en-US" sz="2400" dirty="0"/>
              </a:p>
              <a:p>
                <a:pPr lvl="2"/>
                <a:r>
                  <a:rPr lang="en-US" sz="2400" dirty="0"/>
                  <a:t>Every </a:t>
                </a:r>
                <a:r>
                  <a:rPr lang="en-US" sz="2400" dirty="0" err="1"/>
                  <a:t>score</a:t>
                </a:r>
                <a:r>
                  <a:rPr lang="en-US" sz="2400" baseline="-25000" dirty="0" err="1"/>
                  <a:t>j</a:t>
                </a:r>
                <a:r>
                  <a:rPr lang="en-US" sz="2400" dirty="0"/>
                  <a:t> is a random variable with uniform distribution representing the overall score of candidate j.</a:t>
                </a:r>
              </a:p>
              <a:p>
                <a:endParaRPr lang="en-US" dirty="0"/>
              </a:p>
              <a:p>
                <a:endParaRPr lang="en-US" dirty="0">
                  <a:solidFill>
                    <a:srgbClr val="FF0000"/>
                  </a:solidFill>
                </a:endParaRPr>
              </a:p>
              <a:p>
                <a:pPr lvl="2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F251DC-4F64-5D48-6C5F-F604B6F609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1475" y="1325562"/>
                <a:ext cx="11315700" cy="5318125"/>
              </a:xfrm>
              <a:blipFill>
                <a:blip r:embed="rId2"/>
                <a:stretch>
                  <a:fillRect l="-785" t="-2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math equation with symbols&#10;&#10;Description automatically generated with medium confidence">
            <a:extLst>
              <a:ext uri="{FF2B5EF4-FFF2-40B4-BE49-F238E27FC236}">
                <a16:creationId xmlns:a16="http://schemas.microsoft.com/office/drawing/2014/main" id="{CF0C983C-4493-BEC5-0954-5598B6140F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1686" y="2355851"/>
            <a:ext cx="47371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1025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BCA84-F0B3-F083-35FC-6C2D94DF3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097" y="0"/>
            <a:ext cx="10515600" cy="1325563"/>
          </a:xfrm>
        </p:spPr>
        <p:txBody>
          <a:bodyPr/>
          <a:lstStyle/>
          <a:p>
            <a:r>
              <a:rPr lang="en-US" dirty="0"/>
              <a:t>Entropy -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251DC-4F64-5D48-6C5F-F604B6F60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911" y="1103675"/>
            <a:ext cx="10515600" cy="4351338"/>
          </a:xfrm>
        </p:spPr>
        <p:txBody>
          <a:bodyPr>
            <a:normAutofit fontScale="70000" lnSpcReduction="20000"/>
          </a:bodyPr>
          <a:lstStyle/>
          <a:p>
            <a:endParaRPr lang="en-US" dirty="0"/>
          </a:p>
          <a:p>
            <a:pPr marL="457200" lvl="1" indent="0">
              <a:buNone/>
            </a:pPr>
            <a:r>
              <a:rPr lang="en-US" dirty="0"/>
              <a:t>		Continuous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c1: (</a:t>
            </a:r>
            <a:r>
              <a:rPr lang="en-US" dirty="0" err="1"/>
              <a:t>lb</a:t>
            </a:r>
            <a:r>
              <a:rPr lang="en-US" dirty="0"/>
              <a:t>, </a:t>
            </a:r>
            <a:r>
              <a:rPr lang="en-US" dirty="0" err="1"/>
              <a:t>ub</a:t>
            </a:r>
            <a:r>
              <a:rPr lang="en-US" dirty="0"/>
              <a:t>) = (1, 2) </a:t>
            </a:r>
          </a:p>
          <a:p>
            <a:pPr lvl="1"/>
            <a:r>
              <a:rPr lang="en-US" dirty="0"/>
              <a:t>c2 : (</a:t>
            </a:r>
            <a:r>
              <a:rPr lang="en-US" dirty="0" err="1"/>
              <a:t>lb</a:t>
            </a:r>
            <a:r>
              <a:rPr lang="en-US" dirty="0"/>
              <a:t>, </a:t>
            </a:r>
            <a:r>
              <a:rPr lang="en-US" dirty="0" err="1"/>
              <a:t>ub</a:t>
            </a:r>
            <a:r>
              <a:rPr lang="en-US" dirty="0"/>
              <a:t>) = (0.5, 1.5)</a:t>
            </a:r>
          </a:p>
          <a:p>
            <a:pPr lvl="1"/>
            <a:r>
              <a:rPr lang="en-US" dirty="0"/>
              <a:t>P(c1 &gt;= c2) = </a:t>
            </a:r>
          </a:p>
          <a:p>
            <a:pPr lvl="2"/>
            <a:r>
              <a:rPr lang="en-US" dirty="0"/>
              <a:t>p(1.5 &lt; c1 &lt; 2) + </a:t>
            </a:r>
          </a:p>
          <a:p>
            <a:pPr lvl="2"/>
            <a:r>
              <a:rPr lang="en-US" dirty="0"/>
              <a:t>p(1 &lt; c1 &lt; 1.5) * p(1 &lt; c2 &lt; 1.5) * ½ + </a:t>
            </a:r>
          </a:p>
          <a:p>
            <a:pPr lvl="2"/>
            <a:r>
              <a:rPr lang="en-US" dirty="0"/>
              <a:t>p(1 &lt; c1 &lt; 1.5) * p(0.5 &lt; c2 &lt; 1) </a:t>
            </a:r>
          </a:p>
          <a:p>
            <a:pPr marL="457200" lvl="1" indent="0">
              <a:buNone/>
            </a:pPr>
            <a:r>
              <a:rPr lang="en-US" dirty="0"/>
              <a:t>	= ½ + </a:t>
            </a:r>
          </a:p>
          <a:p>
            <a:pPr marL="457200" lvl="1" indent="0">
              <a:buNone/>
            </a:pPr>
            <a:r>
              <a:rPr lang="en-US" dirty="0"/>
              <a:t>	½ * ½ * ½ +</a:t>
            </a:r>
          </a:p>
          <a:p>
            <a:pPr marL="457200" lvl="1" indent="0">
              <a:buNone/>
            </a:pPr>
            <a:r>
              <a:rPr lang="en-US" dirty="0"/>
              <a:t>	 ½ * ½ = </a:t>
            </a:r>
          </a:p>
          <a:p>
            <a:pPr marL="457200" lvl="1" indent="0">
              <a:buNone/>
            </a:pPr>
            <a:r>
              <a:rPr lang="en-US" dirty="0"/>
              <a:t>	 </a:t>
            </a:r>
            <a:r>
              <a:rPr lang="en-US" sz="2200" dirty="0"/>
              <a:t>0.875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P(c1 &lt; c2) = 1 – 0.875 = 0.125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CF1F8B4-5568-20F1-C1C9-F994EAE191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4492823"/>
              </p:ext>
            </p:extLst>
          </p:nvPr>
        </p:nvGraphicFramePr>
        <p:xfrm>
          <a:off x="6382404" y="2120442"/>
          <a:ext cx="543368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6737">
                  <a:extLst>
                    <a:ext uri="{9D8B030D-6E8A-4147-A177-3AD203B41FA5}">
                      <a16:colId xmlns:a16="http://schemas.microsoft.com/office/drawing/2014/main" val="152265934"/>
                    </a:ext>
                  </a:extLst>
                </a:gridCol>
                <a:gridCol w="1086737">
                  <a:extLst>
                    <a:ext uri="{9D8B030D-6E8A-4147-A177-3AD203B41FA5}">
                      <a16:colId xmlns:a16="http://schemas.microsoft.com/office/drawing/2014/main" val="4078968741"/>
                    </a:ext>
                  </a:extLst>
                </a:gridCol>
                <a:gridCol w="1086737">
                  <a:extLst>
                    <a:ext uri="{9D8B030D-6E8A-4147-A177-3AD203B41FA5}">
                      <a16:colId xmlns:a16="http://schemas.microsoft.com/office/drawing/2014/main" val="1554198573"/>
                    </a:ext>
                  </a:extLst>
                </a:gridCol>
                <a:gridCol w="1086737">
                  <a:extLst>
                    <a:ext uri="{9D8B030D-6E8A-4147-A177-3AD203B41FA5}">
                      <a16:colId xmlns:a16="http://schemas.microsoft.com/office/drawing/2014/main" val="3614642542"/>
                    </a:ext>
                  </a:extLst>
                </a:gridCol>
                <a:gridCol w="1086737">
                  <a:extLst>
                    <a:ext uri="{9D8B030D-6E8A-4147-A177-3AD203B41FA5}">
                      <a16:colId xmlns:a16="http://schemas.microsoft.com/office/drawing/2014/main" val="4235720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1670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0411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0262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365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40191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AC2F0A9-38A2-180B-9AA2-EE75D985568E}"/>
              </a:ext>
            </a:extLst>
          </p:cNvPr>
          <p:cNvSpPr txBox="1"/>
          <p:nvPr/>
        </p:nvSpPr>
        <p:spPr>
          <a:xfrm>
            <a:off x="6660179" y="1762231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25CE6B-20B7-FB5E-7C55-360E2E783DAC}"/>
              </a:ext>
            </a:extLst>
          </p:cNvPr>
          <p:cNvSpPr txBox="1"/>
          <p:nvPr/>
        </p:nvSpPr>
        <p:spPr>
          <a:xfrm>
            <a:off x="5861801" y="2131563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21714D-CE7F-20A7-BFC1-2234CC50C27A}"/>
              </a:ext>
            </a:extLst>
          </p:cNvPr>
          <p:cNvSpPr txBox="1"/>
          <p:nvPr/>
        </p:nvSpPr>
        <p:spPr>
          <a:xfrm>
            <a:off x="8796664" y="1325563"/>
            <a:ext cx="1023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Discrete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E901366-1E2B-03D9-D1E2-CD06E1229AD7}"/>
                  </a:ext>
                </a:extLst>
              </p:cNvPr>
              <p:cNvSpPr txBox="1"/>
              <p:nvPr/>
            </p:nvSpPr>
            <p:spPr>
              <a:xfrm>
                <a:off x="5633711" y="4317761"/>
                <a:ext cx="6673302" cy="18774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Green region = (LB, UB)</a:t>
                </a:r>
                <a:r>
                  <a:rPr lang="en-US" baseline="-25000" dirty="0"/>
                  <a:t>c1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(LB, UB)</a:t>
                </a:r>
                <a:r>
                  <a:rPr lang="en-US" baseline="-25000" dirty="0"/>
                  <a:t>c2</a:t>
                </a:r>
              </a:p>
              <a:p>
                <a:r>
                  <a:rPr lang="en-US" dirty="0"/>
                  <a:t>Star region = c1 &gt;= c2 </a:t>
                </a:r>
              </a:p>
              <a:p>
                <a:r>
                  <a:rPr lang="en-US" dirty="0"/>
                  <a:t>Result = (Star region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en-US" dirty="0"/>
                  <a:t> Green region) / Green region</a:t>
                </a:r>
              </a:p>
              <a:p>
                <a:endParaRPr lang="en-US" dirty="0"/>
              </a:p>
              <a:p>
                <a:r>
                  <a:rPr lang="en-US" dirty="0"/>
                  <a:t>** Green region basically means table after applying assumptions</a:t>
                </a:r>
              </a:p>
              <a:p>
                <a:endParaRPr lang="en-US" sz="26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E901366-1E2B-03D9-D1E2-CD06E1229A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3711" y="4317761"/>
                <a:ext cx="6673302" cy="1877437"/>
              </a:xfrm>
              <a:prstGeom prst="rect">
                <a:avLst/>
              </a:prstGeom>
              <a:blipFill>
                <a:blip r:embed="rId2"/>
                <a:stretch>
                  <a:fillRect l="-759" t="-13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82477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BCA84-F0B3-F083-35FC-6C2D94DF3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097" y="0"/>
            <a:ext cx="10515600" cy="1325563"/>
          </a:xfrm>
        </p:spPr>
        <p:txBody>
          <a:bodyPr/>
          <a:lstStyle/>
          <a:p>
            <a:r>
              <a:rPr lang="en-US" dirty="0"/>
              <a:t>Entropy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251DC-4F64-5D48-6C5F-F604B6F60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450" y="1325562"/>
            <a:ext cx="11730038" cy="53181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Choosing an LLM call that most likely reduces entropy</a:t>
            </a:r>
          </a:p>
          <a:p>
            <a:pPr>
              <a:buFont typeface="Symbol" pitchFamily="2" charset="2"/>
              <a:buChar char="Þ"/>
            </a:pPr>
            <a:r>
              <a:rPr lang="en-US" dirty="0">
                <a:solidFill>
                  <a:srgbClr val="002060"/>
                </a:solidFill>
              </a:rPr>
              <a:t>minimizing the entropy </a:t>
            </a:r>
          </a:p>
          <a:p>
            <a:pPr>
              <a:buFont typeface="Symbol" pitchFamily="2" charset="2"/>
              <a:buChar char="Þ"/>
            </a:pPr>
            <a:r>
              <a:rPr lang="en-US" dirty="0">
                <a:solidFill>
                  <a:srgbClr val="002060"/>
                </a:solidFill>
              </a:rPr>
              <a:t> minimizing uncertainty</a:t>
            </a:r>
          </a:p>
          <a:p>
            <a:pPr lvl="2"/>
            <a:endParaRPr lang="en-US" dirty="0"/>
          </a:p>
        </p:txBody>
      </p:sp>
      <p:pic>
        <p:nvPicPr>
          <p:cNvPr id="5" name="Picture 4" descr="A math equation with symbols&#10;&#10;Description automatically generated with medium confidence">
            <a:extLst>
              <a:ext uri="{FF2B5EF4-FFF2-40B4-BE49-F238E27FC236}">
                <a16:creationId xmlns:a16="http://schemas.microsoft.com/office/drawing/2014/main" id="{CF0C983C-4493-BEC5-0954-5598B6140F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512" y="3186113"/>
            <a:ext cx="4737100" cy="1219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A6B0F0A-64B9-7AEB-683D-3285B4E87B3E}"/>
              </a:ext>
            </a:extLst>
          </p:cNvPr>
          <p:cNvSpPr txBox="1"/>
          <p:nvPr/>
        </p:nvSpPr>
        <p:spPr>
          <a:xfrm>
            <a:off x="290512" y="4516775"/>
            <a:ext cx="1161097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Let’s say we have 2 candidates:</a:t>
            </a:r>
          </a:p>
          <a:p>
            <a:r>
              <a:rPr lang="en-US" dirty="0"/>
              <a:t>C1 = (0, 2), C2 = (0, 2)</a:t>
            </a:r>
          </a:p>
          <a:p>
            <a:r>
              <a:rPr lang="en-US" dirty="0"/>
              <a:t>P(c3) = ½ , P(c1) = ½ =&gt; worst-case probability distribution =&gt; entropy = maximum</a:t>
            </a:r>
          </a:p>
          <a:p>
            <a:endParaRPr lang="en-US" dirty="0"/>
          </a:p>
          <a:p>
            <a:r>
              <a:rPr lang="en-US" dirty="0"/>
              <a:t>C1 = (1.5, 2), C2 = (0.25, 0.75) </a:t>
            </a:r>
          </a:p>
          <a:p>
            <a:r>
              <a:rPr lang="en-US" dirty="0"/>
              <a:t>P(c1) = 1, P(c2) = 0=&gt; best-case probability distribution =&gt; entropy = 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76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37CE5-E1AB-DDEA-798E-C999680B8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117" y="-275194"/>
            <a:ext cx="10515600" cy="1325563"/>
          </a:xfrm>
        </p:spPr>
        <p:txBody>
          <a:bodyPr/>
          <a:lstStyle/>
          <a:p>
            <a:r>
              <a:rPr lang="en-US" dirty="0"/>
              <a:t>Technical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55B92-143E-1940-B6B9-3FD95DA96E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65703"/>
            <a:ext cx="10515600" cy="4978784"/>
          </a:xfrm>
        </p:spPr>
        <p:txBody>
          <a:bodyPr/>
          <a:lstStyle/>
          <a:p>
            <a:r>
              <a:rPr lang="en-US" dirty="0"/>
              <a:t>Example </a:t>
            </a:r>
          </a:p>
          <a:p>
            <a:pPr lvl="1"/>
            <a:r>
              <a:rPr lang="en-US" dirty="0"/>
              <a:t>Total number of documents – 4 </a:t>
            </a:r>
          </a:p>
          <a:p>
            <a:pPr lvl="1"/>
            <a:r>
              <a:rPr lang="en-US" dirty="0"/>
              <a:t>K=2 </a:t>
            </a:r>
          </a:p>
          <a:p>
            <a:r>
              <a:rPr lang="en-US" dirty="0"/>
              <a:t>Asking minimum number of questions to LLM</a:t>
            </a:r>
          </a:p>
          <a:p>
            <a:pPr lvl="1"/>
            <a:r>
              <a:rPr lang="en-US" dirty="0"/>
              <a:t>Two kinds of question</a:t>
            </a:r>
          </a:p>
          <a:p>
            <a:pPr lvl="2"/>
            <a:r>
              <a:rPr lang="en-US" dirty="0"/>
              <a:t>Relevance question Rel(q, di)?</a:t>
            </a:r>
          </a:p>
          <a:p>
            <a:pPr lvl="2"/>
            <a:r>
              <a:rPr lang="en-US" dirty="0"/>
              <a:t>Diversity question Div(</a:t>
            </a:r>
            <a:r>
              <a:rPr lang="en-US" dirty="0" err="1"/>
              <a:t>di,dj</a:t>
            </a:r>
            <a:r>
              <a:rPr lang="en-US" dirty="0"/>
              <a:t>)?</a:t>
            </a:r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r>
              <a:rPr lang="en-US" dirty="0"/>
              <a:t>Inputs – Relevance Vector                                        Diversity matrix</a:t>
            </a:r>
          </a:p>
          <a:p>
            <a:pPr lvl="2"/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E726917-1216-B7A7-F815-FB1D57BEBD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8859117"/>
              </p:ext>
            </p:extLst>
          </p:nvPr>
        </p:nvGraphicFramePr>
        <p:xfrm>
          <a:off x="1612025" y="4430110"/>
          <a:ext cx="4395950" cy="7935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9190">
                  <a:extLst>
                    <a:ext uri="{9D8B030D-6E8A-4147-A177-3AD203B41FA5}">
                      <a16:colId xmlns:a16="http://schemas.microsoft.com/office/drawing/2014/main" val="179798256"/>
                    </a:ext>
                  </a:extLst>
                </a:gridCol>
                <a:gridCol w="879190">
                  <a:extLst>
                    <a:ext uri="{9D8B030D-6E8A-4147-A177-3AD203B41FA5}">
                      <a16:colId xmlns:a16="http://schemas.microsoft.com/office/drawing/2014/main" val="4225699422"/>
                    </a:ext>
                  </a:extLst>
                </a:gridCol>
                <a:gridCol w="879190">
                  <a:extLst>
                    <a:ext uri="{9D8B030D-6E8A-4147-A177-3AD203B41FA5}">
                      <a16:colId xmlns:a16="http://schemas.microsoft.com/office/drawing/2014/main" val="564395574"/>
                    </a:ext>
                  </a:extLst>
                </a:gridCol>
                <a:gridCol w="879190">
                  <a:extLst>
                    <a:ext uri="{9D8B030D-6E8A-4147-A177-3AD203B41FA5}">
                      <a16:colId xmlns:a16="http://schemas.microsoft.com/office/drawing/2014/main" val="2046488958"/>
                    </a:ext>
                  </a:extLst>
                </a:gridCol>
                <a:gridCol w="879190">
                  <a:extLst>
                    <a:ext uri="{9D8B030D-6E8A-4147-A177-3AD203B41FA5}">
                      <a16:colId xmlns:a16="http://schemas.microsoft.com/office/drawing/2014/main" val="2704239671"/>
                    </a:ext>
                  </a:extLst>
                </a:gridCol>
              </a:tblGrid>
              <a:tr h="3967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666788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query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66811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8521EC0-E2AA-DA20-EB82-DF9028C100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2978330"/>
              </p:ext>
            </p:extLst>
          </p:nvPr>
        </p:nvGraphicFramePr>
        <p:xfrm>
          <a:off x="6697716" y="4344803"/>
          <a:ext cx="4395950" cy="19838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9190">
                  <a:extLst>
                    <a:ext uri="{9D8B030D-6E8A-4147-A177-3AD203B41FA5}">
                      <a16:colId xmlns:a16="http://schemas.microsoft.com/office/drawing/2014/main" val="179798256"/>
                    </a:ext>
                  </a:extLst>
                </a:gridCol>
                <a:gridCol w="879190">
                  <a:extLst>
                    <a:ext uri="{9D8B030D-6E8A-4147-A177-3AD203B41FA5}">
                      <a16:colId xmlns:a16="http://schemas.microsoft.com/office/drawing/2014/main" val="4225699422"/>
                    </a:ext>
                  </a:extLst>
                </a:gridCol>
                <a:gridCol w="879190">
                  <a:extLst>
                    <a:ext uri="{9D8B030D-6E8A-4147-A177-3AD203B41FA5}">
                      <a16:colId xmlns:a16="http://schemas.microsoft.com/office/drawing/2014/main" val="564395574"/>
                    </a:ext>
                  </a:extLst>
                </a:gridCol>
                <a:gridCol w="879190">
                  <a:extLst>
                    <a:ext uri="{9D8B030D-6E8A-4147-A177-3AD203B41FA5}">
                      <a16:colId xmlns:a16="http://schemas.microsoft.com/office/drawing/2014/main" val="2046488958"/>
                    </a:ext>
                  </a:extLst>
                </a:gridCol>
                <a:gridCol w="879190">
                  <a:extLst>
                    <a:ext uri="{9D8B030D-6E8A-4147-A177-3AD203B41FA5}">
                      <a16:colId xmlns:a16="http://schemas.microsoft.com/office/drawing/2014/main" val="2704239671"/>
                    </a:ext>
                  </a:extLst>
                </a:gridCol>
              </a:tblGrid>
              <a:tr h="3967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666788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66811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0087960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3842222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16724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03195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BCA84-F0B3-F083-35FC-6C2D94DF3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097" y="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heuristic to minimize entropy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251DC-4F64-5D48-6C5F-F604B6F60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450" y="1325562"/>
            <a:ext cx="11730038" cy="53181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How to choose the LLM call that most likely reduces the entropy?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/>
              <a:t>Heuristic 1) Choosing the </a:t>
            </a:r>
            <a:r>
              <a:rPr lang="en-US" dirty="0" err="1"/>
              <a:t>llm</a:t>
            </a:r>
            <a:r>
              <a:rPr lang="en-US" dirty="0"/>
              <a:t> call that most likely reduces the sum of common intervals between candidates (previously discussed)</a:t>
            </a:r>
          </a:p>
          <a:p>
            <a:pPr marL="914400" lvl="2" indent="0">
              <a:buNone/>
            </a:pPr>
            <a:endParaRPr lang="en-US" dirty="0"/>
          </a:p>
          <a:p>
            <a:pPr lvl="2"/>
            <a:r>
              <a:rPr lang="en-US" dirty="0">
                <a:sym typeface="Wingdings" pitchFamily="2" charset="2"/>
              </a:rPr>
              <a:t>----------------</a:t>
            </a:r>
          </a:p>
          <a:p>
            <a:pPr lvl="4"/>
            <a:r>
              <a:rPr lang="en-US" dirty="0">
                <a:sym typeface="Wingdings" pitchFamily="2" charset="2"/>
              </a:rPr>
              <a:t>-----</a:t>
            </a:r>
          </a:p>
          <a:p>
            <a:pPr lvl="3"/>
            <a:r>
              <a:rPr lang="en-US" dirty="0">
                <a:sym typeface="Wingdings" pitchFamily="2" charset="2"/>
              </a:rPr>
              <a:t>------------------------------</a:t>
            </a:r>
          </a:p>
          <a:p>
            <a:pPr lvl="4"/>
            <a:r>
              <a:rPr lang="en-US" dirty="0">
                <a:sym typeface="Wingdings" pitchFamily="2" charset="2"/>
              </a:rPr>
              <a:t>--------------------------------</a:t>
            </a:r>
          </a:p>
          <a:p>
            <a:pPr lvl="4"/>
            <a:endParaRPr lang="en-US" dirty="0">
              <a:sym typeface="Wingdings" pitchFamily="2" charset="2"/>
            </a:endParaRPr>
          </a:p>
          <a:p>
            <a:pPr lvl="1"/>
            <a:r>
              <a:rPr lang="en-US" b="1" dirty="0"/>
              <a:t>Tries to diverge the intervals as much as possible </a:t>
            </a:r>
          </a:p>
        </p:txBody>
      </p:sp>
    </p:spTree>
    <p:extLst>
      <p:ext uri="{BB962C8B-B14F-4D97-AF65-F5344CB8AC3E}">
        <p14:creationId xmlns:p14="http://schemas.microsoft.com/office/powerpoint/2010/main" val="28569205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BCA84-F0B3-F083-35FC-6C2D94DF3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097" y="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heuristic to minimize entropy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251DC-4F64-5D48-6C5F-F604B6F60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450" y="1325562"/>
            <a:ext cx="11730038" cy="53181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Heuristic 2)  Choose a candidate where LB has the lowest overlap with the UB of others + largest non-overlapping area</a:t>
            </a:r>
          </a:p>
          <a:p>
            <a:pPr lvl="1"/>
            <a:r>
              <a:rPr lang="en-US" b="1" dirty="0"/>
              <a:t>It means choosing the candidate that is currently most likely the winner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After we choose the candidate (let’s say {d1, d2, d3}), we need to decide which tuple we should choose from that. (d1 vs d2 OR d1 vs d3 OR d2 VS d3)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Choose any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We can use heuristic one to make this decision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We can use the document tuple that is in the 2</a:t>
            </a:r>
            <a:r>
              <a:rPr lang="en-US" baseline="30000" dirty="0">
                <a:solidFill>
                  <a:srgbClr val="FF0000"/>
                </a:solidFill>
              </a:rPr>
              <a:t>nd</a:t>
            </a:r>
            <a:r>
              <a:rPr lang="en-US" dirty="0">
                <a:solidFill>
                  <a:srgbClr val="FF0000"/>
                </a:solidFill>
              </a:rPr>
              <a:t> potential winner</a:t>
            </a:r>
          </a:p>
          <a:p>
            <a:pPr lvl="2"/>
            <a:endParaRPr lang="en-US" dirty="0">
              <a:solidFill>
                <a:srgbClr val="FF0000"/>
              </a:solidFill>
            </a:endParaRPr>
          </a:p>
          <a:p>
            <a:pPr lvl="2"/>
            <a:r>
              <a:rPr lang="en-US" dirty="0">
                <a:sym typeface="Wingdings" pitchFamily="2" charset="2"/>
              </a:rPr>
              <a:t>---------------- C1</a:t>
            </a:r>
          </a:p>
          <a:p>
            <a:pPr lvl="4"/>
            <a:r>
              <a:rPr lang="en-US" dirty="0">
                <a:sym typeface="Wingdings" pitchFamily="2" charset="2"/>
              </a:rPr>
              <a:t>----- C2</a:t>
            </a:r>
          </a:p>
          <a:p>
            <a:pPr lvl="3"/>
            <a:r>
              <a:rPr lang="en-US" dirty="0">
                <a:sym typeface="Wingdings" pitchFamily="2" charset="2"/>
              </a:rPr>
              <a:t>------------------------------ C3</a:t>
            </a:r>
          </a:p>
          <a:p>
            <a:pPr lvl="4"/>
            <a:r>
              <a:rPr lang="en-US" dirty="0">
                <a:sym typeface="Wingdings" pitchFamily="2" charset="2"/>
              </a:rPr>
              <a:t>                                  </a:t>
            </a:r>
            <a:r>
              <a:rPr lang="en-US" dirty="0">
                <a:solidFill>
                  <a:srgbClr val="00B050"/>
                </a:solidFill>
                <a:sym typeface="Wingdings" pitchFamily="2" charset="2"/>
              </a:rPr>
              <a:t>-------------------------------- C4</a:t>
            </a:r>
          </a:p>
          <a:p>
            <a:pPr marL="3657600" lvl="8" indent="0">
              <a:buNone/>
            </a:pP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---------------------- C5</a:t>
            </a:r>
          </a:p>
          <a:p>
            <a:pPr lvl="2"/>
            <a:r>
              <a:rPr lang="en-US" dirty="0">
                <a:sym typeface="Wingdings" pitchFamily="2" charset="2"/>
              </a:rPr>
              <a:t>                       </a:t>
            </a: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-------------------------------------------- C6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9414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69730-BACE-B473-7F45-3F6D6EC80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implementation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63D082-C953-8685-CD98-E3CB5071AB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Uncertainty of a candidate set (Entropy)</a:t>
            </a:r>
          </a:p>
          <a:p>
            <a:r>
              <a:rPr lang="en-US" dirty="0"/>
              <a:t>The probability of a candidate winner</a:t>
            </a:r>
          </a:p>
          <a:p>
            <a:r>
              <a:rPr lang="en-US" dirty="0"/>
              <a:t>Heuristic 2</a:t>
            </a:r>
          </a:p>
          <a:p>
            <a:endParaRPr lang="en-US" dirty="0"/>
          </a:p>
          <a:p>
            <a:r>
              <a:rPr lang="en-US" dirty="0"/>
              <a:t>No. calls heuristic vs baseline</a:t>
            </a:r>
          </a:p>
        </p:txBody>
      </p:sp>
    </p:spTree>
    <p:extLst>
      <p:ext uri="{BB962C8B-B14F-4D97-AF65-F5344CB8AC3E}">
        <p14:creationId xmlns:p14="http://schemas.microsoft.com/office/powerpoint/2010/main" val="15642714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1F4F0-1400-A7CC-80C6-72BE1DE9B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Entropy – No independence assumption</a:t>
            </a:r>
          </a:p>
        </p:txBody>
      </p:sp>
    </p:spTree>
    <p:extLst>
      <p:ext uri="{BB962C8B-B14F-4D97-AF65-F5344CB8AC3E}">
        <p14:creationId xmlns:p14="http://schemas.microsoft.com/office/powerpoint/2010/main" val="8567575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BCA84-F0B3-F083-35FC-6C2D94DF3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097" y="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Probability modeling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F251DC-4F64-5D48-6C5F-F604B6F609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71475" y="1325562"/>
                <a:ext cx="11315700" cy="5318125"/>
              </a:xfrm>
            </p:spPr>
            <p:txBody>
              <a:bodyPr>
                <a:normAutofit/>
              </a:bodyPr>
              <a:lstStyle/>
              <a:p>
                <a:pPr lvl="2"/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baseline="-25000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baseline="-25000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𝑤𝑖𝑛𝑛𝑒𝑟</m:t>
                        </m:r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i="1" baseline="-25000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i="1" baseline="-25000" dirty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𝑐𝑖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baseline="-25000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𝑐𝑖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baseline="-25000" dirty="0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, … 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𝑐𝑖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i="1" baseline="-25000" dirty="0" err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baseline="-25000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baseline="-25000" dirty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|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i="1" baseline="-25000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≥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i="1" baseline="-25000" dirty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𝑐𝑖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≥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i="1" baseline="-25000" dirty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 …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𝑐𝑖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≥ </m:t>
                        </m:r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i="1" baseline="-25000" dirty="0" err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 ∗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i="1" baseline="-25000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baseline="-25000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|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𝑐𝑖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≥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baseline="-25000" dirty="0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𝑐𝑖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≥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baseline="-25000" dirty="0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 …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𝑐𝑖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≥ </m:t>
                        </m:r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i="1" baseline="-25000" dirty="0" err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 * … * P(c</a:t>
                </a:r>
                <a:r>
                  <a:rPr lang="en-US" i="1" baseline="-25000" dirty="0">
                    <a:latin typeface="Cambria Math" panose="02040503050406030204" pitchFamily="18" charset="0"/>
                  </a:rPr>
                  <a:t>i</a:t>
                </a:r>
                <a:r>
                  <a:rPr lang="en-US" i="1" dirty="0">
                    <a:latin typeface="Cambria Math" panose="02040503050406030204" pitchFamily="18" charset="0"/>
                  </a:rPr>
                  <a:t> &gt; </a:t>
                </a:r>
                <a:r>
                  <a:rPr lang="en-US" i="1" dirty="0" err="1">
                    <a:latin typeface="Cambria Math" panose="02040503050406030204" pitchFamily="18" charset="0"/>
                  </a:rPr>
                  <a:t>c</a:t>
                </a:r>
                <a:r>
                  <a:rPr lang="en-US" i="1" baseline="-25000" dirty="0" err="1">
                    <a:latin typeface="Cambria Math" panose="02040503050406030204" pitchFamily="18" charset="0"/>
                  </a:rPr>
                  <a:t>n</a:t>
                </a:r>
                <a:r>
                  <a:rPr lang="en-US" i="1" dirty="0">
                    <a:latin typeface="Cambria Math" panose="02040503050406030204" pitchFamily="18" charset="0"/>
                  </a:rPr>
                  <a:t>)</a:t>
                </a: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Cambria Math" panose="02040503050406030204" pitchFamily="18" charset="0"/>
                  </a:rPr>
                  <a:t>1) How to compute P(c</a:t>
                </a:r>
                <a:r>
                  <a:rPr lang="en-US" baseline="-25000" dirty="0">
                    <a:latin typeface="Cambria Math" panose="02040503050406030204" pitchFamily="18" charset="0"/>
                  </a:rPr>
                  <a:t>i</a:t>
                </a:r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:r>
                  <a:rPr lang="en-US" dirty="0" err="1">
                    <a:latin typeface="Cambria Math" panose="02040503050406030204" pitchFamily="18" charset="0"/>
                  </a:rPr>
                  <a:t>c</a:t>
                </a:r>
                <a:r>
                  <a:rPr lang="en-US" baseline="-25000" dirty="0" err="1">
                    <a:latin typeface="Cambria Math" panose="02040503050406030204" pitchFamily="18" charset="0"/>
                  </a:rPr>
                  <a:t>j</a:t>
                </a:r>
                <a:r>
                  <a:rPr lang="en-US" baseline="-25000" dirty="0">
                    <a:latin typeface="Cambria Math" panose="02040503050406030204" pitchFamily="18" charset="0"/>
                  </a:rPr>
                  <a:t> </a:t>
                </a:r>
                <a:r>
                  <a:rPr lang="en-US" dirty="0">
                    <a:latin typeface="Cambria Math" panose="02040503050406030204" pitchFamily="18" charset="0"/>
                  </a:rPr>
                  <a:t>| c</a:t>
                </a:r>
                <a:r>
                  <a:rPr lang="en-US" baseline="-25000" dirty="0">
                    <a:latin typeface="Cambria Math" panose="02040503050406030204" pitchFamily="18" charset="0"/>
                  </a:rPr>
                  <a:t>i</a:t>
                </a:r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 c</a:t>
                </a:r>
                <a:r>
                  <a:rPr lang="en-US" baseline="-25000" dirty="0">
                    <a:latin typeface="Cambria Math" panose="02040503050406030204" pitchFamily="18" charset="0"/>
                  </a:rPr>
                  <a:t>j+1</a:t>
                </a:r>
                <a:r>
                  <a:rPr lang="en-US" dirty="0">
                    <a:latin typeface="Cambria Math" panose="02040503050406030204" pitchFamily="18" charset="0"/>
                  </a:rPr>
                  <a:t>, c</a:t>
                </a:r>
                <a:r>
                  <a:rPr lang="en-US" baseline="-25000" dirty="0">
                    <a:latin typeface="Cambria Math" panose="02040503050406030204" pitchFamily="18" charset="0"/>
                  </a:rPr>
                  <a:t>i</a:t>
                </a:r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:r>
                  <a:rPr lang="en-US" dirty="0" err="1">
                    <a:latin typeface="Cambria Math" panose="02040503050406030204" pitchFamily="18" charset="0"/>
                  </a:rPr>
                  <a:t>c</a:t>
                </a:r>
                <a:r>
                  <a:rPr lang="en-US" baseline="-25000" dirty="0" err="1">
                    <a:latin typeface="Cambria Math" panose="02040503050406030204" pitchFamily="18" charset="0"/>
                  </a:rPr>
                  <a:t>j</a:t>
                </a:r>
                <a:r>
                  <a:rPr lang="en-US" baseline="-25000" dirty="0">
                    <a:latin typeface="Cambria Math" panose="02040503050406030204" pitchFamily="18" charset="0"/>
                  </a:rPr>
                  <a:t> + 2</a:t>
                </a:r>
                <a:r>
                  <a:rPr lang="en-US" dirty="0">
                    <a:latin typeface="Cambria Math" panose="02040503050406030204" pitchFamily="18" charset="0"/>
                  </a:rPr>
                  <a:t>, … c</a:t>
                </a:r>
                <a:r>
                  <a:rPr lang="en-US" baseline="-25000" dirty="0">
                    <a:latin typeface="Cambria Math" panose="02040503050406030204" pitchFamily="18" charset="0"/>
                  </a:rPr>
                  <a:t>i</a:t>
                </a:r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:r>
                  <a:rPr lang="en-US" dirty="0" err="1">
                    <a:latin typeface="Cambria Math" panose="02040503050406030204" pitchFamily="18" charset="0"/>
                  </a:rPr>
                  <a:t>c</a:t>
                </a:r>
                <a:r>
                  <a:rPr lang="en-US" baseline="-25000" dirty="0" err="1">
                    <a:latin typeface="Cambria Math" panose="02040503050406030204" pitchFamily="18" charset="0"/>
                  </a:rPr>
                  <a:t>n</a:t>
                </a:r>
                <a:r>
                  <a:rPr lang="en-US" dirty="0">
                    <a:latin typeface="Cambria Math" panose="02040503050406030204" pitchFamily="18" charset="0"/>
                  </a:rPr>
                  <a:t>)?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Cambria Math" panose="02040503050406030204" pitchFamily="18" charset="0"/>
                  </a:rPr>
                  <a:t>2) How to compute P(c</a:t>
                </a:r>
                <a:r>
                  <a:rPr lang="en-US" baseline="-25000" dirty="0">
                    <a:latin typeface="Cambria Math" panose="02040503050406030204" pitchFamily="18" charset="0"/>
                  </a:rPr>
                  <a:t>i</a:t>
                </a:r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:r>
                  <a:rPr lang="en-US" dirty="0" err="1">
                    <a:latin typeface="Cambria Math" panose="02040503050406030204" pitchFamily="18" charset="0"/>
                  </a:rPr>
                  <a:t>c</a:t>
                </a:r>
                <a:r>
                  <a:rPr lang="en-US" baseline="-25000" dirty="0" err="1">
                    <a:latin typeface="Cambria Math" panose="02040503050406030204" pitchFamily="18" charset="0"/>
                  </a:rPr>
                  <a:t>j</a:t>
                </a:r>
                <a:r>
                  <a:rPr lang="en-US" baseline="-25000" dirty="0">
                    <a:latin typeface="Cambria Math" panose="02040503050406030204" pitchFamily="18" charset="0"/>
                  </a:rPr>
                  <a:t> </a:t>
                </a:r>
                <a:r>
                  <a:rPr lang="en-US" dirty="0">
                    <a:latin typeface="Cambria Math" panose="02040503050406030204" pitchFamily="18" charset="0"/>
                  </a:rPr>
                  <a:t>)?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F251DC-4F64-5D48-6C5F-F604B6F609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1475" y="1325562"/>
                <a:ext cx="11315700" cy="5318125"/>
              </a:xfrm>
              <a:blipFill>
                <a:blip r:embed="rId2"/>
                <a:stretch>
                  <a:fillRect l="-1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30223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BCA84-F0B3-F083-35FC-6C2D94DF3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-205582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Entropy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F251DC-4F64-5D48-6C5F-F604B6F609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85738" y="882650"/>
                <a:ext cx="12006262" cy="531812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514350" indent="-514350">
                  <a:buAutoNum type="arabicParenR"/>
                </a:pPr>
                <a:r>
                  <a:rPr lang="en-US" dirty="0">
                    <a:latin typeface="Cambria Math" panose="02040503050406030204" pitchFamily="18" charset="0"/>
                  </a:rPr>
                  <a:t>How to compute P(c</a:t>
                </a:r>
                <a:r>
                  <a:rPr lang="en-US" baseline="-25000" dirty="0">
                    <a:latin typeface="Cambria Math" panose="02040503050406030204" pitchFamily="18" charset="0"/>
                  </a:rPr>
                  <a:t>i</a:t>
                </a:r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:r>
                  <a:rPr lang="en-US" dirty="0" err="1">
                    <a:latin typeface="Cambria Math" panose="02040503050406030204" pitchFamily="18" charset="0"/>
                  </a:rPr>
                  <a:t>c</a:t>
                </a:r>
                <a:r>
                  <a:rPr lang="en-US" baseline="-25000" dirty="0" err="1">
                    <a:latin typeface="Cambria Math" panose="02040503050406030204" pitchFamily="18" charset="0"/>
                  </a:rPr>
                  <a:t>j</a:t>
                </a:r>
                <a:r>
                  <a:rPr lang="en-US" baseline="-25000" dirty="0">
                    <a:latin typeface="Cambria Math" panose="02040503050406030204" pitchFamily="18" charset="0"/>
                  </a:rPr>
                  <a:t> </a:t>
                </a:r>
                <a:r>
                  <a:rPr lang="en-US" dirty="0">
                    <a:latin typeface="Cambria Math" panose="02040503050406030204" pitchFamily="18" charset="0"/>
                  </a:rPr>
                  <a:t>| c</a:t>
                </a:r>
                <a:r>
                  <a:rPr lang="en-US" baseline="-25000" dirty="0">
                    <a:latin typeface="Cambria Math" panose="02040503050406030204" pitchFamily="18" charset="0"/>
                  </a:rPr>
                  <a:t>i</a:t>
                </a:r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 c</a:t>
                </a:r>
                <a:r>
                  <a:rPr lang="en-US" baseline="-25000" dirty="0">
                    <a:latin typeface="Cambria Math" panose="02040503050406030204" pitchFamily="18" charset="0"/>
                  </a:rPr>
                  <a:t>j+1</a:t>
                </a:r>
                <a:r>
                  <a:rPr lang="en-US" dirty="0">
                    <a:latin typeface="Cambria Math" panose="02040503050406030204" pitchFamily="18" charset="0"/>
                  </a:rPr>
                  <a:t>, c</a:t>
                </a:r>
                <a:r>
                  <a:rPr lang="en-US" baseline="-25000" dirty="0">
                    <a:latin typeface="Cambria Math" panose="02040503050406030204" pitchFamily="18" charset="0"/>
                  </a:rPr>
                  <a:t>i</a:t>
                </a:r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:r>
                  <a:rPr lang="en-US" dirty="0" err="1">
                    <a:latin typeface="Cambria Math" panose="02040503050406030204" pitchFamily="18" charset="0"/>
                  </a:rPr>
                  <a:t>c</a:t>
                </a:r>
                <a:r>
                  <a:rPr lang="en-US" baseline="-25000" dirty="0" err="1">
                    <a:latin typeface="Cambria Math" panose="02040503050406030204" pitchFamily="18" charset="0"/>
                  </a:rPr>
                  <a:t>j</a:t>
                </a:r>
                <a:r>
                  <a:rPr lang="en-US" baseline="-25000" dirty="0">
                    <a:latin typeface="Cambria Math" panose="02040503050406030204" pitchFamily="18" charset="0"/>
                  </a:rPr>
                  <a:t> + 2</a:t>
                </a:r>
                <a:r>
                  <a:rPr lang="en-US" dirty="0">
                    <a:latin typeface="Cambria Math" panose="02040503050406030204" pitchFamily="18" charset="0"/>
                  </a:rPr>
                  <a:t>, … c</a:t>
                </a:r>
                <a:r>
                  <a:rPr lang="en-US" baseline="-25000" dirty="0">
                    <a:latin typeface="Cambria Math" panose="02040503050406030204" pitchFamily="18" charset="0"/>
                  </a:rPr>
                  <a:t>i</a:t>
                </a:r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:r>
                  <a:rPr lang="en-US" dirty="0" err="1">
                    <a:latin typeface="Cambria Math" panose="02040503050406030204" pitchFamily="18" charset="0"/>
                  </a:rPr>
                  <a:t>c</a:t>
                </a:r>
                <a:r>
                  <a:rPr lang="en-US" baseline="-25000" dirty="0" err="1">
                    <a:latin typeface="Cambria Math" panose="02040503050406030204" pitchFamily="18" charset="0"/>
                  </a:rPr>
                  <a:t>n</a:t>
                </a:r>
                <a:r>
                  <a:rPr lang="en-US" dirty="0">
                    <a:latin typeface="Cambria Math" panose="02040503050406030204" pitchFamily="18" charset="0"/>
                  </a:rPr>
                  <a:t>)?</a:t>
                </a:r>
              </a:p>
              <a:p>
                <a:pPr marL="457200" lvl="1" indent="0">
                  <a:buNone/>
                </a:pPr>
                <a:r>
                  <a:rPr lang="en-US" dirty="0">
                    <a:latin typeface="Cambria Math" panose="02040503050406030204" pitchFamily="18" charset="0"/>
                  </a:rPr>
                  <a:t>N*m*m table (N dimensional)</a:t>
                </a:r>
              </a:p>
              <a:p>
                <a:pPr marL="457200" lvl="1" indent="0">
                  <a:buNone/>
                </a:pPr>
                <a:r>
                  <a:rPr lang="en-US" dirty="0">
                    <a:latin typeface="Cambria Math" panose="02040503050406030204" pitchFamily="18" charset="0"/>
                  </a:rPr>
                  <a:t>Green region = (LB, UB)</a:t>
                </a:r>
                <a:r>
                  <a:rPr lang="en-US" baseline="-25000" dirty="0">
                    <a:latin typeface="Cambria Math" panose="02040503050406030204" pitchFamily="18" charset="0"/>
                  </a:rPr>
                  <a:t>c1</a:t>
                </a:r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(LB, UB)</a:t>
                </a:r>
                <a:r>
                  <a:rPr lang="en-US" baseline="-25000" dirty="0">
                    <a:latin typeface="Cambria Math" panose="02040503050406030204" pitchFamily="18" charset="0"/>
                  </a:rPr>
                  <a:t>c2</a:t>
                </a:r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m:rPr>
                        <m:nor/>
                      </m:rPr>
                      <a:rPr lang="en-US" dirty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dirty="0">
                        <a:latin typeface="Cambria Math" panose="02040503050406030204" pitchFamily="18" charset="0"/>
                      </a:rPr>
                      <m:t>LB</m:t>
                    </m:r>
                    <m:r>
                      <m:rPr>
                        <m:nor/>
                      </m:rPr>
                      <a:rPr lang="en-US" dirty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nor/>
                      </m:rPr>
                      <a:rPr lang="en-US" dirty="0">
                        <a:latin typeface="Cambria Math" panose="02040503050406030204" pitchFamily="18" charset="0"/>
                      </a:rPr>
                      <m:t>UB</m:t>
                    </m:r>
                    <m:r>
                      <m:rPr>
                        <m:nor/>
                      </m:rPr>
                      <a:rPr lang="en-US" dirty="0"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n-US" baseline="-25000" dirty="0">
                        <a:latin typeface="Cambria Math" panose="02040503050406030204" pitchFamily="18" charset="0"/>
                      </a:rPr>
                      <m:t>c</m:t>
                    </m:r>
                    <m:r>
                      <m:rPr>
                        <m:nor/>
                      </m:rPr>
                      <a:rPr lang="en-US" b="0" i="0" baseline="-25000" dirty="0" smtClean="0">
                        <a:latin typeface="Cambria Math" panose="02040503050406030204" pitchFamily="18" charset="0"/>
                      </a:rPr>
                      <m:t>n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 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  <a:latin typeface="Cambria Math" panose="02040503050406030204" pitchFamily="18" charset="0"/>
                  </a:rPr>
                  <a:t>c</a:t>
                </a:r>
                <a:r>
                  <a:rPr lang="en-US" baseline="-25000" dirty="0">
                    <a:solidFill>
                      <a:schemeClr val="accent6">
                        <a:lumMod val="75000"/>
                      </a:schemeClr>
                    </a:solidFill>
                    <a:latin typeface="Cambria Math" panose="02040503050406030204" pitchFamily="18" charset="0"/>
                  </a:rPr>
                  <a:t>i</a:t>
                </a:r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  <a:latin typeface="Cambria Math" panose="02040503050406030204" pitchFamily="18" charset="0"/>
                  </a:rPr>
                  <a:t> c</a:t>
                </a:r>
                <a:r>
                  <a:rPr lang="en-US" baseline="-25000" dirty="0">
                    <a:solidFill>
                      <a:schemeClr val="accent6">
                        <a:lumMod val="75000"/>
                      </a:schemeClr>
                    </a:solidFill>
                    <a:latin typeface="Cambria Math" panose="02040503050406030204" pitchFamily="18" charset="0"/>
                  </a:rPr>
                  <a:t>j+1</a:t>
                </a:r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  <a:latin typeface="Cambria Math" panose="02040503050406030204" pitchFamily="18" charset="0"/>
                  </a:rPr>
                  <a:t>, c</a:t>
                </a:r>
                <a:r>
                  <a:rPr lang="en-US" baseline="-25000" dirty="0">
                    <a:solidFill>
                      <a:schemeClr val="accent6">
                        <a:lumMod val="75000"/>
                      </a:schemeClr>
                    </a:solidFill>
                    <a:latin typeface="Cambria Math" panose="02040503050406030204" pitchFamily="18" charset="0"/>
                  </a:rPr>
                  <a:t>i</a:t>
                </a:r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dirty="0" err="1">
                    <a:solidFill>
                      <a:schemeClr val="accent6">
                        <a:lumMod val="75000"/>
                      </a:schemeClr>
                    </a:solidFill>
                    <a:latin typeface="Cambria Math" panose="02040503050406030204" pitchFamily="18" charset="0"/>
                  </a:rPr>
                  <a:t>c</a:t>
                </a:r>
                <a:r>
                  <a:rPr lang="en-US" baseline="-25000" dirty="0" err="1">
                    <a:solidFill>
                      <a:schemeClr val="accent6">
                        <a:lumMod val="75000"/>
                      </a:schemeClr>
                    </a:solidFill>
                    <a:latin typeface="Cambria Math" panose="02040503050406030204" pitchFamily="18" charset="0"/>
                  </a:rPr>
                  <a:t>j</a:t>
                </a:r>
                <a:r>
                  <a:rPr lang="en-US" baseline="-25000" dirty="0">
                    <a:solidFill>
                      <a:schemeClr val="accent6">
                        <a:lumMod val="75000"/>
                      </a:schemeClr>
                    </a:solidFill>
                    <a:latin typeface="Cambria Math" panose="02040503050406030204" pitchFamily="18" charset="0"/>
                  </a:rPr>
                  <a:t> + 2</a:t>
                </a:r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  <a:latin typeface="Cambria Math" panose="02040503050406030204" pitchFamily="18" charset="0"/>
                  </a:rPr>
                  <a:t>, … c</a:t>
                </a:r>
                <a:r>
                  <a:rPr lang="en-US" baseline="-25000" dirty="0">
                    <a:solidFill>
                      <a:schemeClr val="accent6">
                        <a:lumMod val="75000"/>
                      </a:schemeClr>
                    </a:solidFill>
                    <a:latin typeface="Cambria Math" panose="02040503050406030204" pitchFamily="18" charset="0"/>
                  </a:rPr>
                  <a:t>i</a:t>
                </a:r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dirty="0" err="1">
                    <a:solidFill>
                      <a:schemeClr val="accent6">
                        <a:lumMod val="75000"/>
                      </a:schemeClr>
                    </a:solidFill>
                    <a:latin typeface="Cambria Math" panose="02040503050406030204" pitchFamily="18" charset="0"/>
                  </a:rPr>
                  <a:t>c</a:t>
                </a:r>
                <a:r>
                  <a:rPr lang="en-US" baseline="-25000" dirty="0" err="1">
                    <a:solidFill>
                      <a:schemeClr val="accent6">
                        <a:lumMod val="75000"/>
                      </a:schemeClr>
                    </a:solidFill>
                    <a:latin typeface="Cambria Math" panose="02040503050406030204" pitchFamily="18" charset="0"/>
                  </a:rPr>
                  <a:t>n</a:t>
                </a:r>
                <a:endParaRPr lang="en-US" baseline="-25000" dirty="0">
                  <a:solidFill>
                    <a:schemeClr val="accent6">
                      <a:lumMod val="7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Star region = c</a:t>
                </a:r>
                <a:r>
                  <a:rPr lang="en-US" sz="2200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2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c</a:t>
                </a:r>
                <a:r>
                  <a:rPr lang="en-US" sz="2200" baseline="-25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j</a:t>
                </a:r>
                <a:endParaRPr lang="en-US" sz="2200" baseline="-25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Result = (Star region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Green region) / Green region</a:t>
                </a:r>
              </a:p>
              <a:p>
                <a:pPr marL="457200" lvl="1" indent="0">
                  <a:buNone/>
                </a:pPr>
                <a:endParaRPr lang="en-US" sz="22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** This table is just a simplified 2D visualization</a:t>
                </a:r>
                <a:endParaRPr lang="en-US" sz="2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F251DC-4F64-5D48-6C5F-F604B6F609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5738" y="882650"/>
                <a:ext cx="12006262" cy="5318125"/>
              </a:xfrm>
              <a:blipFill>
                <a:blip r:embed="rId2"/>
                <a:stretch>
                  <a:fillRect l="-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524D826-103C-D069-B991-28C549E293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4386802"/>
              </p:ext>
            </p:extLst>
          </p:nvPr>
        </p:nvGraphicFramePr>
        <p:xfrm>
          <a:off x="3379157" y="4721226"/>
          <a:ext cx="543368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6737">
                  <a:extLst>
                    <a:ext uri="{9D8B030D-6E8A-4147-A177-3AD203B41FA5}">
                      <a16:colId xmlns:a16="http://schemas.microsoft.com/office/drawing/2014/main" val="152265934"/>
                    </a:ext>
                  </a:extLst>
                </a:gridCol>
                <a:gridCol w="1086737">
                  <a:extLst>
                    <a:ext uri="{9D8B030D-6E8A-4147-A177-3AD203B41FA5}">
                      <a16:colId xmlns:a16="http://schemas.microsoft.com/office/drawing/2014/main" val="4078968741"/>
                    </a:ext>
                  </a:extLst>
                </a:gridCol>
                <a:gridCol w="1086737">
                  <a:extLst>
                    <a:ext uri="{9D8B030D-6E8A-4147-A177-3AD203B41FA5}">
                      <a16:colId xmlns:a16="http://schemas.microsoft.com/office/drawing/2014/main" val="1554198573"/>
                    </a:ext>
                  </a:extLst>
                </a:gridCol>
                <a:gridCol w="1086737">
                  <a:extLst>
                    <a:ext uri="{9D8B030D-6E8A-4147-A177-3AD203B41FA5}">
                      <a16:colId xmlns:a16="http://schemas.microsoft.com/office/drawing/2014/main" val="3614642542"/>
                    </a:ext>
                  </a:extLst>
                </a:gridCol>
                <a:gridCol w="1086737">
                  <a:extLst>
                    <a:ext uri="{9D8B030D-6E8A-4147-A177-3AD203B41FA5}">
                      <a16:colId xmlns:a16="http://schemas.microsoft.com/office/drawing/2014/main" val="4235720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1670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0411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0262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365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40191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75B93E0-4F6B-6AD7-CAC7-613AB3F4019F}"/>
              </a:ext>
            </a:extLst>
          </p:cNvPr>
          <p:cNvSpPr txBox="1"/>
          <p:nvPr/>
        </p:nvSpPr>
        <p:spPr>
          <a:xfrm>
            <a:off x="3671220" y="4351894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6AEC42-251A-A974-74FC-3DB1A405E1B3}"/>
              </a:ext>
            </a:extLst>
          </p:cNvPr>
          <p:cNvSpPr txBox="1"/>
          <p:nvPr/>
        </p:nvSpPr>
        <p:spPr>
          <a:xfrm>
            <a:off x="2827034" y="4845073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FE3099-855A-EE22-A87C-FF7EA0149DE8}"/>
              </a:ext>
            </a:extLst>
          </p:cNvPr>
          <p:cNvSpPr txBox="1"/>
          <p:nvPr/>
        </p:nvSpPr>
        <p:spPr>
          <a:xfrm>
            <a:off x="9047215" y="5606018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0.88</a:t>
            </a:r>
          </a:p>
        </p:txBody>
      </p:sp>
    </p:spTree>
    <p:extLst>
      <p:ext uri="{BB962C8B-B14F-4D97-AF65-F5344CB8AC3E}">
        <p14:creationId xmlns:p14="http://schemas.microsoft.com/office/powerpoint/2010/main" val="36497406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BCA84-F0B3-F083-35FC-6C2D94DF3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Entropy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F251DC-4F64-5D48-6C5F-F604B6F609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85738" y="769937"/>
                <a:ext cx="12006262" cy="5318125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Cambria Math" panose="02040503050406030204" pitchFamily="18" charset="0"/>
                  </a:rPr>
                  <a:t>2) How to compute P(c</a:t>
                </a:r>
                <a:r>
                  <a:rPr lang="en-US" baseline="-25000" dirty="0">
                    <a:latin typeface="Cambria Math" panose="02040503050406030204" pitchFamily="18" charset="0"/>
                  </a:rPr>
                  <a:t>i</a:t>
                </a:r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:r>
                  <a:rPr lang="en-US" dirty="0" err="1">
                    <a:latin typeface="Cambria Math" panose="02040503050406030204" pitchFamily="18" charset="0"/>
                  </a:rPr>
                  <a:t>c</a:t>
                </a:r>
                <a:r>
                  <a:rPr lang="en-US" baseline="-25000" dirty="0" err="1">
                    <a:latin typeface="Cambria Math" panose="02040503050406030204" pitchFamily="18" charset="0"/>
                  </a:rPr>
                  <a:t>j</a:t>
                </a:r>
                <a:r>
                  <a:rPr lang="en-US" baseline="-25000" dirty="0">
                    <a:latin typeface="Cambria Math" panose="02040503050406030204" pitchFamily="18" charset="0"/>
                  </a:rPr>
                  <a:t> </a:t>
                </a:r>
                <a:r>
                  <a:rPr lang="en-US" dirty="0">
                    <a:latin typeface="Cambria Math" panose="02040503050406030204" pitchFamily="18" charset="0"/>
                  </a:rPr>
                  <a:t>)?</a:t>
                </a:r>
              </a:p>
              <a:p>
                <a:pPr marL="457200" lvl="1" indent="0">
                  <a:buNone/>
                </a:pPr>
                <a:r>
                  <a:rPr lang="en-US" dirty="0">
                    <a:latin typeface="Cambria Math" panose="02040503050406030204" pitchFamily="18" charset="0"/>
                  </a:rPr>
                  <a:t>2*m*m Dimensional table (2 Dimensional)</a:t>
                </a:r>
              </a:p>
              <a:p>
                <a:pPr marL="457200" lvl="1" indent="0">
                  <a:buNone/>
                </a:pPr>
                <a:r>
                  <a:rPr lang="en-US" dirty="0">
                    <a:latin typeface="Cambria Math" panose="02040503050406030204" pitchFamily="18" charset="0"/>
                  </a:rPr>
                  <a:t>Green region = (LB, UB)</a:t>
                </a:r>
                <a:r>
                  <a:rPr lang="en-US" baseline="-25000" dirty="0">
                    <a:latin typeface="Cambria Math" panose="02040503050406030204" pitchFamily="18" charset="0"/>
                  </a:rPr>
                  <a:t>c1</a:t>
                </a:r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(LB, UB)</a:t>
                </a:r>
                <a:r>
                  <a:rPr lang="en-US" baseline="-25000" dirty="0">
                    <a:latin typeface="Cambria Math" panose="02040503050406030204" pitchFamily="18" charset="0"/>
                  </a:rPr>
                  <a:t>c2</a:t>
                </a:r>
                <a:endParaRPr lang="en-US" baseline="-25000" dirty="0">
                  <a:solidFill>
                    <a:schemeClr val="accent6">
                      <a:lumMod val="7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sz="2400" dirty="0">
                    <a:latin typeface="Cambria Math" panose="02040503050406030204" pitchFamily="18" charset="0"/>
                  </a:rPr>
                  <a:t>Orange region</a:t>
                </a:r>
              </a:p>
              <a:p>
                <a:pPr lvl="2"/>
                <a:r>
                  <a:rPr lang="en-US" dirty="0">
                    <a:latin typeface="Cambria Math" panose="02040503050406030204" pitchFamily="18" charset="0"/>
                  </a:rPr>
                  <a:t>New constraint = Assuming all questions from x’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 y’  result in 0</a:t>
                </a:r>
              </a:p>
              <a:p>
                <a:pPr lvl="2"/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Orange region = Green region after applying new constraint 	</a:t>
                </a:r>
                <a:endParaRPr lang="en-US" sz="1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Star region = c</a:t>
                </a:r>
                <a:r>
                  <a:rPr lang="en-US" sz="2200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2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c</a:t>
                </a:r>
                <a:r>
                  <a:rPr lang="en-US" sz="2200" baseline="-250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j</a:t>
                </a:r>
                <a:endParaRPr lang="en-US" sz="2200" baseline="-25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Result = (Star region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Orange region) / Orange region</a:t>
                </a:r>
              </a:p>
              <a:p>
                <a:pPr marL="457200" lvl="1" indent="0">
                  <a:buNone/>
                </a:pPr>
                <a:endParaRPr lang="en-US" sz="22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** This table is just an example 2D table</a:t>
                </a:r>
              </a:p>
              <a:p>
                <a:pPr marL="457200" lvl="1" indent="0">
                  <a:buNone/>
                </a:pPr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** x’ = set of all questions that are </a:t>
                </a:r>
              </a:p>
              <a:p>
                <a:pPr marL="457200" lvl="1" indent="0">
                  <a:buNone/>
                </a:pPr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not called yet and are included in c1</a:t>
                </a:r>
              </a:p>
              <a:p>
                <a:pPr marL="457200" lvl="1" indent="0">
                  <a:buNone/>
                </a:pPr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**y’ = set of all questions that are </a:t>
                </a:r>
              </a:p>
              <a:p>
                <a:pPr marL="457200" lvl="1" indent="0">
                  <a:buNone/>
                </a:pPr>
                <a:r>
                  <a:rPr lang="en-US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not called yet and are included in c2</a:t>
                </a:r>
                <a:endParaRPr lang="en-US" sz="2200" dirty="0"/>
              </a:p>
              <a:p>
                <a:pPr marL="457200" lvl="1" indent="0">
                  <a:buNone/>
                </a:pPr>
                <a:endParaRPr lang="en-US" sz="2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F251DC-4F64-5D48-6C5F-F604B6F609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5738" y="769937"/>
                <a:ext cx="12006262" cy="5318125"/>
              </a:xfrm>
              <a:blipFill>
                <a:blip r:embed="rId2"/>
                <a:stretch>
                  <a:fillRect l="-1056" b="-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524D826-103C-D069-B991-28C549E293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5331629"/>
              </p:ext>
            </p:extLst>
          </p:nvPr>
        </p:nvGraphicFramePr>
        <p:xfrm>
          <a:off x="6293807" y="4778376"/>
          <a:ext cx="543368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6737">
                  <a:extLst>
                    <a:ext uri="{9D8B030D-6E8A-4147-A177-3AD203B41FA5}">
                      <a16:colId xmlns:a16="http://schemas.microsoft.com/office/drawing/2014/main" val="152265934"/>
                    </a:ext>
                  </a:extLst>
                </a:gridCol>
                <a:gridCol w="1086737">
                  <a:extLst>
                    <a:ext uri="{9D8B030D-6E8A-4147-A177-3AD203B41FA5}">
                      <a16:colId xmlns:a16="http://schemas.microsoft.com/office/drawing/2014/main" val="4078968741"/>
                    </a:ext>
                  </a:extLst>
                </a:gridCol>
                <a:gridCol w="1086737">
                  <a:extLst>
                    <a:ext uri="{9D8B030D-6E8A-4147-A177-3AD203B41FA5}">
                      <a16:colId xmlns:a16="http://schemas.microsoft.com/office/drawing/2014/main" val="1554198573"/>
                    </a:ext>
                  </a:extLst>
                </a:gridCol>
                <a:gridCol w="1086737">
                  <a:extLst>
                    <a:ext uri="{9D8B030D-6E8A-4147-A177-3AD203B41FA5}">
                      <a16:colId xmlns:a16="http://schemas.microsoft.com/office/drawing/2014/main" val="3614642542"/>
                    </a:ext>
                  </a:extLst>
                </a:gridCol>
                <a:gridCol w="1086737">
                  <a:extLst>
                    <a:ext uri="{9D8B030D-6E8A-4147-A177-3AD203B41FA5}">
                      <a16:colId xmlns:a16="http://schemas.microsoft.com/office/drawing/2014/main" val="4235720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1670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0411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0262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365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40191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75B93E0-4F6B-6AD7-CAC7-613AB3F4019F}"/>
              </a:ext>
            </a:extLst>
          </p:cNvPr>
          <p:cNvSpPr txBox="1"/>
          <p:nvPr/>
        </p:nvSpPr>
        <p:spPr>
          <a:xfrm>
            <a:off x="6585870" y="4409044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6AEC42-251A-A974-74FC-3DB1A405E1B3}"/>
              </a:ext>
            </a:extLst>
          </p:cNvPr>
          <p:cNvSpPr txBox="1"/>
          <p:nvPr/>
        </p:nvSpPr>
        <p:spPr>
          <a:xfrm>
            <a:off x="5741684" y="4902223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0047AF-780B-93AC-9874-E40C85793549}"/>
              </a:ext>
            </a:extLst>
          </p:cNvPr>
          <p:cNvSpPr txBox="1"/>
          <p:nvPr/>
        </p:nvSpPr>
        <p:spPr>
          <a:xfrm>
            <a:off x="8733328" y="4409044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1</a:t>
            </a:r>
          </a:p>
        </p:txBody>
      </p:sp>
    </p:spTree>
    <p:extLst>
      <p:ext uri="{BB962C8B-B14F-4D97-AF65-F5344CB8AC3E}">
        <p14:creationId xmlns:p14="http://schemas.microsoft.com/office/powerpoint/2010/main" val="28117169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1F4F0-1400-A7CC-80C6-72BE1DE9B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51893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22686422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BCA84-F0B3-F083-35FC-6C2D94DF3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097" y="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Description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F251DC-4F64-5D48-6C5F-F604B6F609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71475" y="1325562"/>
                <a:ext cx="11315700" cy="5318125"/>
              </a:xfrm>
            </p:spPr>
            <p:txBody>
              <a:bodyPr>
                <a:normAutofit/>
              </a:bodyPr>
              <a:lstStyle/>
              <a:p>
                <a:pPr lvl="2"/>
                <a:endParaRPr lang="en-US" dirty="0"/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F251DC-4F64-5D48-6C5F-F604B6F609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1475" y="1325562"/>
                <a:ext cx="11315700" cy="531812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C9A8E3C0-1C2E-BEB4-5967-D6C085FEEED1}"/>
              </a:ext>
            </a:extLst>
          </p:cNvPr>
          <p:cNvSpPr txBox="1"/>
          <p:nvPr/>
        </p:nvSpPr>
        <p:spPr>
          <a:xfrm>
            <a:off x="504825" y="1166843"/>
            <a:ext cx="10954078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Algorithms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b="1" dirty="0"/>
              <a:t>Exact baseline</a:t>
            </a:r>
            <a:r>
              <a:rPr lang="en-US" dirty="0"/>
              <a:t>: does all LLM calls, computes exact scores and select the max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b="1" dirty="0"/>
              <a:t>Naïve</a:t>
            </a:r>
            <a:r>
              <a:rPr lang="en-US" dirty="0"/>
              <a:t>: does all LLM calls, uses them one by one to adjust bounds, and selects the remaining one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 </a:t>
            </a:r>
            <a:r>
              <a:rPr lang="en-US" b="1" dirty="0"/>
              <a:t>Min Uncertainty</a:t>
            </a:r>
            <a:r>
              <a:rPr lang="en-US" dirty="0"/>
              <a:t>: In an iterative process, decides which LLM call to do next, updates bounds, and repeats it till the winner is clear.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b="1" dirty="0"/>
              <a:t>Lowest Overlap: </a:t>
            </a:r>
            <a:r>
              <a:rPr lang="en-US" dirty="0"/>
              <a:t>Choose a candidate where LB has the lowest overlap with the UB of others + largest non-overlapping area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b="1" dirty="0"/>
              <a:t>Inside a candidate, it chooses the tuple based on Min Uncertainty approach (Heuristic 1)</a:t>
            </a:r>
          </a:p>
          <a:p>
            <a:pPr lvl="1"/>
            <a:endParaRPr lang="en-US" dirty="0"/>
          </a:p>
          <a:p>
            <a:r>
              <a:rPr lang="en-US" dirty="0"/>
              <a:t>LLM calls</a:t>
            </a:r>
          </a:p>
          <a:p>
            <a:pPr lvl="1"/>
            <a:r>
              <a:rPr lang="en-US" dirty="0"/>
              <a:t>Actual calls using </a:t>
            </a:r>
            <a:r>
              <a:rPr lang="en-US" dirty="0" err="1"/>
              <a:t>Langchain</a:t>
            </a:r>
            <a:endParaRPr lang="en-US" dirty="0"/>
          </a:p>
          <a:p>
            <a:pPr lvl="1"/>
            <a:r>
              <a:rPr lang="en-US" dirty="0"/>
              <a:t>Mocked tables (test purposes)</a:t>
            </a:r>
          </a:p>
          <a:p>
            <a:endParaRPr lang="en-US" dirty="0"/>
          </a:p>
          <a:p>
            <a:r>
              <a:rPr lang="en-US" dirty="0"/>
              <a:t>Metrics</a:t>
            </a:r>
          </a:p>
          <a:p>
            <a:pPr lvl="1"/>
            <a:r>
              <a:rPr lang="en-US" dirty="0"/>
              <a:t>Time (duration)</a:t>
            </a:r>
          </a:p>
          <a:p>
            <a:pPr lvl="1"/>
            <a:r>
              <a:rPr lang="en-US" dirty="0"/>
              <a:t>Cost (LLM calls)</a:t>
            </a:r>
          </a:p>
          <a:p>
            <a:pPr lvl="1"/>
            <a:r>
              <a:rPr lang="en-US" dirty="0"/>
              <a:t>Quality (correct solution)</a:t>
            </a:r>
          </a:p>
          <a:p>
            <a:pPr lvl="1"/>
            <a:r>
              <a:rPr lang="en-US" dirty="0"/>
              <a:t>Entropy</a:t>
            </a:r>
          </a:p>
        </p:txBody>
      </p:sp>
    </p:spTree>
    <p:extLst>
      <p:ext uri="{BB962C8B-B14F-4D97-AF65-F5344CB8AC3E}">
        <p14:creationId xmlns:p14="http://schemas.microsoft.com/office/powerpoint/2010/main" val="28425890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F251DC-4F64-5D48-6C5F-F604B6F609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71475" y="1325562"/>
                <a:ext cx="11315700" cy="5318125"/>
              </a:xfrm>
            </p:spPr>
            <p:txBody>
              <a:bodyPr>
                <a:normAutofit/>
              </a:bodyPr>
              <a:lstStyle/>
              <a:p>
                <a:pPr lvl="2"/>
                <a:endParaRPr lang="en-US" dirty="0"/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F251DC-4F64-5D48-6C5F-F604B6F609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1475" y="1325562"/>
                <a:ext cx="11315700" cy="531812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C9A8E3C0-1C2E-BEB4-5967-D6C085FEEED1}"/>
              </a:ext>
            </a:extLst>
          </p:cNvPr>
          <p:cNvSpPr txBox="1"/>
          <p:nvPr/>
        </p:nvSpPr>
        <p:spPr>
          <a:xfrm>
            <a:off x="504825" y="394692"/>
            <a:ext cx="10954078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Cost</a:t>
            </a:r>
          </a:p>
          <a:p>
            <a:pPr lvl="1"/>
            <a:r>
              <a:rPr lang="en-US" dirty="0"/>
              <a:t>Lowest overlap &lt; </a:t>
            </a:r>
            <a:r>
              <a:rPr lang="en-US" dirty="0" err="1"/>
              <a:t>Min_Uncertainty</a:t>
            </a:r>
            <a:r>
              <a:rPr lang="en-US" dirty="0"/>
              <a:t> &lt; Naïve = Baseline</a:t>
            </a:r>
          </a:p>
          <a:p>
            <a:pPr lvl="1"/>
            <a:r>
              <a:rPr lang="en-US" dirty="0"/>
              <a:t>10 &lt; 20 &lt; 28 &lt; 28</a:t>
            </a:r>
            <a:br>
              <a:rPr lang="en-US" dirty="0"/>
            </a:br>
            <a:r>
              <a:rPr lang="en-US" dirty="0"/>
              <a:t>24 &lt; 25 &lt; 28 &lt; 28</a:t>
            </a:r>
          </a:p>
          <a:p>
            <a:endParaRPr lang="en-US" dirty="0"/>
          </a:p>
          <a:p>
            <a:r>
              <a:rPr lang="en-US" dirty="0"/>
              <a:t>Time</a:t>
            </a:r>
          </a:p>
          <a:p>
            <a:pPr lvl="1"/>
            <a:r>
              <a:rPr lang="en-US" dirty="0"/>
              <a:t>Mocked tables</a:t>
            </a:r>
          </a:p>
          <a:p>
            <a:pPr lvl="2"/>
            <a:r>
              <a:rPr lang="en-US" dirty="0"/>
              <a:t>Lowest overlap &gt; Min Uncertainty &gt; Baseline &gt; Naïve</a:t>
            </a:r>
          </a:p>
          <a:p>
            <a:pPr lvl="1"/>
            <a:r>
              <a:rPr lang="en-US" dirty="0"/>
              <a:t>Actual LLMs</a:t>
            </a:r>
          </a:p>
          <a:p>
            <a:pPr lvl="2"/>
            <a:r>
              <a:rPr lang="en-US" dirty="0"/>
              <a:t>Min Uncertainty </a:t>
            </a:r>
            <a:r>
              <a:rPr lang="en-US" dirty="0">
                <a:solidFill>
                  <a:srgbClr val="FF0000"/>
                </a:solidFill>
              </a:rPr>
              <a:t>&lt;=</a:t>
            </a:r>
            <a:r>
              <a:rPr lang="en-US" dirty="0"/>
              <a:t> Lowest overlap &lt; Naive &lt; Baseline</a:t>
            </a:r>
          </a:p>
          <a:p>
            <a:pPr lvl="2"/>
            <a:endParaRPr lang="en-US" dirty="0"/>
          </a:p>
          <a:p>
            <a:r>
              <a:rPr lang="en-US" dirty="0"/>
              <a:t>Entropy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entropy over time ends with zero for all Lowest overlap, min uncertainty, and naïve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entropy over time is not monotonic for any of them</a:t>
            </a:r>
          </a:p>
          <a:p>
            <a:endParaRPr lang="en-US" dirty="0"/>
          </a:p>
          <a:p>
            <a:r>
              <a:rPr lang="en-US" dirty="0"/>
              <a:t>Quality</a:t>
            </a:r>
          </a:p>
          <a:p>
            <a:pPr lvl="1"/>
            <a:r>
              <a:rPr lang="en-US" dirty="0"/>
              <a:t>Mocked tables</a:t>
            </a:r>
          </a:p>
          <a:p>
            <a:pPr lvl="2"/>
            <a:r>
              <a:rPr lang="en-US" dirty="0"/>
              <a:t>Min Uncertainty = Baseline = Naïve = Lowest Overlap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Actual LLMs</a:t>
            </a:r>
          </a:p>
          <a:p>
            <a:pPr lvl="2"/>
            <a:r>
              <a:rPr lang="en-US" dirty="0"/>
              <a:t>No guarantee, but we expect to be still equal </a:t>
            </a:r>
          </a:p>
          <a:p>
            <a:pPr lvl="2"/>
            <a:r>
              <a:rPr lang="en-US" b="1" dirty="0">
                <a:solidFill>
                  <a:srgbClr val="FF0000"/>
                </a:solidFill>
              </a:rPr>
              <a:t>Second type of uncertainty</a:t>
            </a:r>
          </a:p>
          <a:p>
            <a:pPr lvl="3"/>
            <a:r>
              <a:rPr lang="en-US" dirty="0"/>
              <a:t>Make use of </a:t>
            </a:r>
            <a:r>
              <a:rPr lang="en-US" dirty="0" err="1"/>
              <a:t>Langchain</a:t>
            </a:r>
            <a:r>
              <a:rPr lang="en-US" dirty="0"/>
              <a:t> to reduce that</a:t>
            </a:r>
          </a:p>
        </p:txBody>
      </p:sp>
    </p:spTree>
    <p:extLst>
      <p:ext uri="{BB962C8B-B14F-4D97-AF65-F5344CB8AC3E}">
        <p14:creationId xmlns:p14="http://schemas.microsoft.com/office/powerpoint/2010/main" val="1758416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BCA84-F0B3-F083-35FC-6C2D94DF3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097" y="0"/>
            <a:ext cx="10515600" cy="1325563"/>
          </a:xfrm>
        </p:spPr>
        <p:txBody>
          <a:bodyPr/>
          <a:lstStyle/>
          <a:p>
            <a:r>
              <a:rPr lang="en-US" dirty="0"/>
              <a:t>Core technical problem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251DC-4F64-5D48-6C5F-F604B6F60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3097" y="1068880"/>
            <a:ext cx="10515600" cy="4351338"/>
          </a:xfrm>
        </p:spPr>
        <p:txBody>
          <a:bodyPr/>
          <a:lstStyle/>
          <a:p>
            <a:r>
              <a:rPr lang="en-US" dirty="0"/>
              <a:t>Decide the next best question</a:t>
            </a:r>
          </a:p>
          <a:p>
            <a:pPr lvl="1"/>
            <a:r>
              <a:rPr lang="en-US" dirty="0"/>
              <a:t>Infer a probability distribution function over the possible set of top-k sets</a:t>
            </a:r>
          </a:p>
          <a:p>
            <a:pPr lvl="1"/>
            <a:r>
              <a:rPr lang="en-US" dirty="0"/>
              <a:t>Decide how a question is helpful in reducing the entropy of the solution</a:t>
            </a:r>
          </a:p>
          <a:p>
            <a:pPr lvl="1"/>
            <a:endParaRPr lang="en-US" dirty="0"/>
          </a:p>
          <a:p>
            <a:r>
              <a:rPr lang="en-US" dirty="0"/>
              <a:t>N1-n100 (entities) – k=5</a:t>
            </a:r>
          </a:p>
          <a:p>
            <a:r>
              <a:rPr lang="en-US" dirty="0"/>
              <a:t>Number of possible solution set = 100C5</a:t>
            </a:r>
          </a:p>
          <a:p>
            <a:pPr lvl="1"/>
            <a:r>
              <a:rPr lang="en-US" dirty="0"/>
              <a:t>Minimum(LB) MMR score to each set, Maximum (UB) MMR score to each set</a:t>
            </a:r>
          </a:p>
          <a:p>
            <a:pPr lvl="1"/>
            <a:r>
              <a:rPr lang="en-US" dirty="0"/>
              <a:t>When you get an answer to a question – LB and MB scores of some candidate sets get readjusted. </a:t>
            </a:r>
          </a:p>
        </p:txBody>
      </p:sp>
    </p:spTree>
    <p:extLst>
      <p:ext uri="{BB962C8B-B14F-4D97-AF65-F5344CB8AC3E}">
        <p14:creationId xmlns:p14="http://schemas.microsoft.com/office/powerpoint/2010/main" val="339062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1F4F0-1400-A7CC-80C6-72BE1DE9B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587" y="0"/>
            <a:ext cx="10515600" cy="1325563"/>
          </a:xfrm>
        </p:spPr>
        <p:txBody>
          <a:bodyPr/>
          <a:lstStyle/>
          <a:p>
            <a:r>
              <a:rPr lang="en-US" dirty="0"/>
              <a:t>A running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3C64B-4766-5CBC-80B4-3163999C3E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2587" y="107939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N=6, k=3</a:t>
            </a:r>
          </a:p>
          <a:p>
            <a:pPr marL="0" indent="0">
              <a:buNone/>
            </a:pPr>
            <a:r>
              <a:rPr lang="en-US" dirty="0"/>
              <a:t>How to add LB and UB score</a:t>
            </a:r>
          </a:p>
          <a:p>
            <a:pPr marL="0" indent="0">
              <a:buNone/>
            </a:pPr>
            <a:r>
              <a:rPr lang="en-US" dirty="0"/>
              <a:t>What is the uncertainty in the current candidate set?</a:t>
            </a:r>
          </a:p>
          <a:p>
            <a:pPr marL="0" indent="0">
              <a:buNone/>
            </a:pPr>
            <a:r>
              <a:rPr lang="en-US" dirty="0"/>
              <a:t>How do you decide the question that reduces it maximally?</a:t>
            </a:r>
          </a:p>
          <a:p>
            <a:pPr marL="0" indent="0">
              <a:buNone/>
            </a:pPr>
            <a:r>
              <a:rPr lang="en-US" dirty="0"/>
              <a:t>	DIV(</a:t>
            </a:r>
            <a:r>
              <a:rPr lang="en-US" dirty="0" err="1"/>
              <a:t>a,b</a:t>
            </a:r>
            <a:r>
              <a:rPr lang="en-US" dirty="0"/>
              <a:t>), DIV(</a:t>
            </a:r>
            <a:r>
              <a:rPr lang="en-US" dirty="0" err="1"/>
              <a:t>b,c</a:t>
            </a:r>
            <a:r>
              <a:rPr lang="en-US" dirty="0"/>
              <a:t>) – how one is better than the other?</a:t>
            </a:r>
          </a:p>
        </p:txBody>
      </p:sp>
    </p:spTree>
    <p:extLst>
      <p:ext uri="{BB962C8B-B14F-4D97-AF65-F5344CB8AC3E}">
        <p14:creationId xmlns:p14="http://schemas.microsoft.com/office/powerpoint/2010/main" val="3215356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1F4F0-1400-A7CC-80C6-72BE1DE9B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A running example</a:t>
            </a:r>
          </a:p>
        </p:txBody>
      </p:sp>
    </p:spTree>
    <p:extLst>
      <p:ext uri="{BB962C8B-B14F-4D97-AF65-F5344CB8AC3E}">
        <p14:creationId xmlns:p14="http://schemas.microsoft.com/office/powerpoint/2010/main" val="2171424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1F4F0-1400-A7CC-80C6-72BE1DE9B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587" y="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Example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3C64B-4766-5CBC-80B4-3163999C3E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2587" y="1079392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N=4, k=3</a:t>
            </a:r>
          </a:p>
          <a:p>
            <a:pPr marL="0" indent="0">
              <a:buNone/>
            </a:pPr>
            <a:r>
              <a:rPr lang="en-US" sz="1800" dirty="0"/>
              <a:t>d1 = the price is fair, d2 = This camera has very high quality</a:t>
            </a:r>
          </a:p>
          <a:p>
            <a:pPr marL="0" indent="0">
              <a:buNone/>
            </a:pPr>
            <a:r>
              <a:rPr lang="en-US" sz="1800" dirty="0"/>
              <a:t>d3 = The quality of this camera is great, d4 = The quality of the camera is normal </a:t>
            </a:r>
          </a:p>
          <a:p>
            <a:pPr marL="0" indent="0">
              <a:buNone/>
            </a:pPr>
            <a:r>
              <a:rPr lang="en-US" sz="1800" dirty="0"/>
              <a:t>query: I’m looking for a good camera</a:t>
            </a:r>
          </a:p>
          <a:p>
            <a:pPr marL="0" indent="0">
              <a:buNone/>
            </a:pPr>
            <a:r>
              <a:rPr lang="en-US" sz="2200" dirty="0"/>
              <a:t>Candidate set = {{d1, d2, d3}, {d1, d2, d4}, {d1, d3, d4}, {d2, d3, d4}} </a:t>
            </a:r>
          </a:p>
          <a:p>
            <a:pPr marL="0" indent="0">
              <a:buNone/>
            </a:pPr>
            <a:r>
              <a:rPr lang="en-US" sz="2200" dirty="0"/>
              <a:t>Scoring function (MMR)</a:t>
            </a:r>
          </a:p>
          <a:p>
            <a:pPr lvl="1"/>
            <a:r>
              <a:rPr lang="en-US" sz="1800" dirty="0"/>
              <a:t>MMR(</a:t>
            </a:r>
            <a:r>
              <a:rPr lang="en-US" sz="1800" dirty="0" err="1"/>
              <a:t>candidate_set</a:t>
            </a:r>
            <a:r>
              <a:rPr lang="en-US" sz="1800" dirty="0"/>
              <a:t>) = 1 * R(</a:t>
            </a:r>
            <a:r>
              <a:rPr lang="en-US" sz="1800" dirty="0" err="1"/>
              <a:t>candidate_set</a:t>
            </a:r>
            <a:r>
              <a:rPr lang="en-US" sz="1800" dirty="0"/>
              <a:t>) + 1 * D(</a:t>
            </a:r>
            <a:r>
              <a:rPr lang="en-US" sz="1800" dirty="0" err="1"/>
              <a:t>candidate_set</a:t>
            </a:r>
            <a:r>
              <a:rPr lang="en-US" sz="1800" dirty="0"/>
              <a:t>)</a:t>
            </a:r>
          </a:p>
          <a:p>
            <a:pPr lvl="1"/>
            <a:r>
              <a:rPr lang="en-US" sz="1800" dirty="0"/>
              <a:t>R(</a:t>
            </a:r>
            <a:r>
              <a:rPr lang="en-US" sz="1800" dirty="0" err="1"/>
              <a:t>candidate_set</a:t>
            </a:r>
            <a:r>
              <a:rPr lang="en-US" sz="1800" dirty="0"/>
              <a:t>) = Sum(R(query, d) for d in candidate set) / k</a:t>
            </a:r>
          </a:p>
          <a:p>
            <a:pPr lvl="1"/>
            <a:r>
              <a:rPr lang="en-US" sz="1800" dirty="0"/>
              <a:t>D(</a:t>
            </a:r>
            <a:r>
              <a:rPr lang="en-US" sz="1800" dirty="0" err="1"/>
              <a:t>candidate_set</a:t>
            </a:r>
            <a:r>
              <a:rPr lang="en-US" sz="1800" dirty="0"/>
              <a:t>) = Sum(D(</a:t>
            </a:r>
            <a:r>
              <a:rPr lang="en-US" sz="1800" dirty="0" err="1"/>
              <a:t>d_i</a:t>
            </a:r>
            <a:r>
              <a:rPr lang="en-US" sz="1800" dirty="0"/>
              <a:t>, </a:t>
            </a:r>
            <a:r>
              <a:rPr lang="en-US" sz="1800" dirty="0" err="1"/>
              <a:t>d_j</a:t>
            </a:r>
            <a:r>
              <a:rPr lang="en-US" sz="1800" dirty="0"/>
              <a:t>) for (</a:t>
            </a:r>
            <a:r>
              <a:rPr lang="en-US" sz="1800" dirty="0" err="1"/>
              <a:t>d_i</a:t>
            </a:r>
            <a:r>
              <a:rPr lang="en-US" sz="1800" dirty="0"/>
              <a:t>, </a:t>
            </a:r>
            <a:r>
              <a:rPr lang="en-US" sz="1800" dirty="0" err="1"/>
              <a:t>d_j</a:t>
            </a:r>
            <a:r>
              <a:rPr lang="en-US" sz="1800" dirty="0"/>
              <a:t>) in </a:t>
            </a:r>
            <a:r>
              <a:rPr lang="en-US" sz="1800" dirty="0" err="1"/>
              <a:t>candidate_set</a:t>
            </a:r>
            <a:r>
              <a:rPr lang="en-US" sz="1800" dirty="0"/>
              <a:t>) / kC2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1575411-E358-C239-2434-DB67C4408C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8640596"/>
              </p:ext>
            </p:extLst>
          </p:nvPr>
        </p:nvGraphicFramePr>
        <p:xfrm>
          <a:off x="1128713" y="5430730"/>
          <a:ext cx="4171365" cy="7935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4273">
                  <a:extLst>
                    <a:ext uri="{9D8B030D-6E8A-4147-A177-3AD203B41FA5}">
                      <a16:colId xmlns:a16="http://schemas.microsoft.com/office/drawing/2014/main" val="179798256"/>
                    </a:ext>
                  </a:extLst>
                </a:gridCol>
                <a:gridCol w="834273">
                  <a:extLst>
                    <a:ext uri="{9D8B030D-6E8A-4147-A177-3AD203B41FA5}">
                      <a16:colId xmlns:a16="http://schemas.microsoft.com/office/drawing/2014/main" val="4225699422"/>
                    </a:ext>
                  </a:extLst>
                </a:gridCol>
                <a:gridCol w="834273">
                  <a:extLst>
                    <a:ext uri="{9D8B030D-6E8A-4147-A177-3AD203B41FA5}">
                      <a16:colId xmlns:a16="http://schemas.microsoft.com/office/drawing/2014/main" val="564395574"/>
                    </a:ext>
                  </a:extLst>
                </a:gridCol>
                <a:gridCol w="834273">
                  <a:extLst>
                    <a:ext uri="{9D8B030D-6E8A-4147-A177-3AD203B41FA5}">
                      <a16:colId xmlns:a16="http://schemas.microsoft.com/office/drawing/2014/main" val="2046488958"/>
                    </a:ext>
                  </a:extLst>
                </a:gridCol>
                <a:gridCol w="834273">
                  <a:extLst>
                    <a:ext uri="{9D8B030D-6E8A-4147-A177-3AD203B41FA5}">
                      <a16:colId xmlns:a16="http://schemas.microsoft.com/office/drawing/2014/main" val="3545557479"/>
                    </a:ext>
                  </a:extLst>
                </a:gridCol>
              </a:tblGrid>
              <a:tr h="3967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666788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query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66811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8DA797C-5140-AB58-1F77-54A6EADEA9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3766000"/>
              </p:ext>
            </p:extLst>
          </p:nvPr>
        </p:nvGraphicFramePr>
        <p:xfrm>
          <a:off x="6096000" y="4526297"/>
          <a:ext cx="3516760" cy="19838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3352">
                  <a:extLst>
                    <a:ext uri="{9D8B030D-6E8A-4147-A177-3AD203B41FA5}">
                      <a16:colId xmlns:a16="http://schemas.microsoft.com/office/drawing/2014/main" val="179798256"/>
                    </a:ext>
                  </a:extLst>
                </a:gridCol>
                <a:gridCol w="703352">
                  <a:extLst>
                    <a:ext uri="{9D8B030D-6E8A-4147-A177-3AD203B41FA5}">
                      <a16:colId xmlns:a16="http://schemas.microsoft.com/office/drawing/2014/main" val="4225699422"/>
                    </a:ext>
                  </a:extLst>
                </a:gridCol>
                <a:gridCol w="703352">
                  <a:extLst>
                    <a:ext uri="{9D8B030D-6E8A-4147-A177-3AD203B41FA5}">
                      <a16:colId xmlns:a16="http://schemas.microsoft.com/office/drawing/2014/main" val="564395574"/>
                    </a:ext>
                  </a:extLst>
                </a:gridCol>
                <a:gridCol w="703352">
                  <a:extLst>
                    <a:ext uri="{9D8B030D-6E8A-4147-A177-3AD203B41FA5}">
                      <a16:colId xmlns:a16="http://schemas.microsoft.com/office/drawing/2014/main" val="2046488958"/>
                    </a:ext>
                  </a:extLst>
                </a:gridCol>
                <a:gridCol w="703352">
                  <a:extLst>
                    <a:ext uri="{9D8B030D-6E8A-4147-A177-3AD203B41FA5}">
                      <a16:colId xmlns:a16="http://schemas.microsoft.com/office/drawing/2014/main" val="1758475129"/>
                    </a:ext>
                  </a:extLst>
                </a:gridCol>
              </a:tblGrid>
              <a:tr h="3967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666788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66811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0087960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3842222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13714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8202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3C64B-4766-5CBC-80B4-3163999C3E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7687" y="1035527"/>
            <a:ext cx="11644313" cy="4351338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Current Candidate set = {{d1, d2, d3}</a:t>
            </a:r>
            <a:r>
              <a:rPr lang="en-US" sz="2000" dirty="0">
                <a:sym typeface="Wingdings" pitchFamily="2" charset="2"/>
              </a:rPr>
              <a:t>:(0, 2)</a:t>
            </a:r>
            <a:r>
              <a:rPr lang="en-US" sz="2000" dirty="0"/>
              <a:t>, {d1, d2, d4} }</a:t>
            </a:r>
            <a:r>
              <a:rPr lang="en-US" sz="2000" dirty="0">
                <a:sym typeface="Wingdings" pitchFamily="2" charset="2"/>
              </a:rPr>
              <a:t>:(0, 2)</a:t>
            </a:r>
            <a:r>
              <a:rPr lang="en-US" sz="2000" dirty="0"/>
              <a:t>, {d1, d3, d4} }</a:t>
            </a:r>
            <a:r>
              <a:rPr lang="en-US" sz="2000" dirty="0">
                <a:sym typeface="Wingdings" pitchFamily="2" charset="2"/>
              </a:rPr>
              <a:t>:(0, 2)</a:t>
            </a:r>
            <a:r>
              <a:rPr lang="en-US" sz="2000" dirty="0"/>
              <a:t>, {d2, d3, d4} }</a:t>
            </a:r>
            <a:r>
              <a:rPr lang="en-US" sz="2000" dirty="0">
                <a:sym typeface="Wingdings" pitchFamily="2" charset="2"/>
              </a:rPr>
              <a:t>:(0, 2)</a:t>
            </a:r>
            <a:r>
              <a:rPr lang="en-US" sz="2000" dirty="0"/>
              <a:t>} </a:t>
            </a:r>
          </a:p>
          <a:p>
            <a:pPr marL="0" indent="0">
              <a:buNone/>
            </a:pPr>
            <a:r>
              <a:rPr lang="en-US" sz="2000" dirty="0"/>
              <a:t>First, we assume we have called LLM for the whole Relevance (R) table since the number of calls is still linear.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1800" dirty="0"/>
              <a:t>Current Candidate set = {{d1, d2, d3}: (0.7, 1.7), {d1, d2, d4}: (0.6, 1.6), {d1, d3, d4}: (0.6, 1.6), {d2, d3, d4}: (0.8, 1.8)} 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B01DA8-3E70-2FA7-CE43-22DFDF86492F}"/>
              </a:ext>
            </a:extLst>
          </p:cNvPr>
          <p:cNvSpPr txBox="1"/>
          <p:nvPr/>
        </p:nvSpPr>
        <p:spPr>
          <a:xfrm>
            <a:off x="4420447" y="2018783"/>
            <a:ext cx="2106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R({d1, d2, d3}) = 0.7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70C03B-4536-8C26-6EA6-52AFCFBB2846}"/>
              </a:ext>
            </a:extLst>
          </p:cNvPr>
          <p:cNvSpPr txBox="1"/>
          <p:nvPr/>
        </p:nvSpPr>
        <p:spPr>
          <a:xfrm>
            <a:off x="4435320" y="2561520"/>
            <a:ext cx="2106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R({d1, d2, d4}) = 0.6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4BE5F2-1C36-DEE1-8329-4EB120C796F0}"/>
              </a:ext>
            </a:extLst>
          </p:cNvPr>
          <p:cNvSpPr txBox="1"/>
          <p:nvPr/>
        </p:nvSpPr>
        <p:spPr>
          <a:xfrm>
            <a:off x="4420446" y="3120468"/>
            <a:ext cx="2106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R({d1, d3, d4}) = 0.6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0C543A4-3CBF-8EAF-4E9E-DC12B92CB4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4122841"/>
              </p:ext>
            </p:extLst>
          </p:nvPr>
        </p:nvGraphicFramePr>
        <p:xfrm>
          <a:off x="1585913" y="5658337"/>
          <a:ext cx="4171365" cy="7935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4273">
                  <a:extLst>
                    <a:ext uri="{9D8B030D-6E8A-4147-A177-3AD203B41FA5}">
                      <a16:colId xmlns:a16="http://schemas.microsoft.com/office/drawing/2014/main" val="179798256"/>
                    </a:ext>
                  </a:extLst>
                </a:gridCol>
                <a:gridCol w="834273">
                  <a:extLst>
                    <a:ext uri="{9D8B030D-6E8A-4147-A177-3AD203B41FA5}">
                      <a16:colId xmlns:a16="http://schemas.microsoft.com/office/drawing/2014/main" val="4225699422"/>
                    </a:ext>
                  </a:extLst>
                </a:gridCol>
                <a:gridCol w="834273">
                  <a:extLst>
                    <a:ext uri="{9D8B030D-6E8A-4147-A177-3AD203B41FA5}">
                      <a16:colId xmlns:a16="http://schemas.microsoft.com/office/drawing/2014/main" val="564395574"/>
                    </a:ext>
                  </a:extLst>
                </a:gridCol>
                <a:gridCol w="834273">
                  <a:extLst>
                    <a:ext uri="{9D8B030D-6E8A-4147-A177-3AD203B41FA5}">
                      <a16:colId xmlns:a16="http://schemas.microsoft.com/office/drawing/2014/main" val="2046488958"/>
                    </a:ext>
                  </a:extLst>
                </a:gridCol>
                <a:gridCol w="834273">
                  <a:extLst>
                    <a:ext uri="{9D8B030D-6E8A-4147-A177-3AD203B41FA5}">
                      <a16:colId xmlns:a16="http://schemas.microsoft.com/office/drawing/2014/main" val="3545557479"/>
                    </a:ext>
                  </a:extLst>
                </a:gridCol>
              </a:tblGrid>
              <a:tr h="3967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666788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query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66811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A12FA91D-A367-F589-9FA6-29A5B3DBA2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6741767"/>
              </p:ext>
            </p:extLst>
          </p:nvPr>
        </p:nvGraphicFramePr>
        <p:xfrm>
          <a:off x="6553200" y="4753904"/>
          <a:ext cx="3516760" cy="19838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3352">
                  <a:extLst>
                    <a:ext uri="{9D8B030D-6E8A-4147-A177-3AD203B41FA5}">
                      <a16:colId xmlns:a16="http://schemas.microsoft.com/office/drawing/2014/main" val="179798256"/>
                    </a:ext>
                  </a:extLst>
                </a:gridCol>
                <a:gridCol w="703352">
                  <a:extLst>
                    <a:ext uri="{9D8B030D-6E8A-4147-A177-3AD203B41FA5}">
                      <a16:colId xmlns:a16="http://schemas.microsoft.com/office/drawing/2014/main" val="4225699422"/>
                    </a:ext>
                  </a:extLst>
                </a:gridCol>
                <a:gridCol w="703352">
                  <a:extLst>
                    <a:ext uri="{9D8B030D-6E8A-4147-A177-3AD203B41FA5}">
                      <a16:colId xmlns:a16="http://schemas.microsoft.com/office/drawing/2014/main" val="564395574"/>
                    </a:ext>
                  </a:extLst>
                </a:gridCol>
                <a:gridCol w="703352">
                  <a:extLst>
                    <a:ext uri="{9D8B030D-6E8A-4147-A177-3AD203B41FA5}">
                      <a16:colId xmlns:a16="http://schemas.microsoft.com/office/drawing/2014/main" val="2046488958"/>
                    </a:ext>
                  </a:extLst>
                </a:gridCol>
                <a:gridCol w="703352">
                  <a:extLst>
                    <a:ext uri="{9D8B030D-6E8A-4147-A177-3AD203B41FA5}">
                      <a16:colId xmlns:a16="http://schemas.microsoft.com/office/drawing/2014/main" val="1758475129"/>
                    </a:ext>
                  </a:extLst>
                </a:gridCol>
              </a:tblGrid>
              <a:tr h="3967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666788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66811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0087960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3842222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1371463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D6CAEFAF-A92B-EE22-1A27-417FE766D081}"/>
              </a:ext>
            </a:extLst>
          </p:cNvPr>
          <p:cNvSpPr txBox="1"/>
          <p:nvPr/>
        </p:nvSpPr>
        <p:spPr>
          <a:xfrm>
            <a:off x="4420445" y="3611234"/>
            <a:ext cx="2106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R({d2, d3, d4}) = 0.8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8F8403D-3742-40FE-3AC5-DECC50518307}"/>
              </a:ext>
            </a:extLst>
          </p:cNvPr>
          <p:cNvSpPr txBox="1"/>
          <p:nvPr/>
        </p:nvSpPr>
        <p:spPr>
          <a:xfrm>
            <a:off x="4124074" y="179280"/>
            <a:ext cx="32664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Relevance score</a:t>
            </a:r>
          </a:p>
        </p:txBody>
      </p:sp>
    </p:spTree>
    <p:extLst>
      <p:ext uri="{BB962C8B-B14F-4D97-AF65-F5344CB8AC3E}">
        <p14:creationId xmlns:p14="http://schemas.microsoft.com/office/powerpoint/2010/main" val="3615062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3C64B-4766-5CBC-80B4-3163999C3E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0897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Next best question: LLM(d1, d2) OR LLM(d2, d3)?</a:t>
            </a:r>
          </a:p>
          <a:p>
            <a:pPr lvl="1"/>
            <a:r>
              <a:rPr lang="en-US" sz="2000" dirty="0"/>
              <a:t>Whatever that results in higher uncertainty reduction</a:t>
            </a:r>
          </a:p>
          <a:p>
            <a:pPr lvl="1"/>
            <a:r>
              <a:rPr lang="en-US" sz="2000" dirty="0"/>
              <a:t>How to measure uncertainty</a:t>
            </a:r>
          </a:p>
          <a:p>
            <a:pPr lvl="2"/>
            <a:r>
              <a:rPr lang="en-US" dirty="0"/>
              <a:t>U1: Min(UBs) – Max(LBs) </a:t>
            </a:r>
          </a:p>
          <a:p>
            <a:pPr lvl="3"/>
            <a:r>
              <a:rPr lang="en-US" dirty="0"/>
              <a:t>Conceptually, equivalent to Length of intersection of common intervals</a:t>
            </a:r>
          </a:p>
          <a:p>
            <a:pPr lvl="2"/>
            <a:r>
              <a:rPr lang="en-US" dirty="0"/>
              <a:t>U2: Sum of the length of common intervals between each candidate pair </a:t>
            </a:r>
          </a:p>
          <a:p>
            <a:pPr lvl="3"/>
            <a:r>
              <a:rPr lang="en-US" dirty="0"/>
              <a:t>Conceptually, equivalent to Length of union of common intervals</a:t>
            </a:r>
          </a:p>
          <a:p>
            <a:pPr lvl="2"/>
            <a:r>
              <a:rPr lang="en-US" dirty="0"/>
              <a:t>U3: Entropy</a:t>
            </a:r>
          </a:p>
          <a:p>
            <a:pPr lvl="3"/>
            <a:r>
              <a:rPr lang="en-US" sz="2000" dirty="0"/>
              <a:t>Sum(</a:t>
            </a:r>
            <a:r>
              <a:rPr lang="en-US" sz="2000" dirty="0" err="1"/>
              <a:t>PlogP</a:t>
            </a:r>
            <a:r>
              <a:rPr lang="en-US" sz="2000" dirty="0"/>
              <a:t>)</a:t>
            </a:r>
          </a:p>
          <a:p>
            <a:pPr lvl="3"/>
            <a:r>
              <a:rPr lang="en-US" sz="2000" dirty="0"/>
              <a:t>P: chance of each candidate set to have the maximum score</a:t>
            </a:r>
          </a:p>
          <a:p>
            <a:pPr lvl="4"/>
            <a:r>
              <a:rPr lang="en-US" sz="2000" dirty="0"/>
              <a:t>P = Integral(x) for x in [LB, UP] / (UB – LB)</a:t>
            </a:r>
          </a:p>
          <a:p>
            <a:pPr lvl="4"/>
            <a:r>
              <a:rPr lang="en-US" sz="2000" dirty="0"/>
              <a:t>P needs to be normalized then</a:t>
            </a:r>
          </a:p>
          <a:p>
            <a:pPr lvl="4"/>
            <a:endParaRPr lang="en-US" sz="1600" dirty="0"/>
          </a:p>
          <a:p>
            <a:pPr lvl="2"/>
            <a:endParaRPr lang="en-US" sz="1600" dirty="0"/>
          </a:p>
          <a:p>
            <a:pPr lvl="1"/>
            <a:endParaRPr lang="en-US" sz="1600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513D2A9-51BE-3EAA-8822-84E3AF396A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0026921"/>
              </p:ext>
            </p:extLst>
          </p:nvPr>
        </p:nvGraphicFramePr>
        <p:xfrm>
          <a:off x="1924635" y="5450338"/>
          <a:ext cx="4171365" cy="7935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4273">
                  <a:extLst>
                    <a:ext uri="{9D8B030D-6E8A-4147-A177-3AD203B41FA5}">
                      <a16:colId xmlns:a16="http://schemas.microsoft.com/office/drawing/2014/main" val="179798256"/>
                    </a:ext>
                  </a:extLst>
                </a:gridCol>
                <a:gridCol w="834273">
                  <a:extLst>
                    <a:ext uri="{9D8B030D-6E8A-4147-A177-3AD203B41FA5}">
                      <a16:colId xmlns:a16="http://schemas.microsoft.com/office/drawing/2014/main" val="4225699422"/>
                    </a:ext>
                  </a:extLst>
                </a:gridCol>
                <a:gridCol w="834273">
                  <a:extLst>
                    <a:ext uri="{9D8B030D-6E8A-4147-A177-3AD203B41FA5}">
                      <a16:colId xmlns:a16="http://schemas.microsoft.com/office/drawing/2014/main" val="564395574"/>
                    </a:ext>
                  </a:extLst>
                </a:gridCol>
                <a:gridCol w="834273">
                  <a:extLst>
                    <a:ext uri="{9D8B030D-6E8A-4147-A177-3AD203B41FA5}">
                      <a16:colId xmlns:a16="http://schemas.microsoft.com/office/drawing/2014/main" val="2046488958"/>
                    </a:ext>
                  </a:extLst>
                </a:gridCol>
                <a:gridCol w="834273">
                  <a:extLst>
                    <a:ext uri="{9D8B030D-6E8A-4147-A177-3AD203B41FA5}">
                      <a16:colId xmlns:a16="http://schemas.microsoft.com/office/drawing/2014/main" val="3545557479"/>
                    </a:ext>
                  </a:extLst>
                </a:gridCol>
              </a:tblGrid>
              <a:tr h="3967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666788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query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66811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94B414B1-C8E7-4817-33E9-4EE7F2C5D0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3647207"/>
              </p:ext>
            </p:extLst>
          </p:nvPr>
        </p:nvGraphicFramePr>
        <p:xfrm>
          <a:off x="7217915" y="4676706"/>
          <a:ext cx="3516760" cy="19838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3352">
                  <a:extLst>
                    <a:ext uri="{9D8B030D-6E8A-4147-A177-3AD203B41FA5}">
                      <a16:colId xmlns:a16="http://schemas.microsoft.com/office/drawing/2014/main" val="179798256"/>
                    </a:ext>
                  </a:extLst>
                </a:gridCol>
                <a:gridCol w="703352">
                  <a:extLst>
                    <a:ext uri="{9D8B030D-6E8A-4147-A177-3AD203B41FA5}">
                      <a16:colId xmlns:a16="http://schemas.microsoft.com/office/drawing/2014/main" val="4225699422"/>
                    </a:ext>
                  </a:extLst>
                </a:gridCol>
                <a:gridCol w="703352">
                  <a:extLst>
                    <a:ext uri="{9D8B030D-6E8A-4147-A177-3AD203B41FA5}">
                      <a16:colId xmlns:a16="http://schemas.microsoft.com/office/drawing/2014/main" val="564395574"/>
                    </a:ext>
                  </a:extLst>
                </a:gridCol>
                <a:gridCol w="703352">
                  <a:extLst>
                    <a:ext uri="{9D8B030D-6E8A-4147-A177-3AD203B41FA5}">
                      <a16:colId xmlns:a16="http://schemas.microsoft.com/office/drawing/2014/main" val="2046488958"/>
                    </a:ext>
                  </a:extLst>
                </a:gridCol>
                <a:gridCol w="703352">
                  <a:extLst>
                    <a:ext uri="{9D8B030D-6E8A-4147-A177-3AD203B41FA5}">
                      <a16:colId xmlns:a16="http://schemas.microsoft.com/office/drawing/2014/main" val="1758475129"/>
                    </a:ext>
                  </a:extLst>
                </a:gridCol>
              </a:tblGrid>
              <a:tr h="3967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666788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66811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0087960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3842222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d4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1371463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2486B66E-FCF6-AE1F-C05C-DA8EF9BCFA8C}"/>
              </a:ext>
            </a:extLst>
          </p:cNvPr>
          <p:cNvSpPr txBox="1"/>
          <p:nvPr/>
        </p:nvSpPr>
        <p:spPr>
          <a:xfrm>
            <a:off x="3880652" y="197469"/>
            <a:ext cx="36626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Uncertainty Metric</a:t>
            </a:r>
          </a:p>
        </p:txBody>
      </p:sp>
    </p:spTree>
    <p:extLst>
      <p:ext uri="{BB962C8B-B14F-4D97-AF65-F5344CB8AC3E}">
        <p14:creationId xmlns:p14="http://schemas.microsoft.com/office/powerpoint/2010/main" val="5698160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3C64B-4766-5CBC-80B4-3163999C3E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900" y="8057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Current Candidate set = {{d1, d2, d3}: (0.7, 1.7), {d1, d2, d4}: (0.6, 1.6), {d1, d3, d4}: (0.6, 1.6), {d2, d3, d4}: (0.8, 1.8)}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</a:rPr>
              <a:t>U1 = 0.8 , U2 = 5.3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</a:rPr>
              <a:t>If we Call LLM for (d1, d2): 0.9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1600" dirty="0"/>
              <a:t>Current Candidate set = {{d1, d2, d3}: (1.0, 1.66), {d1, d2, d4}: (0.9, 1.56), {d1, d3, d4}: (0.6, 1.6), {d2, d3, d4}: (0.8, 1.8)} 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</a:rPr>
              <a:t>U1 = 0.56, U2 = 3.94</a:t>
            </a:r>
          </a:p>
          <a:p>
            <a:pPr marL="0" indent="0">
              <a:buNone/>
            </a:pPr>
            <a:r>
              <a:rPr lang="en-US" sz="1600" dirty="0"/>
              <a:t>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If we Call LLM for (d2, d3): 0.3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A93F7F6-2BF7-D631-D495-03EEDF999D6F}"/>
              </a:ext>
            </a:extLst>
          </p:cNvPr>
          <p:cNvSpPr txBox="1"/>
          <p:nvPr/>
        </p:nvSpPr>
        <p:spPr>
          <a:xfrm>
            <a:off x="381000" y="5360603"/>
            <a:ext cx="1125855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Current Candidate set = {{d1, d2, d3}: (0.8, 1.46), {d1, d2, d4}: (0.6, 1.6), {d1, d3, d4}: (0.6, 1.6), {d2, d3, d4}: (0.9, 1.56)} </a:t>
            </a:r>
          </a:p>
          <a:p>
            <a:pPr marL="0" indent="0">
              <a:buNone/>
            </a:pPr>
            <a:r>
              <a:rPr lang="en-US" sz="1600" dirty="0"/>
              <a:t> 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</a:rPr>
              <a:t>U1 = 0.56, U2 = 4.2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Hence, Different uncertainty metrics give different results, but U2 is the accurate version of U1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5F329EF-EE08-0CF7-4083-FFD53D47728C}"/>
              </a:ext>
            </a:extLst>
          </p:cNvPr>
          <p:cNvCxnSpPr/>
          <p:nvPr/>
        </p:nvCxnSpPr>
        <p:spPr>
          <a:xfrm>
            <a:off x="381000" y="3531803"/>
            <a:ext cx="108585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0004092-4060-093D-E635-18B423218F30}"/>
              </a:ext>
            </a:extLst>
          </p:cNvPr>
          <p:cNvCxnSpPr/>
          <p:nvPr/>
        </p:nvCxnSpPr>
        <p:spPr>
          <a:xfrm>
            <a:off x="552450" y="6281737"/>
            <a:ext cx="108585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5059900-C459-C54A-7380-3AC7A1431375}"/>
              </a:ext>
            </a:extLst>
          </p:cNvPr>
          <p:cNvCxnSpPr/>
          <p:nvPr/>
        </p:nvCxnSpPr>
        <p:spPr>
          <a:xfrm>
            <a:off x="381000" y="1049391"/>
            <a:ext cx="108585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4E3064EB-F4AB-EE4A-6A45-34F177D4CA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2664977"/>
              </p:ext>
            </p:extLst>
          </p:nvPr>
        </p:nvGraphicFramePr>
        <p:xfrm>
          <a:off x="1271878" y="1618428"/>
          <a:ext cx="4171365" cy="7935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4273">
                  <a:extLst>
                    <a:ext uri="{9D8B030D-6E8A-4147-A177-3AD203B41FA5}">
                      <a16:colId xmlns:a16="http://schemas.microsoft.com/office/drawing/2014/main" val="179798256"/>
                    </a:ext>
                  </a:extLst>
                </a:gridCol>
                <a:gridCol w="834273">
                  <a:extLst>
                    <a:ext uri="{9D8B030D-6E8A-4147-A177-3AD203B41FA5}">
                      <a16:colId xmlns:a16="http://schemas.microsoft.com/office/drawing/2014/main" val="4225699422"/>
                    </a:ext>
                  </a:extLst>
                </a:gridCol>
                <a:gridCol w="834273">
                  <a:extLst>
                    <a:ext uri="{9D8B030D-6E8A-4147-A177-3AD203B41FA5}">
                      <a16:colId xmlns:a16="http://schemas.microsoft.com/office/drawing/2014/main" val="564395574"/>
                    </a:ext>
                  </a:extLst>
                </a:gridCol>
                <a:gridCol w="834273">
                  <a:extLst>
                    <a:ext uri="{9D8B030D-6E8A-4147-A177-3AD203B41FA5}">
                      <a16:colId xmlns:a16="http://schemas.microsoft.com/office/drawing/2014/main" val="2046488958"/>
                    </a:ext>
                  </a:extLst>
                </a:gridCol>
                <a:gridCol w="834273">
                  <a:extLst>
                    <a:ext uri="{9D8B030D-6E8A-4147-A177-3AD203B41FA5}">
                      <a16:colId xmlns:a16="http://schemas.microsoft.com/office/drawing/2014/main" val="3545557479"/>
                    </a:ext>
                  </a:extLst>
                </a:gridCol>
              </a:tblGrid>
              <a:tr h="3967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666788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query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66811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1AE67BDF-83D5-2F40-F35C-D62612A77B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4009775"/>
              </p:ext>
            </p:extLst>
          </p:nvPr>
        </p:nvGraphicFramePr>
        <p:xfrm>
          <a:off x="1271878" y="4303329"/>
          <a:ext cx="4171365" cy="7935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4273">
                  <a:extLst>
                    <a:ext uri="{9D8B030D-6E8A-4147-A177-3AD203B41FA5}">
                      <a16:colId xmlns:a16="http://schemas.microsoft.com/office/drawing/2014/main" val="179798256"/>
                    </a:ext>
                  </a:extLst>
                </a:gridCol>
                <a:gridCol w="834273">
                  <a:extLst>
                    <a:ext uri="{9D8B030D-6E8A-4147-A177-3AD203B41FA5}">
                      <a16:colId xmlns:a16="http://schemas.microsoft.com/office/drawing/2014/main" val="4225699422"/>
                    </a:ext>
                  </a:extLst>
                </a:gridCol>
                <a:gridCol w="834273">
                  <a:extLst>
                    <a:ext uri="{9D8B030D-6E8A-4147-A177-3AD203B41FA5}">
                      <a16:colId xmlns:a16="http://schemas.microsoft.com/office/drawing/2014/main" val="564395574"/>
                    </a:ext>
                  </a:extLst>
                </a:gridCol>
                <a:gridCol w="834273">
                  <a:extLst>
                    <a:ext uri="{9D8B030D-6E8A-4147-A177-3AD203B41FA5}">
                      <a16:colId xmlns:a16="http://schemas.microsoft.com/office/drawing/2014/main" val="2046488958"/>
                    </a:ext>
                  </a:extLst>
                </a:gridCol>
                <a:gridCol w="834273">
                  <a:extLst>
                    <a:ext uri="{9D8B030D-6E8A-4147-A177-3AD203B41FA5}">
                      <a16:colId xmlns:a16="http://schemas.microsoft.com/office/drawing/2014/main" val="3545557479"/>
                    </a:ext>
                  </a:extLst>
                </a:gridCol>
              </a:tblGrid>
              <a:tr h="3967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666788"/>
                  </a:ext>
                </a:extLst>
              </a:tr>
              <a:tr h="396765">
                <a:tc>
                  <a:txBody>
                    <a:bodyPr/>
                    <a:lstStyle/>
                    <a:p>
                      <a:r>
                        <a:rPr lang="en-US" dirty="0"/>
                        <a:t>query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66811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D48550D2-2649-AF9D-FA95-9C760EB6A4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8016792"/>
              </p:ext>
            </p:extLst>
          </p:nvPr>
        </p:nvGraphicFramePr>
        <p:xfrm>
          <a:off x="7058051" y="931478"/>
          <a:ext cx="2938115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7623">
                  <a:extLst>
                    <a:ext uri="{9D8B030D-6E8A-4147-A177-3AD203B41FA5}">
                      <a16:colId xmlns:a16="http://schemas.microsoft.com/office/drawing/2014/main" val="179798256"/>
                    </a:ext>
                  </a:extLst>
                </a:gridCol>
                <a:gridCol w="587623">
                  <a:extLst>
                    <a:ext uri="{9D8B030D-6E8A-4147-A177-3AD203B41FA5}">
                      <a16:colId xmlns:a16="http://schemas.microsoft.com/office/drawing/2014/main" val="4225699422"/>
                    </a:ext>
                  </a:extLst>
                </a:gridCol>
                <a:gridCol w="539227">
                  <a:extLst>
                    <a:ext uri="{9D8B030D-6E8A-4147-A177-3AD203B41FA5}">
                      <a16:colId xmlns:a16="http://schemas.microsoft.com/office/drawing/2014/main" val="564395574"/>
                    </a:ext>
                  </a:extLst>
                </a:gridCol>
                <a:gridCol w="636019">
                  <a:extLst>
                    <a:ext uri="{9D8B030D-6E8A-4147-A177-3AD203B41FA5}">
                      <a16:colId xmlns:a16="http://schemas.microsoft.com/office/drawing/2014/main" val="2046488958"/>
                    </a:ext>
                  </a:extLst>
                </a:gridCol>
                <a:gridCol w="587623">
                  <a:extLst>
                    <a:ext uri="{9D8B030D-6E8A-4147-A177-3AD203B41FA5}">
                      <a16:colId xmlns:a16="http://schemas.microsoft.com/office/drawing/2014/main" val="1758475129"/>
                    </a:ext>
                  </a:extLst>
                </a:gridCol>
              </a:tblGrid>
              <a:tr h="26473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666788"/>
                  </a:ext>
                </a:extLst>
              </a:tr>
              <a:tr h="264739"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66811"/>
                  </a:ext>
                </a:extLst>
              </a:tr>
              <a:tr h="264739"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0087960"/>
                  </a:ext>
                </a:extLst>
              </a:tr>
              <a:tr h="264739">
                <a:tc>
                  <a:txBody>
                    <a:bodyPr/>
                    <a:lstStyle/>
                    <a:p>
                      <a:r>
                        <a:rPr lang="en-US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3842222"/>
                  </a:ext>
                </a:extLst>
              </a:tr>
              <a:tr h="264739">
                <a:tc>
                  <a:txBody>
                    <a:bodyPr/>
                    <a:lstStyle/>
                    <a:p>
                      <a:r>
                        <a:rPr lang="en-US" dirty="0"/>
                        <a:t>d4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1371463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5FF7330E-DF6C-D204-93E3-718C341650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4122610"/>
              </p:ext>
            </p:extLst>
          </p:nvPr>
        </p:nvGraphicFramePr>
        <p:xfrm>
          <a:off x="6881518" y="3538538"/>
          <a:ext cx="2672055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4411">
                  <a:extLst>
                    <a:ext uri="{9D8B030D-6E8A-4147-A177-3AD203B41FA5}">
                      <a16:colId xmlns:a16="http://schemas.microsoft.com/office/drawing/2014/main" val="179798256"/>
                    </a:ext>
                  </a:extLst>
                </a:gridCol>
                <a:gridCol w="534411">
                  <a:extLst>
                    <a:ext uri="{9D8B030D-6E8A-4147-A177-3AD203B41FA5}">
                      <a16:colId xmlns:a16="http://schemas.microsoft.com/office/drawing/2014/main" val="4225699422"/>
                    </a:ext>
                  </a:extLst>
                </a:gridCol>
                <a:gridCol w="534411">
                  <a:extLst>
                    <a:ext uri="{9D8B030D-6E8A-4147-A177-3AD203B41FA5}">
                      <a16:colId xmlns:a16="http://schemas.microsoft.com/office/drawing/2014/main" val="564395574"/>
                    </a:ext>
                  </a:extLst>
                </a:gridCol>
                <a:gridCol w="534411">
                  <a:extLst>
                    <a:ext uri="{9D8B030D-6E8A-4147-A177-3AD203B41FA5}">
                      <a16:colId xmlns:a16="http://schemas.microsoft.com/office/drawing/2014/main" val="2046488958"/>
                    </a:ext>
                  </a:extLst>
                </a:gridCol>
                <a:gridCol w="534411">
                  <a:extLst>
                    <a:ext uri="{9D8B030D-6E8A-4147-A177-3AD203B41FA5}">
                      <a16:colId xmlns:a16="http://schemas.microsoft.com/office/drawing/2014/main" val="1758475129"/>
                    </a:ext>
                  </a:extLst>
                </a:gridCol>
              </a:tblGrid>
              <a:tr h="28705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666788"/>
                  </a:ext>
                </a:extLst>
              </a:tr>
              <a:tr h="287053"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66811"/>
                  </a:ext>
                </a:extLst>
              </a:tr>
              <a:tr h="287053"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0087960"/>
                  </a:ext>
                </a:extLst>
              </a:tr>
              <a:tr h="287053">
                <a:tc>
                  <a:txBody>
                    <a:bodyPr/>
                    <a:lstStyle/>
                    <a:p>
                      <a:r>
                        <a:rPr lang="en-US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3842222"/>
                  </a:ext>
                </a:extLst>
              </a:tr>
              <a:tr h="287053">
                <a:tc>
                  <a:txBody>
                    <a:bodyPr/>
                    <a:lstStyle/>
                    <a:p>
                      <a:r>
                        <a:rPr lang="en-US" dirty="0"/>
                        <a:t>d4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13714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54041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7095</TotalTime>
  <Words>3118</Words>
  <Application>Microsoft Macintosh PowerPoint</Application>
  <PresentationFormat>Widescreen</PresentationFormat>
  <Paragraphs>640</Paragraphs>
  <Slides>29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Aptos</vt:lpstr>
      <vt:lpstr>Aptos Display</vt:lpstr>
      <vt:lpstr>Arial</vt:lpstr>
      <vt:lpstr>Cambria Math</vt:lpstr>
      <vt:lpstr>Symbol</vt:lpstr>
      <vt:lpstr>Wingdings</vt:lpstr>
      <vt:lpstr>Office Theme</vt:lpstr>
      <vt:lpstr>Ranking with LLMs</vt:lpstr>
      <vt:lpstr>Technical problem</vt:lpstr>
      <vt:lpstr>Core technical problem </vt:lpstr>
      <vt:lpstr>A running example</vt:lpstr>
      <vt:lpstr>A running example</vt:lpstr>
      <vt:lpstr>Example Definition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Implementation</vt:lpstr>
      <vt:lpstr>Description</vt:lpstr>
      <vt:lpstr>Results</vt:lpstr>
      <vt:lpstr>Uncertainty</vt:lpstr>
      <vt:lpstr>Entropy</vt:lpstr>
      <vt:lpstr>Entropy - Example</vt:lpstr>
      <vt:lpstr>Entropy</vt:lpstr>
      <vt:lpstr>heuristic to minimize entropy</vt:lpstr>
      <vt:lpstr>heuristic to minimize entropy</vt:lpstr>
      <vt:lpstr>Next implementation steps</vt:lpstr>
      <vt:lpstr>Entropy – No independence assumption</vt:lpstr>
      <vt:lpstr>Probability modeling</vt:lpstr>
      <vt:lpstr>Entropy</vt:lpstr>
      <vt:lpstr>Entropy</vt:lpstr>
      <vt:lpstr>Results</vt:lpstr>
      <vt:lpstr>Description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Basu Roy, Senjuti CTR (IND)</dc:creator>
  <cp:lastModifiedBy>Namazi Nia, Spencer</cp:lastModifiedBy>
  <cp:revision>103</cp:revision>
  <dcterms:created xsi:type="dcterms:W3CDTF">2024-08-13T17:35:31Z</dcterms:created>
  <dcterms:modified xsi:type="dcterms:W3CDTF">2024-09-16T13:20:36Z</dcterms:modified>
</cp:coreProperties>
</file>