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85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A986-C197-2042-B476-BC36203B606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CDC8-181A-2B45-A290-2A9EA52C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CDC8-181A-2B45-A290-2A9EA52CA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17B-B3F0-3C3C-8E5C-243CC5F9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23A3-1307-D66B-7F33-FB50860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3F02-FDA1-1E14-D238-9326F53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1D8-31FF-DB50-1CBD-F4048FD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61D2-3FD6-B6B5-0CCD-D697E51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979-8F91-9429-31F3-38946C07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31CE-8A43-63C6-FFBE-88D61C7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1B56-E7BF-1024-35B4-365332E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2F08-5610-1F1D-8D03-A221BCF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813B-0374-8B08-97EF-346EBCF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1D75-A77C-6B6F-BB2A-685C2195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187F-BDE7-8827-342E-599BB2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C2E-F6EB-5103-6B86-B4E9BCA9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F1BD-37FB-E092-BDF1-B877D21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4A1-84EA-A962-5135-AA7FEF08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47-4182-326A-E9B0-6FE05029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022D-8FCB-9415-BDF9-6A1ACF9A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F95-9AD4-587C-0104-0B40B00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0FB-5596-06CF-3DE0-6F87EB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3E94-3589-79A8-B941-21C1E54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048-B80D-83F3-A385-8FF177D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0206-A658-25B7-CF06-C1E5302A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A024-23E1-5622-E4C4-D87C593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ED8F-4018-1F1A-3D17-A07A52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C9B-C5D4-D51B-658D-C379786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805-BAAE-4DA3-0912-08E945E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AD7-FCA3-CD8A-E97D-E57C23BF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5F36-DC7B-25C0-61EB-2008B7D0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9778-63C5-D526-8ABF-67BA7AA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01D-7777-3F44-B8D8-69BEB5D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E0A-B203-D318-86D4-7601544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D43-0816-5EDD-4DC6-B65E67B9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EA9C-C5B7-13FA-8D91-36AC50D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FDF-775F-63C6-4EBC-8ED3FC1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DF3-E78F-5E3B-0981-BED7DB23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6EE9-FBCC-48A5-ACAD-4A7E8456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A2DA-491E-8663-56D1-6DC62C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DD328-3513-8688-6F0D-12E80E5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BD13-4CB5-17D2-B07A-52DB3E8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19C-61AF-5D9D-14B5-3C629C0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6F4F-D44B-E405-7C6E-FC363A9E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F2D2-EF24-5364-8921-2C01C5C2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C74-0CF0-D350-E19B-1985BBE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F2E8-FC16-FF7C-6F25-AF893E0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451A8-55CB-9BE8-5054-A7F4A6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684A-5A9B-E652-A2AB-864E173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B8A-D2A1-3356-3857-7D411AA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3497-F040-8852-4E54-145BA2D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1FF8-3ED9-6D26-D3AC-08C224F7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1AB0-0350-3DFB-0C3D-A18F7C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38C6-6CCB-8994-463F-710F101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F596-CED7-09BC-7960-75DE70E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258-6519-9C7C-B437-81708CE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8A52-8590-1DEC-46E0-6C884F3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EFD8-77E8-D36E-D24A-851B0D0B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F99D-23F9-E1D5-1FCC-5DDC37EA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7D0-DA1C-7990-C346-811A838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376D-261A-5ADC-BF0D-CBC934D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82BE-0601-5BCD-9246-89F0F77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99BE-8CA3-C980-D67F-01AF48C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4DB2-36C3-CD82-AC72-DA38DB19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8A1E-7800-A7FA-28E5-F2BC5C5E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0226-ECAA-510A-5E3D-B89E7BD8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0CBC-08D6-0129-6679-80A8189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C9595-BADD-7B21-9AB4-05E61D66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Inputs: a set of unstructured documents</a:t>
            </a:r>
          </a:p>
          <a:p>
            <a:r>
              <a:rPr lang="en-US" dirty="0"/>
              <a:t>A scoring function (e.g., MMR)</a:t>
            </a:r>
          </a:p>
          <a:p>
            <a:r>
              <a:rPr lang="en-US" dirty="0"/>
              <a:t>Output k documents with the highest MMR score.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(perhaps </a:t>
            </a:r>
            <a:r>
              <a:rPr lang="en-US" dirty="0" err="1"/>
              <a:t>langchain</a:t>
            </a:r>
            <a:r>
              <a:rPr lang="en-US" dirty="0"/>
              <a:t>.. I am not sure)</a:t>
            </a:r>
          </a:p>
          <a:p>
            <a:pPr lvl="1"/>
            <a:r>
              <a:rPr lang="en-US" dirty="0"/>
              <a:t>Similarity LLM - Inputs to LLM (a query, and a document), output its relevance or similarity score</a:t>
            </a:r>
          </a:p>
          <a:p>
            <a:pPr lvl="1"/>
            <a:r>
              <a:rPr lang="en-US" dirty="0"/>
              <a:t>Diversity LLM – Inputs to LLM (two documents), output is the diversity score between two documents</a:t>
            </a:r>
          </a:p>
          <a:p>
            <a:endParaRPr lang="en-US" dirty="0"/>
          </a:p>
          <a:p>
            <a:r>
              <a:rPr lang="en-US" dirty="0"/>
              <a:t>Algorithmic computations – computing MMR score of a set of k documents.</a:t>
            </a:r>
          </a:p>
        </p:txBody>
      </p:sp>
    </p:spTree>
    <p:extLst>
      <p:ext uri="{BB962C8B-B14F-4D97-AF65-F5344CB8AC3E}">
        <p14:creationId xmlns:p14="http://schemas.microsoft.com/office/powerpoint/2010/main" val="38276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80114"/>
              </p:ext>
            </p:extLst>
          </p:nvPr>
        </p:nvGraphicFramePr>
        <p:xfrm>
          <a:off x="695325" y="1259766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7584"/>
              </p:ext>
            </p:extLst>
          </p:nvPr>
        </p:nvGraphicFramePr>
        <p:xfrm>
          <a:off x="7846219" y="125976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85399F-38FE-E8A5-6139-77E6E12E74F4}"/>
              </a:ext>
            </a:extLst>
          </p:cNvPr>
          <p:cNvSpPr txBox="1"/>
          <p:nvPr/>
        </p:nvSpPr>
        <p:spPr>
          <a:xfrm>
            <a:off x="442912" y="2996262"/>
            <a:ext cx="74033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what LLM(tuple) to choose?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tuple does not exist in any candidate set, it is useless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tuple’s overall effect is fixed</a:t>
            </a:r>
          </a:p>
          <a:p>
            <a:pPr lvl="1"/>
            <a:r>
              <a:rPr lang="en-US" sz="1600" dirty="0"/>
              <a:t>always increasing lower bound(s), always decreasing upper bound(s)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Hence, How much a tuple reduces uncertainty depends on two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How many times the tuple is involved in the candidate sets totally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are the corresponding (lower, upper) bounds of those candidate sets that this tuple is involved 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Hence, we should choose the tuple that has the highest share in the total uncertainty of the candidate list. However, this is not a guarantee that it is going to maximally reduce uncertainty since we do not know the value of that cell before calling the LLM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DB5091-1BAD-8AAD-A6ED-429B9BD6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7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217"/>
              </p:ext>
            </p:extLst>
          </p:nvPr>
        </p:nvGraphicFramePr>
        <p:xfrm>
          <a:off x="1000465" y="1845554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87405"/>
              </p:ext>
            </p:extLst>
          </p:nvPr>
        </p:nvGraphicFramePr>
        <p:xfrm>
          <a:off x="7674770" y="853642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-3" y="388856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Algorithm</a:t>
            </a:r>
          </a:p>
          <a:p>
            <a:r>
              <a:rPr lang="en-US" sz="1600" b="1" dirty="0" err="1"/>
              <a:t>Candidates_list</a:t>
            </a:r>
            <a:r>
              <a:rPr lang="en-US" sz="1600" b="1" dirty="0"/>
              <a:t> = list of all possible candidate sets (initially </a:t>
            </a:r>
            <a:r>
              <a:rPr lang="en-US" sz="1600" b="1" dirty="0" err="1"/>
              <a:t>nCk</a:t>
            </a:r>
            <a:r>
              <a:rPr lang="en-US" sz="1600" b="1" dirty="0"/>
              <a:t> candidates)</a:t>
            </a:r>
          </a:p>
          <a:p>
            <a:r>
              <a:rPr lang="en-US" sz="1600" b="1" dirty="0"/>
              <a:t>While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candidates_list</a:t>
            </a:r>
            <a:r>
              <a:rPr lang="en-US" sz="1600" b="1" dirty="0"/>
              <a:t>) &gt; 1: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Tuples_list</a:t>
            </a:r>
            <a:r>
              <a:rPr lang="en-US" sz="1600" b="1" dirty="0"/>
              <a:t> = all possible tuples by considering the remaining candidate sets</a:t>
            </a:r>
          </a:p>
          <a:p>
            <a:r>
              <a:rPr lang="en-US" sz="1600" b="1" dirty="0"/>
              <a:t>	tuple &lt;= choose that tuple from tuple list such that it has the maximum share in the total uncertainty of the candidate list</a:t>
            </a:r>
          </a:p>
          <a:p>
            <a:r>
              <a:rPr lang="en-US" sz="1600" b="1" dirty="0"/>
              <a:t>	Call LLM(tuple)</a:t>
            </a:r>
          </a:p>
          <a:p>
            <a:r>
              <a:rPr lang="en-US" sz="1600" b="1" dirty="0"/>
              <a:t>	Update LB and UB of candidate sets including tuple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= Check new intervals of candidate sets and choose the ones that are eligible for being pruned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candidates_list</a:t>
            </a:r>
            <a:r>
              <a:rPr lang="en-US" sz="1600" b="1" dirty="0"/>
              <a:t> &lt;= remove 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 from </a:t>
            </a:r>
            <a:r>
              <a:rPr lang="en-US" sz="1600" b="1" dirty="0" err="1"/>
              <a:t>Candidates_list</a:t>
            </a:r>
            <a:r>
              <a:rPr lang="en-US" sz="1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7CA-1F48-92C8-D9B3-134014B5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63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CC35-AF16-95AE-4F9C-0E02AFD3A89C}"/>
              </a:ext>
            </a:extLst>
          </p:cNvPr>
          <p:cNvSpPr txBox="1"/>
          <p:nvPr/>
        </p:nvSpPr>
        <p:spPr>
          <a:xfrm>
            <a:off x="-3" y="2812006"/>
            <a:ext cx="819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 types</a:t>
            </a:r>
          </a:p>
          <a:p>
            <a:r>
              <a:rPr lang="en-US" dirty="0">
                <a:solidFill>
                  <a:srgbClr val="FF0000"/>
                </a:solidFill>
              </a:rPr>
              <a:t>	LLM response: Make LLMs vote/refine (computation)</a:t>
            </a:r>
          </a:p>
          <a:p>
            <a:r>
              <a:rPr lang="en-US" dirty="0">
                <a:solidFill>
                  <a:srgbClr val="FF0000"/>
                </a:solidFill>
              </a:rPr>
              <a:t>	candidate set (already described): reducing with the following approach</a:t>
            </a:r>
          </a:p>
          <a:p>
            <a:r>
              <a:rPr lang="en-US" dirty="0">
                <a:solidFill>
                  <a:srgbClr val="FF0000"/>
                </a:solidFill>
              </a:rPr>
              <a:t>X – amount of computation – y – uncertainty reduction</a:t>
            </a:r>
          </a:p>
        </p:txBody>
      </p:sp>
    </p:spTree>
    <p:extLst>
      <p:ext uri="{BB962C8B-B14F-4D97-AF65-F5344CB8AC3E}">
        <p14:creationId xmlns:p14="http://schemas.microsoft.com/office/powerpoint/2010/main" val="37038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8271"/>
              </p:ext>
            </p:extLst>
          </p:nvPr>
        </p:nvGraphicFramePr>
        <p:xfrm>
          <a:off x="695323" y="1533078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3242"/>
              </p:ext>
            </p:extLst>
          </p:nvPr>
        </p:nvGraphicFramePr>
        <p:xfrm>
          <a:off x="6746082" y="102032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188116" y="4206390"/>
            <a:ext cx="1181576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initial candidate set does not contain all possible candidates. WLOG, We can assume they have already been pruned. </a:t>
            </a:r>
          </a:p>
          <a:p>
            <a:r>
              <a:rPr lang="en-US" sz="1600" dirty="0"/>
              <a:t>Current Candidate set = {{d1, d2, d3}: (0.9, 1.9), {d2, d4, d6}: (0.4, 1.4), {d4, d5, d6}: (0.2, 1.2)} --- </a:t>
            </a:r>
            <a:r>
              <a:rPr lang="en-US" sz="1600" dirty="0">
                <a:solidFill>
                  <a:srgbClr val="0070C0"/>
                </a:solidFill>
              </a:rPr>
              <a:t>U2 = 1.6</a:t>
            </a:r>
          </a:p>
          <a:p>
            <a:r>
              <a:rPr lang="en-US" sz="1600" dirty="0"/>
              <a:t>LLM(d1, d2) = 0.9 </a:t>
            </a:r>
          </a:p>
          <a:p>
            <a:r>
              <a:rPr lang="en-US" sz="1600" dirty="0"/>
              <a:t>Current Candidate set = {{d1, d2, d3}: (1.2, 1.9), {d2, d4, d6}: (0.4, 1.4), </a:t>
            </a:r>
            <a:r>
              <a:rPr lang="en-US" sz="1600" dirty="0">
                <a:solidFill>
                  <a:srgbClr val="FF0000"/>
                </a:solidFill>
              </a:rPr>
              <a:t>{d4, d5, d6}: (0.2, 1.2)</a:t>
            </a:r>
            <a:r>
              <a:rPr lang="en-US" sz="1600" dirty="0"/>
              <a:t>}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{d4, d5, d6}</a:t>
            </a:r>
          </a:p>
          <a:p>
            <a:r>
              <a:rPr lang="en-US" sz="1600" dirty="0"/>
              <a:t>Current Candidate set = {{d1, d2, d3}: (1.2, 1.9), {d2, d4, d6}: (0.4, 1.4)} --- </a:t>
            </a:r>
            <a:r>
              <a:rPr lang="en-US" sz="1600" dirty="0">
                <a:solidFill>
                  <a:srgbClr val="0070C0"/>
                </a:solidFill>
              </a:rPr>
              <a:t>U2 = 0.6</a:t>
            </a:r>
          </a:p>
          <a:p>
            <a:r>
              <a:rPr lang="en-US" sz="1600" dirty="0"/>
              <a:t>LLM(d2, d6) = 0.1</a:t>
            </a:r>
          </a:p>
          <a:p>
            <a:r>
              <a:rPr lang="en-US" sz="1600" dirty="0"/>
              <a:t>Current Candidate set = {{d1, d2, d3}: (1.2, 1.9),</a:t>
            </a:r>
            <a:r>
              <a:rPr lang="en-US" sz="1600" dirty="0">
                <a:solidFill>
                  <a:srgbClr val="FF0000"/>
                </a:solidFill>
              </a:rPr>
              <a:t> {d2, d4, d6}: (0.4, 1.1)}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{d2, d4, d6}</a:t>
            </a:r>
          </a:p>
          <a:p>
            <a:r>
              <a:rPr lang="en-US" sz="1600" dirty="0"/>
              <a:t>Current Candidate set = {{d1, d2, d3}: (1.2, 1.9)} =&gt; Top-3 = (d1, d2, d3) --- </a:t>
            </a:r>
            <a:r>
              <a:rPr lang="en-US" sz="1600" dirty="0">
                <a:solidFill>
                  <a:srgbClr val="0070C0"/>
                </a:solidFill>
              </a:rPr>
              <a:t>U2 = 0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2FE42-E190-65BE-FB8F-BD9CC6C9F909}"/>
              </a:ext>
            </a:extLst>
          </p:cNvPr>
          <p:cNvSpPr txBox="1"/>
          <p:nvPr/>
        </p:nvSpPr>
        <p:spPr>
          <a:xfrm>
            <a:off x="1308321" y="83566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6, K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A5D6-88DA-8610-1600-05E992B59501}"/>
              </a:ext>
            </a:extLst>
          </p:cNvPr>
          <p:cNvSpPr txBox="1"/>
          <p:nvPr/>
        </p:nvSpPr>
        <p:spPr>
          <a:xfrm>
            <a:off x="215073" y="3592266"/>
            <a:ext cx="99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example of the iterative behavior of the algorithm </a:t>
            </a:r>
          </a:p>
          <a:p>
            <a:r>
              <a:rPr lang="en-US" dirty="0"/>
              <a:t>(For simplicity, the chosen tuples are not necessarily the ones with the highest share in uncertainty)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0599A-CDB2-EAF7-89AC-D5CE437AD07B}"/>
              </a:ext>
            </a:extLst>
          </p:cNvPr>
          <p:cNvSpPr txBox="1"/>
          <p:nvPr/>
        </p:nvSpPr>
        <p:spPr>
          <a:xfrm>
            <a:off x="215073" y="90006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32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346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lvl="1"/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4036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&lt; Naive &lt; Baseline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/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preference questions – categorized values 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60802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Previous uncertainty definition: sum of overlaps between any two candidate pairs</a:t>
                </a:r>
              </a:p>
              <a:p>
                <a:r>
                  <a:rPr lang="en-US" sz="2400" dirty="0"/>
                  <a:t>New uncertainty definition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Independence assumption</a:t>
                </a:r>
              </a:p>
              <a:p>
                <a:pPr lvl="2"/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Every </a:t>
                </a:r>
                <a:r>
                  <a:rPr lang="en-US" sz="2400" dirty="0" err="1"/>
                  <a:t>score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is a random variable with uniform distribution representing the overall score of candidate j.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785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6" y="235585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11" y="1103675"/>
            <a:ext cx="10515600" cy="435133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Continuous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c1: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(1, 2) </a:t>
            </a:r>
          </a:p>
          <a:p>
            <a:pPr lvl="1"/>
            <a:r>
              <a:rPr lang="en-US" dirty="0"/>
              <a:t>c2 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(0.5, 1.5)</a:t>
            </a:r>
          </a:p>
          <a:p>
            <a:pPr lvl="1"/>
            <a:r>
              <a:rPr lang="en-US" dirty="0"/>
              <a:t>P(c1 &gt;= c2) = </a:t>
            </a:r>
          </a:p>
          <a:p>
            <a:pPr lvl="2"/>
            <a:r>
              <a:rPr lang="en-US" dirty="0"/>
              <a:t>p(1.5 &lt; c1 &lt; 2) + </a:t>
            </a:r>
          </a:p>
          <a:p>
            <a:pPr lvl="2"/>
            <a:r>
              <a:rPr lang="en-US" dirty="0"/>
              <a:t>p(1 &lt; c1 &lt; 1.5) * p(1 &lt; c2 &lt; 1.5) * ½ + </a:t>
            </a:r>
          </a:p>
          <a:p>
            <a:pPr lvl="2"/>
            <a:r>
              <a:rPr lang="en-US" dirty="0"/>
              <a:t>p(1 &lt; c1 &lt; 1.5) * p(0.5 &lt; c2 &lt; 1) </a:t>
            </a:r>
          </a:p>
          <a:p>
            <a:pPr marL="457200" lvl="1" indent="0">
              <a:buNone/>
            </a:pPr>
            <a:r>
              <a:rPr lang="en-US" dirty="0"/>
              <a:t>	= ½ + </a:t>
            </a:r>
          </a:p>
          <a:p>
            <a:pPr marL="457200" lvl="1" indent="0">
              <a:buNone/>
            </a:pPr>
            <a:r>
              <a:rPr lang="en-US" dirty="0"/>
              <a:t>	½ * ½ * ½ +</a:t>
            </a:r>
          </a:p>
          <a:p>
            <a:pPr marL="457200" lvl="1" indent="0">
              <a:buNone/>
            </a:pPr>
            <a:r>
              <a:rPr lang="en-US" dirty="0"/>
              <a:t>	 ½ * ½ = 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2200" dirty="0"/>
              <a:t>0.875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P(c1 &lt; c2) = 1 – 0.875 = 0.125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92823"/>
              </p:ext>
            </p:extLst>
          </p:nvPr>
        </p:nvGraphicFramePr>
        <p:xfrm>
          <a:off x="6382404" y="2120442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6660179" y="176223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5861801" y="213156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8796664" y="1325563"/>
            <a:ext cx="10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59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4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Choosing an LLM call that most likely reduces entropy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minimizing the entropy 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 minimizing uncertainty</a:t>
            </a:r>
          </a:p>
          <a:p>
            <a:pPr lvl="2"/>
            <a:endParaRPr lang="en-US" dirty="0"/>
          </a:p>
        </p:txBody>
      </p:sp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186113"/>
            <a:ext cx="47371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B0F0A-64B9-7AEB-683D-3285B4E87B3E}"/>
              </a:ext>
            </a:extLst>
          </p:cNvPr>
          <p:cNvSpPr txBox="1"/>
          <p:nvPr/>
        </p:nvSpPr>
        <p:spPr>
          <a:xfrm>
            <a:off x="290512" y="4516775"/>
            <a:ext cx="11610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have 2 candidates:</a:t>
            </a:r>
          </a:p>
          <a:p>
            <a:r>
              <a:rPr lang="en-US" dirty="0"/>
              <a:t>C1 = (0, 2), C2 = (0, 2)</a:t>
            </a:r>
          </a:p>
          <a:p>
            <a:r>
              <a:rPr lang="en-US" dirty="0"/>
              <a:t>P(c3) = ½ , P(c1) = ½ =&gt; worst-case probability distribution =&gt; entropy = maximum</a:t>
            </a:r>
          </a:p>
          <a:p>
            <a:endParaRPr lang="en-US" dirty="0"/>
          </a:p>
          <a:p>
            <a:r>
              <a:rPr lang="en-US" dirty="0"/>
              <a:t>C1 = (1.5, 2), C2 = (0.25, 0.75) </a:t>
            </a:r>
          </a:p>
          <a:p>
            <a:r>
              <a:rPr lang="en-US" dirty="0"/>
              <a:t>P(c1) = 1, P(c2) = 0=&gt; best-case probability distribution =&gt; entropy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CE5-E1AB-DDEA-798E-C999680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-275194"/>
            <a:ext cx="10515600" cy="1325563"/>
          </a:xfrm>
        </p:spPr>
        <p:txBody>
          <a:bodyPr/>
          <a:lstStyle/>
          <a:p>
            <a:r>
              <a:rPr lang="en-US" dirty="0"/>
              <a:t>Technical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5B92-143E-1940-B6B9-3FD95DA9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03"/>
            <a:ext cx="10515600" cy="4978784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Total number of documents – 4 </a:t>
            </a:r>
          </a:p>
          <a:p>
            <a:pPr lvl="1"/>
            <a:r>
              <a:rPr lang="en-US" dirty="0"/>
              <a:t>K=2 </a:t>
            </a:r>
          </a:p>
          <a:p>
            <a:r>
              <a:rPr lang="en-US" dirty="0"/>
              <a:t>Asking minimum number of questions to LLM</a:t>
            </a:r>
          </a:p>
          <a:p>
            <a:pPr lvl="1"/>
            <a:r>
              <a:rPr lang="en-US" dirty="0"/>
              <a:t>Two kinds of question</a:t>
            </a:r>
          </a:p>
          <a:p>
            <a:pPr lvl="2"/>
            <a:r>
              <a:rPr lang="en-US" dirty="0"/>
              <a:t>Relevance question Rel(q, di)?</a:t>
            </a:r>
          </a:p>
          <a:p>
            <a:pPr lvl="2"/>
            <a:r>
              <a:rPr lang="en-US" dirty="0"/>
              <a:t>Diversity question Div(</a:t>
            </a:r>
            <a:r>
              <a:rPr lang="en-US" dirty="0" err="1"/>
              <a:t>di,dj</a:t>
            </a:r>
            <a:r>
              <a:rPr lang="en-US" dirty="0"/>
              <a:t>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Inputs – Relevance Vector                                        Diversity matrix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26917-1216-B7A7-F815-FB1D57BE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59117"/>
              </p:ext>
            </p:extLst>
          </p:nvPr>
        </p:nvGraphicFramePr>
        <p:xfrm>
          <a:off x="1612025" y="4430110"/>
          <a:ext cx="4395950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21EC0-E2AA-DA20-EB82-DF9028C1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30"/>
              </p:ext>
            </p:extLst>
          </p:nvPr>
        </p:nvGraphicFramePr>
        <p:xfrm>
          <a:off x="6697716" y="4344803"/>
          <a:ext cx="439595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choose the LLM call that most likely reduces the entropy?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Heuristic 1) Choosing the </a:t>
            </a:r>
            <a:r>
              <a:rPr lang="en-US" dirty="0" err="1"/>
              <a:t>llm</a:t>
            </a:r>
            <a:r>
              <a:rPr lang="en-US" dirty="0"/>
              <a:t> call that most likely reduces the sum of common intervals between candidates (previously discussed)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--------------------------------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Tries to diverge the intervals as much as possible </a:t>
            </a:r>
          </a:p>
        </p:txBody>
      </p:sp>
    </p:spTree>
    <p:extLst>
      <p:ext uri="{BB962C8B-B14F-4D97-AF65-F5344CB8AC3E}">
        <p14:creationId xmlns:p14="http://schemas.microsoft.com/office/powerpoint/2010/main" val="285692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2)  Choose a candidate where LB has the lowest overlap with the UB of others + largest non-overlapping area</a:t>
            </a:r>
          </a:p>
          <a:p>
            <a:pPr lvl="1"/>
            <a:r>
              <a:rPr lang="en-US" b="1" dirty="0"/>
              <a:t>It means choosing the candidate that is currently most likely the winner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After we choose the candidate (let’s say {d1, d2, d3}), we need to decide which tuple we should choose from that. (d1 vs d2 OR d1 vs d3 OR d2 VS d3)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Choose 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heuristic one to make this decision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the document tuple that is in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potential winner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ym typeface="Wingdings" pitchFamily="2" charset="2"/>
              </a:rPr>
              <a:t>---------------- C1</a:t>
            </a:r>
          </a:p>
          <a:p>
            <a:pPr lvl="4"/>
            <a:r>
              <a:rPr lang="en-US" dirty="0">
                <a:sym typeface="Wingdings" pitchFamily="2" charset="2"/>
              </a:rPr>
              <a:t>----- C2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 C3</a:t>
            </a:r>
          </a:p>
          <a:p>
            <a:pPr lvl="4"/>
            <a:r>
              <a:rPr lang="en-US" dirty="0">
                <a:sym typeface="Wingdings" pitchFamily="2" charset="2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-------------------------------- C4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---------------------- C5</a:t>
            </a:r>
          </a:p>
          <a:p>
            <a:pPr lvl="2"/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-------------------------------------------- C6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730-BACE-B473-7F45-3F6D6EC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D082-C953-8685-CD98-E3CB5071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of a candidate set (Entropy)</a:t>
            </a:r>
          </a:p>
          <a:p>
            <a:r>
              <a:rPr lang="en-US" dirty="0"/>
              <a:t>The probability of a candidate winner</a:t>
            </a:r>
          </a:p>
          <a:p>
            <a:r>
              <a:rPr lang="en-US" dirty="0"/>
              <a:t>Heuristic 2</a:t>
            </a:r>
          </a:p>
          <a:p>
            <a:endParaRPr lang="en-US" dirty="0"/>
          </a:p>
          <a:p>
            <a:r>
              <a:rPr lang="en-US" dirty="0"/>
              <a:t>No. calls heuristic vs baseline</a:t>
            </a:r>
          </a:p>
        </p:txBody>
      </p:sp>
    </p:spTree>
    <p:extLst>
      <p:ext uri="{BB962C8B-B14F-4D97-AF65-F5344CB8AC3E}">
        <p14:creationId xmlns:p14="http://schemas.microsoft.com/office/powerpoint/2010/main" val="156427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 – No independence assumption</a:t>
            </a:r>
          </a:p>
        </p:txBody>
      </p:sp>
    </p:spTree>
    <p:extLst>
      <p:ext uri="{BB962C8B-B14F-4D97-AF65-F5344CB8AC3E}">
        <p14:creationId xmlns:p14="http://schemas.microsoft.com/office/powerpoint/2010/main" val="85675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&gt;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1)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1682" r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92710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2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6802"/>
              </p:ext>
            </p:extLst>
          </p:nvPr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E3099-855A-EE22-A87C-FF7EA0149DE8}"/>
              </a:ext>
            </a:extLst>
          </p:cNvPr>
          <p:cNvSpPr txBox="1"/>
          <p:nvPr/>
        </p:nvSpPr>
        <p:spPr>
          <a:xfrm>
            <a:off x="9047215" y="560601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0.88</a:t>
            </a:r>
          </a:p>
        </p:txBody>
      </p:sp>
    </p:spTree>
    <p:extLst>
      <p:ext uri="{BB962C8B-B14F-4D97-AF65-F5344CB8AC3E}">
        <p14:creationId xmlns:p14="http://schemas.microsoft.com/office/powerpoint/2010/main" val="364974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31629"/>
              </p:ext>
            </p:extLst>
          </p:nvPr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28117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Core technical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068880"/>
            <a:ext cx="10515600" cy="4351338"/>
          </a:xfrm>
        </p:spPr>
        <p:txBody>
          <a:bodyPr/>
          <a:lstStyle/>
          <a:p>
            <a:r>
              <a:rPr lang="en-US" dirty="0"/>
              <a:t>Decide the next best question</a:t>
            </a:r>
          </a:p>
          <a:p>
            <a:pPr lvl="1"/>
            <a:r>
              <a:rPr lang="en-US" dirty="0"/>
              <a:t>Infer a probability distribution function over the possible set of top-k sets</a:t>
            </a:r>
          </a:p>
          <a:p>
            <a:pPr lvl="1"/>
            <a:r>
              <a:rPr lang="en-US" dirty="0"/>
              <a:t>Decide how a question is helpful in reducing the entropy of the solution</a:t>
            </a:r>
          </a:p>
          <a:p>
            <a:pPr lvl="1"/>
            <a:endParaRPr lang="en-US" dirty="0"/>
          </a:p>
          <a:p>
            <a:r>
              <a:rPr lang="en-US" dirty="0"/>
              <a:t>N1-n100 (entities) – k=5</a:t>
            </a:r>
          </a:p>
          <a:p>
            <a:r>
              <a:rPr lang="en-US" dirty="0"/>
              <a:t>Number of possible solution set = 100C5</a:t>
            </a:r>
          </a:p>
          <a:p>
            <a:pPr lvl="1"/>
            <a:r>
              <a:rPr lang="en-US" dirty="0"/>
              <a:t>Minimum(LB) MMR score to each set, Maximum (UB) MMR score to each set</a:t>
            </a:r>
          </a:p>
          <a:p>
            <a:pPr lvl="1"/>
            <a:r>
              <a:rPr lang="en-US" dirty="0"/>
              <a:t>When you get an answer to a question – LB and MB scores of some candidate sets get readjusted. </a:t>
            </a:r>
          </a:p>
        </p:txBody>
      </p:sp>
    </p:spTree>
    <p:extLst>
      <p:ext uri="{BB962C8B-B14F-4D97-AF65-F5344CB8AC3E}">
        <p14:creationId xmlns:p14="http://schemas.microsoft.com/office/powerpoint/2010/main" val="3390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N=6, k=3</a:t>
            </a:r>
          </a:p>
          <a:p>
            <a:pPr marL="0" indent="0">
              <a:buNone/>
            </a:pPr>
            <a:r>
              <a:rPr lang="en-US" dirty="0"/>
              <a:t>How to add LB and UB score</a:t>
            </a:r>
          </a:p>
          <a:p>
            <a:pPr marL="0" indent="0">
              <a:buNone/>
            </a:pPr>
            <a:r>
              <a:rPr lang="en-US" dirty="0"/>
              <a:t>What is the uncertainty in the current candidate set?</a:t>
            </a:r>
          </a:p>
          <a:p>
            <a:pPr marL="0" indent="0">
              <a:buNone/>
            </a:pPr>
            <a:r>
              <a:rPr lang="en-US" dirty="0"/>
              <a:t>How do you decide the question that reduces it maximally?</a:t>
            </a:r>
          </a:p>
          <a:p>
            <a:pPr marL="0" indent="0">
              <a:buNone/>
            </a:pPr>
            <a:r>
              <a:rPr lang="en-US" dirty="0"/>
              <a:t>	DIV(</a:t>
            </a:r>
            <a:r>
              <a:rPr lang="en-US" dirty="0" err="1"/>
              <a:t>a,b</a:t>
            </a:r>
            <a:r>
              <a:rPr lang="en-US" dirty="0"/>
              <a:t>), DIV(</a:t>
            </a:r>
            <a:r>
              <a:rPr lang="en-US" dirty="0" err="1"/>
              <a:t>b,c</a:t>
            </a:r>
            <a:r>
              <a:rPr lang="en-US" dirty="0"/>
              <a:t>) – how one is better than the other?</a:t>
            </a:r>
          </a:p>
        </p:txBody>
      </p:sp>
    </p:spTree>
    <p:extLst>
      <p:ext uri="{BB962C8B-B14F-4D97-AF65-F5344CB8AC3E}">
        <p14:creationId xmlns:p14="http://schemas.microsoft.com/office/powerpoint/2010/main" val="321535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1714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N=4, k=3</a:t>
            </a:r>
          </a:p>
          <a:p>
            <a:pPr marL="0" indent="0">
              <a:buNone/>
            </a:pPr>
            <a:r>
              <a:rPr lang="en-US" sz="1800" dirty="0"/>
              <a:t>d1 = the price is fair, d2 = This camera has very high quality</a:t>
            </a:r>
          </a:p>
          <a:p>
            <a:pPr marL="0" indent="0">
              <a:buNone/>
            </a:pPr>
            <a:r>
              <a:rPr lang="en-US" sz="1800" dirty="0"/>
              <a:t>d3 = The quality of this camera is great, d4 = The quality of the camera is normal </a:t>
            </a:r>
          </a:p>
          <a:p>
            <a:pPr marL="0" indent="0">
              <a:buNone/>
            </a:pPr>
            <a:r>
              <a:rPr lang="en-US" sz="1800" dirty="0"/>
              <a:t>query: I’m looking for a good camera</a:t>
            </a:r>
          </a:p>
          <a:p>
            <a:pPr marL="0" indent="0">
              <a:buNone/>
            </a:pPr>
            <a:r>
              <a:rPr lang="en-US" sz="2200" dirty="0"/>
              <a:t>Candidate set = {{d1, d2, d3}, {d1, d2, d4}, {d1, d3, d4}, {d2, d3, d4}} </a:t>
            </a:r>
          </a:p>
          <a:p>
            <a:pPr marL="0" indent="0">
              <a:buNone/>
            </a:pPr>
            <a:r>
              <a:rPr lang="en-US" sz="2200" dirty="0"/>
              <a:t>Scoring function (MMR)</a:t>
            </a:r>
          </a:p>
          <a:p>
            <a:pPr lvl="1"/>
            <a:r>
              <a:rPr lang="en-US" sz="1800" dirty="0"/>
              <a:t>MMR(</a:t>
            </a:r>
            <a:r>
              <a:rPr lang="en-US" sz="1800" dirty="0" err="1"/>
              <a:t>candidate_set</a:t>
            </a:r>
            <a:r>
              <a:rPr lang="en-US" sz="1800" dirty="0"/>
              <a:t>) = 1 * R(</a:t>
            </a:r>
            <a:r>
              <a:rPr lang="en-US" sz="1800" dirty="0" err="1"/>
              <a:t>candidate_set</a:t>
            </a:r>
            <a:r>
              <a:rPr lang="en-US" sz="1800" dirty="0"/>
              <a:t>) + 1 * D(</a:t>
            </a:r>
            <a:r>
              <a:rPr lang="en-US" sz="1800" dirty="0" err="1"/>
              <a:t>candidate_set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R(</a:t>
            </a:r>
            <a:r>
              <a:rPr lang="en-US" sz="1800" dirty="0" err="1"/>
              <a:t>candidate_set</a:t>
            </a:r>
            <a:r>
              <a:rPr lang="en-US" sz="1800" dirty="0"/>
              <a:t>) = Sum(R(query, d) for d in candidate set) / k</a:t>
            </a:r>
          </a:p>
          <a:p>
            <a:pPr lvl="1"/>
            <a:r>
              <a:rPr lang="en-US" sz="1800" dirty="0"/>
              <a:t>D(</a:t>
            </a:r>
            <a:r>
              <a:rPr lang="en-US" sz="1800" dirty="0" err="1"/>
              <a:t>candidate_set</a:t>
            </a:r>
            <a:r>
              <a:rPr lang="en-US" sz="1800" dirty="0"/>
              <a:t>) = Sum(D(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for 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in </a:t>
            </a:r>
            <a:r>
              <a:rPr lang="en-US" sz="1800" dirty="0" err="1"/>
              <a:t>candidate_set</a:t>
            </a:r>
            <a:r>
              <a:rPr lang="en-US" sz="1800" dirty="0"/>
              <a:t>) / kC2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75411-E358-C239-2434-DB67C440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0596"/>
              </p:ext>
            </p:extLst>
          </p:nvPr>
        </p:nvGraphicFramePr>
        <p:xfrm>
          <a:off x="1128713" y="5430730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A797C-5140-AB58-1F77-54A6EAD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6000"/>
              </p:ext>
            </p:extLst>
          </p:nvPr>
        </p:nvGraphicFramePr>
        <p:xfrm>
          <a:off x="6096000" y="4526297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035527"/>
            <a:ext cx="116443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Current Candidate set = {{d1, d2, d3}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d2,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{d2,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First, we assume we have called LLM for the whole Relevance (R) table since the number of calls is still linear.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01DA8-3E70-2FA7-CE43-22DFDF86492F}"/>
              </a:ext>
            </a:extLst>
          </p:cNvPr>
          <p:cNvSpPr txBox="1"/>
          <p:nvPr/>
        </p:nvSpPr>
        <p:spPr>
          <a:xfrm>
            <a:off x="4420447" y="201878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d3}) =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C03B-4536-8C26-6EA6-52AFCFBB2846}"/>
              </a:ext>
            </a:extLst>
          </p:cNvPr>
          <p:cNvSpPr txBox="1"/>
          <p:nvPr/>
        </p:nvSpPr>
        <p:spPr>
          <a:xfrm>
            <a:off x="4435320" y="256152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d4})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BE5F2-1C36-DEE1-8329-4EB120C796F0}"/>
              </a:ext>
            </a:extLst>
          </p:cNvPr>
          <p:cNvSpPr txBox="1"/>
          <p:nvPr/>
        </p:nvSpPr>
        <p:spPr>
          <a:xfrm>
            <a:off x="4420446" y="31204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d3, d4}) = 0.6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543A4-3CBF-8EAF-4E9E-DC12B92C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41"/>
              </p:ext>
            </p:extLst>
          </p:nvPr>
        </p:nvGraphicFramePr>
        <p:xfrm>
          <a:off x="1585913" y="5658337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2FA91D-A367-F589-9FA6-29A5B3DB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41767"/>
              </p:ext>
            </p:extLst>
          </p:nvPr>
        </p:nvGraphicFramePr>
        <p:xfrm>
          <a:off x="6553200" y="4753904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AEFAF-A92B-EE22-1A27-417FE766D081}"/>
              </a:ext>
            </a:extLst>
          </p:cNvPr>
          <p:cNvSpPr txBox="1"/>
          <p:nvPr/>
        </p:nvSpPr>
        <p:spPr>
          <a:xfrm>
            <a:off x="4420445" y="361123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R({d2, d3, d4})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8403D-3742-40FE-3AC5-DECC50518307}"/>
              </a:ext>
            </a:extLst>
          </p:cNvPr>
          <p:cNvSpPr txBox="1"/>
          <p:nvPr/>
        </p:nvSpPr>
        <p:spPr>
          <a:xfrm>
            <a:off x="4124074" y="179280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615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Next best question: LLM(d1, d2) OR LLM(d2, d3)?</a:t>
            </a:r>
          </a:p>
          <a:p>
            <a:pPr lvl="1"/>
            <a:r>
              <a:rPr lang="en-US" sz="2000" dirty="0"/>
              <a:t>Whatever that results in higher uncertainty reduction</a:t>
            </a:r>
          </a:p>
          <a:p>
            <a:pPr lvl="1"/>
            <a:r>
              <a:rPr lang="en-US" sz="2000" dirty="0"/>
              <a:t>How to measure uncertainty</a:t>
            </a:r>
          </a:p>
          <a:p>
            <a:pPr lvl="2"/>
            <a:r>
              <a:rPr lang="en-US" dirty="0"/>
              <a:t>U1: Min(UBs) – Max(LBs) </a:t>
            </a:r>
          </a:p>
          <a:p>
            <a:pPr lvl="3"/>
            <a:r>
              <a:rPr lang="en-US" dirty="0"/>
              <a:t>Conceptually, equivalent to Length of intersection of common intervals</a:t>
            </a:r>
          </a:p>
          <a:p>
            <a:pPr lvl="2"/>
            <a:r>
              <a:rPr lang="en-US" dirty="0"/>
              <a:t>U2: Sum of the length of common intervals between each candidate pair </a:t>
            </a:r>
          </a:p>
          <a:p>
            <a:pPr lvl="3"/>
            <a:r>
              <a:rPr lang="en-US" dirty="0"/>
              <a:t>Conceptually, equivalent to Length of union of common intervals</a:t>
            </a:r>
          </a:p>
          <a:p>
            <a:pPr lvl="2"/>
            <a:r>
              <a:rPr lang="en-US" dirty="0"/>
              <a:t>U3: Entropy</a:t>
            </a:r>
          </a:p>
          <a:p>
            <a:pPr lvl="3"/>
            <a:r>
              <a:rPr lang="en-US" sz="2000" dirty="0"/>
              <a:t>Sum(</a:t>
            </a:r>
            <a:r>
              <a:rPr lang="en-US" sz="2000" dirty="0" err="1"/>
              <a:t>PlogP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P: chance of each candidate set to have the maximum score</a:t>
            </a:r>
          </a:p>
          <a:p>
            <a:pPr lvl="4"/>
            <a:r>
              <a:rPr lang="en-US" sz="2000" dirty="0"/>
              <a:t>P = Integral(x) for x in [LB, UP] / (UB – LB)</a:t>
            </a:r>
          </a:p>
          <a:p>
            <a:pPr lvl="4"/>
            <a:r>
              <a:rPr lang="en-US" sz="2000" dirty="0"/>
              <a:t>P needs to be normalized then</a:t>
            </a:r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3D2A9-51BE-3EAA-8822-84E3AF3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6921"/>
              </p:ext>
            </p:extLst>
          </p:nvPr>
        </p:nvGraphicFramePr>
        <p:xfrm>
          <a:off x="1924635" y="545033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14B1-C8E7-4817-33E9-4EE7F2C5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7207"/>
              </p:ext>
            </p:extLst>
          </p:nvPr>
        </p:nvGraphicFramePr>
        <p:xfrm>
          <a:off x="7217915" y="4676706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86B66E-FCF6-AE1F-C05C-DA8EF9BCFA8C}"/>
              </a:ext>
            </a:extLst>
          </p:cNvPr>
          <p:cNvSpPr txBox="1"/>
          <p:nvPr/>
        </p:nvSpPr>
        <p:spPr>
          <a:xfrm>
            <a:off x="3880652" y="197469"/>
            <a:ext cx="366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Uncertainty Metric</a:t>
            </a:r>
          </a:p>
        </p:txBody>
      </p:sp>
    </p:spTree>
    <p:extLst>
      <p:ext uri="{BB962C8B-B14F-4D97-AF65-F5344CB8AC3E}">
        <p14:creationId xmlns:p14="http://schemas.microsoft.com/office/powerpoint/2010/main" val="5698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0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U1 = 0.8 , U2 = 5.3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we Call LLM for (d1, d2): 0.9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Current Candidate set = {{d1, d2, d3}: (1.0, 1.66), {d1, d2, d4}: (0.9, 1.56), {d1, d3, d4}: (0.6, 1.6), {d2, d3, d4}: (0.8, 1.8)}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3.94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we Call LLM for (d2, d3): 0.3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F7F6-2BF7-D631-D495-03EEDF999D6F}"/>
              </a:ext>
            </a:extLst>
          </p:cNvPr>
          <p:cNvSpPr txBox="1"/>
          <p:nvPr/>
        </p:nvSpPr>
        <p:spPr>
          <a:xfrm>
            <a:off x="381000" y="5360603"/>
            <a:ext cx="11258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 Candidate set = {{d1, d2, d3}: (0.8, 1.46), {d1, d2, d4}: (0.6, 1.6), {d1, d3, d4}: (0.6, 1.6), {d2, d3, d4}: (0.9, 1.56)}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Hence, Different uncertainty metrics give different results, but U2 is the accurate version of U1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329EF-EE08-0CF7-4083-FFD53D47728C}"/>
              </a:ext>
            </a:extLst>
          </p:cNvPr>
          <p:cNvCxnSpPr/>
          <p:nvPr/>
        </p:nvCxnSpPr>
        <p:spPr>
          <a:xfrm>
            <a:off x="381000" y="3531803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04092-4060-093D-E635-18B423218F30}"/>
              </a:ext>
            </a:extLst>
          </p:cNvPr>
          <p:cNvCxnSpPr/>
          <p:nvPr/>
        </p:nvCxnSpPr>
        <p:spPr>
          <a:xfrm>
            <a:off x="552450" y="6281737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59900-C459-C54A-7380-3AC7A1431375}"/>
              </a:ext>
            </a:extLst>
          </p:cNvPr>
          <p:cNvCxnSpPr/>
          <p:nvPr/>
        </p:nvCxnSpPr>
        <p:spPr>
          <a:xfrm>
            <a:off x="381000" y="1049391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3064EB-F4AB-EE4A-6A45-34F177D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4977"/>
              </p:ext>
            </p:extLst>
          </p:nvPr>
        </p:nvGraphicFramePr>
        <p:xfrm>
          <a:off x="1271878" y="161842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67BDF-83D5-2F40-F35C-D62612A7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9775"/>
              </p:ext>
            </p:extLst>
          </p:nvPr>
        </p:nvGraphicFramePr>
        <p:xfrm>
          <a:off x="1271878" y="4303329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8550D2-2649-AF9D-FA95-9C760EB6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16792"/>
              </p:ext>
            </p:extLst>
          </p:nvPr>
        </p:nvGraphicFramePr>
        <p:xfrm>
          <a:off x="7058051" y="931478"/>
          <a:ext cx="29381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9227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636019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6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F7330E-DF6C-D204-93E3-718C341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610"/>
              </p:ext>
            </p:extLst>
          </p:nvPr>
        </p:nvGraphicFramePr>
        <p:xfrm>
          <a:off x="6881518" y="3538538"/>
          <a:ext cx="26720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1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8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6721</TotalTime>
  <Words>2868</Words>
  <Application>Microsoft Macintosh PowerPoint</Application>
  <PresentationFormat>Widescreen</PresentationFormat>
  <Paragraphs>595</Paragraphs>
  <Slides>26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Symbol</vt:lpstr>
      <vt:lpstr>Wingdings</vt:lpstr>
      <vt:lpstr>Office Theme</vt:lpstr>
      <vt:lpstr>Ranking with LLMs</vt:lpstr>
      <vt:lpstr>Technical problem</vt:lpstr>
      <vt:lpstr>Core technical problem </vt:lpstr>
      <vt:lpstr>A running example</vt:lpstr>
      <vt:lpstr>A running example</vt:lpstr>
      <vt:lpstr>Example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Description</vt:lpstr>
      <vt:lpstr>Results</vt:lpstr>
      <vt:lpstr>Uncertainty</vt:lpstr>
      <vt:lpstr>Entropy</vt:lpstr>
      <vt:lpstr>Entropy - Example</vt:lpstr>
      <vt:lpstr>Entropy</vt:lpstr>
      <vt:lpstr>heuristic to minimize entropy</vt:lpstr>
      <vt:lpstr>heuristic to minimize entropy</vt:lpstr>
      <vt:lpstr>Next implementation steps</vt:lpstr>
      <vt:lpstr>Entropy – No independence assumption</vt:lpstr>
      <vt:lpstr>Entropy</vt:lpstr>
      <vt:lpstr>Entropy</vt:lpstr>
      <vt:lpstr>Entropy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 Roy, Senjuti CTR (IND)</dc:creator>
  <cp:lastModifiedBy>Namazi Nia, Spencer</cp:lastModifiedBy>
  <cp:revision>95</cp:revision>
  <dcterms:created xsi:type="dcterms:W3CDTF">2024-08-13T17:35:31Z</dcterms:created>
  <dcterms:modified xsi:type="dcterms:W3CDTF">2024-09-13T15:59:37Z</dcterms:modified>
</cp:coreProperties>
</file>