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66" r:id="rId11"/>
    <p:sldId id="267" r:id="rId12"/>
    <p:sldId id="265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85"/>
  </p:normalViewPr>
  <p:slideViewPr>
    <p:cSldViewPr snapToGrid="0">
      <p:cViewPr varScale="1">
        <p:scale>
          <a:sx n="89" d="100"/>
          <a:sy n="89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DA986-C197-2042-B476-BC36203B606C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2CDC8-181A-2B45-A290-2A9EA52C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8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2CDC8-181A-2B45-A290-2A9EA52CAE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3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417B-B3F0-3C3C-8E5C-243CC5F93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923A3-1307-D66B-7F33-FB50860C2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3F02-FDA1-1E14-D238-9326F53A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61D8-31FF-DB50-1CBD-F4048FD2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61D2-3FD6-B6B5-0CCD-D697E51F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9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8979-8F91-9429-31F3-38946C07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331CE-8A43-63C6-FFBE-88D61C71E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91B56-E7BF-1024-35B4-365332E3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2F08-5610-1F1D-8D03-A221BCF3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1813B-0374-8B08-97EF-346EBCFE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91D75-A77C-6B6F-BB2A-685C21950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A187F-BDE7-8827-342E-599BB216C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AC2E-F6EB-5103-6B86-B4E9BCA9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DF1BD-37FB-E092-BDF1-B877D218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DA4A1-84EA-A962-5135-AA7FEF08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8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3B47-4182-326A-E9B0-6FE05029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022D-8FCB-9415-BDF9-6A1ACF9A4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4F95-9AD4-587C-0104-0B40B00F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B0FB-5596-06CF-3DE0-6F87EBD4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73E94-3589-79A8-B941-21C1E549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5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1048-B80D-83F3-A385-8FF177D6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60206-A658-25B7-CF06-C1E5302AF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A024-23E1-5622-E4C4-D87C593F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ED8F-4018-1F1A-3D17-A07A52C0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0CC9B-C5D4-D51B-658D-C379786E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E805-BAAE-4DA3-0912-08E945EF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8AD7-FCA3-CD8A-E97D-E57C23BFC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D5F36-DC7B-25C0-61EB-2008B7D07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9778-63C5-D526-8ABF-67BA7AAD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F501D-7777-3F44-B8D8-69BEB5DE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B6E0A-B203-D318-86D4-7601544A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3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FD43-0816-5EDD-4DC6-B65E67B9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0EA9C-C5B7-13FA-8D91-36AC50DF5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3FDF-775F-63C6-4EBC-8ED3FC11C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97DF3-E78F-5E3B-0981-BED7DB23E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46EE9-FBCC-48A5-ACAD-4A7E8456A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EA2DA-491E-8663-56D1-6DC62C44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DD328-3513-8688-6F0D-12E80E53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2BD13-4CB5-17D2-B07A-52DB3E84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919C-61AF-5D9D-14B5-3C629C08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06F4F-D44B-E405-7C6E-FC363A9E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7F2D2-EF24-5364-8921-2C01C5C2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A4C74-0CF0-D350-E19B-1985BBE5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9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EF2E8-FC16-FF7C-6F25-AF893E00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451A8-55CB-9BE8-5054-A7F4A685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6684A-5A9B-E652-A2AB-864E173D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DB8A-D2A1-3356-3857-7D411AA3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3497-F040-8852-4E54-145BA2D1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61FF8-3ED9-6D26-D3AC-08C224F70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41AB0-0350-3DFB-0C3D-A18F7CDE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238C6-6CCB-8994-463F-710F1018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1F596-CED7-09BC-7960-75DE70E5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0258-6519-9C7C-B437-81708CE3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E8A52-8590-1DEC-46E0-6C884F3CF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2EFD8-77E8-D36E-D24A-851B0D0BC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0F99D-23F9-E1D5-1FCC-5DDC37EA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2B7D0-DA1C-7990-C346-811A8384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0376D-261A-5ADC-BF0D-CBC934D1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9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F82BE-0601-5BCD-9246-89F0F77C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199BE-8CA3-C980-D67F-01AF48CF2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4DB2-36C3-CD82-AC72-DA38DB19D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6711B-007C-4E47-B805-CF8F9D486DA3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28A1E-7800-A7FA-28E5-F2BC5C5E5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20226-ECAA-510A-5E3D-B89E7BD87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6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D0CBC-08D6-0129-6679-80A8189A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with LLMs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DC9595-BADD-7B21-9AB4-05E61D669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1635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Inputs: a set of unstructured documents</a:t>
            </a:r>
          </a:p>
          <a:p>
            <a:r>
              <a:rPr lang="en-US" dirty="0"/>
              <a:t>A scoring function (e.g., MMR)</a:t>
            </a:r>
          </a:p>
          <a:p>
            <a:r>
              <a:rPr lang="en-US" dirty="0"/>
              <a:t>Output k documents with the highest MMR score.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LLMs (perhaps </a:t>
            </a:r>
            <a:r>
              <a:rPr lang="en-US" dirty="0" err="1"/>
              <a:t>langchain</a:t>
            </a:r>
            <a:r>
              <a:rPr lang="en-US" dirty="0"/>
              <a:t>.. I am not sure)</a:t>
            </a:r>
          </a:p>
          <a:p>
            <a:pPr lvl="1"/>
            <a:r>
              <a:rPr lang="en-US" dirty="0"/>
              <a:t>Similarity LLM - Inputs to LLM (a query, and a document), output its relevance or similarity score</a:t>
            </a:r>
          </a:p>
          <a:p>
            <a:pPr lvl="1"/>
            <a:r>
              <a:rPr lang="en-US" dirty="0"/>
              <a:t>Diversity LLM – Inputs to LLM (two documents), output is the diversity score between two documents</a:t>
            </a:r>
          </a:p>
          <a:p>
            <a:endParaRPr lang="en-US" dirty="0"/>
          </a:p>
          <a:p>
            <a:r>
              <a:rPr lang="en-US" dirty="0"/>
              <a:t>Algorithmic computations – computing MMR score of a set of k documents.</a:t>
            </a:r>
          </a:p>
        </p:txBody>
      </p:sp>
    </p:spTree>
    <p:extLst>
      <p:ext uri="{BB962C8B-B14F-4D97-AF65-F5344CB8AC3E}">
        <p14:creationId xmlns:p14="http://schemas.microsoft.com/office/powerpoint/2010/main" val="382768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380114"/>
              </p:ext>
            </p:extLst>
          </p:nvPr>
        </p:nvGraphicFramePr>
        <p:xfrm>
          <a:off x="695325" y="1259766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77584"/>
              </p:ext>
            </p:extLst>
          </p:nvPr>
        </p:nvGraphicFramePr>
        <p:xfrm>
          <a:off x="7846219" y="125976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385399F-38FE-E8A5-6139-77E6E12E74F4}"/>
              </a:ext>
            </a:extLst>
          </p:cNvPr>
          <p:cNvSpPr txBox="1"/>
          <p:nvPr/>
        </p:nvSpPr>
        <p:spPr>
          <a:xfrm>
            <a:off x="442912" y="2996262"/>
            <a:ext cx="74033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 what LLM(tuple) to choose?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tuple does not exist in any candidate set, it is useless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tuple’s overall effect is fixed</a:t>
            </a:r>
          </a:p>
          <a:p>
            <a:pPr lvl="1"/>
            <a:r>
              <a:rPr lang="en-US" sz="1600" dirty="0"/>
              <a:t>always increasing lower bound(s), always decreasing upper bound(s)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Hence, How much a tuple reduces uncertainty depends on two factors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How many times the tuple is involved in the candidate sets totally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What are the corresponding (lower, upper) bounds of those candidate sets that this tuple is involved 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Hence, we should choose the tuple that has the highest share in the total uncertainty of the candidate list. However, this is not a guarantee that it is going to maximally reduce uncertainty since we do not know the value of that cell before calling the LLM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DB5091-1BAD-8AAD-A6ED-429B9BD6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272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59217"/>
              </p:ext>
            </p:extLst>
          </p:nvPr>
        </p:nvGraphicFramePr>
        <p:xfrm>
          <a:off x="1000465" y="1845554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87405"/>
              </p:ext>
            </p:extLst>
          </p:nvPr>
        </p:nvGraphicFramePr>
        <p:xfrm>
          <a:off x="7674770" y="853642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-3" y="3888568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Algorithm</a:t>
            </a:r>
          </a:p>
          <a:p>
            <a:r>
              <a:rPr lang="en-US" sz="1600" b="1" dirty="0" err="1"/>
              <a:t>Candidates_list</a:t>
            </a:r>
            <a:r>
              <a:rPr lang="en-US" sz="1600" b="1" dirty="0"/>
              <a:t> = list of all possible candidate sets (initially </a:t>
            </a:r>
            <a:r>
              <a:rPr lang="en-US" sz="1600" b="1" dirty="0" err="1"/>
              <a:t>nCk</a:t>
            </a:r>
            <a:r>
              <a:rPr lang="en-US" sz="1600" b="1" dirty="0"/>
              <a:t> candidates)</a:t>
            </a:r>
          </a:p>
          <a:p>
            <a:r>
              <a:rPr lang="en-US" sz="1600" b="1" dirty="0"/>
              <a:t>While </a:t>
            </a:r>
            <a:r>
              <a:rPr lang="en-US" sz="1600" b="1" dirty="0" err="1"/>
              <a:t>len</a:t>
            </a:r>
            <a:r>
              <a:rPr lang="en-US" sz="1600" b="1" dirty="0"/>
              <a:t>(</a:t>
            </a:r>
            <a:r>
              <a:rPr lang="en-US" sz="1600" b="1" dirty="0" err="1"/>
              <a:t>candidates_list</a:t>
            </a:r>
            <a:r>
              <a:rPr lang="en-US" sz="1600" b="1" dirty="0"/>
              <a:t>) &gt; 1: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Tuples_list</a:t>
            </a:r>
            <a:r>
              <a:rPr lang="en-US" sz="1600" b="1" dirty="0"/>
              <a:t> = all possible tuples by considering the remaining candidate sets</a:t>
            </a:r>
          </a:p>
          <a:p>
            <a:r>
              <a:rPr lang="en-US" sz="1600" b="1" dirty="0"/>
              <a:t>	tuple &lt;= choose that tuple from tuple list such that it has the maximum share in the total uncertainty of the candidate list</a:t>
            </a:r>
          </a:p>
          <a:p>
            <a:r>
              <a:rPr lang="en-US" sz="1600" b="1" dirty="0"/>
              <a:t>	Call LLM(tuple)</a:t>
            </a:r>
          </a:p>
          <a:p>
            <a:r>
              <a:rPr lang="en-US" sz="1600" b="1" dirty="0"/>
              <a:t>	Update LB and UB of candidate sets including tuple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= Check new intervals of candidate sets and choose the ones that are eligible for being pruned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candidates_list</a:t>
            </a:r>
            <a:r>
              <a:rPr lang="en-US" sz="1600" b="1" dirty="0"/>
              <a:t> &lt;= remove 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 from </a:t>
            </a:r>
            <a:r>
              <a:rPr lang="en-US" sz="1600" b="1" dirty="0" err="1"/>
              <a:t>Candidates_list</a:t>
            </a:r>
            <a:r>
              <a:rPr lang="en-US" sz="16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37CA-1F48-92C8-D9B3-134014B5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4634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0CC35-AF16-95AE-4F9C-0E02AFD3A89C}"/>
              </a:ext>
            </a:extLst>
          </p:cNvPr>
          <p:cNvSpPr txBox="1"/>
          <p:nvPr/>
        </p:nvSpPr>
        <p:spPr>
          <a:xfrm>
            <a:off x="-3" y="2812006"/>
            <a:ext cx="8192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Uncertainty types</a:t>
            </a:r>
          </a:p>
          <a:p>
            <a:r>
              <a:rPr lang="en-US" dirty="0">
                <a:solidFill>
                  <a:srgbClr val="FF0000"/>
                </a:solidFill>
              </a:rPr>
              <a:t>	LLM response: Make LLMs vote/refine (computation)</a:t>
            </a:r>
          </a:p>
          <a:p>
            <a:r>
              <a:rPr lang="en-US" dirty="0">
                <a:solidFill>
                  <a:srgbClr val="FF0000"/>
                </a:solidFill>
              </a:rPr>
              <a:t>	candidate set (already described): reducing with the following approach</a:t>
            </a:r>
          </a:p>
          <a:p>
            <a:r>
              <a:rPr lang="en-US" dirty="0">
                <a:solidFill>
                  <a:srgbClr val="FF0000"/>
                </a:solidFill>
              </a:rPr>
              <a:t>X – amount of computation – y – uncertainty reduction</a:t>
            </a:r>
          </a:p>
        </p:txBody>
      </p:sp>
    </p:spTree>
    <p:extLst>
      <p:ext uri="{BB962C8B-B14F-4D97-AF65-F5344CB8AC3E}">
        <p14:creationId xmlns:p14="http://schemas.microsoft.com/office/powerpoint/2010/main" val="370387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48271"/>
              </p:ext>
            </p:extLst>
          </p:nvPr>
        </p:nvGraphicFramePr>
        <p:xfrm>
          <a:off x="695323" y="1533078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23242"/>
              </p:ext>
            </p:extLst>
          </p:nvPr>
        </p:nvGraphicFramePr>
        <p:xfrm>
          <a:off x="6746082" y="102032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188116" y="4206390"/>
            <a:ext cx="11815763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initial candidate set does not contain all possible candidates. WLOG, We can assume they have already been pruned. </a:t>
            </a:r>
          </a:p>
          <a:p>
            <a:r>
              <a:rPr lang="en-US" sz="1600" dirty="0"/>
              <a:t>Current Candidate set = {{d1, d2, d3}: (0.9, 1.9), {d2, d4, d6}: (0.4, 1.4), {d4, d5, d6}: (0.2, 1.2)} --- </a:t>
            </a:r>
            <a:r>
              <a:rPr lang="en-US" sz="1600" dirty="0">
                <a:solidFill>
                  <a:srgbClr val="0070C0"/>
                </a:solidFill>
              </a:rPr>
              <a:t>U2 = 1.6</a:t>
            </a:r>
          </a:p>
          <a:p>
            <a:r>
              <a:rPr lang="en-US" sz="1600" dirty="0"/>
              <a:t>LLM(d1, d2) = 0.9 </a:t>
            </a:r>
          </a:p>
          <a:p>
            <a:r>
              <a:rPr lang="en-US" sz="1600" dirty="0"/>
              <a:t>Current Candidate set = {{d1, d2, d3}: (1.2, 1.9), {d2, d4, d6}: (0.4, 1.4), </a:t>
            </a:r>
            <a:r>
              <a:rPr lang="en-US" sz="1600" dirty="0">
                <a:solidFill>
                  <a:srgbClr val="FF0000"/>
                </a:solidFill>
              </a:rPr>
              <a:t>{d4, d5, d6}: (0.2, 1.2)</a:t>
            </a:r>
            <a:r>
              <a:rPr lang="en-US" sz="1600" dirty="0"/>
              <a:t>}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{d4, d5, d6}</a:t>
            </a:r>
          </a:p>
          <a:p>
            <a:r>
              <a:rPr lang="en-US" sz="1600" dirty="0"/>
              <a:t>Current Candidate set = {{d1, d2, d3}: (1.2, 1.9), {d2, d4, d6}: (0.4, 1.4)} --- </a:t>
            </a:r>
            <a:r>
              <a:rPr lang="en-US" sz="1600" dirty="0">
                <a:solidFill>
                  <a:srgbClr val="0070C0"/>
                </a:solidFill>
              </a:rPr>
              <a:t>U2 = 0.6</a:t>
            </a:r>
          </a:p>
          <a:p>
            <a:r>
              <a:rPr lang="en-US" sz="1600" dirty="0"/>
              <a:t>LLM(d2, d6) = 0.1</a:t>
            </a:r>
          </a:p>
          <a:p>
            <a:r>
              <a:rPr lang="en-US" sz="1600" dirty="0"/>
              <a:t>Current Candidate set = {{d1, d2, d3}: (1.2, 1.9),</a:t>
            </a:r>
            <a:r>
              <a:rPr lang="en-US" sz="1600" dirty="0">
                <a:solidFill>
                  <a:srgbClr val="FF0000"/>
                </a:solidFill>
              </a:rPr>
              <a:t> {d2, d4, d6}: (0.4, 1.1)}</a:t>
            </a:r>
            <a:r>
              <a:rPr lang="en-US" sz="1600" dirty="0"/>
              <a:t>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{d2, d4, d6}</a:t>
            </a:r>
          </a:p>
          <a:p>
            <a:r>
              <a:rPr lang="en-US" sz="1600" dirty="0"/>
              <a:t>Current Candidate set = {{d1, d2, d3}: (1.2, 1.9)} =&gt; Top-3 = (d1, d2, d3) --- </a:t>
            </a:r>
            <a:r>
              <a:rPr lang="en-US" sz="1600" dirty="0">
                <a:solidFill>
                  <a:srgbClr val="0070C0"/>
                </a:solidFill>
              </a:rPr>
              <a:t>U2 = 0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2FE42-E190-65BE-FB8F-BD9CC6C9F909}"/>
              </a:ext>
            </a:extLst>
          </p:cNvPr>
          <p:cNvSpPr txBox="1"/>
          <p:nvPr/>
        </p:nvSpPr>
        <p:spPr>
          <a:xfrm>
            <a:off x="1308321" y="83566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 = 6, K = 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DA5D6-88DA-8610-1600-05E992B59501}"/>
              </a:ext>
            </a:extLst>
          </p:cNvPr>
          <p:cNvSpPr txBox="1"/>
          <p:nvPr/>
        </p:nvSpPr>
        <p:spPr>
          <a:xfrm>
            <a:off x="215073" y="3592266"/>
            <a:ext cx="9930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simplified example of the iterative behavior of the algorithm </a:t>
            </a:r>
          </a:p>
          <a:p>
            <a:r>
              <a:rPr lang="en-US" dirty="0"/>
              <a:t>(For simplicity, the chosen tuples are not necessarily the ones with the highest share in uncertainty)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0599A-CDB2-EAF7-89AC-D5CE437AD07B}"/>
              </a:ext>
            </a:extLst>
          </p:cNvPr>
          <p:cNvSpPr txBox="1"/>
          <p:nvPr/>
        </p:nvSpPr>
        <p:spPr>
          <a:xfrm>
            <a:off x="215073" y="900066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5432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3346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2608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Algorithms</a:t>
            </a:r>
          </a:p>
          <a:p>
            <a:pPr lvl="1"/>
            <a:r>
              <a:rPr lang="en-US" b="1" dirty="0"/>
              <a:t>Exact baseline</a:t>
            </a:r>
            <a:r>
              <a:rPr lang="en-US" dirty="0"/>
              <a:t>: does all LLM calls, computes exact scores and select the max</a:t>
            </a:r>
          </a:p>
          <a:p>
            <a:pPr lvl="1"/>
            <a:r>
              <a:rPr lang="en-US" b="1" dirty="0"/>
              <a:t>Naïve</a:t>
            </a:r>
            <a:r>
              <a:rPr lang="en-US" dirty="0"/>
              <a:t>: does all LLM calls, uses them one by one to adjust bounds, and selects the remaining one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Min Uncertainty</a:t>
            </a:r>
            <a:r>
              <a:rPr lang="en-US" dirty="0"/>
              <a:t>: In an iterative process, decides which LLM call to do next, updates bounds, and repeats it till the winner is clear. </a:t>
            </a:r>
          </a:p>
          <a:p>
            <a:pPr lvl="1"/>
            <a:endParaRPr lang="en-US" dirty="0"/>
          </a:p>
          <a:p>
            <a:r>
              <a:rPr lang="en-US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7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4036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Cost</a:t>
            </a:r>
          </a:p>
          <a:p>
            <a:pPr lvl="1"/>
            <a:r>
              <a:rPr lang="en-US" dirty="0" err="1"/>
              <a:t>Min_Uncertainty</a:t>
            </a:r>
            <a:r>
              <a:rPr lang="en-US" dirty="0"/>
              <a:t> &lt; Naïve = Baseline</a:t>
            </a:r>
          </a:p>
          <a:p>
            <a:endParaRPr lang="en-US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Min Uncertainty &lt; Naive &lt; Baseline</a:t>
            </a:r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/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preference questions – categorized values 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Uncertainty</a:t>
            </a:r>
          </a:p>
        </p:txBody>
      </p:sp>
    </p:spTree>
    <p:extLst>
      <p:ext uri="{BB962C8B-B14F-4D97-AF65-F5344CB8AC3E}">
        <p14:creationId xmlns:p14="http://schemas.microsoft.com/office/powerpoint/2010/main" val="260802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Previous uncertainty definition: sum of overlaps between any two candidate pairs</a:t>
                </a:r>
              </a:p>
              <a:p>
                <a:r>
                  <a:rPr lang="en-US" sz="2400" dirty="0"/>
                  <a:t>New uncertainty definition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Where p is whether the winner is clear or not</a:t>
                </a:r>
              </a:p>
              <a:p>
                <a:pPr lvl="1"/>
                <a:r>
                  <a:rPr lang="en-US" dirty="0"/>
                  <a:t>Where p</a:t>
                </a:r>
                <a:r>
                  <a:rPr lang="en-US" baseline="-25000" dirty="0"/>
                  <a:t>i</a:t>
                </a:r>
                <a:r>
                  <a:rPr lang="en-US" dirty="0"/>
                  <a:t> is the probability of a candidate being the winner which is: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Independence assumption</a:t>
                </a:r>
              </a:p>
              <a:p>
                <a:pPr lvl="2"/>
                <a:r>
                  <a:rPr lang="en-US" sz="2400" dirty="0"/>
                  <a:t>P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Every </a:t>
                </a:r>
                <a:r>
                  <a:rPr lang="en-US" sz="2400" dirty="0" err="1"/>
                  <a:t>score</a:t>
                </a:r>
                <a:r>
                  <a:rPr lang="en-US" sz="2400" baseline="-25000" dirty="0" err="1"/>
                  <a:t>j</a:t>
                </a:r>
                <a:r>
                  <a:rPr lang="en-US" sz="2400" dirty="0"/>
                  <a:t> is a random variable with uniform distribution representing the overall score of candidate j.</a:t>
                </a:r>
              </a:p>
              <a:p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l="-785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686" y="2355851"/>
            <a:ext cx="47371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0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11" y="1103675"/>
            <a:ext cx="10515600" cy="435133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	Continuous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c1: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(1, 2) </a:t>
            </a:r>
          </a:p>
          <a:p>
            <a:pPr lvl="1"/>
            <a:r>
              <a:rPr lang="en-US" dirty="0"/>
              <a:t>c2 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(0.5, 1.5)</a:t>
            </a:r>
          </a:p>
          <a:p>
            <a:pPr lvl="1"/>
            <a:r>
              <a:rPr lang="en-US" dirty="0"/>
              <a:t>P(c1 &gt;= c2) = </a:t>
            </a:r>
          </a:p>
          <a:p>
            <a:pPr lvl="2"/>
            <a:r>
              <a:rPr lang="en-US" dirty="0"/>
              <a:t>p(1.5 &lt; c1 &lt; 2) + </a:t>
            </a:r>
          </a:p>
          <a:p>
            <a:pPr lvl="2"/>
            <a:r>
              <a:rPr lang="en-US" dirty="0"/>
              <a:t>p(1 &lt; c1 &lt; 1.5) * p(1 &lt; c2 &lt; 1.5) * ½ + </a:t>
            </a:r>
          </a:p>
          <a:p>
            <a:pPr lvl="2"/>
            <a:r>
              <a:rPr lang="en-US" dirty="0"/>
              <a:t>p(1 &lt; c1 &lt; 1.5) * p(0.5 &lt; c2 &lt; 1) </a:t>
            </a:r>
          </a:p>
          <a:p>
            <a:pPr marL="457200" lvl="1" indent="0">
              <a:buNone/>
            </a:pPr>
            <a:r>
              <a:rPr lang="en-US" dirty="0"/>
              <a:t>	= ½ + </a:t>
            </a:r>
          </a:p>
          <a:p>
            <a:pPr marL="457200" lvl="1" indent="0">
              <a:buNone/>
            </a:pPr>
            <a:r>
              <a:rPr lang="en-US" dirty="0"/>
              <a:t>	½ * ½ * ½ +</a:t>
            </a:r>
          </a:p>
          <a:p>
            <a:pPr marL="457200" lvl="1" indent="0">
              <a:buNone/>
            </a:pPr>
            <a:r>
              <a:rPr lang="en-US" dirty="0"/>
              <a:t>	 ½ * ½ = 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sz="2200" dirty="0"/>
              <a:t>0.875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P(c1 &lt; c2) = 1 – 0.875 = 0.125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F1F8B4-5568-20F1-C1C9-F994EAE19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492823"/>
              </p:ext>
            </p:extLst>
          </p:nvPr>
        </p:nvGraphicFramePr>
        <p:xfrm>
          <a:off x="6382404" y="2120442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C2F0A9-38A2-180B-9AA2-EE75D985568E}"/>
              </a:ext>
            </a:extLst>
          </p:cNvPr>
          <p:cNvSpPr txBox="1"/>
          <p:nvPr/>
        </p:nvSpPr>
        <p:spPr>
          <a:xfrm>
            <a:off x="6660179" y="176223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5CE6B-20B7-FB5E-7C55-360E2E783DAC}"/>
              </a:ext>
            </a:extLst>
          </p:cNvPr>
          <p:cNvSpPr txBox="1"/>
          <p:nvPr/>
        </p:nvSpPr>
        <p:spPr>
          <a:xfrm>
            <a:off x="5861801" y="213156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1714D-CE7F-20A7-BFC1-2234CC50C27A}"/>
              </a:ext>
            </a:extLst>
          </p:cNvPr>
          <p:cNvSpPr txBox="1"/>
          <p:nvPr/>
        </p:nvSpPr>
        <p:spPr>
          <a:xfrm>
            <a:off x="8796664" y="1325563"/>
            <a:ext cx="10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/>
              <p:nvPr/>
            </p:nvSpPr>
            <p:spPr>
              <a:xfrm>
                <a:off x="5633711" y="4317761"/>
                <a:ext cx="6673302" cy="187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Green region = (LB, UB)</a:t>
                </a:r>
                <a:r>
                  <a:rPr lang="en-US" baseline="-25000" dirty="0"/>
                  <a:t>c1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(LB, UB)</a:t>
                </a:r>
                <a:r>
                  <a:rPr lang="en-US" baseline="-25000" dirty="0"/>
                  <a:t>c2</a:t>
                </a:r>
              </a:p>
              <a:p>
                <a:r>
                  <a:rPr lang="en-US" dirty="0"/>
                  <a:t>Star region = c1 &gt;= c2 </a:t>
                </a:r>
              </a:p>
              <a:p>
                <a:r>
                  <a:rPr lang="en-US" dirty="0"/>
                  <a:t>Result = (Star region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Green region) / Green region</a:t>
                </a:r>
              </a:p>
              <a:p>
                <a:endParaRPr lang="en-US" dirty="0"/>
              </a:p>
              <a:p>
                <a:r>
                  <a:rPr lang="en-US" dirty="0"/>
                  <a:t>** Green region basically means table after applying assumptions</a:t>
                </a:r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11" y="4317761"/>
                <a:ext cx="6673302" cy="1877437"/>
              </a:xfrm>
              <a:prstGeom prst="rect">
                <a:avLst/>
              </a:prstGeom>
              <a:blipFill>
                <a:blip r:embed="rId2"/>
                <a:stretch>
                  <a:fillRect l="-759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24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Choosing an LLM call that most likely reduces entropy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minimizing the entropy 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 minimizing uncertainty</a:t>
            </a:r>
          </a:p>
          <a:p>
            <a:pPr lvl="2"/>
            <a:endParaRPr lang="en-US" dirty="0"/>
          </a:p>
        </p:txBody>
      </p:sp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3186113"/>
            <a:ext cx="47371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6B0F0A-64B9-7AEB-683D-3285B4E87B3E}"/>
              </a:ext>
            </a:extLst>
          </p:cNvPr>
          <p:cNvSpPr txBox="1"/>
          <p:nvPr/>
        </p:nvSpPr>
        <p:spPr>
          <a:xfrm>
            <a:off x="290512" y="4516775"/>
            <a:ext cx="11610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we have 2 candidates:</a:t>
            </a:r>
          </a:p>
          <a:p>
            <a:r>
              <a:rPr lang="en-US" dirty="0"/>
              <a:t>C1 = (0, 2), C2 = (0, 2)</a:t>
            </a:r>
          </a:p>
          <a:p>
            <a:r>
              <a:rPr lang="en-US" dirty="0"/>
              <a:t>P(c3) = ½ , P(c1) = ½ =&gt; worst-case probability distribution =&gt; entropy = maximum</a:t>
            </a:r>
          </a:p>
          <a:p>
            <a:endParaRPr lang="en-US" dirty="0"/>
          </a:p>
          <a:p>
            <a:r>
              <a:rPr lang="en-US" dirty="0"/>
              <a:t>C1 = (1.5, 2), C2 = (0.25, 0.75) </a:t>
            </a:r>
          </a:p>
          <a:p>
            <a:r>
              <a:rPr lang="en-US" dirty="0"/>
              <a:t>P(c1) = 1, P(c2) = 0=&gt; best-case probability distribution =&gt; entropy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7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7CE5-E1AB-DDEA-798E-C999680B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17" y="-275194"/>
            <a:ext cx="10515600" cy="1325563"/>
          </a:xfrm>
        </p:spPr>
        <p:txBody>
          <a:bodyPr/>
          <a:lstStyle/>
          <a:p>
            <a:r>
              <a:rPr lang="en-US" dirty="0"/>
              <a:t>Technical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5B92-143E-1940-B6B9-3FD95DA9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703"/>
            <a:ext cx="10515600" cy="4978784"/>
          </a:xfrm>
        </p:spPr>
        <p:txBody>
          <a:bodyPr/>
          <a:lstStyle/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Total number of documents – 4 </a:t>
            </a:r>
          </a:p>
          <a:p>
            <a:pPr lvl="1"/>
            <a:r>
              <a:rPr lang="en-US" dirty="0"/>
              <a:t>K=2 </a:t>
            </a:r>
          </a:p>
          <a:p>
            <a:r>
              <a:rPr lang="en-US" dirty="0"/>
              <a:t>Asking minimum number of questions to LLM</a:t>
            </a:r>
          </a:p>
          <a:p>
            <a:pPr lvl="1"/>
            <a:r>
              <a:rPr lang="en-US" dirty="0"/>
              <a:t>Two kinds of question</a:t>
            </a:r>
          </a:p>
          <a:p>
            <a:pPr lvl="2"/>
            <a:r>
              <a:rPr lang="en-US" dirty="0"/>
              <a:t>Relevance question Rel(q, di)?</a:t>
            </a:r>
          </a:p>
          <a:p>
            <a:pPr lvl="2"/>
            <a:r>
              <a:rPr lang="en-US" dirty="0"/>
              <a:t>Diversity question Div(</a:t>
            </a:r>
            <a:r>
              <a:rPr lang="en-US" dirty="0" err="1"/>
              <a:t>di,dj</a:t>
            </a:r>
            <a:r>
              <a:rPr lang="en-US" dirty="0"/>
              <a:t>)?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Inputs – Relevance Vector                                        Diversity matrix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726917-1216-B7A7-F815-FB1D57BEB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859117"/>
              </p:ext>
            </p:extLst>
          </p:nvPr>
        </p:nvGraphicFramePr>
        <p:xfrm>
          <a:off x="1612025" y="4430110"/>
          <a:ext cx="4395950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521EC0-E2AA-DA20-EB82-DF9028C1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78330"/>
              </p:ext>
            </p:extLst>
          </p:nvPr>
        </p:nvGraphicFramePr>
        <p:xfrm>
          <a:off x="6697716" y="4344803"/>
          <a:ext cx="439595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72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319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to choose the LLM call that most likely reduces the entropy?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Heuristic 1) Choosing the </a:t>
            </a:r>
            <a:r>
              <a:rPr lang="en-US" dirty="0" err="1"/>
              <a:t>llm</a:t>
            </a:r>
            <a:r>
              <a:rPr lang="en-US" dirty="0"/>
              <a:t> call that most likely reduces the sum of common intervals between candidates (previously discussed)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>
                <a:sym typeface="Wingdings" pitchFamily="2" charset="2"/>
              </a:rPr>
              <a:t>----------------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-----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--------------------------------</a:t>
            </a:r>
          </a:p>
          <a:p>
            <a:pPr lvl="4"/>
            <a:endParaRPr lang="en-US" dirty="0">
              <a:sym typeface="Wingdings" pitchFamily="2" charset="2"/>
            </a:endParaRPr>
          </a:p>
          <a:p>
            <a:pPr lvl="1"/>
            <a:r>
              <a:rPr lang="en-US" b="1" dirty="0"/>
              <a:t>Tries to diverge the intervals as much as possible </a:t>
            </a:r>
          </a:p>
        </p:txBody>
      </p:sp>
    </p:spTree>
    <p:extLst>
      <p:ext uri="{BB962C8B-B14F-4D97-AF65-F5344CB8AC3E}">
        <p14:creationId xmlns:p14="http://schemas.microsoft.com/office/powerpoint/2010/main" val="285692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Heuristic 2)  Choose a candidate where LB has the lowest overlap with the UB of others + largest non-overlapping area</a:t>
            </a:r>
          </a:p>
          <a:p>
            <a:pPr lvl="1"/>
            <a:r>
              <a:rPr lang="en-US" b="1" dirty="0"/>
              <a:t>It means choosing the candidate that is currently most likely the winner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After we choose the candidate (let’s say {d1, d2, d3}), we need to decide which tuple we should choose from that. (d1 vs d2 OR d1 vs d3 OR d2 VS d3)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Choose any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can use heuristic one to make this decision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can use the document tuple that is in the 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potential winner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ym typeface="Wingdings" pitchFamily="2" charset="2"/>
              </a:rPr>
              <a:t>---------------- C1</a:t>
            </a:r>
          </a:p>
          <a:p>
            <a:pPr lvl="4"/>
            <a:r>
              <a:rPr lang="en-US" dirty="0">
                <a:sym typeface="Wingdings" pitchFamily="2" charset="2"/>
              </a:rPr>
              <a:t>----- C2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 C3</a:t>
            </a:r>
          </a:p>
          <a:p>
            <a:pPr lvl="4"/>
            <a:r>
              <a:rPr lang="en-US" dirty="0">
                <a:sym typeface="Wingdings" pitchFamily="2" charset="2"/>
              </a:rPr>
              <a:t>                                 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-------------------------------- C4</a:t>
            </a:r>
          </a:p>
          <a:p>
            <a:pPr marL="3657600" lvl="8" indent="0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---------------------- C5</a:t>
            </a:r>
          </a:p>
          <a:p>
            <a:pPr lvl="2"/>
            <a:r>
              <a:rPr lang="en-US" dirty="0">
                <a:sym typeface="Wingdings" pitchFamily="2" charset="2"/>
              </a:rPr>
              <a:t>                     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-------------------------------------------- C6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41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9730-BACE-B473-7F45-3F6D6EC8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D082-C953-8685-CD98-E3CB5071A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Uncertainty of a candidate set (Entropy)</a:t>
            </a:r>
          </a:p>
          <a:p>
            <a:r>
              <a:rPr lang="en-US" dirty="0"/>
              <a:t>The probability of a candidate winner</a:t>
            </a:r>
          </a:p>
          <a:p>
            <a:r>
              <a:rPr lang="en-US" dirty="0"/>
              <a:t>Heuristic 2</a:t>
            </a:r>
          </a:p>
          <a:p>
            <a:endParaRPr lang="en-US" dirty="0"/>
          </a:p>
          <a:p>
            <a:r>
              <a:rPr lang="en-US" dirty="0"/>
              <a:t>No. calls heuristic vs baseline</a:t>
            </a:r>
          </a:p>
        </p:txBody>
      </p:sp>
    </p:spTree>
    <p:extLst>
      <p:ext uri="{BB962C8B-B14F-4D97-AF65-F5344CB8AC3E}">
        <p14:creationId xmlns:p14="http://schemas.microsoft.com/office/powerpoint/2010/main" val="1564271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 – No independence assumption</a:t>
            </a:r>
          </a:p>
        </p:txBody>
      </p:sp>
    </p:spTree>
    <p:extLst>
      <p:ext uri="{BB962C8B-B14F-4D97-AF65-F5344CB8AC3E}">
        <p14:creationId xmlns:p14="http://schemas.microsoft.com/office/powerpoint/2010/main" val="856757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Probability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𝑤𝑖𝑛𝑛𝑒𝑟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* … * P(c</a:t>
                </a:r>
                <a:r>
                  <a:rPr lang="en-US" i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</a:rPr>
                  <a:t> &gt;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c</a:t>
                </a:r>
                <a:r>
                  <a:rPr lang="en-US" i="1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i="1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1)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l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022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5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R"/>
                </a:pPr>
                <a:r>
                  <a:rPr lang="en-US" dirty="0">
                    <a:latin typeface="Cambria Math" panose="02040503050406030204" pitchFamily="18" charset="0"/>
                  </a:rPr>
                  <a:t>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N*m*m table (N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LB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UB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aseline="-25000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="0" i="0" baseline="-2500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n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Green region) / Green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 simplified 2D visualization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  <a:blipFill>
                <a:blip r:embed="rId2"/>
                <a:stretch>
                  <a:fillRect l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86802"/>
              </p:ext>
            </p:extLst>
          </p:nvPr>
        </p:nvGraphicFramePr>
        <p:xfrm>
          <a:off x="3379157" y="472122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3671220" y="435189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2827034" y="484507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E3099-855A-EE22-A87C-FF7EA0149DE8}"/>
              </a:ext>
            </a:extLst>
          </p:cNvPr>
          <p:cNvSpPr txBox="1"/>
          <p:nvPr/>
        </p:nvSpPr>
        <p:spPr>
          <a:xfrm>
            <a:off x="9047215" y="560601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0.88</a:t>
            </a:r>
          </a:p>
        </p:txBody>
      </p:sp>
    </p:spTree>
    <p:extLst>
      <p:ext uri="{BB962C8B-B14F-4D97-AF65-F5344CB8AC3E}">
        <p14:creationId xmlns:p14="http://schemas.microsoft.com/office/powerpoint/2010/main" val="3649740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2*m*m Dimensional table (2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Orange region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</a:rPr>
                  <a:t>New constraint = Assuming all questions from x’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y’  result in 0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Orange region = Green region after applying new constraint 	</a:t>
                </a: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Orange region) / Orange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an example 2D table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x’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c1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**y’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c2</a:t>
                </a:r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  <a:blipFill>
                <a:blip r:embed="rId2"/>
                <a:stretch>
                  <a:fillRect l="-1056"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31629"/>
              </p:ext>
            </p:extLst>
          </p:nvPr>
        </p:nvGraphicFramePr>
        <p:xfrm>
          <a:off x="6293807" y="477837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6585870" y="440904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5741684" y="490222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047AF-780B-93AC-9874-E40C85793549}"/>
              </a:ext>
            </a:extLst>
          </p:cNvPr>
          <p:cNvSpPr txBox="1"/>
          <p:nvPr/>
        </p:nvSpPr>
        <p:spPr>
          <a:xfrm>
            <a:off x="8733328" y="440904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1</a:t>
            </a:r>
          </a:p>
        </p:txBody>
      </p:sp>
    </p:spTree>
    <p:extLst>
      <p:ext uri="{BB962C8B-B14F-4D97-AF65-F5344CB8AC3E}">
        <p14:creationId xmlns:p14="http://schemas.microsoft.com/office/powerpoint/2010/main" val="2811716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8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68642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Description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1166843"/>
            <a:ext cx="1095407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Algorithms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Exact baseline</a:t>
            </a:r>
            <a:r>
              <a:rPr lang="en-US" dirty="0"/>
              <a:t>: does all LLM calls, computes exact scores and select the max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Naïve</a:t>
            </a:r>
            <a:r>
              <a:rPr lang="en-US" dirty="0"/>
              <a:t>: does all LLM calls, uses them one by one to adjust bounds, and selects the remaining one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Min Uncertainty</a:t>
            </a:r>
            <a:r>
              <a:rPr lang="en-US" dirty="0"/>
              <a:t>: In an iterative process, decides which LLM call to do next, updates bounds, and repeats it till the winner is clear.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Lowest Overlap: </a:t>
            </a:r>
            <a:r>
              <a:rPr lang="en-US" dirty="0"/>
              <a:t>Choose a candidate where LB has the lowest overlap with the UB of others + largest non-overlapping area</a:t>
            </a:r>
          </a:p>
          <a:p>
            <a:pPr lvl="1"/>
            <a:endParaRPr lang="en-US" dirty="0"/>
          </a:p>
          <a:p>
            <a:r>
              <a:rPr lang="en-US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r>
              <a:rPr lang="en-US" dirty="0"/>
              <a:t>Entropy</a:t>
            </a:r>
          </a:p>
        </p:txBody>
      </p:sp>
    </p:spTree>
    <p:extLst>
      <p:ext uri="{BB962C8B-B14F-4D97-AF65-F5344CB8AC3E}">
        <p14:creationId xmlns:p14="http://schemas.microsoft.com/office/powerpoint/2010/main" val="2842589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64" y="-238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893173"/>
            <a:ext cx="1095407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Cost</a:t>
            </a:r>
          </a:p>
          <a:p>
            <a:pPr lvl="1"/>
            <a:r>
              <a:rPr lang="en-US" dirty="0"/>
              <a:t>Lowest overlap &lt; </a:t>
            </a:r>
            <a:r>
              <a:rPr lang="en-US" dirty="0" err="1"/>
              <a:t>Min_Uncertainty</a:t>
            </a:r>
            <a:r>
              <a:rPr lang="en-US" dirty="0"/>
              <a:t> &lt; Naïve = Baseline</a:t>
            </a:r>
          </a:p>
          <a:p>
            <a:endParaRPr lang="en-US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Lowest overlap &gt; 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Min Uncertainty </a:t>
            </a:r>
            <a:r>
              <a:rPr lang="en-US" dirty="0">
                <a:solidFill>
                  <a:srgbClr val="FF0000"/>
                </a:solidFill>
              </a:rPr>
              <a:t>&lt;=</a:t>
            </a:r>
            <a:r>
              <a:rPr lang="en-US" dirty="0"/>
              <a:t> Lowest overlap &lt; Naive &lt; Baseline</a:t>
            </a:r>
          </a:p>
          <a:p>
            <a:pPr lvl="2"/>
            <a:endParaRPr lang="en-US" dirty="0"/>
          </a:p>
          <a:p>
            <a:r>
              <a:rPr lang="en-US" dirty="0"/>
              <a:t>Entropy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ends with zero for all Lowest overlap, min uncertainty, and naïve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is not monotonic for any of them</a:t>
            </a:r>
          </a:p>
          <a:p>
            <a:endParaRPr lang="en-US" dirty="0"/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 = Lowest Overlap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</p:txBody>
      </p:sp>
    </p:spTree>
    <p:extLst>
      <p:ext uri="{BB962C8B-B14F-4D97-AF65-F5344CB8AC3E}">
        <p14:creationId xmlns:p14="http://schemas.microsoft.com/office/powerpoint/2010/main" val="175841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Core technical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068880"/>
            <a:ext cx="10515600" cy="4351338"/>
          </a:xfrm>
        </p:spPr>
        <p:txBody>
          <a:bodyPr/>
          <a:lstStyle/>
          <a:p>
            <a:r>
              <a:rPr lang="en-US" dirty="0"/>
              <a:t>Decide the next best question</a:t>
            </a:r>
          </a:p>
          <a:p>
            <a:pPr lvl="1"/>
            <a:r>
              <a:rPr lang="en-US" dirty="0"/>
              <a:t>Infer a probability distribution function over the possible set of top-k sets</a:t>
            </a:r>
          </a:p>
          <a:p>
            <a:pPr lvl="1"/>
            <a:r>
              <a:rPr lang="en-US" dirty="0"/>
              <a:t>Decide how a question is helpful in reducing the entropy of the solution</a:t>
            </a:r>
          </a:p>
          <a:p>
            <a:pPr lvl="1"/>
            <a:endParaRPr lang="en-US" dirty="0"/>
          </a:p>
          <a:p>
            <a:r>
              <a:rPr lang="en-US" dirty="0"/>
              <a:t>N1-n100 (entities) – k=5</a:t>
            </a:r>
          </a:p>
          <a:p>
            <a:r>
              <a:rPr lang="en-US" dirty="0"/>
              <a:t>Number of possible solution set = 100C5</a:t>
            </a:r>
          </a:p>
          <a:p>
            <a:pPr lvl="1"/>
            <a:r>
              <a:rPr lang="en-US" dirty="0"/>
              <a:t>Minimum(LB) MMR score to each set, Maximum (UB) MMR score to each set</a:t>
            </a:r>
          </a:p>
          <a:p>
            <a:pPr lvl="1"/>
            <a:r>
              <a:rPr lang="en-US" dirty="0"/>
              <a:t>When you get an answer to a question – LB and MB scores of some candidate sets get readjusted. </a:t>
            </a:r>
          </a:p>
        </p:txBody>
      </p:sp>
    </p:spTree>
    <p:extLst>
      <p:ext uri="{BB962C8B-B14F-4D97-AF65-F5344CB8AC3E}">
        <p14:creationId xmlns:p14="http://schemas.microsoft.com/office/powerpoint/2010/main" val="33906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r>
              <a:rPr lang="en-US" dirty="0"/>
              <a:t>A running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N=6, k=3</a:t>
            </a:r>
          </a:p>
          <a:p>
            <a:pPr marL="0" indent="0">
              <a:buNone/>
            </a:pPr>
            <a:r>
              <a:rPr lang="en-US" dirty="0"/>
              <a:t>How to add LB and UB score</a:t>
            </a:r>
          </a:p>
          <a:p>
            <a:pPr marL="0" indent="0">
              <a:buNone/>
            </a:pPr>
            <a:r>
              <a:rPr lang="en-US" dirty="0"/>
              <a:t>What is the uncertainty in the current candidate set?</a:t>
            </a:r>
          </a:p>
          <a:p>
            <a:pPr marL="0" indent="0">
              <a:buNone/>
            </a:pPr>
            <a:r>
              <a:rPr lang="en-US" dirty="0"/>
              <a:t>How do you decide the question that reduces it maximally?</a:t>
            </a:r>
          </a:p>
          <a:p>
            <a:pPr marL="0" indent="0">
              <a:buNone/>
            </a:pPr>
            <a:r>
              <a:rPr lang="en-US" dirty="0"/>
              <a:t>	DIV(</a:t>
            </a:r>
            <a:r>
              <a:rPr lang="en-US" dirty="0" err="1"/>
              <a:t>a,b</a:t>
            </a:r>
            <a:r>
              <a:rPr lang="en-US" dirty="0"/>
              <a:t>), DIV(</a:t>
            </a:r>
            <a:r>
              <a:rPr lang="en-US" dirty="0" err="1"/>
              <a:t>b,c</a:t>
            </a:r>
            <a:r>
              <a:rPr lang="en-US" dirty="0"/>
              <a:t>) – how one is better than the other?</a:t>
            </a:r>
          </a:p>
        </p:txBody>
      </p:sp>
    </p:spTree>
    <p:extLst>
      <p:ext uri="{BB962C8B-B14F-4D97-AF65-F5344CB8AC3E}">
        <p14:creationId xmlns:p14="http://schemas.microsoft.com/office/powerpoint/2010/main" val="321535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running example</a:t>
            </a:r>
          </a:p>
        </p:txBody>
      </p:sp>
    </p:spTree>
    <p:extLst>
      <p:ext uri="{BB962C8B-B14F-4D97-AF65-F5344CB8AC3E}">
        <p14:creationId xmlns:p14="http://schemas.microsoft.com/office/powerpoint/2010/main" val="217142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N=4, k=3</a:t>
            </a:r>
          </a:p>
          <a:p>
            <a:pPr marL="0" indent="0">
              <a:buNone/>
            </a:pPr>
            <a:r>
              <a:rPr lang="en-US" sz="1800" dirty="0"/>
              <a:t>d1 = the price is fair, d2 = This camera has very high quality</a:t>
            </a:r>
          </a:p>
          <a:p>
            <a:pPr marL="0" indent="0">
              <a:buNone/>
            </a:pPr>
            <a:r>
              <a:rPr lang="en-US" sz="1800" dirty="0"/>
              <a:t>d3 = The quality of this camera is great, d4 = The quality of the camera is normal </a:t>
            </a:r>
          </a:p>
          <a:p>
            <a:pPr marL="0" indent="0">
              <a:buNone/>
            </a:pPr>
            <a:r>
              <a:rPr lang="en-US" sz="1800" dirty="0"/>
              <a:t>query: I’m looking for a good camera</a:t>
            </a:r>
          </a:p>
          <a:p>
            <a:pPr marL="0" indent="0">
              <a:buNone/>
            </a:pPr>
            <a:r>
              <a:rPr lang="en-US" sz="2200" dirty="0"/>
              <a:t>Candidate set = {{d1, d2, d3}, {d1, d2, d4}, {d1, d3, d4}, {d2, d3, d4}} </a:t>
            </a:r>
          </a:p>
          <a:p>
            <a:pPr marL="0" indent="0">
              <a:buNone/>
            </a:pPr>
            <a:r>
              <a:rPr lang="en-US" sz="2200" dirty="0"/>
              <a:t>Scoring function (MMR)</a:t>
            </a:r>
          </a:p>
          <a:p>
            <a:pPr lvl="1"/>
            <a:r>
              <a:rPr lang="en-US" sz="1800" dirty="0"/>
              <a:t>MMR(</a:t>
            </a:r>
            <a:r>
              <a:rPr lang="en-US" sz="1800" dirty="0" err="1"/>
              <a:t>candidate_set</a:t>
            </a:r>
            <a:r>
              <a:rPr lang="en-US" sz="1800" dirty="0"/>
              <a:t>) = 1 * R(</a:t>
            </a:r>
            <a:r>
              <a:rPr lang="en-US" sz="1800" dirty="0" err="1"/>
              <a:t>candidate_set</a:t>
            </a:r>
            <a:r>
              <a:rPr lang="en-US" sz="1800" dirty="0"/>
              <a:t>) + 1 * D(</a:t>
            </a:r>
            <a:r>
              <a:rPr lang="en-US" sz="1800" dirty="0" err="1"/>
              <a:t>candidate_set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R(</a:t>
            </a:r>
            <a:r>
              <a:rPr lang="en-US" sz="1800" dirty="0" err="1"/>
              <a:t>candidate_set</a:t>
            </a:r>
            <a:r>
              <a:rPr lang="en-US" sz="1800" dirty="0"/>
              <a:t>) = Sum(R(query, d) for d in candidate set) / k</a:t>
            </a:r>
          </a:p>
          <a:p>
            <a:pPr lvl="1"/>
            <a:r>
              <a:rPr lang="en-US" sz="1800" dirty="0"/>
              <a:t>D(</a:t>
            </a:r>
            <a:r>
              <a:rPr lang="en-US" sz="1800" dirty="0" err="1"/>
              <a:t>candidate_set</a:t>
            </a:r>
            <a:r>
              <a:rPr lang="en-US" sz="1800" dirty="0"/>
              <a:t>) = Sum(D(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for 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in </a:t>
            </a:r>
            <a:r>
              <a:rPr lang="en-US" sz="1800" dirty="0" err="1"/>
              <a:t>candidate_set</a:t>
            </a:r>
            <a:r>
              <a:rPr lang="en-US" sz="1800" dirty="0"/>
              <a:t>) / kC2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75411-E358-C239-2434-DB67C4408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0596"/>
              </p:ext>
            </p:extLst>
          </p:nvPr>
        </p:nvGraphicFramePr>
        <p:xfrm>
          <a:off x="1128713" y="5430730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DA797C-5140-AB58-1F77-54A6EADEA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66000"/>
              </p:ext>
            </p:extLst>
          </p:nvPr>
        </p:nvGraphicFramePr>
        <p:xfrm>
          <a:off x="6096000" y="4526297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20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87" y="1035527"/>
            <a:ext cx="1164431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Current Candidate set = {{d1, d2, d3}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d2,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{d2,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} </a:t>
            </a:r>
          </a:p>
          <a:p>
            <a:pPr marL="0" indent="0">
              <a:buNone/>
            </a:pPr>
            <a:r>
              <a:rPr lang="en-US" sz="2000" dirty="0"/>
              <a:t>First, we assume we have called LLM for the whole Relevance (R) table since the number of calls is still linear.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01DA8-3E70-2FA7-CE43-22DFDF86492F}"/>
              </a:ext>
            </a:extLst>
          </p:cNvPr>
          <p:cNvSpPr txBox="1"/>
          <p:nvPr/>
        </p:nvSpPr>
        <p:spPr>
          <a:xfrm>
            <a:off x="4420447" y="2018783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d3}) = 0.7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0C03B-4536-8C26-6EA6-52AFCFBB2846}"/>
              </a:ext>
            </a:extLst>
          </p:cNvPr>
          <p:cNvSpPr txBox="1"/>
          <p:nvPr/>
        </p:nvSpPr>
        <p:spPr>
          <a:xfrm>
            <a:off x="4435320" y="2561520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d4}) = 0.6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BE5F2-1C36-DEE1-8329-4EB120C796F0}"/>
              </a:ext>
            </a:extLst>
          </p:cNvPr>
          <p:cNvSpPr txBox="1"/>
          <p:nvPr/>
        </p:nvSpPr>
        <p:spPr>
          <a:xfrm>
            <a:off x="4420446" y="312046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d3, d4}) = 0.6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C543A4-3CBF-8EAF-4E9E-DC12B92CB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2841"/>
              </p:ext>
            </p:extLst>
          </p:nvPr>
        </p:nvGraphicFramePr>
        <p:xfrm>
          <a:off x="1585913" y="5658337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2FA91D-A367-F589-9FA6-29A5B3DBA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41767"/>
              </p:ext>
            </p:extLst>
          </p:nvPr>
        </p:nvGraphicFramePr>
        <p:xfrm>
          <a:off x="6553200" y="4753904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6CAEFAF-A92B-EE22-1A27-417FE766D081}"/>
              </a:ext>
            </a:extLst>
          </p:cNvPr>
          <p:cNvSpPr txBox="1"/>
          <p:nvPr/>
        </p:nvSpPr>
        <p:spPr>
          <a:xfrm>
            <a:off x="4420445" y="3611234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R({d2, d3, d4}) = 0.8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F8403D-3742-40FE-3AC5-DECC50518307}"/>
              </a:ext>
            </a:extLst>
          </p:cNvPr>
          <p:cNvSpPr txBox="1"/>
          <p:nvPr/>
        </p:nvSpPr>
        <p:spPr>
          <a:xfrm>
            <a:off x="4124074" y="179280"/>
            <a:ext cx="3266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Relevance score</a:t>
            </a:r>
          </a:p>
        </p:txBody>
      </p:sp>
    </p:spTree>
    <p:extLst>
      <p:ext uri="{BB962C8B-B14F-4D97-AF65-F5344CB8AC3E}">
        <p14:creationId xmlns:p14="http://schemas.microsoft.com/office/powerpoint/2010/main" val="361506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8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Next best question: LLM(d1, d2) OR LLM(d2, d3)?</a:t>
            </a:r>
          </a:p>
          <a:p>
            <a:pPr lvl="1"/>
            <a:r>
              <a:rPr lang="en-US" sz="2000" dirty="0"/>
              <a:t>Whatever that results in higher uncertainty reduction</a:t>
            </a:r>
          </a:p>
          <a:p>
            <a:pPr lvl="1"/>
            <a:r>
              <a:rPr lang="en-US" sz="2000" dirty="0"/>
              <a:t>How to measure uncertainty</a:t>
            </a:r>
          </a:p>
          <a:p>
            <a:pPr lvl="2"/>
            <a:r>
              <a:rPr lang="en-US" dirty="0"/>
              <a:t>U1: Min(UBs) – Max(LBs) </a:t>
            </a:r>
          </a:p>
          <a:p>
            <a:pPr lvl="3"/>
            <a:r>
              <a:rPr lang="en-US" dirty="0"/>
              <a:t>Conceptually, equivalent to Length of intersection of common intervals</a:t>
            </a:r>
          </a:p>
          <a:p>
            <a:pPr lvl="2"/>
            <a:r>
              <a:rPr lang="en-US" dirty="0"/>
              <a:t>U2: Sum of the length of common intervals between each candidate pair </a:t>
            </a:r>
          </a:p>
          <a:p>
            <a:pPr lvl="3"/>
            <a:r>
              <a:rPr lang="en-US" dirty="0"/>
              <a:t>Conceptually, equivalent to Length of union of common intervals</a:t>
            </a:r>
          </a:p>
          <a:p>
            <a:pPr lvl="2"/>
            <a:r>
              <a:rPr lang="en-US" dirty="0"/>
              <a:t>U3: Entropy</a:t>
            </a:r>
          </a:p>
          <a:p>
            <a:pPr lvl="3"/>
            <a:r>
              <a:rPr lang="en-US" sz="2000" dirty="0"/>
              <a:t>Sum(</a:t>
            </a:r>
            <a:r>
              <a:rPr lang="en-US" sz="2000" dirty="0" err="1"/>
              <a:t>PlogP</a:t>
            </a:r>
            <a:r>
              <a:rPr lang="en-US" sz="2000" dirty="0"/>
              <a:t>)</a:t>
            </a:r>
          </a:p>
          <a:p>
            <a:pPr lvl="3"/>
            <a:r>
              <a:rPr lang="en-US" sz="2000" dirty="0"/>
              <a:t>P: chance of each candidate set to have the maximum score</a:t>
            </a:r>
          </a:p>
          <a:p>
            <a:pPr lvl="4"/>
            <a:r>
              <a:rPr lang="en-US" sz="2000" dirty="0"/>
              <a:t>P = Integral(x) for x in [LB, UP] / (UB – LB)</a:t>
            </a:r>
          </a:p>
          <a:p>
            <a:pPr lvl="4"/>
            <a:r>
              <a:rPr lang="en-US" sz="2000" dirty="0"/>
              <a:t>P needs to be normalized then</a:t>
            </a:r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13D2A9-51BE-3EAA-8822-84E3AF396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26921"/>
              </p:ext>
            </p:extLst>
          </p:nvPr>
        </p:nvGraphicFramePr>
        <p:xfrm>
          <a:off x="1924635" y="545033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B414B1-C8E7-4817-33E9-4EE7F2C5D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47207"/>
              </p:ext>
            </p:extLst>
          </p:nvPr>
        </p:nvGraphicFramePr>
        <p:xfrm>
          <a:off x="7217915" y="4676706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486B66E-FCF6-AE1F-C05C-DA8EF9BCFA8C}"/>
              </a:ext>
            </a:extLst>
          </p:cNvPr>
          <p:cNvSpPr txBox="1"/>
          <p:nvPr/>
        </p:nvSpPr>
        <p:spPr>
          <a:xfrm>
            <a:off x="3880652" y="197469"/>
            <a:ext cx="3662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Uncertainty Metric</a:t>
            </a:r>
          </a:p>
        </p:txBody>
      </p:sp>
    </p:spTree>
    <p:extLst>
      <p:ext uri="{BB962C8B-B14F-4D97-AF65-F5344CB8AC3E}">
        <p14:creationId xmlns:p14="http://schemas.microsoft.com/office/powerpoint/2010/main" val="56981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805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U1 = 0.8 , U2 = 5.3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If we Call LLM for (d1, d2): 0.9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/>
              <a:t>Current Candidate set = {{d1, d2, d3}: (1.0, 1.66), {d1, d2, d4}: (0.9, 1.56), {d1, d3, d4}: (0.6, 1.6), {d2, d3, d4}: (0.8, 1.8)}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3.94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If we Call LLM for (d2, d3): 0.3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3F7F6-2BF7-D631-D495-03EEDF999D6F}"/>
              </a:ext>
            </a:extLst>
          </p:cNvPr>
          <p:cNvSpPr txBox="1"/>
          <p:nvPr/>
        </p:nvSpPr>
        <p:spPr>
          <a:xfrm>
            <a:off x="381000" y="5360603"/>
            <a:ext cx="112585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Current Candidate set = {{d1, d2, d3}: (0.8, 1.46), {d1, d2, d4}: (0.6, 1.6), {d1, d3, d4}: (0.6, 1.6), {d2, d3, d4}: (0.9, 1.56)} 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4.2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Hence, Different uncertainty metrics give different results, but U2 is the accurate version of U1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F329EF-EE08-0CF7-4083-FFD53D47728C}"/>
              </a:ext>
            </a:extLst>
          </p:cNvPr>
          <p:cNvCxnSpPr/>
          <p:nvPr/>
        </p:nvCxnSpPr>
        <p:spPr>
          <a:xfrm>
            <a:off x="381000" y="3531803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004092-4060-093D-E635-18B423218F30}"/>
              </a:ext>
            </a:extLst>
          </p:cNvPr>
          <p:cNvCxnSpPr/>
          <p:nvPr/>
        </p:nvCxnSpPr>
        <p:spPr>
          <a:xfrm>
            <a:off x="552450" y="6281737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059900-C459-C54A-7380-3AC7A1431375}"/>
              </a:ext>
            </a:extLst>
          </p:cNvPr>
          <p:cNvCxnSpPr/>
          <p:nvPr/>
        </p:nvCxnSpPr>
        <p:spPr>
          <a:xfrm>
            <a:off x="381000" y="1049391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E3064EB-F4AB-EE4A-6A45-34F177D4C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64977"/>
              </p:ext>
            </p:extLst>
          </p:nvPr>
        </p:nvGraphicFramePr>
        <p:xfrm>
          <a:off x="1271878" y="161842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AE67BDF-83D5-2F40-F35C-D62612A77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09775"/>
              </p:ext>
            </p:extLst>
          </p:nvPr>
        </p:nvGraphicFramePr>
        <p:xfrm>
          <a:off x="1271878" y="4303329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48550D2-2649-AF9D-FA95-9C760EB6A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16792"/>
              </p:ext>
            </p:extLst>
          </p:nvPr>
        </p:nvGraphicFramePr>
        <p:xfrm>
          <a:off x="7058051" y="931478"/>
          <a:ext cx="293811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2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9227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636019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647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FF7330E-DF6C-D204-93E3-718C34165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22610"/>
              </p:ext>
            </p:extLst>
          </p:nvPr>
        </p:nvGraphicFramePr>
        <p:xfrm>
          <a:off x="6881518" y="3538538"/>
          <a:ext cx="26720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11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87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40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7090</TotalTime>
  <Words>3087</Words>
  <Application>Microsoft Macintosh PowerPoint</Application>
  <PresentationFormat>Widescreen</PresentationFormat>
  <Paragraphs>639</Paragraphs>
  <Slides>29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Aptos</vt:lpstr>
      <vt:lpstr>Aptos Display</vt:lpstr>
      <vt:lpstr>Arial</vt:lpstr>
      <vt:lpstr>Cambria Math</vt:lpstr>
      <vt:lpstr>Symbol</vt:lpstr>
      <vt:lpstr>Wingdings</vt:lpstr>
      <vt:lpstr>Office Theme</vt:lpstr>
      <vt:lpstr>Ranking with LLMs</vt:lpstr>
      <vt:lpstr>Technical problem</vt:lpstr>
      <vt:lpstr>Core technical problem </vt:lpstr>
      <vt:lpstr>A running example</vt:lpstr>
      <vt:lpstr>A running example</vt:lpstr>
      <vt:lpstr>Example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Description</vt:lpstr>
      <vt:lpstr>Results</vt:lpstr>
      <vt:lpstr>Uncertainty</vt:lpstr>
      <vt:lpstr>Entropy</vt:lpstr>
      <vt:lpstr>Entropy - Example</vt:lpstr>
      <vt:lpstr>Entropy</vt:lpstr>
      <vt:lpstr>heuristic to minimize entropy</vt:lpstr>
      <vt:lpstr>heuristic to minimize entropy</vt:lpstr>
      <vt:lpstr>Next implementation steps</vt:lpstr>
      <vt:lpstr>Entropy – No independence assumption</vt:lpstr>
      <vt:lpstr>Probability modeling</vt:lpstr>
      <vt:lpstr>Entropy</vt:lpstr>
      <vt:lpstr>Entropy</vt:lpstr>
      <vt:lpstr>Results</vt:lpstr>
      <vt:lpstr>Description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Basu Roy, Senjuti CTR (IND)</dc:creator>
  <cp:lastModifiedBy>Namazi Nia, Spencer</cp:lastModifiedBy>
  <cp:revision>101</cp:revision>
  <dcterms:created xsi:type="dcterms:W3CDTF">2024-08-13T17:35:31Z</dcterms:created>
  <dcterms:modified xsi:type="dcterms:W3CDTF">2024-09-16T02:56:13Z</dcterms:modified>
</cp:coreProperties>
</file>