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463" r:id="rId5"/>
    <p:sldId id="478" r:id="rId6"/>
    <p:sldId id="453" r:id="rId7"/>
    <p:sldId id="462" r:id="rId8"/>
    <p:sldId id="323" r:id="rId9"/>
    <p:sldId id="460" r:id="rId10"/>
    <p:sldId id="476" r:id="rId11"/>
    <p:sldId id="333" r:id="rId12"/>
    <p:sldId id="485" r:id="rId13"/>
    <p:sldId id="486" r:id="rId14"/>
    <p:sldId id="429" r:id="rId15"/>
    <p:sldId id="465" r:id="rId16"/>
    <p:sldId id="487" r:id="rId17"/>
    <p:sldId id="469" r:id="rId18"/>
    <p:sldId id="477" r:id="rId19"/>
    <p:sldId id="468" r:id="rId20"/>
    <p:sldId id="467" r:id="rId21"/>
    <p:sldId id="471" r:id="rId22"/>
    <p:sldId id="417" r:id="rId23"/>
    <p:sldId id="479" r:id="rId24"/>
    <p:sldId id="481" r:id="rId25"/>
    <p:sldId id="482" r:id="rId26"/>
    <p:sldId id="472" r:id="rId27"/>
    <p:sldId id="474" r:id="rId28"/>
    <p:sldId id="484" r:id="rId29"/>
    <p:sldId id="457" r:id="rId30"/>
    <p:sldId id="4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84" userDrawn="1">
          <p15:clr>
            <a:srgbClr val="A4A3A4"/>
          </p15:clr>
        </p15:guide>
        <p15:guide id="4" orient="horz" pos="2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068"/>
    <a:srgbClr val="002060"/>
    <a:srgbClr val="00339A"/>
    <a:srgbClr val="006AB8"/>
    <a:srgbClr val="58CCFE"/>
    <a:srgbClr val="68D6D8"/>
    <a:srgbClr val="FFA9A7"/>
    <a:srgbClr val="264178"/>
    <a:srgbClr val="FACAD2"/>
    <a:srgbClr val="C9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9" autoAdjust="0"/>
    <p:restoredTop sz="94776" autoAdjust="0"/>
  </p:normalViewPr>
  <p:slideViewPr>
    <p:cSldViewPr snapToGrid="0" showGuides="1">
      <p:cViewPr varScale="1">
        <p:scale>
          <a:sx n="67" d="100"/>
          <a:sy n="67" d="100"/>
        </p:scale>
        <p:origin x="84" y="120"/>
      </p:cViewPr>
      <p:guideLst>
        <p:guide orient="horz" pos="912"/>
        <p:guide pos="3840"/>
        <p:guide orient="horz" pos="3984"/>
        <p:guide orient="horz" pos="24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333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dom. Hotel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mmm\-yy</c:formatCode>
                <c:ptCount val="13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  <c:pt idx="12">
                  <c:v>44866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57449</c:v>
                </c:pt>
                <c:pt idx="1">
                  <c:v>58758</c:v>
                </c:pt>
                <c:pt idx="2">
                  <c:v>62988</c:v>
                </c:pt>
                <c:pt idx="3">
                  <c:v>61560</c:v>
                </c:pt>
                <c:pt idx="4">
                  <c:v>66473</c:v>
                </c:pt>
                <c:pt idx="5">
                  <c:v>66397</c:v>
                </c:pt>
                <c:pt idx="6">
                  <c:v>70561</c:v>
                </c:pt>
                <c:pt idx="7">
                  <c:v>63578</c:v>
                </c:pt>
                <c:pt idx="8">
                  <c:v>62309</c:v>
                </c:pt>
                <c:pt idx="9">
                  <c:v>69888</c:v>
                </c:pt>
                <c:pt idx="10">
                  <c:v>66871</c:v>
                </c:pt>
                <c:pt idx="11">
                  <c:v>53831</c:v>
                </c:pt>
                <c:pt idx="12">
                  <c:v>47040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B9-4B2A-8285-61DDCA5617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9293743"/>
        <c:axId val="239296655"/>
      </c:lineChart>
      <c:dateAx>
        <c:axId val="239293743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96655"/>
        <c:crosses val="autoZero"/>
        <c:auto val="1"/>
        <c:lblOffset val="100"/>
        <c:baseTimeUnit val="months"/>
      </c:dateAx>
      <c:valAx>
        <c:axId val="239296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rtl="0"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Int. Flight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Int. Hotel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mmm\-yy</c:formatCode>
                <c:ptCount val="13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  <c:pt idx="12">
                  <c:v>44866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9372</c:v>
                </c:pt>
                <c:pt idx="1">
                  <c:v>11106</c:v>
                </c:pt>
                <c:pt idx="2">
                  <c:v>9458</c:v>
                </c:pt>
                <c:pt idx="3">
                  <c:v>9505</c:v>
                </c:pt>
                <c:pt idx="4">
                  <c:v>11214</c:v>
                </c:pt>
                <c:pt idx="5">
                  <c:v>14484</c:v>
                </c:pt>
                <c:pt idx="6">
                  <c:v>14577</c:v>
                </c:pt>
                <c:pt idx="7">
                  <c:v>12043</c:v>
                </c:pt>
                <c:pt idx="8">
                  <c:v>13544</c:v>
                </c:pt>
                <c:pt idx="9">
                  <c:v>17572</c:v>
                </c:pt>
                <c:pt idx="10">
                  <c:v>17245</c:v>
                </c:pt>
                <c:pt idx="11">
                  <c:v>15399</c:v>
                </c:pt>
                <c:pt idx="12">
                  <c:v>14700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FD-4AB5-BFAB-38DDF5C12C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9293743"/>
        <c:axId val="239296655"/>
      </c:lineChart>
      <c:dateAx>
        <c:axId val="239293743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96655"/>
        <c:crosses val="autoZero"/>
        <c:auto val="1"/>
        <c:lblOffset val="100"/>
        <c:baseTimeUnit val="months"/>
      </c:dateAx>
      <c:valAx>
        <c:axId val="239296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rtl="0"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002060"/>
                </a:solidFill>
              </a:rPr>
              <a:t>dom. Hotel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B2C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mmm\-yy</c:formatCode>
                <c:ptCount val="13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  <c:pt idx="12">
                  <c:v>44866</c:v>
                </c:pt>
              </c:numCache>
            </c:numRef>
          </c:cat>
          <c:val>
            <c:numRef>
              <c:f>Sheet1!$B$2:$B$14</c:f>
              <c:numCache>
                <c:formatCode>0%</c:formatCode>
                <c:ptCount val="13"/>
                <c:pt idx="0">
                  <c:v>0.81</c:v>
                </c:pt>
                <c:pt idx="1">
                  <c:v>0.82</c:v>
                </c:pt>
                <c:pt idx="2">
                  <c:v>0.79</c:v>
                </c:pt>
                <c:pt idx="3">
                  <c:v>0.85</c:v>
                </c:pt>
                <c:pt idx="4">
                  <c:v>0.9</c:v>
                </c:pt>
                <c:pt idx="5">
                  <c:v>0.85</c:v>
                </c:pt>
                <c:pt idx="6">
                  <c:v>0.82</c:v>
                </c:pt>
                <c:pt idx="7">
                  <c:v>0.82</c:v>
                </c:pt>
                <c:pt idx="8">
                  <c:v>0.84</c:v>
                </c:pt>
                <c:pt idx="9">
                  <c:v>0.81</c:v>
                </c:pt>
                <c:pt idx="10">
                  <c:v>0.85</c:v>
                </c:pt>
                <c:pt idx="11">
                  <c:v>0.79</c:v>
                </c:pt>
                <c:pt idx="12">
                  <c:v>0.77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B9-4B2A-8285-61DDCA5617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B2B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mmm\-yy</c:formatCode>
                <c:ptCount val="13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  <c:pt idx="12">
                  <c:v>44866</c:v>
                </c:pt>
              </c:numCache>
            </c:numRef>
          </c:cat>
          <c:val>
            <c:numRef>
              <c:f>Sheet1!$C$2:$C$14</c:f>
              <c:numCache>
                <c:formatCode>0%</c:formatCode>
                <c:ptCount val="13"/>
                <c:pt idx="0">
                  <c:v>0.19</c:v>
                </c:pt>
                <c:pt idx="1">
                  <c:v>0.18</c:v>
                </c:pt>
                <c:pt idx="2">
                  <c:v>0.21</c:v>
                </c:pt>
                <c:pt idx="3">
                  <c:v>0.15</c:v>
                </c:pt>
                <c:pt idx="4">
                  <c:v>0.1</c:v>
                </c:pt>
                <c:pt idx="5">
                  <c:v>0.15</c:v>
                </c:pt>
                <c:pt idx="6">
                  <c:v>0.18</c:v>
                </c:pt>
                <c:pt idx="7">
                  <c:v>0.18</c:v>
                </c:pt>
                <c:pt idx="8">
                  <c:v>0.16</c:v>
                </c:pt>
                <c:pt idx="9">
                  <c:v>0.19</c:v>
                </c:pt>
                <c:pt idx="10">
                  <c:v>0.15</c:v>
                </c:pt>
                <c:pt idx="11">
                  <c:v>0.21</c:v>
                </c:pt>
                <c:pt idx="12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7D-4602-9C9C-9C55B413F9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9293743"/>
        <c:axId val="239296655"/>
      </c:lineChart>
      <c:dateAx>
        <c:axId val="239293743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96655"/>
        <c:crosses val="autoZero"/>
        <c:auto val="1"/>
        <c:lblOffset val="100"/>
        <c:baseTimeUnit val="months"/>
      </c:dateAx>
      <c:valAx>
        <c:axId val="23929665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rtl="0"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002060"/>
                </a:solidFill>
              </a:rPr>
              <a:t>dom. Flight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B2C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mmm\-yy</c:formatCode>
                <c:ptCount val="13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  <c:pt idx="12">
                  <c:v>44866</c:v>
                </c:pt>
              </c:numCache>
            </c:numRef>
          </c:cat>
          <c:val>
            <c:numRef>
              <c:f>Sheet1!$B$2:$B$14</c:f>
              <c:numCache>
                <c:formatCode>0%</c:formatCode>
                <c:ptCount val="13"/>
                <c:pt idx="0">
                  <c:v>0.9</c:v>
                </c:pt>
                <c:pt idx="1">
                  <c:v>0.91</c:v>
                </c:pt>
                <c:pt idx="2">
                  <c:v>0.9</c:v>
                </c:pt>
                <c:pt idx="3">
                  <c:v>0.92</c:v>
                </c:pt>
                <c:pt idx="4">
                  <c:v>0.93</c:v>
                </c:pt>
                <c:pt idx="5">
                  <c:v>0.91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  <c:pt idx="10">
                  <c:v>0.9</c:v>
                </c:pt>
                <c:pt idx="11">
                  <c:v>0.87</c:v>
                </c:pt>
                <c:pt idx="12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DB-4453-92F7-50902AB793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B2B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mmm\-yy</c:formatCode>
                <c:ptCount val="13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  <c:pt idx="12">
                  <c:v>44866</c:v>
                </c:pt>
              </c:numCache>
            </c:numRef>
          </c:cat>
          <c:val>
            <c:numRef>
              <c:f>Sheet1!$C$2:$C$14</c:f>
              <c:numCache>
                <c:formatCode>0%</c:formatCode>
                <c:ptCount val="13"/>
                <c:pt idx="0">
                  <c:v>0.1</c:v>
                </c:pt>
                <c:pt idx="1">
                  <c:v>0.09</c:v>
                </c:pt>
                <c:pt idx="2">
                  <c:v>0.1</c:v>
                </c:pt>
                <c:pt idx="3">
                  <c:v>0.08</c:v>
                </c:pt>
                <c:pt idx="4">
                  <c:v>7.0000000000000007E-2</c:v>
                </c:pt>
                <c:pt idx="5">
                  <c:v>0.09</c:v>
                </c:pt>
                <c:pt idx="6">
                  <c:v>0.1</c:v>
                </c:pt>
                <c:pt idx="7">
                  <c:v>0.09</c:v>
                </c:pt>
                <c:pt idx="8">
                  <c:v>0.08</c:v>
                </c:pt>
                <c:pt idx="9">
                  <c:v>0.08</c:v>
                </c:pt>
                <c:pt idx="10">
                  <c:v>0.1</c:v>
                </c:pt>
                <c:pt idx="11">
                  <c:v>0.13</c:v>
                </c:pt>
                <c:pt idx="12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00-4254-AF67-DDF2DC850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9293743"/>
        <c:axId val="239296655"/>
      </c:lineChart>
      <c:dateAx>
        <c:axId val="239293743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96655"/>
        <c:crosses val="autoZero"/>
        <c:auto val="1"/>
        <c:lblOffset val="100"/>
        <c:baseTimeUnit val="months"/>
      </c:dateAx>
      <c:valAx>
        <c:axId val="23929665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Revenue and Profit per Product (</a:t>
            </a:r>
            <a:r>
              <a:rPr lang="en-US" dirty="0" err="1"/>
              <a:t>Bn</a:t>
            </a:r>
            <a:r>
              <a:rPr lang="en-US" baseline="0" dirty="0" err="1"/>
              <a:t>R</a:t>
            </a:r>
            <a:r>
              <a:rPr lang="en-US" baseline="0" dirty="0"/>
              <a:t>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Dom. Hotel</c:v>
                </c:pt>
                <c:pt idx="1">
                  <c:v>Dom. Flight</c:v>
                </c:pt>
                <c:pt idx="2">
                  <c:v>Bus</c:v>
                </c:pt>
                <c:pt idx="3">
                  <c:v>Train</c:v>
                </c:pt>
                <c:pt idx="4">
                  <c:v>Int. Flight</c:v>
                </c:pt>
                <c:pt idx="5">
                  <c:v>Int. Hotel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</c:v>
                </c:pt>
                <c:pt idx="1">
                  <c:v>12</c:v>
                </c:pt>
                <c:pt idx="2">
                  <c:v>20</c:v>
                </c:pt>
                <c:pt idx="3">
                  <c:v>11</c:v>
                </c:pt>
                <c:pt idx="4">
                  <c:v>11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3C-494C-8359-DBAD7E7E2E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Dom. Hotel</c:v>
                </c:pt>
                <c:pt idx="1">
                  <c:v>Dom. Flight</c:v>
                </c:pt>
                <c:pt idx="2">
                  <c:v>Bus</c:v>
                </c:pt>
                <c:pt idx="3">
                  <c:v>Train</c:v>
                </c:pt>
                <c:pt idx="4">
                  <c:v>Int. Flight</c:v>
                </c:pt>
                <c:pt idx="5">
                  <c:v>Int. Hotel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3C-494C-8359-DBAD7E7E2E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Margin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solidFill>
                  <a:srgbClr val="70AD47">
                    <a:lumMod val="40000"/>
                    <a:lumOff val="60000"/>
                  </a:srgbClr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E63C-494C-8359-DBAD7E7E2EE5}"/>
                </c:ext>
              </c:extLst>
            </c:dLbl>
            <c:dLbl>
              <c:idx val="1"/>
              <c:spPr>
                <a:solidFill>
                  <a:srgbClr val="70AD47">
                    <a:lumMod val="40000"/>
                    <a:lumOff val="60000"/>
                  </a:srgbClr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4-E63C-494C-8359-DBAD7E7E2EE5}"/>
                </c:ext>
              </c:extLst>
            </c:dLbl>
            <c:dLbl>
              <c:idx val="2"/>
              <c:spPr>
                <a:solidFill>
                  <a:srgbClr val="70AD47">
                    <a:lumMod val="40000"/>
                    <a:lumOff val="60000"/>
                  </a:srgbClr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E63C-494C-8359-DBAD7E7E2EE5}"/>
                </c:ext>
              </c:extLst>
            </c:dLbl>
            <c:dLbl>
              <c:idx val="3"/>
              <c:spPr>
                <a:solidFill>
                  <a:srgbClr val="70AD47">
                    <a:lumMod val="40000"/>
                    <a:lumOff val="60000"/>
                  </a:srgbClr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6-E63C-494C-8359-DBAD7E7E2EE5}"/>
                </c:ext>
              </c:extLst>
            </c:dLbl>
            <c:dLbl>
              <c:idx val="4"/>
              <c:spPr>
                <a:solidFill>
                  <a:srgbClr val="70AD47">
                    <a:lumMod val="40000"/>
                    <a:lumOff val="60000"/>
                  </a:srgbClr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E63C-494C-8359-DBAD7E7E2EE5}"/>
                </c:ext>
              </c:extLst>
            </c:dLbl>
            <c:dLbl>
              <c:idx val="5"/>
              <c:spPr>
                <a:solidFill>
                  <a:srgbClr val="70AD47">
                    <a:lumMod val="40000"/>
                    <a:lumOff val="60000"/>
                  </a:srgbClr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8-E63C-494C-8359-DBAD7E7E2EE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Dom. Hotel</c:v>
                </c:pt>
                <c:pt idx="1">
                  <c:v>Dom. Flight</c:v>
                </c:pt>
                <c:pt idx="2">
                  <c:v>Bus</c:v>
                </c:pt>
                <c:pt idx="3">
                  <c:v>Train</c:v>
                </c:pt>
                <c:pt idx="4">
                  <c:v>Int. Flight</c:v>
                </c:pt>
                <c:pt idx="5">
                  <c:v>Int. Hotel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7.0000000000000007E-2</c:v>
                </c:pt>
                <c:pt idx="1">
                  <c:v>0.03</c:v>
                </c:pt>
                <c:pt idx="2">
                  <c:v>0.01</c:v>
                </c:pt>
                <c:pt idx="3">
                  <c:v>0.02</c:v>
                </c:pt>
                <c:pt idx="4">
                  <c:v>0.01</c:v>
                </c:pt>
                <c:pt idx="5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3C-494C-8359-DBAD7E7E2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6335088"/>
        <c:axId val="286337168"/>
      </c:barChart>
      <c:catAx>
        <c:axId val="28633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337168"/>
        <c:crosses val="autoZero"/>
        <c:auto val="1"/>
        <c:lblAlgn val="ctr"/>
        <c:lblOffset val="100"/>
        <c:noMultiLvlLbl val="0"/>
      </c:catAx>
      <c:valAx>
        <c:axId val="286337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33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Market Trend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mmm\-yy</c:formatCode>
                <c:ptCount val="13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  <c:pt idx="12">
                  <c:v>44866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215</c:v>
                </c:pt>
                <c:pt idx="1">
                  <c:v>207</c:v>
                </c:pt>
                <c:pt idx="2">
                  <c:v>246</c:v>
                </c:pt>
                <c:pt idx="3">
                  <c:v>193</c:v>
                </c:pt>
                <c:pt idx="4">
                  <c:v>267</c:v>
                </c:pt>
                <c:pt idx="5">
                  <c:v>226</c:v>
                </c:pt>
                <c:pt idx="6">
                  <c:v>278</c:v>
                </c:pt>
                <c:pt idx="7">
                  <c:v>253</c:v>
                </c:pt>
                <c:pt idx="8">
                  <c:v>330</c:v>
                </c:pt>
                <c:pt idx="9">
                  <c:v>303</c:v>
                </c:pt>
                <c:pt idx="10">
                  <c:v>340</c:v>
                </c:pt>
                <c:pt idx="11">
                  <c:v>259</c:v>
                </c:pt>
                <c:pt idx="12">
                  <c:v>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8E-4E7F-A094-7ADB04955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2173743"/>
        <c:axId val="1282167087"/>
      </c:lineChart>
      <c:dateAx>
        <c:axId val="1282173743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2167087"/>
        <c:crosses val="autoZero"/>
        <c:auto val="1"/>
        <c:lblOffset val="100"/>
        <c:baseTimeUnit val="months"/>
      </c:dateAx>
      <c:valAx>
        <c:axId val="12821670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217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Trend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mmm\-yy</c:formatCode>
                <c:ptCount val="13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  <c:pt idx="12">
                  <c:v>44866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130357</c:v>
                </c:pt>
                <c:pt idx="1">
                  <c:v>147371</c:v>
                </c:pt>
                <c:pt idx="2">
                  <c:v>180427</c:v>
                </c:pt>
                <c:pt idx="3">
                  <c:v>164417</c:v>
                </c:pt>
                <c:pt idx="4">
                  <c:v>125548</c:v>
                </c:pt>
                <c:pt idx="5">
                  <c:v>136949</c:v>
                </c:pt>
                <c:pt idx="6">
                  <c:v>157448</c:v>
                </c:pt>
                <c:pt idx="7">
                  <c:v>121261</c:v>
                </c:pt>
                <c:pt idx="8">
                  <c:v>130510</c:v>
                </c:pt>
                <c:pt idx="9">
                  <c:v>120340</c:v>
                </c:pt>
                <c:pt idx="10">
                  <c:v>105793</c:v>
                </c:pt>
                <c:pt idx="11">
                  <c:v>155011</c:v>
                </c:pt>
                <c:pt idx="12">
                  <c:v>125905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43-4CE4-BF9C-71A7A131B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9128911"/>
        <c:axId val="1929129743"/>
      </c:lineChart>
      <c:dateAx>
        <c:axId val="192912891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129743"/>
        <c:crosses val="autoZero"/>
        <c:auto val="1"/>
        <c:lblOffset val="100"/>
        <c:baseTimeUnit val="months"/>
      </c:dateAx>
      <c:valAx>
        <c:axId val="1929129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128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Margin/ATP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Markup/ATP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Sheet1!$A$2:$A$3</c:f>
              <c:numCache>
                <c:formatCode>General</c:formatCode>
                <c:ptCount val="2"/>
                <c:pt idx="0">
                  <c:v>0.17</c:v>
                </c:pt>
                <c:pt idx="1">
                  <c:v>0.18</c:v>
                </c:pt>
              </c:numCache>
            </c:numRef>
          </c:xVal>
          <c:yVal>
            <c:numRef>
              <c:f>Sheet1!$B$2:$B$3</c:f>
              <c:numCache>
                <c:formatCode>#,##0.00</c:formatCode>
                <c:ptCount val="2"/>
                <c:pt idx="0">
                  <c:v>89066.559999999998</c:v>
                </c:pt>
                <c:pt idx="1">
                  <c:v>90431.93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80-4C8B-826B-9A97025CC9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1766896"/>
        <c:axId val="1881767312"/>
      </c:scatterChart>
      <c:valAx>
        <c:axId val="1881766896"/>
        <c:scaling>
          <c:orientation val="minMax"/>
          <c:max val="0.18000000000000002"/>
          <c:min val="0.17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CPT/ATP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767312"/>
        <c:crosses val="autoZero"/>
        <c:crossBetween val="midCat"/>
      </c:valAx>
      <c:valAx>
        <c:axId val="18817673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Margin/ATP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766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Share/ATP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Sheet1!$A$2:$A$3</c:f>
              <c:numCache>
                <c:formatCode>General</c:formatCode>
                <c:ptCount val="2"/>
                <c:pt idx="0">
                  <c:v>0.17</c:v>
                </c:pt>
                <c:pt idx="1">
                  <c:v>0.18</c:v>
                </c:pt>
              </c:numCache>
            </c:numRef>
          </c:xVal>
          <c:yVal>
            <c:numRef>
              <c:f>Sheet1!$B$2:$B$3</c:f>
              <c:numCache>
                <c:formatCode>#,##0.00</c:formatCode>
                <c:ptCount val="2"/>
                <c:pt idx="0">
                  <c:v>0.126</c:v>
                </c:pt>
                <c:pt idx="1">
                  <c:v>0.14000000000000001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513-46FF-9ECC-3FE5E42A06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1766896"/>
        <c:axId val="1881767312"/>
      </c:scatterChart>
      <c:valAx>
        <c:axId val="1881766896"/>
        <c:scaling>
          <c:orientation val="minMax"/>
          <c:max val="0.18000000000000002"/>
          <c:min val="0.17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CPT/ATP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767312"/>
        <c:crosses val="autoZero"/>
        <c:crossBetween val="midCat"/>
      </c:valAx>
      <c:valAx>
        <c:axId val="1881767312"/>
        <c:scaling>
          <c:orientation val="minMax"/>
          <c:min val="0.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766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effectLst/>
              </a:rPr>
              <a:t>Customers Pain Points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Not having user profile</c:v>
                </c:pt>
                <c:pt idx="1">
                  <c:v>High Prices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EA-4D1E-AE07-B25F1FA972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08488655"/>
        <c:axId val="1708493647"/>
      </c:barChart>
      <c:catAx>
        <c:axId val="1708488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493647"/>
        <c:crosses val="autoZero"/>
        <c:auto val="1"/>
        <c:lblAlgn val="ctr"/>
        <c:lblOffset val="100"/>
        <c:noMultiLvlLbl val="0"/>
      </c:catAx>
      <c:valAx>
        <c:axId val="1708493647"/>
        <c:scaling>
          <c:orientation val="minMax"/>
          <c:max val="10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488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Market Share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mmm\-yy</c:formatCode>
                <c:ptCount val="13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  <c:pt idx="12">
                  <c:v>44866</c:v>
                </c:pt>
              </c:numCache>
            </c:numRef>
          </c:cat>
          <c:val>
            <c:numRef>
              <c:f>Sheet1!$B$2:$B$14</c:f>
              <c:numCache>
                <c:formatCode>0%</c:formatCode>
                <c:ptCount val="13"/>
                <c:pt idx="0">
                  <c:v>7.8299999999999995E-2</c:v>
                </c:pt>
                <c:pt idx="1">
                  <c:v>9.4200000000000006E-2</c:v>
                </c:pt>
                <c:pt idx="2">
                  <c:v>8.5500000000000007E-2</c:v>
                </c:pt>
                <c:pt idx="3">
                  <c:v>8.1100000000000005E-2</c:v>
                </c:pt>
                <c:pt idx="4">
                  <c:v>8.9599999999999999E-2</c:v>
                </c:pt>
                <c:pt idx="5">
                  <c:v>8.1100000000000005E-2</c:v>
                </c:pt>
                <c:pt idx="6">
                  <c:v>8.8900000000000007E-2</c:v>
                </c:pt>
                <c:pt idx="7">
                  <c:v>7.22E-2</c:v>
                </c:pt>
                <c:pt idx="8">
                  <c:v>7.4700000000000003E-2</c:v>
                </c:pt>
                <c:pt idx="9">
                  <c:v>8.3299999999999999E-2</c:v>
                </c:pt>
                <c:pt idx="10">
                  <c:v>9.4E-2</c:v>
                </c:pt>
                <c:pt idx="11">
                  <c:v>0.09</c:v>
                </c:pt>
                <c:pt idx="12">
                  <c:v>8.5999999999999993E-2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75-4A77-8D54-3C469DB00A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9293743"/>
        <c:axId val="239296655"/>
      </c:lineChart>
      <c:dateAx>
        <c:axId val="239293743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96655"/>
        <c:crosses val="autoZero"/>
        <c:auto val="1"/>
        <c:lblOffset val="100"/>
        <c:baseTimeUnit val="months"/>
      </c:dateAx>
      <c:valAx>
        <c:axId val="23929665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rtl="0"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Commission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 smtClean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Comission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mmm\-yy</c:formatCode>
                <c:ptCount val="13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  <c:pt idx="12">
                  <c:v>44866</c:v>
                </c:pt>
              </c:numCache>
            </c:numRef>
          </c:cat>
          <c:val>
            <c:numRef>
              <c:f>Sheet1!$B$2:$B$14</c:f>
              <c:numCache>
                <c:formatCode>0.00%</c:formatCode>
                <c:ptCount val="13"/>
                <c:pt idx="0">
                  <c:v>7.0000000000000007E-2</c:v>
                </c:pt>
                <c:pt idx="1">
                  <c:v>7.4999999999999997E-2</c:v>
                </c:pt>
                <c:pt idx="2">
                  <c:v>0.08</c:v>
                </c:pt>
                <c:pt idx="3">
                  <c:v>7.4999999999999997E-2</c:v>
                </c:pt>
                <c:pt idx="4">
                  <c:v>8.2000000000000003E-2</c:v>
                </c:pt>
                <c:pt idx="5">
                  <c:v>8.6999999999999994E-2</c:v>
                </c:pt>
                <c:pt idx="6">
                  <c:v>7.1999999999999995E-2</c:v>
                </c:pt>
                <c:pt idx="7">
                  <c:v>8.8999999999999996E-2</c:v>
                </c:pt>
                <c:pt idx="8">
                  <c:v>9.1999999999999998E-2</c:v>
                </c:pt>
                <c:pt idx="9">
                  <c:v>0.10100000000000001</c:v>
                </c:pt>
                <c:pt idx="10">
                  <c:v>9.5000000000000001E-2</c:v>
                </c:pt>
                <c:pt idx="11">
                  <c:v>0.105</c:v>
                </c:pt>
                <c:pt idx="12">
                  <c:v>0.10299999999999999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B1-46FB-9B00-DC6CD5FD7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1967535"/>
        <c:axId val="1091968783"/>
      </c:lineChart>
      <c:dateAx>
        <c:axId val="1091967535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968783"/>
        <c:crosses val="autoZero"/>
        <c:auto val="1"/>
        <c:lblOffset val="100"/>
        <c:baseTimeUnit val="months"/>
      </c:dateAx>
      <c:valAx>
        <c:axId val="1091968783"/>
        <c:scaling>
          <c:orientation val="minMax"/>
          <c:min val="3.0000000000000006E-2"/>
        </c:scaling>
        <c:delete val="0"/>
        <c:axPos val="l"/>
        <c:numFmt formatCode="0.0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967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Market Share</a:t>
            </a:r>
          </a:p>
        </c:rich>
      </c:tx>
      <c:layout>
        <c:manualLayout>
          <c:xMode val="edge"/>
          <c:yMode val="edge"/>
          <c:x val="0.37072481705732491"/>
          <c:y val="2.273928396322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mmm\-yy</c:formatCode>
                <c:ptCount val="13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  <c:pt idx="12">
                  <c:v>44866</c:v>
                </c:pt>
              </c:numCache>
            </c:numRef>
          </c:cat>
          <c:val>
            <c:numRef>
              <c:f>Sheet1!$B$2:$B$14</c:f>
              <c:numCache>
                <c:formatCode>0%</c:formatCode>
                <c:ptCount val="13"/>
                <c:pt idx="0">
                  <c:v>0.11</c:v>
                </c:pt>
                <c:pt idx="1">
                  <c:v>0.13</c:v>
                </c:pt>
                <c:pt idx="2">
                  <c:v>0.13700000000000001</c:v>
                </c:pt>
                <c:pt idx="3">
                  <c:v>0.14399999999999999</c:v>
                </c:pt>
                <c:pt idx="4">
                  <c:v>0.13900000000000001</c:v>
                </c:pt>
                <c:pt idx="5">
                  <c:v>0.13700000000000001</c:v>
                </c:pt>
                <c:pt idx="6">
                  <c:v>0.123</c:v>
                </c:pt>
                <c:pt idx="7">
                  <c:v>0.122</c:v>
                </c:pt>
                <c:pt idx="8">
                  <c:v>0.108</c:v>
                </c:pt>
                <c:pt idx="9">
                  <c:v>0.115</c:v>
                </c:pt>
                <c:pt idx="10">
                  <c:v>0.109</c:v>
                </c:pt>
                <c:pt idx="11">
                  <c:v>0.126</c:v>
                </c:pt>
                <c:pt idx="12">
                  <c:v>0.126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35-4EF3-A515-ED2451DF0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9293743"/>
        <c:axId val="239296655"/>
      </c:lineChart>
      <c:dateAx>
        <c:axId val="239293743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96655"/>
        <c:crosses val="autoZero"/>
        <c:auto val="1"/>
        <c:lblOffset val="100"/>
        <c:baseTimeUnit val="months"/>
      </c:dateAx>
      <c:valAx>
        <c:axId val="23929665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rtl="0"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dom. Flight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mmm\-yy</c:formatCode>
                <c:ptCount val="13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  <c:pt idx="12">
                  <c:v>44866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203247</c:v>
                </c:pt>
                <c:pt idx="1">
                  <c:v>243434</c:v>
                </c:pt>
                <c:pt idx="2">
                  <c:v>245415</c:v>
                </c:pt>
                <c:pt idx="3">
                  <c:v>243722</c:v>
                </c:pt>
                <c:pt idx="4">
                  <c:v>236319</c:v>
                </c:pt>
                <c:pt idx="5">
                  <c:v>213641</c:v>
                </c:pt>
                <c:pt idx="6">
                  <c:v>208129</c:v>
                </c:pt>
                <c:pt idx="7">
                  <c:v>194131</c:v>
                </c:pt>
                <c:pt idx="8">
                  <c:v>169428</c:v>
                </c:pt>
                <c:pt idx="9">
                  <c:v>203095</c:v>
                </c:pt>
                <c:pt idx="10">
                  <c:v>171402</c:v>
                </c:pt>
                <c:pt idx="11">
                  <c:v>199195</c:v>
                </c:pt>
                <c:pt idx="12">
                  <c:v>203323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CC-44B0-8424-960F7CB8C3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9293743"/>
        <c:axId val="239296655"/>
      </c:lineChart>
      <c:dateAx>
        <c:axId val="239293743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96655"/>
        <c:crosses val="autoZero"/>
        <c:auto val="1"/>
        <c:lblOffset val="100"/>
        <c:baseTimeUnit val="months"/>
      </c:dateAx>
      <c:valAx>
        <c:axId val="239296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Commission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 smtClean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Comission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mmm\-yy</c:formatCode>
                <c:ptCount val="13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  <c:pt idx="12">
                  <c:v>44866</c:v>
                </c:pt>
              </c:numCache>
            </c:numRef>
          </c:cat>
          <c:val>
            <c:numRef>
              <c:f>Sheet1!$B$2:$B$14</c:f>
              <c:numCache>
                <c:formatCode>0.00%</c:formatCode>
                <c:ptCount val="13"/>
                <c:pt idx="0">
                  <c:v>3.5000000000000003E-2</c:v>
                </c:pt>
                <c:pt idx="1">
                  <c:v>3.4000000000000002E-2</c:v>
                </c:pt>
                <c:pt idx="2">
                  <c:v>3.2000000000000001E-2</c:v>
                </c:pt>
                <c:pt idx="3">
                  <c:v>3.1E-2</c:v>
                </c:pt>
                <c:pt idx="4">
                  <c:v>3.4000000000000002E-2</c:v>
                </c:pt>
                <c:pt idx="5">
                  <c:v>3.3000000000000002E-2</c:v>
                </c:pt>
                <c:pt idx="6">
                  <c:v>3.5000000000000003E-2</c:v>
                </c:pt>
                <c:pt idx="7">
                  <c:v>3.2000000000000001E-2</c:v>
                </c:pt>
                <c:pt idx="8">
                  <c:v>3.1E-2</c:v>
                </c:pt>
                <c:pt idx="9">
                  <c:v>3.4000000000000002E-2</c:v>
                </c:pt>
                <c:pt idx="10">
                  <c:v>3.3000000000000002E-2</c:v>
                </c:pt>
                <c:pt idx="11">
                  <c:v>3.5000000000000003E-2</c:v>
                </c:pt>
                <c:pt idx="12">
                  <c:v>3.4000000000000002E-2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AD-42B8-B349-CAEACE70F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1967535"/>
        <c:axId val="1091968783"/>
      </c:lineChart>
      <c:dateAx>
        <c:axId val="1091967535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968783"/>
        <c:crosses val="autoZero"/>
        <c:auto val="1"/>
        <c:lblOffset val="100"/>
        <c:baseTimeUnit val="months"/>
      </c:dateAx>
      <c:valAx>
        <c:axId val="1091968783"/>
        <c:scaling>
          <c:orientation val="minMax"/>
          <c:min val="3.0000000000000006E-2"/>
        </c:scaling>
        <c:delete val="0"/>
        <c:axPos val="l"/>
        <c:numFmt formatCode="0.0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967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mmm\-yy</c:formatCode>
                <c:ptCount val="13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  <c:pt idx="12">
                  <c:v>44866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54800</c:v>
                </c:pt>
                <c:pt idx="1">
                  <c:v>66746</c:v>
                </c:pt>
                <c:pt idx="2">
                  <c:v>71243</c:v>
                </c:pt>
                <c:pt idx="3">
                  <c:v>39538</c:v>
                </c:pt>
                <c:pt idx="4">
                  <c:v>93061</c:v>
                </c:pt>
                <c:pt idx="5">
                  <c:v>66975</c:v>
                </c:pt>
                <c:pt idx="6">
                  <c:v>84086</c:v>
                </c:pt>
                <c:pt idx="7">
                  <c:v>84853</c:v>
                </c:pt>
                <c:pt idx="8">
                  <c:v>100235</c:v>
                </c:pt>
                <c:pt idx="9">
                  <c:v>95522</c:v>
                </c:pt>
                <c:pt idx="10">
                  <c:v>65732</c:v>
                </c:pt>
                <c:pt idx="11">
                  <c:v>93817</c:v>
                </c:pt>
                <c:pt idx="12">
                  <c:v>97190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56-4C7B-A8E2-6BD3A6603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9293743"/>
        <c:axId val="239296655"/>
      </c:lineChart>
      <c:dateAx>
        <c:axId val="239293743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96655"/>
        <c:crosses val="autoZero"/>
        <c:auto val="1"/>
        <c:lblOffset val="100"/>
        <c:baseTimeUnit val="months"/>
      </c:dateAx>
      <c:valAx>
        <c:axId val="239296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mmm\-yy</c:formatCode>
                <c:ptCount val="13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  <c:pt idx="12">
                  <c:v>44866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6716</c:v>
                </c:pt>
                <c:pt idx="1">
                  <c:v>12204</c:v>
                </c:pt>
                <c:pt idx="2">
                  <c:v>11286</c:v>
                </c:pt>
                <c:pt idx="3">
                  <c:v>12123</c:v>
                </c:pt>
                <c:pt idx="4">
                  <c:v>11185</c:v>
                </c:pt>
                <c:pt idx="5">
                  <c:v>15551</c:v>
                </c:pt>
                <c:pt idx="6">
                  <c:v>19307</c:v>
                </c:pt>
                <c:pt idx="7">
                  <c:v>22131</c:v>
                </c:pt>
                <c:pt idx="8">
                  <c:v>16760</c:v>
                </c:pt>
                <c:pt idx="9">
                  <c:v>20354</c:v>
                </c:pt>
                <c:pt idx="10">
                  <c:v>16658</c:v>
                </c:pt>
                <c:pt idx="11">
                  <c:v>16905</c:v>
                </c:pt>
                <c:pt idx="12">
                  <c:v>24374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A7-4271-AE94-2DA565555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9293743"/>
        <c:axId val="239296655"/>
      </c:lineChart>
      <c:dateAx>
        <c:axId val="239293743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96655"/>
        <c:crosses val="autoZero"/>
        <c:auto val="1"/>
        <c:lblOffset val="100"/>
        <c:baseTimeUnit val="months"/>
      </c:dateAx>
      <c:valAx>
        <c:axId val="239296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Int. Hotel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Int. Hotel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mmm\-yy</c:formatCode>
                <c:ptCount val="13"/>
                <c:pt idx="0">
                  <c:v>44501</c:v>
                </c:pt>
                <c:pt idx="1">
                  <c:v>44531</c:v>
                </c:pt>
                <c:pt idx="2">
                  <c:v>44562</c:v>
                </c:pt>
                <c:pt idx="3">
                  <c:v>44593</c:v>
                </c:pt>
                <c:pt idx="4">
                  <c:v>44621</c:v>
                </c:pt>
                <c:pt idx="5">
                  <c:v>44652</c:v>
                </c:pt>
                <c:pt idx="6">
                  <c:v>44682</c:v>
                </c:pt>
                <c:pt idx="7">
                  <c:v>44713</c:v>
                </c:pt>
                <c:pt idx="8">
                  <c:v>44743</c:v>
                </c:pt>
                <c:pt idx="9">
                  <c:v>44774</c:v>
                </c:pt>
                <c:pt idx="10">
                  <c:v>44805</c:v>
                </c:pt>
                <c:pt idx="11">
                  <c:v>44835</c:v>
                </c:pt>
                <c:pt idx="12">
                  <c:v>44866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1447</c:v>
                </c:pt>
                <c:pt idx="1">
                  <c:v>1402</c:v>
                </c:pt>
                <c:pt idx="2">
                  <c:v>1411</c:v>
                </c:pt>
                <c:pt idx="3">
                  <c:v>2023</c:v>
                </c:pt>
                <c:pt idx="4">
                  <c:v>3121</c:v>
                </c:pt>
                <c:pt idx="5">
                  <c:v>2785</c:v>
                </c:pt>
                <c:pt idx="6">
                  <c:v>2215</c:v>
                </c:pt>
                <c:pt idx="7">
                  <c:v>1756</c:v>
                </c:pt>
                <c:pt idx="8">
                  <c:v>2063</c:v>
                </c:pt>
                <c:pt idx="9">
                  <c:v>3030</c:v>
                </c:pt>
                <c:pt idx="10">
                  <c:v>3135</c:v>
                </c:pt>
                <c:pt idx="11">
                  <c:v>1984</c:v>
                </c:pt>
                <c:pt idx="12">
                  <c:v>1352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6F-47AB-BA01-3BF55591EA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9293743"/>
        <c:axId val="239296655"/>
      </c:lineChart>
      <c:dateAx>
        <c:axId val="239293743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96655"/>
        <c:crosses val="autoZero"/>
        <c:auto val="1"/>
        <c:lblOffset val="100"/>
        <c:baseTimeUnit val="months"/>
      </c:dateAx>
      <c:valAx>
        <c:axId val="239296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2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rtl="0"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0.00975</cdr:x>
      <cdr:y>0.34844</cdr:y>
    </cdr:from>
    <cdr:to>
      <cdr:x>0.12152</cdr:x>
      <cdr:y>0.65156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E94D737-20C2-D8FF-0C68-5F7A7E2D2F6A}"/>
            </a:ext>
          </a:extLst>
        </cdr:cNvPr>
        <cdr:cNvSpPr txBox="1"/>
      </cdr:nvSpPr>
      <cdr:spPr>
        <a:xfrm xmlns:a="http://schemas.openxmlformats.org/drawingml/2006/main">
          <a:off x="116459" y="601422"/>
          <a:ext cx="1335314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>
              <a:solidFill>
                <a:schemeClr val="accent5">
                  <a:lumMod val="50000"/>
                </a:schemeClr>
              </a:solidFill>
            </a:rPr>
            <a:t>November 2021</a:t>
          </a:r>
        </a:p>
        <a:p xmlns:a="http://schemas.openxmlformats.org/drawingml/2006/main">
          <a:r>
            <a:rPr lang="en-US" sz="1400" b="1" dirty="0">
              <a:solidFill>
                <a:srgbClr val="EA5068"/>
              </a:solidFill>
            </a:rPr>
            <a:t>7%</a:t>
          </a:r>
        </a:p>
      </cdr:txBody>
    </cdr:sp>
  </cdr:relSizeAnchor>
  <cdr:relSizeAnchor xmlns:cdr="http://schemas.openxmlformats.org/drawingml/2006/chartDrawing">
    <cdr:from>
      <cdr:x>0.92258</cdr:x>
      <cdr:y>0.16516</cdr:y>
    </cdr:from>
    <cdr:to>
      <cdr:x>1</cdr:x>
      <cdr:y>0.59311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74297B8-8136-8929-D2D7-160983F5F1C6}"/>
            </a:ext>
          </a:extLst>
        </cdr:cNvPr>
        <cdr:cNvSpPr txBox="1"/>
      </cdr:nvSpPr>
      <cdr:spPr>
        <a:xfrm xmlns:a="http://schemas.openxmlformats.org/drawingml/2006/main">
          <a:off x="11021441" y="285080"/>
          <a:ext cx="924941" cy="7386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>
              <a:solidFill>
                <a:schemeClr val="accent5">
                  <a:lumMod val="50000"/>
                </a:schemeClr>
              </a:solidFill>
            </a:rPr>
            <a:t>November 2022</a:t>
          </a:r>
        </a:p>
        <a:p xmlns:a="http://schemas.openxmlformats.org/drawingml/2006/main">
          <a:r>
            <a:rPr lang="en-US" sz="1400" b="1" dirty="0">
              <a:solidFill>
                <a:srgbClr val="EA5068"/>
              </a:solidFill>
            </a:rPr>
            <a:t>10.3%</a:t>
          </a:r>
        </a:p>
      </cdr:txBody>
    </cdr:sp>
  </cdr:relSizeAnchor>
  <cdr:relSizeAnchor xmlns:cdr="http://schemas.openxmlformats.org/drawingml/2006/chartDrawing">
    <cdr:from>
      <cdr:x>0.80462</cdr:x>
      <cdr:y>0.01111</cdr:y>
    </cdr:from>
    <cdr:to>
      <cdr:x>1</cdr:x>
      <cdr:y>0.17159</cdr:y>
    </cdr:to>
    <cdr:sp macro="" textlink="">
      <cdr:nvSpPr>
        <cdr:cNvPr id="4" name="TextBox 23">
          <a:extLst xmlns:a="http://schemas.openxmlformats.org/drawingml/2006/main">
            <a:ext uri="{FF2B5EF4-FFF2-40B4-BE49-F238E27FC236}">
              <a16:creationId xmlns:a16="http://schemas.microsoft.com/office/drawing/2014/main" id="{E649EEA8-AEEF-955F-44A9-D38AF805EE10}"/>
            </a:ext>
          </a:extLst>
        </cdr:cNvPr>
        <cdr:cNvSpPr txBox="1"/>
      </cdr:nvSpPr>
      <cdr:spPr>
        <a:xfrm xmlns:a="http://schemas.openxmlformats.org/drawingml/2006/main">
          <a:off x="9612256" y="19168"/>
          <a:ext cx="233412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 dirty="0">
              <a:latin typeface="Snapp 1.9" panose="02040503050201020203" pitchFamily="18" charset="-78"/>
              <a:cs typeface="Snapp 1.9" panose="02040503050201020203" pitchFamily="18" charset="-78"/>
            </a:rPr>
            <a:t>Highest amount: </a:t>
          </a:r>
          <a:r>
            <a:rPr lang="en-US" sz="1200" b="1" dirty="0">
              <a:solidFill>
                <a:schemeClr val="accent1"/>
              </a:solidFill>
              <a:latin typeface="Snapp 1.9" panose="02040503050201020203" pitchFamily="18" charset="-78"/>
              <a:cs typeface="Snapp 1.9" panose="02040503050201020203" pitchFamily="18" charset="-78"/>
            </a:rPr>
            <a:t>10.5%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0.00217</cdr:x>
      <cdr:y>0.16635</cdr:y>
    </cdr:from>
    <cdr:to>
      <cdr:x>0.11394</cdr:x>
      <cdr:y>0.46947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E94D737-20C2-D8FF-0C68-5F7A7E2D2F6A}"/>
            </a:ext>
          </a:extLst>
        </cdr:cNvPr>
        <cdr:cNvSpPr txBox="1"/>
      </cdr:nvSpPr>
      <cdr:spPr>
        <a:xfrm xmlns:a="http://schemas.openxmlformats.org/drawingml/2006/main">
          <a:off x="25948" y="287123"/>
          <a:ext cx="1335247" cy="52320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>
              <a:solidFill>
                <a:schemeClr val="accent5">
                  <a:lumMod val="50000"/>
                </a:schemeClr>
              </a:solidFill>
            </a:rPr>
            <a:t>November 2021</a:t>
          </a:r>
        </a:p>
        <a:p xmlns:a="http://schemas.openxmlformats.org/drawingml/2006/main">
          <a:r>
            <a:rPr lang="en-US" sz="1400" b="1" dirty="0">
              <a:solidFill>
                <a:srgbClr val="EA5068"/>
              </a:solidFill>
            </a:rPr>
            <a:t>3.5%</a:t>
          </a:r>
        </a:p>
      </cdr:txBody>
    </cdr:sp>
  </cdr:relSizeAnchor>
  <cdr:relSizeAnchor xmlns:cdr="http://schemas.openxmlformats.org/drawingml/2006/chartDrawing">
    <cdr:from>
      <cdr:x>0.88822</cdr:x>
      <cdr:y>0.44893</cdr:y>
    </cdr:from>
    <cdr:to>
      <cdr:x>1</cdr:x>
      <cdr:y>0.75206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74297B8-8136-8929-D2D7-160983F5F1C6}"/>
            </a:ext>
          </a:extLst>
        </cdr:cNvPr>
        <cdr:cNvSpPr txBox="1"/>
      </cdr:nvSpPr>
      <cdr:spPr>
        <a:xfrm xmlns:a="http://schemas.openxmlformats.org/drawingml/2006/main">
          <a:off x="10611015" y="774884"/>
          <a:ext cx="1335367" cy="523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>
              <a:solidFill>
                <a:schemeClr val="accent5">
                  <a:lumMod val="50000"/>
                </a:schemeClr>
              </a:solidFill>
            </a:rPr>
            <a:t>November 2022</a:t>
          </a:r>
        </a:p>
        <a:p xmlns:a="http://schemas.openxmlformats.org/drawingml/2006/main">
          <a:r>
            <a:rPr lang="en-US" sz="1400" b="1" dirty="0">
              <a:solidFill>
                <a:srgbClr val="EA5068"/>
              </a:solidFill>
            </a:rPr>
            <a:t>3.4%</a:t>
          </a:r>
        </a:p>
      </cdr:txBody>
    </cdr:sp>
  </cdr:relSizeAnchor>
  <cdr:relSizeAnchor xmlns:cdr="http://schemas.openxmlformats.org/drawingml/2006/chartDrawing">
    <cdr:from>
      <cdr:x>0.80462</cdr:x>
      <cdr:y>0.12731</cdr:y>
    </cdr:from>
    <cdr:to>
      <cdr:x>1</cdr:x>
      <cdr:y>0.28779</cdr:y>
    </cdr:to>
    <cdr:sp macro="" textlink="">
      <cdr:nvSpPr>
        <cdr:cNvPr id="4" name="TextBox 23">
          <a:extLst xmlns:a="http://schemas.openxmlformats.org/drawingml/2006/main">
            <a:ext uri="{FF2B5EF4-FFF2-40B4-BE49-F238E27FC236}">
              <a16:creationId xmlns:a16="http://schemas.microsoft.com/office/drawing/2014/main" id="{2EB16E29-FE13-6311-9D28-698FE0B214E8}"/>
            </a:ext>
          </a:extLst>
        </cdr:cNvPr>
        <cdr:cNvSpPr txBox="1"/>
      </cdr:nvSpPr>
      <cdr:spPr>
        <a:xfrm xmlns:a="http://schemas.openxmlformats.org/drawingml/2006/main">
          <a:off x="9612256" y="219742"/>
          <a:ext cx="233412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 dirty="0">
              <a:latin typeface="Snapp 1.9" panose="02040503050201020203" pitchFamily="18" charset="-78"/>
              <a:cs typeface="Snapp 1.9" panose="02040503050201020203" pitchFamily="18" charset="-78"/>
            </a:rPr>
            <a:t>Highest amount: </a:t>
          </a:r>
          <a:r>
            <a:rPr lang="en-US" sz="1200" b="1" dirty="0">
              <a:solidFill>
                <a:schemeClr val="accent1"/>
              </a:solidFill>
              <a:latin typeface="Snapp 1.9" panose="02040503050201020203" pitchFamily="18" charset="-78"/>
              <a:cs typeface="Snapp 1.9" panose="02040503050201020203" pitchFamily="18" charset="-78"/>
            </a:rPr>
            <a:t>3.5%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F4313-9FCE-4A92-819A-FAD0FCF0E5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8F2DB-1094-477F-B0A7-6AC3F2199E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11738-7B43-4B42-A93F-63432E515165}" type="datetimeFigureOut">
              <a:rPr lang="en-US" smtClean="0"/>
              <a:t>12/31/2022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6BA01-9EAD-49E8-91CF-2A395945EA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E85C4-F9C1-42D8-B803-39C514A3B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74F99-60BC-462F-82FF-AD0F7D3371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19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00E-1A2E-4D2B-BADE-37753AB93090}" type="datetimeFigureOut">
              <a:rPr lang="en-US" smtClean="0"/>
              <a:t>12/31/2022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6AB8-ACBE-42E6-92F5-667EDDCD96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7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26AB8-ACBE-42E6-92F5-667EDDCD96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6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26AB8-ACBE-42E6-92F5-667EDDCD965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2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26AB8-ACBE-42E6-92F5-667EDDCD965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6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26AB8-ACBE-42E6-92F5-667EDDCD965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4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26AB8-ACBE-42E6-92F5-667EDDCD965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22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26AB8-ACBE-42E6-92F5-667EDDCD965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05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26AB8-ACBE-42E6-92F5-667EDDCD965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37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D421-E477-405A-91D4-9468DE9BE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24F0D-0F00-4C64-975C-BD7D4FE0E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0E03-CFD6-4610-88AC-17F03CE8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12/31/2022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536D-CBA9-4A34-85D3-481BD129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1F8E3-036A-45B8-BF1F-BEF0C559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4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B1F3-61FB-4FDC-814D-EEC1C1FC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403B0-8D7F-4489-AB72-C346C8870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C9304-E5BD-4F3E-ADB0-974FEBCD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12/31/2022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AD29-D9CD-42D8-9604-C47996EE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C394-EF43-405B-9653-70AAB909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5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1E61D-2F00-41ED-8D92-7CAEB9A5A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47491-5142-48CA-9664-F5082D45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576D-BE01-4BB5-A9F4-7DE4814E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12/31/2022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CA14-AD61-4101-9143-F7884378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B885-CFEA-4882-BBEA-C5F14208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64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23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447E-1BA6-431E-8BC3-14BAA61582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8090" y="3195085"/>
            <a:ext cx="9144000" cy="1363922"/>
          </a:xfrm>
        </p:spPr>
        <p:txBody>
          <a:bodyPr anchor="b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3744697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-14702" y="6189270"/>
            <a:ext cx="11011328" cy="79744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 flipV="1">
            <a:off x="9507759" y="0"/>
            <a:ext cx="2684240" cy="3471003"/>
            <a:chOff x="5710110" y="861237"/>
            <a:chExt cx="2762761" cy="3572539"/>
          </a:xfrm>
        </p:grpSpPr>
        <p:sp>
          <p:nvSpPr>
            <p:cNvPr id="5" name="Isosceles Triangle 4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6200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91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47AB-DC6F-40F0-B4FB-9C0850EE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939C5-683A-4FDC-A8CF-5F35848A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FB5F0-A7AB-4ACB-91A6-4B836F17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12/31/2022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CE02-CEFC-4D30-BBB0-23CE2CB5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9760-3E16-4F16-B710-C85178E2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0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E07D-6026-47C0-975A-7E493011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00015-2956-4E1F-B05F-214F1DE24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56B43-C1CB-4618-B91B-AAAEEB40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12/31/2022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88E39-E80F-4C18-9C2A-69886B82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5964-5187-4195-8EAF-85D18DC4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1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B990-ED8C-4AAA-8241-C4881B13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12F2-9E33-44D3-80E2-578C5440A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F7B21-660D-43B3-9151-B40C9ABCD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26A10-CB05-4418-9338-CB55A705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12/31/2022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40335-9BE1-42D1-A30D-C3232BD3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95C68-4307-4B03-8921-74DB1041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0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BEC8-AC56-429B-89C3-BB6A0E6E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866BA-F48C-4383-B119-81B34967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9F967-CBBC-414E-9DC3-136707A8D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05A60-FBC4-40AC-9F71-0FAD9CD7A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F92BA-75D6-44F9-A1C8-BCFBF6FF6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3CDDC-3537-4692-BE83-87B2A82A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12/31/2022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7B9E1-D5EA-4054-8D92-F930B369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8A038-7CD6-4715-9FDA-7194E6BC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3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5FAF-B698-49B0-B197-FD64C97A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E3F44-F1D6-40F7-9A7D-0542C4A9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12/31/2022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8CC28-3F4A-42A0-B211-4BA085AD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B6C99-6764-43D0-84AE-52C83494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9C79D-3B8A-4FA9-BC4A-63E3EF10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12/31/2022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30E35-44DB-4FED-9E24-5BBE5D9D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DC42F-3337-4692-B53C-A5529048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2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7D58-952D-44D7-9911-60544C9F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C150-9914-4A82-84CF-B3708B97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A7C02-9C7E-401F-BABE-D3028FF18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6080A-4623-4F4C-B5BF-7E9E7531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12/31/2022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B1D15-0BD5-4F6E-A265-BD1F2F36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764D4-AA29-4DF8-A501-E2B904E9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5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D526-F53C-446D-8D7C-8A73C2A6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1CC3D-D32B-4629-85B8-E779A4105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17242-BF08-4A5E-ABD7-483896CAE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B8E4-DF23-4701-B28A-B9E5700B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12/31/2022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DE909-4588-4CF5-B2FA-B7631243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A005E-65C2-4007-815C-52F23809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73118-F27D-412D-B19A-2DB8C810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7CCC-B536-48B0-B893-63FFC2EB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552F-73E7-48CE-AAB3-E947C535D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0ACFF-56C3-4453-9BAD-A02FE717F83E}" type="datetimeFigureOut">
              <a:rPr lang="en-US" smtClean="0"/>
              <a:t>12/31/2022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0B4F-2015-4E9F-BCB3-E0BFA4AF9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0C3C-BBD3-4864-98E4-5D7B08A62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F22642F-B223-A8A8-D39F-B00C78B1D7EE}"/>
              </a:ext>
            </a:extLst>
          </p:cNvPr>
          <p:cNvSpPr/>
          <p:nvPr/>
        </p:nvSpPr>
        <p:spPr>
          <a:xfrm>
            <a:off x="-984629" y="627752"/>
            <a:ext cx="5640570" cy="5640570"/>
          </a:xfrm>
          <a:prstGeom prst="ellipse">
            <a:avLst/>
          </a:prstGeom>
          <a:solidFill>
            <a:srgbClr val="26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5ABB5-5446-4657-A78A-6A61BBE58B73}"/>
              </a:ext>
            </a:extLst>
          </p:cNvPr>
          <p:cNvSpPr txBox="1"/>
          <p:nvPr/>
        </p:nvSpPr>
        <p:spPr>
          <a:xfrm>
            <a:off x="2371526" y="2673172"/>
            <a:ext cx="220506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Business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3FE31-69DD-4E21-B3F8-6A4801C81D99}"/>
              </a:ext>
            </a:extLst>
          </p:cNvPr>
          <p:cNvSpPr txBox="1"/>
          <p:nvPr/>
        </p:nvSpPr>
        <p:spPr>
          <a:xfrm>
            <a:off x="6688414" y="3843127"/>
            <a:ext cx="330190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SnappTrip Winter  2022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F6DA49-DD47-D02D-B922-F5D53F2EAACD}"/>
              </a:ext>
            </a:extLst>
          </p:cNvPr>
          <p:cNvSpPr/>
          <p:nvPr/>
        </p:nvSpPr>
        <p:spPr>
          <a:xfrm>
            <a:off x="-1398828" y="-1562589"/>
            <a:ext cx="4350983" cy="4350983"/>
          </a:xfrm>
          <a:prstGeom prst="ellipse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98DEE7-A755-2A98-44EA-36623F12C1BC}"/>
              </a:ext>
            </a:extLst>
          </p:cNvPr>
          <p:cNvSpPr/>
          <p:nvPr/>
        </p:nvSpPr>
        <p:spPr>
          <a:xfrm>
            <a:off x="9948234" y="768531"/>
            <a:ext cx="1334888" cy="1334888"/>
          </a:xfrm>
          <a:prstGeom prst="ellipse">
            <a:avLst/>
          </a:prstGeom>
          <a:solidFill>
            <a:srgbClr val="264178"/>
          </a:solidFill>
          <a:ln w="304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CE04B-49B6-2507-94F4-79E1D38D6647}"/>
              </a:ext>
            </a:extLst>
          </p:cNvPr>
          <p:cNvSpPr txBox="1"/>
          <p:nvPr/>
        </p:nvSpPr>
        <p:spPr>
          <a:xfrm>
            <a:off x="6400800" y="3155106"/>
            <a:ext cx="550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napp 1.9 Bold" panose="02040503050201020203" pitchFamily="18" charset="-78"/>
                <a:cs typeface="Snapp 1.9 Bold" panose="02040503050201020203" pitchFamily="18" charset="-78"/>
              </a:rPr>
              <a:t>Data Monthly Report Structure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431FD4-A6B7-A8D2-4B46-774CAF47ED17}"/>
              </a:ext>
            </a:extLst>
          </p:cNvPr>
          <p:cNvSpPr txBox="1"/>
          <p:nvPr/>
        </p:nvSpPr>
        <p:spPr>
          <a:xfrm>
            <a:off x="2334537" y="2979028"/>
            <a:ext cx="3683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Report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74F6FBC-ECEC-F9A3-2C7C-FDAB375EFF6D}"/>
              </a:ext>
            </a:extLst>
          </p:cNvPr>
          <p:cNvSpPr/>
          <p:nvPr/>
        </p:nvSpPr>
        <p:spPr>
          <a:xfrm>
            <a:off x="10742739" y="5403690"/>
            <a:ext cx="634107" cy="634107"/>
          </a:xfrm>
          <a:prstGeom prst="ellipse">
            <a:avLst/>
          </a:prstGeom>
          <a:solidFill>
            <a:schemeClr val="bg1"/>
          </a:solidFill>
          <a:ln w="304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63357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33ABE-2B60-D56B-69A2-149FB1986499}"/>
              </a:ext>
            </a:extLst>
          </p:cNvPr>
          <p:cNvSpPr txBox="1"/>
          <p:nvPr/>
        </p:nvSpPr>
        <p:spPr>
          <a:xfrm>
            <a:off x="757238" y="634335"/>
            <a:ext cx="6672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News (External)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DDA19-1090-CC31-B99B-EDAD2867260E}"/>
              </a:ext>
            </a:extLst>
          </p:cNvPr>
          <p:cNvSpPr txBox="1"/>
          <p:nvPr/>
        </p:nvSpPr>
        <p:spPr>
          <a:xfrm>
            <a:off x="900113" y="1512510"/>
            <a:ext cx="87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Ticket price law determined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904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BF9EA23-2E6D-41AF-8FDE-56C8D6087D87}"/>
              </a:ext>
            </a:extLst>
          </p:cNvPr>
          <p:cNvSpPr/>
          <p:nvPr/>
        </p:nvSpPr>
        <p:spPr>
          <a:xfrm>
            <a:off x="982825" y="282813"/>
            <a:ext cx="6506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1"/>
                </a:solidFill>
                <a:latin typeface="Snapp 1.9" panose="02040503050201020203" pitchFamily="18" charset="-78"/>
                <a:ea typeface="Calibri" panose="020F0502020204030204" pitchFamily="34" charset="0"/>
                <a:cs typeface="Snapp 1.9" panose="02040503050201020203" pitchFamily="18" charset="-78"/>
              </a:rPr>
              <a:t>Hot routes and destinations - Domestic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52D7D1-A2EB-4F67-A4CF-4AF9151CD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295586"/>
              </p:ext>
            </p:extLst>
          </p:nvPr>
        </p:nvGraphicFramePr>
        <p:xfrm>
          <a:off x="835416" y="1481597"/>
          <a:ext cx="2993947" cy="18900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655759">
                  <a:extLst>
                    <a:ext uri="{9D8B030D-6E8A-4147-A177-3AD203B41FA5}">
                      <a16:colId xmlns:a16="http://schemas.microsoft.com/office/drawing/2014/main" val="2494466670"/>
                    </a:ext>
                  </a:extLst>
                </a:gridCol>
                <a:gridCol w="2338188">
                  <a:extLst>
                    <a:ext uri="{9D8B030D-6E8A-4147-A177-3AD203B41FA5}">
                      <a16:colId xmlns:a16="http://schemas.microsoft.com/office/drawing/2014/main" val="3764618211"/>
                    </a:ext>
                  </a:extLst>
                </a:gridCol>
              </a:tblGrid>
              <a:tr h="26463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Domestic Hotel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Snapp 1.9" panose="02040503050201020203" pitchFamily="18" charset="-78"/>
                        <a:cs typeface="Snapp 1.9" panose="02040503050201020203" pitchFamily="18" charset="-78"/>
                      </a:endParaRPr>
                    </a:p>
                  </a:txBody>
                  <a:tcPr marL="7620" marR="7620" marT="838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Snapp 1.9" panose="02040503050201020203" pitchFamily="18" charset="-78"/>
                        <a:cs typeface="Snapp 1.9" panose="02040503050201020203" pitchFamily="18" charset="-78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58152"/>
                  </a:ext>
                </a:extLst>
              </a:tr>
              <a:tr h="307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Rank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Cities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Snapp 1.9" panose="02040503050201020203" pitchFamily="18" charset="-78"/>
                        <a:cs typeface="Snapp 1.9" panose="02040503050201020203" pitchFamily="18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1385578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Tehran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1097182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Mashhad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47952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Kish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9545665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Shiraz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4154542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Esfahan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660833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9BF01EB-DA66-9D09-CB9C-9479876F2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22" y="6308087"/>
            <a:ext cx="146678" cy="2495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EE69C2-D692-6F4B-6398-10B09420BFD3}"/>
              </a:ext>
            </a:extLst>
          </p:cNvPr>
          <p:cNvSpPr txBox="1"/>
          <p:nvPr/>
        </p:nvSpPr>
        <p:spPr>
          <a:xfrm>
            <a:off x="5567465" y="6311445"/>
            <a:ext cx="1225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Snapptrip</a:t>
            </a:r>
            <a:r>
              <a:rPr lang="en-US" sz="1000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 Report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602698-D8E1-A1CC-172B-4D5FF8E9E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32780"/>
              </p:ext>
            </p:extLst>
          </p:nvPr>
        </p:nvGraphicFramePr>
        <p:xfrm>
          <a:off x="4220308" y="1481596"/>
          <a:ext cx="2993947" cy="18900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655759">
                  <a:extLst>
                    <a:ext uri="{9D8B030D-6E8A-4147-A177-3AD203B41FA5}">
                      <a16:colId xmlns:a16="http://schemas.microsoft.com/office/drawing/2014/main" val="2494466670"/>
                    </a:ext>
                  </a:extLst>
                </a:gridCol>
                <a:gridCol w="2338188">
                  <a:extLst>
                    <a:ext uri="{9D8B030D-6E8A-4147-A177-3AD203B41FA5}">
                      <a16:colId xmlns:a16="http://schemas.microsoft.com/office/drawing/2014/main" val="3764618211"/>
                    </a:ext>
                  </a:extLst>
                </a:gridCol>
              </a:tblGrid>
              <a:tr h="26463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Domestic Flight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Snapp 1.9" panose="02040503050201020203" pitchFamily="18" charset="-78"/>
                        <a:cs typeface="Snapp 1.9" panose="02040503050201020203" pitchFamily="18" charset="-78"/>
                      </a:endParaRPr>
                    </a:p>
                  </a:txBody>
                  <a:tcPr marL="7620" marR="7620" marT="838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Snapp 1.9" panose="02040503050201020203" pitchFamily="18" charset="-78"/>
                        <a:cs typeface="Snapp 1.9" panose="02040503050201020203" pitchFamily="18" charset="-78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58152"/>
                  </a:ext>
                </a:extLst>
              </a:tr>
              <a:tr h="307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Rank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Routes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Snapp 1.9" panose="02040503050201020203" pitchFamily="18" charset="-78"/>
                        <a:cs typeface="Snapp 1.9" panose="02040503050201020203" pitchFamily="18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1385578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Tehran - Mashhad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1097182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Mashhad - Tehran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47952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Kish - Tehran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9545665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Shiraz - Tehran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4154542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Esfahan - Tehran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6608336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94FBDE9E-07A8-2602-1A6F-4384A8B6801E}"/>
              </a:ext>
            </a:extLst>
          </p:cNvPr>
          <p:cNvSpPr/>
          <p:nvPr/>
        </p:nvSpPr>
        <p:spPr>
          <a:xfrm>
            <a:off x="7346097" y="-1754526"/>
            <a:ext cx="8203816" cy="10025508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78C06D-29E3-2815-56FC-B7997CC01477}"/>
              </a:ext>
            </a:extLst>
          </p:cNvPr>
          <p:cNvSpPr/>
          <p:nvPr/>
        </p:nvSpPr>
        <p:spPr>
          <a:xfrm>
            <a:off x="8112428" y="3804334"/>
            <a:ext cx="3866246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1- Tehran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2- Mashhad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3- Kish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4- Shiraz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5- Esfahan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8903F-32AD-F436-46C6-DADA31D0CD57}"/>
              </a:ext>
            </a:extLst>
          </p:cNvPr>
          <p:cNvSpPr txBox="1"/>
          <p:nvPr/>
        </p:nvSpPr>
        <p:spPr>
          <a:xfrm>
            <a:off x="7378053" y="3258228"/>
            <a:ext cx="45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Hot Destinations</a:t>
            </a:r>
            <a:endParaRPr lang="en-US" sz="3600" b="1" dirty="0">
              <a:solidFill>
                <a:srgbClr val="B0C7E6"/>
              </a:solidFill>
              <a:latin typeface="Snapp 1.9" panose="02040503050201020203" pitchFamily="18" charset="-78"/>
              <a:cs typeface="Snapp 1.9" panose="02040503050201020203" pitchFamily="18" charset="-78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5386FC4-1364-4598-BA35-844ED4C57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24451"/>
              </p:ext>
            </p:extLst>
          </p:nvPr>
        </p:nvGraphicFramePr>
        <p:xfrm>
          <a:off x="803460" y="3586446"/>
          <a:ext cx="2993947" cy="18900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655759">
                  <a:extLst>
                    <a:ext uri="{9D8B030D-6E8A-4147-A177-3AD203B41FA5}">
                      <a16:colId xmlns:a16="http://schemas.microsoft.com/office/drawing/2014/main" val="2494466670"/>
                    </a:ext>
                  </a:extLst>
                </a:gridCol>
                <a:gridCol w="2338188">
                  <a:extLst>
                    <a:ext uri="{9D8B030D-6E8A-4147-A177-3AD203B41FA5}">
                      <a16:colId xmlns:a16="http://schemas.microsoft.com/office/drawing/2014/main" val="3764618211"/>
                    </a:ext>
                  </a:extLst>
                </a:gridCol>
              </a:tblGrid>
              <a:tr h="26463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Bus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Snapp 1.9" panose="02040503050201020203" pitchFamily="18" charset="-78"/>
                        <a:cs typeface="Snapp 1.9" panose="02040503050201020203" pitchFamily="18" charset="-78"/>
                      </a:endParaRPr>
                    </a:p>
                  </a:txBody>
                  <a:tcPr marL="7620" marR="7620" marT="838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Snapp 1.9" panose="02040503050201020203" pitchFamily="18" charset="-78"/>
                        <a:cs typeface="Snapp 1.9" panose="02040503050201020203" pitchFamily="18" charset="-78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58152"/>
                  </a:ext>
                </a:extLst>
              </a:tr>
              <a:tr h="307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Rank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Routes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Snapp 1.9" panose="02040503050201020203" pitchFamily="18" charset="-78"/>
                        <a:cs typeface="Snapp 1.9" panose="02040503050201020203" pitchFamily="18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1385578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Tehran - Mashhad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1097182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Mashhad - Tehran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47952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Kish - Tehran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9545665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Shiraz - Tehran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4154542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Esfahan - Tehran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66083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278086F-0252-51D7-FF18-5BFB1F749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488688"/>
              </p:ext>
            </p:extLst>
          </p:nvPr>
        </p:nvGraphicFramePr>
        <p:xfrm>
          <a:off x="4220307" y="3595853"/>
          <a:ext cx="2993947" cy="18900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655759">
                  <a:extLst>
                    <a:ext uri="{9D8B030D-6E8A-4147-A177-3AD203B41FA5}">
                      <a16:colId xmlns:a16="http://schemas.microsoft.com/office/drawing/2014/main" val="2494466670"/>
                    </a:ext>
                  </a:extLst>
                </a:gridCol>
                <a:gridCol w="2338188">
                  <a:extLst>
                    <a:ext uri="{9D8B030D-6E8A-4147-A177-3AD203B41FA5}">
                      <a16:colId xmlns:a16="http://schemas.microsoft.com/office/drawing/2014/main" val="3764618211"/>
                    </a:ext>
                  </a:extLst>
                </a:gridCol>
              </a:tblGrid>
              <a:tr h="26463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Train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Snapp 1.9" panose="02040503050201020203" pitchFamily="18" charset="-78"/>
                        <a:cs typeface="Snapp 1.9" panose="02040503050201020203" pitchFamily="18" charset="-78"/>
                      </a:endParaRPr>
                    </a:p>
                  </a:txBody>
                  <a:tcPr marL="7620" marR="7620" marT="838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Snapp 1.9" panose="02040503050201020203" pitchFamily="18" charset="-78"/>
                        <a:cs typeface="Snapp 1.9" panose="02040503050201020203" pitchFamily="18" charset="-78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58152"/>
                  </a:ext>
                </a:extLst>
              </a:tr>
              <a:tr h="307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Rank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Routes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Snapp 1.9" panose="02040503050201020203" pitchFamily="18" charset="-78"/>
                        <a:cs typeface="Snapp 1.9" panose="02040503050201020203" pitchFamily="18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1385578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Tehran - Mashhad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1097182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Mashhad - Tehran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47952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Kish - Tehran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9545665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Shiraz - Tehran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4154542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Esfahan - Tehran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660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333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BF9EA23-2E6D-41AF-8FDE-56C8D6087D87}"/>
              </a:ext>
            </a:extLst>
          </p:cNvPr>
          <p:cNvSpPr/>
          <p:nvPr/>
        </p:nvSpPr>
        <p:spPr>
          <a:xfrm>
            <a:off x="982826" y="282813"/>
            <a:ext cx="6854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Hot routes and destinations - International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52D7D1-A2EB-4F67-A4CF-4AF9151CD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26544"/>
              </p:ext>
            </p:extLst>
          </p:nvPr>
        </p:nvGraphicFramePr>
        <p:xfrm>
          <a:off x="835416" y="2438194"/>
          <a:ext cx="2993947" cy="18900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655759">
                  <a:extLst>
                    <a:ext uri="{9D8B030D-6E8A-4147-A177-3AD203B41FA5}">
                      <a16:colId xmlns:a16="http://schemas.microsoft.com/office/drawing/2014/main" val="2494466670"/>
                    </a:ext>
                  </a:extLst>
                </a:gridCol>
                <a:gridCol w="2338188">
                  <a:extLst>
                    <a:ext uri="{9D8B030D-6E8A-4147-A177-3AD203B41FA5}">
                      <a16:colId xmlns:a16="http://schemas.microsoft.com/office/drawing/2014/main" val="3764618211"/>
                    </a:ext>
                  </a:extLst>
                </a:gridCol>
              </a:tblGrid>
              <a:tr h="26463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International Hotel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Snapp 1.9" panose="02040503050201020203" pitchFamily="18" charset="-78"/>
                        <a:cs typeface="Snapp 1.9" panose="02040503050201020203" pitchFamily="18" charset="-78"/>
                      </a:endParaRPr>
                    </a:p>
                  </a:txBody>
                  <a:tcPr marL="7620" marR="7620" marT="838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Snapp 1.9" panose="02040503050201020203" pitchFamily="18" charset="-78"/>
                        <a:cs typeface="Snapp 1.9" panose="02040503050201020203" pitchFamily="18" charset="-78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58152"/>
                  </a:ext>
                </a:extLst>
              </a:tr>
              <a:tr h="307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Rank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Cities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Snapp 1.9" panose="02040503050201020203" pitchFamily="18" charset="-78"/>
                        <a:cs typeface="Snapp 1.9" panose="02040503050201020203" pitchFamily="18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1385578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Istanbul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1097182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Yerevan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47952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Dubai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9545665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Tbilisi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4154542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Myanmar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660833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9BF01EB-DA66-9D09-CB9C-9479876F2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22" y="6308087"/>
            <a:ext cx="146678" cy="2495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EE69C2-D692-6F4B-6398-10B09420BFD3}"/>
              </a:ext>
            </a:extLst>
          </p:cNvPr>
          <p:cNvSpPr txBox="1"/>
          <p:nvPr/>
        </p:nvSpPr>
        <p:spPr>
          <a:xfrm>
            <a:off x="5567465" y="6311445"/>
            <a:ext cx="1225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Snapptrip</a:t>
            </a:r>
            <a:r>
              <a:rPr lang="en-US" sz="1000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 Report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602698-D8E1-A1CC-172B-4D5FF8E9E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30457"/>
              </p:ext>
            </p:extLst>
          </p:nvPr>
        </p:nvGraphicFramePr>
        <p:xfrm>
          <a:off x="4220308" y="2438193"/>
          <a:ext cx="2993947" cy="18900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655759">
                  <a:extLst>
                    <a:ext uri="{9D8B030D-6E8A-4147-A177-3AD203B41FA5}">
                      <a16:colId xmlns:a16="http://schemas.microsoft.com/office/drawing/2014/main" val="2494466670"/>
                    </a:ext>
                  </a:extLst>
                </a:gridCol>
                <a:gridCol w="2338188">
                  <a:extLst>
                    <a:ext uri="{9D8B030D-6E8A-4147-A177-3AD203B41FA5}">
                      <a16:colId xmlns:a16="http://schemas.microsoft.com/office/drawing/2014/main" val="3764618211"/>
                    </a:ext>
                  </a:extLst>
                </a:gridCol>
              </a:tblGrid>
              <a:tr h="26463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International Flight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Snapp 1.9" panose="02040503050201020203" pitchFamily="18" charset="-78"/>
                        <a:cs typeface="Snapp 1.9" panose="02040503050201020203" pitchFamily="18" charset="-78"/>
                      </a:endParaRPr>
                    </a:p>
                  </a:txBody>
                  <a:tcPr marL="7620" marR="7620" marT="8382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Snapp 1.9" panose="02040503050201020203" pitchFamily="18" charset="-78"/>
                        <a:cs typeface="Snapp 1.9" panose="02040503050201020203" pitchFamily="18" charset="-78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58152"/>
                  </a:ext>
                </a:extLst>
              </a:tr>
              <a:tr h="307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Rank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Routes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Snapp 1.9" panose="02040503050201020203" pitchFamily="18" charset="-78"/>
                        <a:cs typeface="Snapp 1.9" panose="02040503050201020203" pitchFamily="18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1385578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Tehran - Istanbul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1097182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Istanbul - Tehran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47952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Dubai - Tehran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9545665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Tbilisi - Tehran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4154542"/>
                  </a:ext>
                </a:extLst>
              </a:tr>
              <a:tr h="26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napp 1.9" panose="02040503050201020203" pitchFamily="18" charset="-78"/>
                          <a:cs typeface="Snapp 1.9" panose="02040503050201020203" pitchFamily="18" charset="-78"/>
                        </a:rPr>
                        <a:t>Myanmar - Tehran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6608336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94FBDE9E-07A8-2602-1A6F-4384A8B6801E}"/>
              </a:ext>
            </a:extLst>
          </p:cNvPr>
          <p:cNvSpPr/>
          <p:nvPr/>
        </p:nvSpPr>
        <p:spPr>
          <a:xfrm>
            <a:off x="7346097" y="-1754526"/>
            <a:ext cx="8203816" cy="10025508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78C06D-29E3-2815-56FC-B7997CC01477}"/>
              </a:ext>
            </a:extLst>
          </p:cNvPr>
          <p:cNvSpPr/>
          <p:nvPr/>
        </p:nvSpPr>
        <p:spPr>
          <a:xfrm>
            <a:off x="8147008" y="2873970"/>
            <a:ext cx="3866246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1- Istanbul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2- Yerevan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3- Dubai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4- Tbilisi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5- Myanmar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8903F-32AD-F436-46C6-DADA31D0CD57}"/>
              </a:ext>
            </a:extLst>
          </p:cNvPr>
          <p:cNvSpPr txBox="1"/>
          <p:nvPr/>
        </p:nvSpPr>
        <p:spPr>
          <a:xfrm>
            <a:off x="7605200" y="2227639"/>
            <a:ext cx="45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Hot Destinations</a:t>
            </a:r>
            <a:endParaRPr lang="en-US" sz="3600" b="1" dirty="0">
              <a:solidFill>
                <a:srgbClr val="B0C7E6"/>
              </a:solidFill>
              <a:latin typeface="Snapp 1.9" panose="02040503050201020203" pitchFamily="18" charset="-78"/>
              <a:cs typeface="Snapp 1.9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2303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19E92AC-F831-FE03-E634-CFB900A92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04001"/>
              </p:ext>
            </p:extLst>
          </p:nvPr>
        </p:nvGraphicFramePr>
        <p:xfrm>
          <a:off x="6169566" y="743689"/>
          <a:ext cx="5908431" cy="4061784"/>
        </p:xfrm>
        <a:graphic>
          <a:graphicData uri="http://schemas.openxmlformats.org/drawingml/2006/table">
            <a:tbl>
              <a:tblPr/>
              <a:tblGrid>
                <a:gridCol w="5908431">
                  <a:extLst>
                    <a:ext uri="{9D8B030D-6E8A-4147-A177-3AD203B41FA5}">
                      <a16:colId xmlns:a16="http://schemas.microsoft.com/office/drawing/2014/main" val="2955028508"/>
                    </a:ext>
                  </a:extLst>
                </a:gridCol>
              </a:tblGrid>
              <a:tr h="40617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1157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09AD1C-3600-FDD9-0070-CEFAD527E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895026"/>
              </p:ext>
            </p:extLst>
          </p:nvPr>
        </p:nvGraphicFramePr>
        <p:xfrm>
          <a:off x="104634" y="743689"/>
          <a:ext cx="5908431" cy="4061784"/>
        </p:xfrm>
        <a:graphic>
          <a:graphicData uri="http://schemas.openxmlformats.org/drawingml/2006/table">
            <a:tbl>
              <a:tblPr/>
              <a:tblGrid>
                <a:gridCol w="5908431">
                  <a:extLst>
                    <a:ext uri="{9D8B030D-6E8A-4147-A177-3AD203B41FA5}">
                      <a16:colId xmlns:a16="http://schemas.microsoft.com/office/drawing/2014/main" val="2955028508"/>
                    </a:ext>
                  </a:extLst>
                </a:gridCol>
              </a:tblGrid>
              <a:tr h="40617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115771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D62924-F40F-4967-99C5-4B4541CE11D6}"/>
              </a:ext>
            </a:extLst>
          </p:cNvPr>
          <p:cNvSpPr/>
          <p:nvPr/>
        </p:nvSpPr>
        <p:spPr>
          <a:xfrm>
            <a:off x="1463899" y="-166511"/>
            <a:ext cx="9151713" cy="81475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A771F-66CF-4E5C-839B-C49767C7235F}"/>
              </a:ext>
            </a:extLst>
          </p:cNvPr>
          <p:cNvSpPr txBox="1"/>
          <p:nvPr/>
        </p:nvSpPr>
        <p:spPr>
          <a:xfrm>
            <a:off x="1463899" y="199284"/>
            <a:ext cx="926419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Year over Year Sales and Market Share – Domestic Hotel</a:t>
            </a:r>
            <a:endParaRPr lang="en-US" sz="2000" dirty="0">
              <a:solidFill>
                <a:schemeClr val="bg1"/>
              </a:solidFill>
              <a:latin typeface="Snapp 1.9" panose="02040503050201020203" pitchFamily="18" charset="-78"/>
              <a:cs typeface="Snapp 1.9" panose="02040503050201020203" pitchFamily="18" charset="-78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FA72A97-4311-306E-AEEC-CED360AD82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518623"/>
              </p:ext>
            </p:extLst>
          </p:nvPr>
        </p:nvGraphicFramePr>
        <p:xfrm>
          <a:off x="82958" y="743689"/>
          <a:ext cx="5555212" cy="3788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E94D737-20C2-D8FF-0C68-5F7A7E2D2F6A}"/>
              </a:ext>
            </a:extLst>
          </p:cNvPr>
          <p:cNvSpPr txBox="1"/>
          <p:nvPr/>
        </p:nvSpPr>
        <p:spPr>
          <a:xfrm>
            <a:off x="122809" y="1498192"/>
            <a:ext cx="1335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EA5068"/>
                </a:solidFill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November 2021</a:t>
            </a:r>
          </a:p>
          <a:p>
            <a:r>
              <a:rPr lang="en-US" dirty="0"/>
              <a:t>57,449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54693-6132-948D-6491-FBF233D99FE9}"/>
              </a:ext>
            </a:extLst>
          </p:cNvPr>
          <p:cNvSpPr txBox="1"/>
          <p:nvPr/>
        </p:nvSpPr>
        <p:spPr>
          <a:xfrm>
            <a:off x="4721019" y="2437462"/>
            <a:ext cx="150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EA5068"/>
                </a:solidFill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November 2022</a:t>
            </a:r>
          </a:p>
          <a:p>
            <a:r>
              <a:rPr lang="en-US" dirty="0"/>
              <a:t>47,040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F89FDB-D4F7-F9F4-06A8-12CF5B186D75}"/>
              </a:ext>
            </a:extLst>
          </p:cNvPr>
          <p:cNvSpPr txBox="1"/>
          <p:nvPr/>
        </p:nvSpPr>
        <p:spPr>
          <a:xfrm>
            <a:off x="2110159" y="2960681"/>
            <a:ext cx="193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EA5068"/>
                </a:solidFill>
              </a:defRPr>
            </a:lvl1pPr>
          </a:lstStyle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Growth = -14.46%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5A55A83-E160-CD8B-29FA-7D26603DE1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7216161"/>
              </p:ext>
            </p:extLst>
          </p:nvPr>
        </p:nvGraphicFramePr>
        <p:xfrm>
          <a:off x="6405555" y="1299703"/>
          <a:ext cx="4913971" cy="335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5BED97-CCEF-FA76-900D-65C8754810EB}"/>
              </a:ext>
            </a:extLst>
          </p:cNvPr>
          <p:cNvSpPr txBox="1"/>
          <p:nvPr/>
        </p:nvSpPr>
        <p:spPr>
          <a:xfrm>
            <a:off x="6406883" y="2282721"/>
            <a:ext cx="134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EA5068"/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November 2021</a:t>
            </a:r>
          </a:p>
          <a:p>
            <a:r>
              <a:rPr lang="en-US" dirty="0">
                <a:solidFill>
                  <a:schemeClr val="accent1"/>
                </a:solidFill>
              </a:rPr>
              <a:t>7.8%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AD813-D51F-B887-FCC0-92A35478F4F0}"/>
              </a:ext>
            </a:extLst>
          </p:cNvPr>
          <p:cNvSpPr txBox="1"/>
          <p:nvPr/>
        </p:nvSpPr>
        <p:spPr>
          <a:xfrm>
            <a:off x="10784529" y="1490362"/>
            <a:ext cx="134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EA5068"/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November 2022</a:t>
            </a:r>
          </a:p>
          <a:p>
            <a:r>
              <a:rPr lang="en-US" dirty="0">
                <a:solidFill>
                  <a:schemeClr val="accent1"/>
                </a:solidFill>
              </a:rPr>
              <a:t>8.6%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1B285A-D5A1-AD1D-0676-CBE4C95954A5}"/>
              </a:ext>
            </a:extLst>
          </p:cNvPr>
          <p:cNvCxnSpPr/>
          <p:nvPr/>
        </p:nvCxnSpPr>
        <p:spPr>
          <a:xfrm flipV="1">
            <a:off x="7190535" y="1494142"/>
            <a:ext cx="0" cy="40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74A851-8A5D-090A-700B-655CA80241E4}"/>
              </a:ext>
            </a:extLst>
          </p:cNvPr>
          <p:cNvSpPr txBox="1"/>
          <p:nvPr/>
        </p:nvSpPr>
        <p:spPr>
          <a:xfrm>
            <a:off x="6405555" y="988562"/>
            <a:ext cx="233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napp 1.9" panose="02040503050201020203" pitchFamily="18" charset="-78"/>
                <a:cs typeface="Snapp 1.9" panose="02040503050201020203" pitchFamily="18" charset="-78"/>
              </a:rPr>
              <a:t>Highest amount: December 2021 </a:t>
            </a:r>
            <a:r>
              <a:rPr lang="en-US" sz="1200" b="1" dirty="0">
                <a:solidFill>
                  <a:schemeClr val="accent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9.4%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5BC4A7A-CFBB-B100-91EE-07ABE5A79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288821"/>
              </p:ext>
            </p:extLst>
          </p:nvPr>
        </p:nvGraphicFramePr>
        <p:xfrm>
          <a:off x="122809" y="4911329"/>
          <a:ext cx="11955188" cy="1847666"/>
        </p:xfrm>
        <a:graphic>
          <a:graphicData uri="http://schemas.openxmlformats.org/drawingml/2006/table">
            <a:tbl>
              <a:tblPr/>
              <a:tblGrid>
                <a:gridCol w="11955188">
                  <a:extLst>
                    <a:ext uri="{9D8B030D-6E8A-4147-A177-3AD203B41FA5}">
                      <a16:colId xmlns:a16="http://schemas.microsoft.com/office/drawing/2014/main" val="2955028508"/>
                    </a:ext>
                  </a:extLst>
                </a:gridCol>
              </a:tblGrid>
              <a:tr h="18476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115771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EA3AAE3-43AE-9A0F-AD75-BCBACC182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395473"/>
              </p:ext>
            </p:extLst>
          </p:nvPr>
        </p:nvGraphicFramePr>
        <p:xfrm>
          <a:off x="122809" y="5022933"/>
          <a:ext cx="11946382" cy="1726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28941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8E39EF-BF69-C52B-E173-288033B53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69410"/>
              </p:ext>
            </p:extLst>
          </p:nvPr>
        </p:nvGraphicFramePr>
        <p:xfrm>
          <a:off x="6129522" y="889962"/>
          <a:ext cx="5908431" cy="4061784"/>
        </p:xfrm>
        <a:graphic>
          <a:graphicData uri="http://schemas.openxmlformats.org/drawingml/2006/table">
            <a:tbl>
              <a:tblPr/>
              <a:tblGrid>
                <a:gridCol w="5908431">
                  <a:extLst>
                    <a:ext uri="{9D8B030D-6E8A-4147-A177-3AD203B41FA5}">
                      <a16:colId xmlns:a16="http://schemas.microsoft.com/office/drawing/2014/main" val="2955028508"/>
                    </a:ext>
                  </a:extLst>
                </a:gridCol>
              </a:tblGrid>
              <a:tr h="40617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11577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C0AD25-BFB7-3A73-B749-BA89A3AFC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4751"/>
              </p:ext>
            </p:extLst>
          </p:nvPr>
        </p:nvGraphicFramePr>
        <p:xfrm>
          <a:off x="148757" y="889962"/>
          <a:ext cx="5908431" cy="4061784"/>
        </p:xfrm>
        <a:graphic>
          <a:graphicData uri="http://schemas.openxmlformats.org/drawingml/2006/table">
            <a:tbl>
              <a:tblPr/>
              <a:tblGrid>
                <a:gridCol w="5908431">
                  <a:extLst>
                    <a:ext uri="{9D8B030D-6E8A-4147-A177-3AD203B41FA5}">
                      <a16:colId xmlns:a16="http://schemas.microsoft.com/office/drawing/2014/main" val="2955028508"/>
                    </a:ext>
                  </a:extLst>
                </a:gridCol>
              </a:tblGrid>
              <a:tr h="40617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1157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4A771F-66CF-4E5C-839B-C49767C7235F}"/>
              </a:ext>
            </a:extLst>
          </p:cNvPr>
          <p:cNvSpPr txBox="1"/>
          <p:nvPr/>
        </p:nvSpPr>
        <p:spPr>
          <a:xfrm>
            <a:off x="1463899" y="199284"/>
            <a:ext cx="926419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Year over year market share trend of each vertical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272DD388-A976-5738-FF45-FFE652D030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1741971"/>
              </p:ext>
            </p:extLst>
          </p:nvPr>
        </p:nvGraphicFramePr>
        <p:xfrm>
          <a:off x="6341774" y="1568215"/>
          <a:ext cx="4913971" cy="335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482DAD1-9940-CD83-3027-BA825340E640}"/>
              </a:ext>
            </a:extLst>
          </p:cNvPr>
          <p:cNvSpPr txBox="1"/>
          <p:nvPr/>
        </p:nvSpPr>
        <p:spPr>
          <a:xfrm>
            <a:off x="6171237" y="2746063"/>
            <a:ext cx="1508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EA5068"/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November 2021</a:t>
            </a:r>
          </a:p>
          <a:p>
            <a:r>
              <a:rPr lang="en-US" dirty="0">
                <a:solidFill>
                  <a:schemeClr val="accent1"/>
                </a:solidFill>
              </a:rPr>
              <a:t>11%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2D2C28-FE5D-EACA-2A9C-D964C2837048}"/>
              </a:ext>
            </a:extLst>
          </p:cNvPr>
          <p:cNvSpPr txBox="1"/>
          <p:nvPr/>
        </p:nvSpPr>
        <p:spPr>
          <a:xfrm>
            <a:off x="10700322" y="1997644"/>
            <a:ext cx="139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EA5068"/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November 2022</a:t>
            </a:r>
          </a:p>
          <a:p>
            <a:r>
              <a:rPr lang="en-US" dirty="0">
                <a:solidFill>
                  <a:schemeClr val="accent1"/>
                </a:solidFill>
              </a:rPr>
              <a:t>12.6%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57C40D-1E89-34D2-BCE6-0D0AA706A48C}"/>
              </a:ext>
            </a:extLst>
          </p:cNvPr>
          <p:cNvCxnSpPr>
            <a:cxnSpLocks/>
          </p:cNvCxnSpPr>
          <p:nvPr/>
        </p:nvCxnSpPr>
        <p:spPr>
          <a:xfrm flipV="1">
            <a:off x="7809654" y="1758466"/>
            <a:ext cx="0" cy="47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B16E29-FE13-6311-9D28-698FE0B214E8}"/>
              </a:ext>
            </a:extLst>
          </p:cNvPr>
          <p:cNvSpPr txBox="1"/>
          <p:nvPr/>
        </p:nvSpPr>
        <p:spPr>
          <a:xfrm>
            <a:off x="6962272" y="1279154"/>
            <a:ext cx="233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napp 1.9" panose="02040503050201020203" pitchFamily="18" charset="-78"/>
                <a:cs typeface="Snapp 1.9" panose="02040503050201020203" pitchFamily="18" charset="-78"/>
              </a:rPr>
              <a:t>Highest amount: February 2022 </a:t>
            </a:r>
            <a:r>
              <a:rPr lang="en-US" sz="1200" b="1" dirty="0">
                <a:solidFill>
                  <a:schemeClr val="accent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14.4%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F64D44D-5C26-1BCA-A46B-44C4DDF111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407143"/>
              </p:ext>
            </p:extLst>
          </p:nvPr>
        </p:nvGraphicFramePr>
        <p:xfrm>
          <a:off x="540788" y="1248272"/>
          <a:ext cx="5555212" cy="3703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A94E6A-9572-CFA1-7AD1-3BAC1ADF6E2E}"/>
              </a:ext>
            </a:extLst>
          </p:cNvPr>
          <p:cNvSpPr txBox="1"/>
          <p:nvPr/>
        </p:nvSpPr>
        <p:spPr>
          <a:xfrm>
            <a:off x="203806" y="2576789"/>
            <a:ext cx="150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November 2021</a:t>
            </a:r>
          </a:p>
          <a:p>
            <a:r>
              <a:rPr lang="en-US" sz="1400" b="1" dirty="0">
                <a:solidFill>
                  <a:srgbClr val="EA5068"/>
                </a:solidFill>
              </a:rPr>
              <a:t>203,247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52DF5-90B8-D9FB-DBE3-3E7221673A07}"/>
              </a:ext>
            </a:extLst>
          </p:cNvPr>
          <p:cNvSpPr txBox="1"/>
          <p:nvPr/>
        </p:nvSpPr>
        <p:spPr>
          <a:xfrm>
            <a:off x="4773362" y="2111239"/>
            <a:ext cx="150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EA5068"/>
                </a:solidFill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November 2022</a:t>
            </a:r>
          </a:p>
          <a:p>
            <a:r>
              <a:rPr lang="en-US" dirty="0"/>
              <a:t>222,917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57325-5294-6CC5-FB0C-E98CFFAF3C74}"/>
              </a:ext>
            </a:extLst>
          </p:cNvPr>
          <p:cNvSpPr txBox="1"/>
          <p:nvPr/>
        </p:nvSpPr>
        <p:spPr>
          <a:xfrm>
            <a:off x="2711826" y="3295988"/>
            <a:ext cx="193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EA5068"/>
                </a:solidFill>
              </a:defRPr>
            </a:lvl1pPr>
          </a:lstStyle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Growth = 9.68%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45C289-41AE-A8F5-733B-8D0E12A65E63}"/>
              </a:ext>
            </a:extLst>
          </p:cNvPr>
          <p:cNvSpPr/>
          <p:nvPr/>
        </p:nvSpPr>
        <p:spPr>
          <a:xfrm>
            <a:off x="1616299" y="-14111"/>
            <a:ext cx="9151713" cy="81475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DF5F8-90F8-F793-F5B0-14E0BD1BAB44}"/>
              </a:ext>
            </a:extLst>
          </p:cNvPr>
          <p:cNvSpPr txBox="1"/>
          <p:nvPr/>
        </p:nvSpPr>
        <p:spPr>
          <a:xfrm>
            <a:off x="1616299" y="351684"/>
            <a:ext cx="926419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Year over Year Sales and Market Share – Domestic Flight</a:t>
            </a:r>
            <a:endParaRPr lang="en-US" sz="2000" dirty="0">
              <a:solidFill>
                <a:schemeClr val="bg1"/>
              </a:solidFill>
              <a:latin typeface="Snapp 1.9" panose="02040503050201020203" pitchFamily="18" charset="-78"/>
              <a:cs typeface="Snapp 1.9" panose="02040503050201020203" pitchFamily="18" charset="-78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B667B32-2C2C-8485-C5D0-1B4DEF9D2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439573"/>
              </p:ext>
            </p:extLst>
          </p:nvPr>
        </p:nvGraphicFramePr>
        <p:xfrm>
          <a:off x="122809" y="4911329"/>
          <a:ext cx="11955188" cy="1847666"/>
        </p:xfrm>
        <a:graphic>
          <a:graphicData uri="http://schemas.openxmlformats.org/drawingml/2006/table">
            <a:tbl>
              <a:tblPr/>
              <a:tblGrid>
                <a:gridCol w="11955188">
                  <a:extLst>
                    <a:ext uri="{9D8B030D-6E8A-4147-A177-3AD203B41FA5}">
                      <a16:colId xmlns:a16="http://schemas.microsoft.com/office/drawing/2014/main" val="2955028508"/>
                    </a:ext>
                  </a:extLst>
                </a:gridCol>
              </a:tblGrid>
              <a:tr h="18476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115771"/>
                  </a:ext>
                </a:extLst>
              </a:tr>
            </a:tbl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2236C93B-9130-850B-5D0B-A6DDC92DA7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1540261"/>
              </p:ext>
            </p:extLst>
          </p:nvPr>
        </p:nvGraphicFramePr>
        <p:xfrm>
          <a:off x="122809" y="5022933"/>
          <a:ext cx="11946382" cy="1726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47084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D62924-F40F-4967-99C5-4B4541CE11D6}"/>
              </a:ext>
            </a:extLst>
          </p:cNvPr>
          <p:cNvSpPr/>
          <p:nvPr/>
        </p:nvSpPr>
        <p:spPr>
          <a:xfrm>
            <a:off x="2895598" y="-166511"/>
            <a:ext cx="6400800" cy="81475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A771F-66CF-4E5C-839B-C49767C7235F}"/>
              </a:ext>
            </a:extLst>
          </p:cNvPr>
          <p:cNvSpPr txBox="1"/>
          <p:nvPr/>
        </p:nvSpPr>
        <p:spPr>
          <a:xfrm>
            <a:off x="1463899" y="199284"/>
            <a:ext cx="926419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Year over Year Sales – Bus</a:t>
            </a:r>
            <a:endParaRPr lang="en-US" sz="2000" dirty="0">
              <a:solidFill>
                <a:schemeClr val="bg1"/>
              </a:solidFill>
              <a:latin typeface="Snapp 1.9" panose="02040503050201020203" pitchFamily="18" charset="-78"/>
              <a:cs typeface="Snapp 1.9" panose="02040503050201020203" pitchFamily="18" charset="-78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11A42F8-F744-6FFF-CDB9-B3B83B6703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9627486"/>
              </p:ext>
            </p:extLst>
          </p:nvPr>
        </p:nvGraphicFramePr>
        <p:xfrm>
          <a:off x="395222" y="1360890"/>
          <a:ext cx="5700773" cy="3800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C6BB4549-E851-31E8-F4A3-AAB2AB7F7B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2680628"/>
              </p:ext>
            </p:extLst>
          </p:nvPr>
        </p:nvGraphicFramePr>
        <p:xfrm>
          <a:off x="6201451" y="1501491"/>
          <a:ext cx="5489871" cy="365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77BFE29-C29B-4B70-6BBF-9765358357DF}"/>
              </a:ext>
            </a:extLst>
          </p:cNvPr>
          <p:cNvSpPr txBox="1"/>
          <p:nvPr/>
        </p:nvSpPr>
        <p:spPr>
          <a:xfrm>
            <a:off x="88549" y="3428046"/>
            <a:ext cx="137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EA5068"/>
                </a:solidFill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November 2021</a:t>
            </a:r>
          </a:p>
          <a:p>
            <a:r>
              <a:rPr lang="en-US" dirty="0"/>
              <a:t>54,798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CF7CC6-FA2C-1420-3E82-5706CD94CD78}"/>
              </a:ext>
            </a:extLst>
          </p:cNvPr>
          <p:cNvSpPr txBox="1"/>
          <p:nvPr/>
        </p:nvSpPr>
        <p:spPr>
          <a:xfrm>
            <a:off x="5325917" y="1642678"/>
            <a:ext cx="1751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EA5068"/>
                </a:solidFill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November 2022</a:t>
            </a:r>
          </a:p>
          <a:p>
            <a:r>
              <a:rPr lang="en-US" dirty="0"/>
              <a:t>104,150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Growth = 90.06%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25C13-A8B9-444D-7859-B67342CF7BC8}"/>
              </a:ext>
            </a:extLst>
          </p:cNvPr>
          <p:cNvSpPr txBox="1"/>
          <p:nvPr/>
        </p:nvSpPr>
        <p:spPr>
          <a:xfrm>
            <a:off x="6026936" y="3951266"/>
            <a:ext cx="137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EA5068"/>
                </a:solidFill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November 2021</a:t>
            </a:r>
          </a:p>
          <a:p>
            <a:r>
              <a:rPr lang="en-US" dirty="0"/>
              <a:t>6,716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306C0-A2DA-7098-6B03-91152A6AC77D}"/>
              </a:ext>
            </a:extLst>
          </p:cNvPr>
          <p:cNvSpPr txBox="1"/>
          <p:nvPr/>
        </p:nvSpPr>
        <p:spPr>
          <a:xfrm>
            <a:off x="10728092" y="1730744"/>
            <a:ext cx="1751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EA5068"/>
                </a:solidFill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November 2022</a:t>
            </a:r>
          </a:p>
          <a:p>
            <a:r>
              <a:rPr lang="en-US" dirty="0"/>
              <a:t>24,374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Growth = 284.38%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85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D62924-F40F-4967-99C5-4B4541CE11D6}"/>
              </a:ext>
            </a:extLst>
          </p:cNvPr>
          <p:cNvSpPr/>
          <p:nvPr/>
        </p:nvSpPr>
        <p:spPr>
          <a:xfrm>
            <a:off x="2895598" y="-166511"/>
            <a:ext cx="6400800" cy="81475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A771F-66CF-4E5C-839B-C49767C7235F}"/>
              </a:ext>
            </a:extLst>
          </p:cNvPr>
          <p:cNvSpPr txBox="1"/>
          <p:nvPr/>
        </p:nvSpPr>
        <p:spPr>
          <a:xfrm>
            <a:off x="1463899" y="199284"/>
            <a:ext cx="926419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Year over Year Sales – Internationals</a:t>
            </a:r>
            <a:endParaRPr lang="en-US" sz="2000" dirty="0">
              <a:solidFill>
                <a:schemeClr val="bg1"/>
              </a:solidFill>
              <a:latin typeface="Snapp 1.9" panose="02040503050201020203" pitchFamily="18" charset="-78"/>
              <a:cs typeface="Snapp 1.9" panose="02040503050201020203" pitchFamily="18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3C722-ECD3-357B-3E68-A1F7801C8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22" y="6308087"/>
            <a:ext cx="146678" cy="249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8B00BC-481E-E004-540B-D9087C6482F3}"/>
              </a:ext>
            </a:extLst>
          </p:cNvPr>
          <p:cNvSpPr txBox="1"/>
          <p:nvPr/>
        </p:nvSpPr>
        <p:spPr>
          <a:xfrm>
            <a:off x="5567465" y="6311445"/>
            <a:ext cx="1225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Snapp 1.9" panose="02040503050201020203" pitchFamily="18" charset="-78"/>
                <a:cs typeface="Snapp 1.9" panose="02040503050201020203" pitchFamily="18" charset="-78"/>
              </a:rPr>
              <a:t>Snapptrip</a:t>
            </a:r>
            <a:r>
              <a:rPr lang="en-US" sz="1000" dirty="0">
                <a:latin typeface="Snapp 1.9" panose="02040503050201020203" pitchFamily="18" charset="-78"/>
                <a:cs typeface="Snapp 1.9" panose="02040503050201020203" pitchFamily="18" charset="-78"/>
              </a:rPr>
              <a:t> Report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C5C29-183B-0128-420E-1D58250929C0}"/>
              </a:ext>
            </a:extLst>
          </p:cNvPr>
          <p:cNvGrpSpPr/>
          <p:nvPr/>
        </p:nvGrpSpPr>
        <p:grpSpPr>
          <a:xfrm>
            <a:off x="366648" y="2154179"/>
            <a:ext cx="5827801" cy="2981692"/>
            <a:chOff x="1026981" y="2274191"/>
            <a:chExt cx="5827801" cy="298169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210D18-EF43-8504-4D82-B577491FA218}"/>
                </a:ext>
              </a:extLst>
            </p:cNvPr>
            <p:cNvSpPr txBox="1"/>
            <p:nvPr/>
          </p:nvSpPr>
          <p:spPr>
            <a:xfrm>
              <a:off x="1026981" y="3389026"/>
              <a:ext cx="1386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rgbClr val="EA5068"/>
                  </a:solidFill>
                </a:defRPr>
              </a:lvl1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November 2021</a:t>
              </a:r>
              <a:endParaRPr lang="en-US" dirty="0"/>
            </a:p>
            <a:p>
              <a:r>
                <a:rPr lang="en-US" dirty="0"/>
                <a:t>1,447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00EE0-C86B-DC73-688B-B0F63F3701D7}"/>
                </a:ext>
              </a:extLst>
            </p:cNvPr>
            <p:cNvSpPr txBox="1"/>
            <p:nvPr/>
          </p:nvSpPr>
          <p:spPr>
            <a:xfrm>
              <a:off x="5467788" y="3765037"/>
              <a:ext cx="13869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rgbClr val="EA5068"/>
                  </a:solidFill>
                </a:defRPr>
              </a:lvl1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November 2022</a:t>
              </a:r>
            </a:p>
            <a:p>
              <a:r>
                <a:rPr lang="en-US" dirty="0"/>
                <a:t>1,352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Growth = -6.57% </a:t>
              </a:r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BD29F544-CB21-4066-9622-A9640E80D89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94329349"/>
                </p:ext>
              </p:extLst>
            </p:nvPr>
          </p:nvGraphicFramePr>
          <p:xfrm>
            <a:off x="1366938" y="2274191"/>
            <a:ext cx="4372373" cy="2981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EC16E5-C7DA-7892-792B-C685D0320872}"/>
              </a:ext>
            </a:extLst>
          </p:cNvPr>
          <p:cNvGrpSpPr/>
          <p:nvPr/>
        </p:nvGrpSpPr>
        <p:grpSpPr>
          <a:xfrm>
            <a:off x="6263881" y="2301388"/>
            <a:ext cx="5831894" cy="2981692"/>
            <a:chOff x="6181149" y="1408062"/>
            <a:chExt cx="5831894" cy="29816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D4F8EE-A05B-35CE-8B75-3EE103C8D6A7}"/>
                </a:ext>
              </a:extLst>
            </p:cNvPr>
            <p:cNvSpPr txBox="1"/>
            <p:nvPr/>
          </p:nvSpPr>
          <p:spPr>
            <a:xfrm>
              <a:off x="6181149" y="2917065"/>
              <a:ext cx="1379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rgbClr val="EA5068"/>
                  </a:solidFill>
                </a:defRPr>
              </a:lvl1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November 2021</a:t>
              </a:r>
            </a:p>
            <a:p>
              <a:r>
                <a:rPr lang="en-US" dirty="0"/>
                <a:t>9,372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B61115-AAEB-DC8E-0CCA-43E02C5EE4B5}"/>
                </a:ext>
              </a:extLst>
            </p:cNvPr>
            <p:cNvSpPr txBox="1"/>
            <p:nvPr/>
          </p:nvSpPr>
          <p:spPr>
            <a:xfrm>
              <a:off x="10499977" y="1624087"/>
              <a:ext cx="15130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rgbClr val="EA5068"/>
                  </a:solidFill>
                </a:defRPr>
              </a:lvl1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November 2022</a:t>
              </a:r>
            </a:p>
            <a:p>
              <a:r>
                <a:rPr lang="en-US" dirty="0"/>
                <a:t>14,700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Growth = 56.85% </a:t>
              </a:r>
            </a:p>
          </p:txBody>
        </p:sp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84895055-85AC-A87D-9C65-D0E7FCF7B96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53242967"/>
                </p:ext>
              </p:extLst>
            </p:nvPr>
          </p:nvGraphicFramePr>
          <p:xfrm>
            <a:off x="6532643" y="1408062"/>
            <a:ext cx="4372373" cy="2981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11359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D62924-F40F-4967-99C5-4B4541CE11D6}"/>
              </a:ext>
            </a:extLst>
          </p:cNvPr>
          <p:cNvSpPr/>
          <p:nvPr/>
        </p:nvSpPr>
        <p:spPr>
          <a:xfrm>
            <a:off x="2895598" y="-166511"/>
            <a:ext cx="6400800" cy="81475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A771F-66CF-4E5C-839B-C49767C7235F}"/>
              </a:ext>
            </a:extLst>
          </p:cNvPr>
          <p:cNvSpPr txBox="1"/>
          <p:nvPr/>
        </p:nvSpPr>
        <p:spPr>
          <a:xfrm>
            <a:off x="1463899" y="199284"/>
            <a:ext cx="926419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Year over Year B2C and B2B Share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3C722-ECD3-357B-3E68-A1F7801C8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22" y="6308087"/>
            <a:ext cx="146678" cy="249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8B00BC-481E-E004-540B-D9087C6482F3}"/>
              </a:ext>
            </a:extLst>
          </p:cNvPr>
          <p:cNvSpPr txBox="1"/>
          <p:nvPr/>
        </p:nvSpPr>
        <p:spPr>
          <a:xfrm>
            <a:off x="5567465" y="6311445"/>
            <a:ext cx="1225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Snapp 1.9" panose="02040503050201020203" pitchFamily="18" charset="-78"/>
                <a:cs typeface="Snapp 1.9" panose="02040503050201020203" pitchFamily="18" charset="-78"/>
              </a:rPr>
              <a:t>Snapptrip</a:t>
            </a:r>
            <a:r>
              <a:rPr lang="en-US" sz="1000" dirty="0">
                <a:latin typeface="Snapp 1.9" panose="02040503050201020203" pitchFamily="18" charset="-78"/>
                <a:cs typeface="Snapp 1.9" panose="02040503050201020203" pitchFamily="18" charset="-78"/>
              </a:rPr>
              <a:t> Report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D60A1E-FE20-E0DE-2658-B8A9F0B3BCB8}"/>
              </a:ext>
            </a:extLst>
          </p:cNvPr>
          <p:cNvGrpSpPr/>
          <p:nvPr/>
        </p:nvGrpSpPr>
        <p:grpSpPr>
          <a:xfrm>
            <a:off x="338999" y="1865142"/>
            <a:ext cx="6371921" cy="3509868"/>
            <a:chOff x="338999" y="1865142"/>
            <a:chExt cx="6371921" cy="3509868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FFA72A97-4311-306E-AEEC-CED360AD82D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51580120"/>
                </p:ext>
              </p:extLst>
            </p:nvPr>
          </p:nvGraphicFramePr>
          <p:xfrm>
            <a:off x="689377" y="1865142"/>
            <a:ext cx="5146894" cy="35098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210D18-EF43-8504-4D82-B577491FA218}"/>
                </a:ext>
              </a:extLst>
            </p:cNvPr>
            <p:cNvSpPr txBox="1"/>
            <p:nvPr/>
          </p:nvSpPr>
          <p:spPr>
            <a:xfrm>
              <a:off x="488492" y="2485616"/>
              <a:ext cx="1335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rgbClr val="EA5068"/>
                  </a:solidFill>
                </a:defRPr>
              </a:lvl1pPr>
            </a:lstStyle>
            <a:p>
              <a:r>
                <a:rPr lang="en-US" dirty="0"/>
                <a:t>November 2021</a:t>
              </a:r>
            </a:p>
            <a:p>
              <a:r>
                <a:rPr lang="fa-IR" dirty="0">
                  <a:solidFill>
                    <a:schemeClr val="accent5">
                      <a:lumMod val="50000"/>
                    </a:schemeClr>
                  </a:solidFill>
                </a:rPr>
                <a:t>81%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00EE0-C86B-DC73-688B-B0F63F3701D7}"/>
                </a:ext>
              </a:extLst>
            </p:cNvPr>
            <p:cNvSpPr txBox="1"/>
            <p:nvPr/>
          </p:nvSpPr>
          <p:spPr>
            <a:xfrm>
              <a:off x="5040422" y="2969661"/>
              <a:ext cx="13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rgbClr val="EA5068"/>
                  </a:solidFill>
                </a:defRPr>
              </a:lvl1pPr>
            </a:lstStyle>
            <a:p>
              <a:r>
                <a:rPr lang="en-US" dirty="0"/>
                <a:t>November 2022</a:t>
              </a:r>
            </a:p>
            <a:p>
              <a:r>
                <a:rPr lang="fa-IR" dirty="0">
                  <a:solidFill>
                    <a:schemeClr val="accent5">
                      <a:lumMod val="50000"/>
                    </a:schemeClr>
                  </a:solidFill>
                </a:rPr>
                <a:t>77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A5B19F-9AD6-99F4-FEE2-AC95031554F2}"/>
                </a:ext>
              </a:extLst>
            </p:cNvPr>
            <p:cNvSpPr txBox="1"/>
            <p:nvPr/>
          </p:nvSpPr>
          <p:spPr>
            <a:xfrm>
              <a:off x="338999" y="4323197"/>
              <a:ext cx="1670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rgbClr val="EA5068"/>
                  </a:solidFill>
                </a:defRPr>
              </a:lvl1pPr>
            </a:lstStyle>
            <a:p>
              <a:r>
                <a:rPr lang="en-US" dirty="0">
                  <a:solidFill>
                    <a:schemeClr val="accent2"/>
                  </a:solidFill>
                </a:rPr>
                <a:t>November 2021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19</a:t>
              </a:r>
              <a:r>
                <a:rPr lang="fa-IR" dirty="0">
                  <a:solidFill>
                    <a:schemeClr val="accent5">
                      <a:lumMod val="50000"/>
                    </a:schemeClr>
                  </a:solidFill>
                </a:rPr>
                <a:t>%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711036-2367-E991-178D-F2FCA7486820}"/>
                </a:ext>
              </a:extLst>
            </p:cNvPr>
            <p:cNvSpPr txBox="1"/>
            <p:nvPr/>
          </p:nvSpPr>
          <p:spPr>
            <a:xfrm>
              <a:off x="5040422" y="3657767"/>
              <a:ext cx="1670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rgbClr val="EA5068"/>
                  </a:solidFill>
                </a:defRPr>
              </a:lvl1pPr>
            </a:lstStyle>
            <a:p>
              <a:r>
                <a:rPr lang="en-US" dirty="0">
                  <a:solidFill>
                    <a:schemeClr val="accent2"/>
                  </a:solidFill>
                </a:rPr>
                <a:t>November 2022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23%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C52180-03FE-7261-B5F9-44E2C545F8BA}"/>
              </a:ext>
            </a:extLst>
          </p:cNvPr>
          <p:cNvGrpSpPr/>
          <p:nvPr/>
        </p:nvGrpSpPr>
        <p:grpSpPr>
          <a:xfrm>
            <a:off x="5940232" y="1865142"/>
            <a:ext cx="6122771" cy="3431262"/>
            <a:chOff x="5940232" y="1865142"/>
            <a:chExt cx="6122771" cy="3431262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1435E76B-E952-3AA2-691D-82727958E14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53651248"/>
                </p:ext>
              </p:extLst>
            </p:nvPr>
          </p:nvGraphicFramePr>
          <p:xfrm>
            <a:off x="6226049" y="1865142"/>
            <a:ext cx="5146894" cy="34312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D4F8EE-A05B-35CE-8B75-3EE103C8D6A7}"/>
                </a:ext>
              </a:extLst>
            </p:cNvPr>
            <p:cNvSpPr txBox="1"/>
            <p:nvPr/>
          </p:nvSpPr>
          <p:spPr>
            <a:xfrm>
              <a:off x="6095995" y="2258783"/>
              <a:ext cx="13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rgbClr val="EA5068"/>
                  </a:solidFill>
                </a:defRPr>
              </a:lvl1pPr>
            </a:lstStyle>
            <a:p>
              <a:r>
                <a:rPr lang="en-US" dirty="0"/>
                <a:t>November 2021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90%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B61115-AAEB-DC8E-0CCA-43E02C5EE4B5}"/>
                </a:ext>
              </a:extLst>
            </p:cNvPr>
            <p:cNvSpPr txBox="1"/>
            <p:nvPr/>
          </p:nvSpPr>
          <p:spPr>
            <a:xfrm>
              <a:off x="10682883" y="2670143"/>
              <a:ext cx="13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rgbClr val="EA5068"/>
                  </a:solidFill>
                </a:defRPr>
              </a:lvl1pPr>
            </a:lstStyle>
            <a:p>
              <a:r>
                <a:rPr lang="en-US" dirty="0"/>
                <a:t>November 2022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89%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9BE5E8-5F3A-9611-0CD2-F584F1729A4C}"/>
                </a:ext>
              </a:extLst>
            </p:cNvPr>
            <p:cNvSpPr txBox="1"/>
            <p:nvPr/>
          </p:nvSpPr>
          <p:spPr>
            <a:xfrm>
              <a:off x="10625489" y="3860694"/>
              <a:ext cx="1349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rgbClr val="EA5068"/>
                  </a:solidFill>
                </a:defRPr>
              </a:lvl1pPr>
            </a:lstStyle>
            <a:p>
              <a:r>
                <a:rPr lang="en-US" dirty="0">
                  <a:solidFill>
                    <a:schemeClr val="accent2"/>
                  </a:solidFill>
                </a:rPr>
                <a:t>November 2022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11%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69099C-5C38-2CE8-0604-6F752218A865}"/>
                </a:ext>
              </a:extLst>
            </p:cNvPr>
            <p:cNvSpPr txBox="1"/>
            <p:nvPr/>
          </p:nvSpPr>
          <p:spPr>
            <a:xfrm>
              <a:off x="5940232" y="4122424"/>
              <a:ext cx="13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rgbClr val="EA5068"/>
                  </a:solidFill>
                </a:defRPr>
              </a:lvl1pPr>
            </a:lstStyle>
            <a:p>
              <a:r>
                <a:rPr lang="en-US" dirty="0">
                  <a:solidFill>
                    <a:schemeClr val="accent2"/>
                  </a:solidFill>
                </a:rPr>
                <a:t>November 2021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10%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8393985-071A-16CD-C565-167C200A25E4}"/>
              </a:ext>
            </a:extLst>
          </p:cNvPr>
          <p:cNvSpPr txBox="1"/>
          <p:nvPr/>
        </p:nvSpPr>
        <p:spPr>
          <a:xfrm>
            <a:off x="3013811" y="2364031"/>
            <a:ext cx="82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EA5068"/>
                </a:solidFill>
              </a:defRPr>
            </a:lvl1pPr>
          </a:lstStyle>
          <a:p>
            <a:r>
              <a:rPr lang="en-US" dirty="0"/>
              <a:t>B2C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CE24A3-3877-CC89-CEC3-DACD894988FC}"/>
              </a:ext>
            </a:extLst>
          </p:cNvPr>
          <p:cNvSpPr txBox="1"/>
          <p:nvPr/>
        </p:nvSpPr>
        <p:spPr>
          <a:xfrm>
            <a:off x="8543962" y="2280647"/>
            <a:ext cx="82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EA5068"/>
                </a:solidFill>
              </a:defRPr>
            </a:lvl1pPr>
          </a:lstStyle>
          <a:p>
            <a:r>
              <a:rPr lang="en-US" dirty="0"/>
              <a:t>B2C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793F9C-5E42-7C56-928D-132A9DAF403D}"/>
              </a:ext>
            </a:extLst>
          </p:cNvPr>
          <p:cNvSpPr txBox="1"/>
          <p:nvPr/>
        </p:nvSpPr>
        <p:spPr>
          <a:xfrm>
            <a:off x="3066585" y="3975101"/>
            <a:ext cx="82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EA5068"/>
                </a:solidFill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B2B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2237B6-C21D-AEB1-61B9-C72D36763A62}"/>
              </a:ext>
            </a:extLst>
          </p:cNvPr>
          <p:cNvSpPr txBox="1"/>
          <p:nvPr/>
        </p:nvSpPr>
        <p:spPr>
          <a:xfrm>
            <a:off x="8558583" y="4086007"/>
            <a:ext cx="82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EA5068"/>
                </a:solidFill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B2B</a:t>
            </a:r>
          </a:p>
        </p:txBody>
      </p:sp>
    </p:spTree>
    <p:extLst>
      <p:ext uri="{BB962C8B-B14F-4D97-AF65-F5344CB8AC3E}">
        <p14:creationId xmlns:p14="http://schemas.microsoft.com/office/powerpoint/2010/main" val="386469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D62924-F40F-4967-99C5-4B4541CE11D6}"/>
              </a:ext>
            </a:extLst>
          </p:cNvPr>
          <p:cNvSpPr/>
          <p:nvPr/>
        </p:nvSpPr>
        <p:spPr>
          <a:xfrm>
            <a:off x="2895598" y="-166511"/>
            <a:ext cx="6400800" cy="81475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A771F-66CF-4E5C-839B-C49767C7235F}"/>
              </a:ext>
            </a:extLst>
          </p:cNvPr>
          <p:cNvSpPr txBox="1"/>
          <p:nvPr/>
        </p:nvSpPr>
        <p:spPr>
          <a:xfrm>
            <a:off x="1463899" y="199284"/>
            <a:ext cx="926419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Revenue and Profit Per Product</a:t>
            </a:r>
            <a:endParaRPr lang="en-US" sz="2000" dirty="0">
              <a:solidFill>
                <a:schemeClr val="bg1"/>
              </a:solidFill>
              <a:latin typeface="Snapp 1.9" panose="02040503050201020203" pitchFamily="18" charset="-78"/>
              <a:cs typeface="Snapp 1.9" panose="02040503050201020203" pitchFamily="18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3C722-ECD3-357B-3E68-A1F7801C8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22" y="6308087"/>
            <a:ext cx="146678" cy="249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8B00BC-481E-E004-540B-D9087C6482F3}"/>
              </a:ext>
            </a:extLst>
          </p:cNvPr>
          <p:cNvSpPr txBox="1"/>
          <p:nvPr/>
        </p:nvSpPr>
        <p:spPr>
          <a:xfrm>
            <a:off x="5567465" y="6311445"/>
            <a:ext cx="1225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Snapp 1.9" panose="02040503050201020203" pitchFamily="18" charset="-78"/>
                <a:cs typeface="Snapp 1.9" panose="02040503050201020203" pitchFamily="18" charset="-78"/>
              </a:rPr>
              <a:t>Snapptrip</a:t>
            </a:r>
            <a:r>
              <a:rPr lang="en-US" sz="1000" dirty="0">
                <a:latin typeface="Snapp 1.9" panose="02040503050201020203" pitchFamily="18" charset="-78"/>
                <a:cs typeface="Snapp 1.9" panose="02040503050201020203" pitchFamily="18" charset="-78"/>
              </a:rPr>
              <a:t> Report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B987797-DC85-1C6F-0DE6-54E1D5B99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049458"/>
              </p:ext>
            </p:extLst>
          </p:nvPr>
        </p:nvGraphicFramePr>
        <p:xfrm>
          <a:off x="843547" y="1081091"/>
          <a:ext cx="7593263" cy="479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FFC8432-B7C3-8E4A-D4AE-6986D902142A}"/>
              </a:ext>
            </a:extLst>
          </p:cNvPr>
          <p:cNvSpPr txBox="1"/>
          <p:nvPr/>
        </p:nvSpPr>
        <p:spPr>
          <a:xfrm>
            <a:off x="8077201" y="2656655"/>
            <a:ext cx="3416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napp 1.9" panose="02040503050201020203" pitchFamily="18" charset="-78"/>
                <a:cs typeface="Snapp 1.9" panose="02040503050201020203" pitchFamily="18" charset="-78"/>
              </a:rPr>
              <a:t>Most profitable business line in current month was: Dom . Flight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812C1-3211-B658-4C30-E533AAB3B4FC}"/>
              </a:ext>
            </a:extLst>
          </p:cNvPr>
          <p:cNvSpPr txBox="1"/>
          <p:nvPr/>
        </p:nvSpPr>
        <p:spPr>
          <a:xfrm>
            <a:off x="8077201" y="3753905"/>
            <a:ext cx="3416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napp 1.9" panose="02040503050201020203" pitchFamily="18" charset="-78"/>
                <a:cs typeface="Snapp 1.9" panose="02040503050201020203" pitchFamily="18" charset="-78"/>
              </a:rPr>
              <a:t>Least profitable business line in current month was: Int . Flight</a:t>
            </a:r>
          </a:p>
        </p:txBody>
      </p:sp>
    </p:spTree>
    <p:extLst>
      <p:ext uri="{BB962C8B-B14F-4D97-AF65-F5344CB8AC3E}">
        <p14:creationId xmlns:p14="http://schemas.microsoft.com/office/powerpoint/2010/main" val="3112639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5FC4C66-B4CC-40D5-8DF7-69C658A5AA05}"/>
              </a:ext>
            </a:extLst>
          </p:cNvPr>
          <p:cNvSpPr/>
          <p:nvPr/>
        </p:nvSpPr>
        <p:spPr>
          <a:xfrm>
            <a:off x="3942080" y="1197083"/>
            <a:ext cx="4307840" cy="4463834"/>
          </a:xfrm>
          <a:prstGeom prst="ellipse">
            <a:avLst/>
          </a:prstGeom>
          <a:solidFill>
            <a:srgbClr val="FF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2</a:t>
            </a:r>
            <a:endParaRPr lang="en-US" sz="2200" b="1" dirty="0">
              <a:solidFill>
                <a:schemeClr val="bg1"/>
              </a:solidFill>
              <a:latin typeface="Snapp 1.9" panose="02040503050201020203" pitchFamily="18" charset="-78"/>
              <a:cs typeface="Snapp 1.9" panose="02040503050201020203" pitchFamily="18" charset="-78"/>
            </a:endParaRPr>
          </a:p>
          <a:p>
            <a:pPr algn="ctr"/>
            <a:r>
              <a:rPr lang="en-US" sz="22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Business Analysis</a:t>
            </a:r>
            <a:endParaRPr lang="en-US" sz="3200" b="1" dirty="0">
              <a:solidFill>
                <a:schemeClr val="bg1"/>
              </a:solidFill>
              <a:latin typeface="Snapp 1.9" panose="02040503050201020203" pitchFamily="18" charset="-78"/>
              <a:cs typeface="Snapp 1.9" panose="02040503050201020203" pitchFamily="18" charset="-78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7AB791-2B67-4398-92DB-648D6085ABE3}"/>
              </a:ext>
            </a:extLst>
          </p:cNvPr>
          <p:cNvSpPr/>
          <p:nvPr/>
        </p:nvSpPr>
        <p:spPr>
          <a:xfrm>
            <a:off x="3586480" y="828606"/>
            <a:ext cx="5019040" cy="5200788"/>
          </a:xfrm>
          <a:prstGeom prst="ellipse">
            <a:avLst/>
          </a:prstGeom>
          <a:noFill/>
          <a:ln w="60325" cap="rnd" cmpd="sng">
            <a:solidFill>
              <a:srgbClr val="002060"/>
            </a:solidFill>
            <a:prstDash val="lgDashDot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B5BF1B-F07C-4F29-946D-B309AE0C0A00}"/>
              </a:ext>
            </a:extLst>
          </p:cNvPr>
          <p:cNvSpPr/>
          <p:nvPr/>
        </p:nvSpPr>
        <p:spPr>
          <a:xfrm>
            <a:off x="4252943" y="1519203"/>
            <a:ext cx="3686114" cy="3819594"/>
          </a:xfrm>
          <a:prstGeom prst="ellipse">
            <a:avLst/>
          </a:prstGeom>
          <a:noFill/>
          <a:ln w="60325" cap="rnd" cmpd="sng">
            <a:solidFill>
              <a:schemeClr val="bg1"/>
            </a:solidFill>
            <a:prstDash val="lgDashDot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0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A2148B-CBAD-A4F2-30B2-37F2BE3E78F7}"/>
              </a:ext>
            </a:extLst>
          </p:cNvPr>
          <p:cNvSpPr txBox="1"/>
          <p:nvPr/>
        </p:nvSpPr>
        <p:spPr>
          <a:xfrm>
            <a:off x="657225" y="522000"/>
            <a:ext cx="6672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Goals of this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9DED7-90B0-9DD3-3381-63AD4AEE8DE0}"/>
              </a:ext>
            </a:extLst>
          </p:cNvPr>
          <p:cNvSpPr txBox="1"/>
          <p:nvPr/>
        </p:nvSpPr>
        <p:spPr>
          <a:xfrm>
            <a:off x="800100" y="1400175"/>
            <a:ext cx="10186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Presenting an understandable and easy overview about the business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Producing a data product with monthly updated important metrics of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Performing more complicated analysis on metrics to deep down to performance of the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Presenting integrated various effects on business – Environmental and internal</a:t>
            </a:r>
          </a:p>
        </p:txBody>
      </p:sp>
    </p:spTree>
    <p:extLst>
      <p:ext uri="{BB962C8B-B14F-4D97-AF65-F5344CB8AC3E}">
        <p14:creationId xmlns:p14="http://schemas.microsoft.com/office/powerpoint/2010/main" val="1832726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A2148B-CBAD-A4F2-30B2-37F2BE3E78F7}"/>
              </a:ext>
            </a:extLst>
          </p:cNvPr>
          <p:cNvSpPr txBox="1"/>
          <p:nvPr/>
        </p:nvSpPr>
        <p:spPr>
          <a:xfrm>
            <a:off x="657225" y="522000"/>
            <a:ext cx="6672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Business Overview Section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9DED7-90B0-9DD3-3381-63AD4AEE8DE0}"/>
              </a:ext>
            </a:extLst>
          </p:cNvPr>
          <p:cNvSpPr txBox="1"/>
          <p:nvPr/>
        </p:nvSpPr>
        <p:spPr>
          <a:xfrm>
            <a:off x="800100" y="1400175"/>
            <a:ext cx="8701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Market Size Vs Sales – Supply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Sales Vs Search Trend – Demand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Margin, Market Share and Costs – Business Health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Pain Points Vs Developments – Business Direction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5057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D62924-F40F-4967-99C5-4B4541CE11D6}"/>
              </a:ext>
            </a:extLst>
          </p:cNvPr>
          <p:cNvSpPr/>
          <p:nvPr/>
        </p:nvSpPr>
        <p:spPr>
          <a:xfrm>
            <a:off x="2895598" y="-166511"/>
            <a:ext cx="6400800" cy="81475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A771F-66CF-4E5C-839B-C49767C7235F}"/>
              </a:ext>
            </a:extLst>
          </p:cNvPr>
          <p:cNvSpPr txBox="1"/>
          <p:nvPr/>
        </p:nvSpPr>
        <p:spPr>
          <a:xfrm>
            <a:off x="1463899" y="199284"/>
            <a:ext cx="926419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Market Size Vs Sales – Supply Analysis</a:t>
            </a:r>
            <a:endParaRPr lang="en-US" sz="2000" dirty="0">
              <a:solidFill>
                <a:schemeClr val="bg1"/>
              </a:solidFill>
              <a:latin typeface="Snapp 1.9" panose="02040503050201020203" pitchFamily="18" charset="-78"/>
              <a:cs typeface="Snapp 1.9" panose="02040503050201020203" pitchFamily="18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3C722-ECD3-357B-3E68-A1F7801C8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22" y="6308087"/>
            <a:ext cx="146678" cy="249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8B00BC-481E-E004-540B-D9087C6482F3}"/>
              </a:ext>
            </a:extLst>
          </p:cNvPr>
          <p:cNvSpPr txBox="1"/>
          <p:nvPr/>
        </p:nvSpPr>
        <p:spPr>
          <a:xfrm>
            <a:off x="5567465" y="6311445"/>
            <a:ext cx="1225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Snapp 1.9" panose="02040503050201020203" pitchFamily="18" charset="-78"/>
                <a:cs typeface="Snapp 1.9" panose="02040503050201020203" pitchFamily="18" charset="-78"/>
              </a:rPr>
              <a:t>Snapptrip</a:t>
            </a:r>
            <a:r>
              <a:rPr lang="en-US" sz="1000" dirty="0">
                <a:latin typeface="Snapp 1.9" panose="02040503050201020203" pitchFamily="18" charset="-78"/>
                <a:cs typeface="Snapp 1.9" panose="02040503050201020203" pitchFamily="18" charset="-78"/>
              </a:rPr>
              <a:t> Report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966081-CF39-5298-2EB1-21C308DD3E95}"/>
              </a:ext>
            </a:extLst>
          </p:cNvPr>
          <p:cNvGrpSpPr/>
          <p:nvPr/>
        </p:nvGrpSpPr>
        <p:grpSpPr>
          <a:xfrm>
            <a:off x="2719388" y="1974056"/>
            <a:ext cx="9472612" cy="369332"/>
            <a:chOff x="500064" y="1328738"/>
            <a:chExt cx="9472612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B480A84-D4E1-5F8C-1A72-D91B620E3AEC}"/>
                </a:ext>
              </a:extLst>
            </p:cNvPr>
            <p:cNvSpPr txBox="1"/>
            <p:nvPr/>
          </p:nvSpPr>
          <p:spPr>
            <a:xfrm>
              <a:off x="500064" y="1328738"/>
              <a:ext cx="9472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Sales growth 	</a:t>
              </a:r>
              <a:r>
                <a:rPr lang="en-US" b="1" dirty="0">
                  <a:solidFill>
                    <a:schemeClr val="accent1"/>
                  </a:solidFill>
                </a:rPr>
                <a:t>-8.71% 		</a:t>
              </a:r>
              <a:r>
                <a:rPr lang="en-US" b="1" dirty="0"/>
                <a:t>Market Size growth	</a:t>
              </a:r>
              <a:r>
                <a:rPr lang="en-US" b="1" dirty="0">
                  <a:solidFill>
                    <a:schemeClr val="accent1"/>
                  </a:solidFill>
                </a:rPr>
                <a:t>-4.44%</a:t>
              </a:r>
              <a:r>
                <a:rPr lang="en-US" b="1" dirty="0"/>
                <a:t>	</a:t>
              </a: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249253AC-D299-22E7-A0BF-5AE6A70B3FE3}"/>
                </a:ext>
              </a:extLst>
            </p:cNvPr>
            <p:cNvSpPr/>
            <p:nvPr/>
          </p:nvSpPr>
          <p:spPr>
            <a:xfrm rot="10800000">
              <a:off x="3187300" y="1433222"/>
              <a:ext cx="214313" cy="18475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14B7086A-DD04-2D3B-7033-CEF4217859F2}"/>
                </a:ext>
              </a:extLst>
            </p:cNvPr>
            <p:cNvSpPr/>
            <p:nvPr/>
          </p:nvSpPr>
          <p:spPr>
            <a:xfrm rot="10800000">
              <a:off x="7806091" y="1433222"/>
              <a:ext cx="214313" cy="18475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8F8822-BE6D-AD2A-2BE9-4A51B28FB282}"/>
              </a:ext>
            </a:extLst>
          </p:cNvPr>
          <p:cNvSpPr txBox="1"/>
          <p:nvPr/>
        </p:nvSpPr>
        <p:spPr>
          <a:xfrm>
            <a:off x="728663" y="885825"/>
            <a:ext cx="398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November 2022 Vs October 2022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0D5D64-206B-C3A8-E87B-C7F2855FC16D}"/>
              </a:ext>
            </a:extLst>
          </p:cNvPr>
          <p:cNvSpPr txBox="1"/>
          <p:nvPr/>
        </p:nvSpPr>
        <p:spPr>
          <a:xfrm>
            <a:off x="1862092" y="1453031"/>
            <a:ext cx="962505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Domestic Hotel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51C7F6A-5A1A-32CB-03AF-8226112AA4D2}"/>
              </a:ext>
            </a:extLst>
          </p:cNvPr>
          <p:cNvGrpSpPr/>
          <p:nvPr/>
        </p:nvGrpSpPr>
        <p:grpSpPr>
          <a:xfrm>
            <a:off x="1336992" y="2878850"/>
            <a:ext cx="10675257" cy="2526119"/>
            <a:chOff x="97993" y="2875272"/>
            <a:chExt cx="10675257" cy="252611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5E2037-2BB0-E4E5-26A5-4E724B8A6C40}"/>
                </a:ext>
              </a:extLst>
            </p:cNvPr>
            <p:cNvSpPr/>
            <p:nvPr/>
          </p:nvSpPr>
          <p:spPr>
            <a:xfrm>
              <a:off x="4057960" y="3665165"/>
              <a:ext cx="2116094" cy="5053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Good Performance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DFCD624-52EC-8963-3ED6-3A98B46D68EB}"/>
                </a:ext>
              </a:extLst>
            </p:cNvPr>
            <p:cNvGrpSpPr/>
            <p:nvPr/>
          </p:nvGrpSpPr>
          <p:grpSpPr>
            <a:xfrm>
              <a:off x="97993" y="2875272"/>
              <a:ext cx="10675257" cy="2526119"/>
              <a:chOff x="97993" y="2875272"/>
              <a:chExt cx="10675257" cy="252611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4A0867-4C78-E385-32D1-2076D0C745A8}"/>
                  </a:ext>
                </a:extLst>
              </p:cNvPr>
              <p:cNvSpPr/>
              <p:nvPr/>
            </p:nvSpPr>
            <p:spPr>
              <a:xfrm>
                <a:off x="4057960" y="4917473"/>
                <a:ext cx="2116093" cy="4839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Bad Performance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0CE573A-356B-5B2D-EBB0-D16AF2F058AD}"/>
                  </a:ext>
                </a:extLst>
              </p:cNvPr>
              <p:cNvSpPr/>
              <p:nvPr/>
            </p:nvSpPr>
            <p:spPr>
              <a:xfrm>
                <a:off x="4057960" y="4313389"/>
                <a:ext cx="2116094" cy="48391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Fare Performance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5F3E04B-8154-B4EB-0DA0-05921C3F9573}"/>
                  </a:ext>
                </a:extLst>
              </p:cNvPr>
              <p:cNvGrpSpPr/>
              <p:nvPr/>
            </p:nvGrpSpPr>
            <p:grpSpPr>
              <a:xfrm>
                <a:off x="97993" y="2875272"/>
                <a:ext cx="10675257" cy="2447724"/>
                <a:chOff x="1973254" y="4181639"/>
                <a:chExt cx="10675257" cy="244772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1F818D3-FCAD-23B5-2EC6-39206C2449C3}"/>
                    </a:ext>
                  </a:extLst>
                </p:cNvPr>
                <p:cNvSpPr txBox="1"/>
                <p:nvPr/>
              </p:nvSpPr>
              <p:spPr>
                <a:xfrm>
                  <a:off x="6308662" y="4181639"/>
                  <a:ext cx="14390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Sales</a:t>
                  </a:r>
                </a:p>
              </p:txBody>
            </p:sp>
            <p:sp>
              <p:nvSpPr>
                <p:cNvPr id="22" name="Left Bracket 21">
                  <a:extLst>
                    <a:ext uri="{FF2B5EF4-FFF2-40B4-BE49-F238E27FC236}">
                      <a16:creationId xmlns:a16="http://schemas.microsoft.com/office/drawing/2014/main" id="{8A847EDD-6E8D-2788-BAB5-2092C2D852D0}"/>
                    </a:ext>
                  </a:extLst>
                </p:cNvPr>
                <p:cNvSpPr/>
                <p:nvPr/>
              </p:nvSpPr>
              <p:spPr>
                <a:xfrm rot="5400000">
                  <a:off x="6188433" y="1605651"/>
                  <a:ext cx="240459" cy="6553843"/>
                </a:xfrm>
                <a:prstGeom prst="leftBracket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2FA8A3F3-BFBF-D71D-C838-BB880D6278DB}"/>
                    </a:ext>
                  </a:extLst>
                </p:cNvPr>
                <p:cNvGrpSpPr/>
                <p:nvPr/>
              </p:nvGrpSpPr>
              <p:grpSpPr>
                <a:xfrm>
                  <a:off x="8540968" y="5018684"/>
                  <a:ext cx="4107543" cy="1604538"/>
                  <a:chOff x="525772" y="4525012"/>
                  <a:chExt cx="4107543" cy="1604538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31DE621-3F43-95DE-E2EE-7DA3189FE06B}"/>
                      </a:ext>
                    </a:extLst>
                  </p:cNvPr>
                  <p:cNvSpPr txBox="1"/>
                  <p:nvPr/>
                </p:nvSpPr>
                <p:spPr>
                  <a:xfrm>
                    <a:off x="525772" y="4525012"/>
                    <a:ext cx="41075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Sales growth &gt; Market Size Growth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0BA0CB2-8C78-CA05-A652-6FA4DE9CA37B}"/>
                      </a:ext>
                    </a:extLst>
                  </p:cNvPr>
                  <p:cNvSpPr txBox="1"/>
                  <p:nvPr/>
                </p:nvSpPr>
                <p:spPr>
                  <a:xfrm>
                    <a:off x="525772" y="5142615"/>
                    <a:ext cx="41075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Sales growth = Market Size Growth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CCE092B-B017-D183-0B2A-6CA075C9EC64}"/>
                      </a:ext>
                    </a:extLst>
                  </p:cNvPr>
                  <p:cNvSpPr txBox="1"/>
                  <p:nvPr/>
                </p:nvSpPr>
                <p:spPr>
                  <a:xfrm>
                    <a:off x="525772" y="5760218"/>
                    <a:ext cx="41075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Sales growth &lt; Market Size Growth</a:t>
                    </a: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4B4A1AD-C099-7EAA-0D77-2BC2FDD881E2}"/>
                    </a:ext>
                  </a:extLst>
                </p:cNvPr>
                <p:cNvGrpSpPr/>
                <p:nvPr/>
              </p:nvGrpSpPr>
              <p:grpSpPr>
                <a:xfrm>
                  <a:off x="1973254" y="5018684"/>
                  <a:ext cx="4107543" cy="1610679"/>
                  <a:chOff x="7689314" y="4895668"/>
                  <a:chExt cx="4107543" cy="1610679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06E012B-1F2D-7C24-C205-0E31FBADBE13}"/>
                      </a:ext>
                    </a:extLst>
                  </p:cNvPr>
                  <p:cNvSpPr txBox="1"/>
                  <p:nvPr/>
                </p:nvSpPr>
                <p:spPr>
                  <a:xfrm>
                    <a:off x="7689314" y="4895668"/>
                    <a:ext cx="41075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Sales growth &gt; Market Size Growth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1F695F22-39A7-5A94-F7D4-A0B0273C3C16}"/>
                      </a:ext>
                    </a:extLst>
                  </p:cNvPr>
                  <p:cNvSpPr txBox="1"/>
                  <p:nvPr/>
                </p:nvSpPr>
                <p:spPr>
                  <a:xfrm>
                    <a:off x="7689314" y="5519412"/>
                    <a:ext cx="41075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Sales growth = Market Size Growth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8F0C09C-5329-CE7A-778A-67037A0AEF0A}"/>
                      </a:ext>
                    </a:extLst>
                  </p:cNvPr>
                  <p:cNvSpPr txBox="1"/>
                  <p:nvPr/>
                </p:nvSpPr>
                <p:spPr>
                  <a:xfrm>
                    <a:off x="7689314" y="6137015"/>
                    <a:ext cx="41075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Sales growth &lt; Market Size Growth</a:t>
                    </a:r>
                  </a:p>
                </p:txBody>
              </p: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46753D5-1815-6441-4F91-C57E2AE193C2}"/>
                    </a:ext>
                  </a:extLst>
                </p:cNvPr>
                <p:cNvSpPr txBox="1"/>
                <p:nvPr/>
              </p:nvSpPr>
              <p:spPr>
                <a:xfrm>
                  <a:off x="8216876" y="4377130"/>
                  <a:ext cx="14390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Increasing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513FB50-8DD0-7D67-A9AD-F776595E216C}"/>
                    </a:ext>
                  </a:extLst>
                </p:cNvPr>
                <p:cNvSpPr txBox="1"/>
                <p:nvPr/>
              </p:nvSpPr>
              <p:spPr>
                <a:xfrm>
                  <a:off x="2961360" y="4408059"/>
                  <a:ext cx="14390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Decreasing</a:t>
                  </a:r>
                </a:p>
              </p:txBody>
            </p:sp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BEC0BF98-2D36-A777-7BA7-FE8C90C35292}"/>
                    </a:ext>
                  </a:extLst>
                </p:cNvPr>
                <p:cNvSpPr/>
                <p:nvPr/>
              </p:nvSpPr>
              <p:spPr>
                <a:xfrm>
                  <a:off x="9309839" y="4513769"/>
                  <a:ext cx="157481" cy="135759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F735446A-EEF4-98DF-DA02-DA817FFB6BC9}"/>
                    </a:ext>
                  </a:extLst>
                </p:cNvPr>
                <p:cNvSpPr/>
                <p:nvPr/>
              </p:nvSpPr>
              <p:spPr>
                <a:xfrm rot="10800000">
                  <a:off x="4187983" y="4532046"/>
                  <a:ext cx="157481" cy="135759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4330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D62924-F40F-4967-99C5-4B4541CE11D6}"/>
              </a:ext>
            </a:extLst>
          </p:cNvPr>
          <p:cNvSpPr/>
          <p:nvPr/>
        </p:nvSpPr>
        <p:spPr>
          <a:xfrm>
            <a:off x="2895598" y="-166511"/>
            <a:ext cx="6400800" cy="81475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A771F-66CF-4E5C-839B-C49767C7235F}"/>
              </a:ext>
            </a:extLst>
          </p:cNvPr>
          <p:cNvSpPr txBox="1"/>
          <p:nvPr/>
        </p:nvSpPr>
        <p:spPr>
          <a:xfrm>
            <a:off x="1463899" y="199284"/>
            <a:ext cx="926419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Sales Vs Search Trend – Demand Analysis</a:t>
            </a:r>
            <a:endParaRPr lang="en-US" sz="2000" dirty="0">
              <a:solidFill>
                <a:schemeClr val="bg1"/>
              </a:solidFill>
              <a:latin typeface="Snapp 1.9" panose="02040503050201020203" pitchFamily="18" charset="-78"/>
              <a:cs typeface="Snapp 1.9" panose="02040503050201020203" pitchFamily="18" charset="-78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7752920-93DB-DB9E-B273-0C35FAEDB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787607"/>
              </p:ext>
            </p:extLst>
          </p:nvPr>
        </p:nvGraphicFramePr>
        <p:xfrm>
          <a:off x="1647824" y="692429"/>
          <a:ext cx="4293199" cy="2862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9C83B14-3C39-C527-5E69-5DAF1F5DA43D}"/>
              </a:ext>
            </a:extLst>
          </p:cNvPr>
          <p:cNvSpPr txBox="1"/>
          <p:nvPr/>
        </p:nvSpPr>
        <p:spPr>
          <a:xfrm>
            <a:off x="573417" y="3554562"/>
            <a:ext cx="5367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Growth of Search: </a:t>
            </a:r>
            <a:r>
              <a:rPr lang="en-US" sz="1400" dirty="0"/>
              <a:t>November 2022 VS October 2022:</a:t>
            </a:r>
          </a:p>
          <a:p>
            <a:r>
              <a:rPr lang="en-US" sz="1400" b="1" dirty="0"/>
              <a:t>-13.95%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80F018-CE68-97BD-A9B9-2DAE77EACFD5}"/>
              </a:ext>
            </a:extLst>
          </p:cNvPr>
          <p:cNvSpPr txBox="1"/>
          <p:nvPr/>
        </p:nvSpPr>
        <p:spPr>
          <a:xfrm>
            <a:off x="6250975" y="3531267"/>
            <a:ext cx="5367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Growth of Sales: </a:t>
            </a:r>
            <a:r>
              <a:rPr lang="en-US" sz="1400" dirty="0"/>
              <a:t>November 2022 Vs October 2022:</a:t>
            </a:r>
          </a:p>
          <a:p>
            <a:r>
              <a:rPr lang="en-US" sz="1400" b="1" dirty="0"/>
              <a:t>-3.42%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62EF23C5-1136-190B-D4F2-859DE6D055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6933823"/>
              </p:ext>
            </p:extLst>
          </p:nvPr>
        </p:nvGraphicFramePr>
        <p:xfrm>
          <a:off x="5941023" y="692429"/>
          <a:ext cx="4293199" cy="284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337FAA7C-1157-532A-7370-7595B0D03367}"/>
              </a:ext>
            </a:extLst>
          </p:cNvPr>
          <p:cNvSpPr/>
          <p:nvPr/>
        </p:nvSpPr>
        <p:spPr>
          <a:xfrm>
            <a:off x="1194501" y="5870662"/>
            <a:ext cx="2116093" cy="48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 Performance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879315-9C99-F932-3647-7FF186875856}"/>
              </a:ext>
            </a:extLst>
          </p:cNvPr>
          <p:cNvSpPr/>
          <p:nvPr/>
        </p:nvSpPr>
        <p:spPr>
          <a:xfrm>
            <a:off x="9176175" y="5849265"/>
            <a:ext cx="2116094" cy="5053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Performance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B36459-84B6-E6B8-7FEE-75B6395F28D6}"/>
              </a:ext>
            </a:extLst>
          </p:cNvPr>
          <p:cNvSpPr/>
          <p:nvPr/>
        </p:nvSpPr>
        <p:spPr>
          <a:xfrm>
            <a:off x="5243882" y="5862661"/>
            <a:ext cx="2116094" cy="4839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Fare Performance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3D4D8F-EA93-1126-4B0C-9AD4E60080E8}"/>
              </a:ext>
            </a:extLst>
          </p:cNvPr>
          <p:cNvSpPr/>
          <p:nvPr/>
        </p:nvSpPr>
        <p:spPr>
          <a:xfrm>
            <a:off x="983469" y="4261542"/>
            <a:ext cx="1320800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 Search Growth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8E9022-E495-31B3-BAC9-4E03796B4F7D}"/>
              </a:ext>
            </a:extLst>
          </p:cNvPr>
          <p:cNvSpPr/>
          <p:nvPr/>
        </p:nvSpPr>
        <p:spPr>
          <a:xfrm>
            <a:off x="2867076" y="4527559"/>
            <a:ext cx="862031" cy="86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Sales growth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140D5A-28B8-5FDE-5E8E-9F4F74ADDFD7}"/>
              </a:ext>
            </a:extLst>
          </p:cNvPr>
          <p:cNvSpPr/>
          <p:nvPr/>
        </p:nvSpPr>
        <p:spPr>
          <a:xfrm>
            <a:off x="4718375" y="4258379"/>
            <a:ext cx="1320800" cy="1320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 Search Growth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B2C2FE-B0A4-BBAE-2C2D-06E50AA05BCF}"/>
              </a:ext>
            </a:extLst>
          </p:cNvPr>
          <p:cNvSpPr/>
          <p:nvPr/>
        </p:nvSpPr>
        <p:spPr>
          <a:xfrm>
            <a:off x="6699576" y="4298174"/>
            <a:ext cx="1320800" cy="1320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Growth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284B9F-0C37-813B-A697-F1B16D4CC117}"/>
              </a:ext>
            </a:extLst>
          </p:cNvPr>
          <p:cNvSpPr/>
          <p:nvPr/>
        </p:nvSpPr>
        <p:spPr>
          <a:xfrm>
            <a:off x="8806025" y="4419028"/>
            <a:ext cx="862031" cy="8620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Market Search Growth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0EBBC1-196D-FE25-2C3C-3913670E6E60}"/>
              </a:ext>
            </a:extLst>
          </p:cNvPr>
          <p:cNvSpPr/>
          <p:nvPr/>
        </p:nvSpPr>
        <p:spPr>
          <a:xfrm>
            <a:off x="10234222" y="4120907"/>
            <a:ext cx="1458272" cy="145827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Sales Growth</a:t>
            </a:r>
          </a:p>
        </p:txBody>
      </p:sp>
    </p:spTree>
    <p:extLst>
      <p:ext uri="{BB962C8B-B14F-4D97-AF65-F5344CB8AC3E}">
        <p14:creationId xmlns:p14="http://schemas.microsoft.com/office/powerpoint/2010/main" val="999986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D62924-F40F-4967-99C5-4B4541CE11D6}"/>
              </a:ext>
            </a:extLst>
          </p:cNvPr>
          <p:cNvSpPr/>
          <p:nvPr/>
        </p:nvSpPr>
        <p:spPr>
          <a:xfrm>
            <a:off x="2895598" y="-166511"/>
            <a:ext cx="6400800" cy="81475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A771F-66CF-4E5C-839B-C49767C7235F}"/>
              </a:ext>
            </a:extLst>
          </p:cNvPr>
          <p:cNvSpPr txBox="1"/>
          <p:nvPr/>
        </p:nvSpPr>
        <p:spPr>
          <a:xfrm>
            <a:off x="1463899" y="199284"/>
            <a:ext cx="926419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Margin, Market Share and Costs - Info</a:t>
            </a:r>
            <a:endParaRPr lang="en-US" sz="2000" dirty="0">
              <a:solidFill>
                <a:schemeClr val="bg1"/>
              </a:solidFill>
              <a:latin typeface="Snapp 1.9" panose="02040503050201020203" pitchFamily="18" charset="-78"/>
              <a:cs typeface="Snapp 1.9" panose="02040503050201020203" pitchFamily="18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3C722-ECD3-357B-3E68-A1F7801C8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22" y="6308087"/>
            <a:ext cx="146678" cy="249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8B00BC-481E-E004-540B-D9087C6482F3}"/>
              </a:ext>
            </a:extLst>
          </p:cNvPr>
          <p:cNvSpPr txBox="1"/>
          <p:nvPr/>
        </p:nvSpPr>
        <p:spPr>
          <a:xfrm>
            <a:off x="5567465" y="6311445"/>
            <a:ext cx="1225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Snapp 1.9" panose="02040503050201020203" pitchFamily="18" charset="-78"/>
                <a:cs typeface="Snapp 1.9" panose="02040503050201020203" pitchFamily="18" charset="-78"/>
              </a:rPr>
              <a:t>Snapptrip</a:t>
            </a:r>
            <a:r>
              <a:rPr lang="en-US" sz="1000" dirty="0">
                <a:latin typeface="Snapp 1.9" panose="02040503050201020203" pitchFamily="18" charset="-78"/>
                <a:cs typeface="Snapp 1.9" panose="02040503050201020203" pitchFamily="18" charset="-78"/>
              </a:rPr>
              <a:t>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70FEF6-04F4-C0FF-D3A7-A234F1557D49}"/>
              </a:ext>
            </a:extLst>
          </p:cNvPr>
          <p:cNvSpPr txBox="1"/>
          <p:nvPr/>
        </p:nvSpPr>
        <p:spPr>
          <a:xfrm>
            <a:off x="893893" y="901620"/>
            <a:ext cx="6572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business growing? And growing healthy? Factors to identifying: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Margin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Market Share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CPN/CPT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0168E7-59FD-6BB9-13E7-5D0FE55C5D84}"/>
              </a:ext>
            </a:extLst>
          </p:cNvPr>
          <p:cNvGrpSpPr/>
          <p:nvPr/>
        </p:nvGrpSpPr>
        <p:grpSpPr>
          <a:xfrm>
            <a:off x="101328" y="2052043"/>
            <a:ext cx="11947066" cy="3677244"/>
            <a:chOff x="101328" y="2052043"/>
            <a:chExt cx="11947066" cy="367724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AA3B243-0A05-4504-2335-54D027874C2B}"/>
                </a:ext>
              </a:extLst>
            </p:cNvPr>
            <p:cNvGrpSpPr/>
            <p:nvPr/>
          </p:nvGrpSpPr>
          <p:grpSpPr>
            <a:xfrm>
              <a:off x="507169" y="2347655"/>
              <a:ext cx="8014557" cy="2967856"/>
              <a:chOff x="1463899" y="1771650"/>
              <a:chExt cx="8758238" cy="3243247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D324E88-4D84-CDDF-AEE4-B18207BD16D1}"/>
                  </a:ext>
                </a:extLst>
              </p:cNvPr>
              <p:cNvGrpSpPr/>
              <p:nvPr/>
            </p:nvGrpSpPr>
            <p:grpSpPr>
              <a:xfrm>
                <a:off x="1463899" y="2235398"/>
                <a:ext cx="8758238" cy="2779499"/>
                <a:chOff x="1228725" y="2628900"/>
                <a:chExt cx="8758238" cy="2779499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E7B69A8-6EDC-750D-40AA-99B0B4C4ACF7}"/>
                    </a:ext>
                  </a:extLst>
                </p:cNvPr>
                <p:cNvSpPr/>
                <p:nvPr/>
              </p:nvSpPr>
              <p:spPr>
                <a:xfrm>
                  <a:off x="1228725" y="2628900"/>
                  <a:ext cx="2028825" cy="20288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GMV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E057AF1-4057-604D-88EB-0F7A6F034C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4663" y="3643313"/>
                  <a:ext cx="290036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2A571C9-AE0C-4F78-F84D-56DC79386F00}"/>
                    </a:ext>
                  </a:extLst>
                </p:cNvPr>
                <p:cNvSpPr/>
                <p:nvPr/>
              </p:nvSpPr>
              <p:spPr>
                <a:xfrm>
                  <a:off x="5915025" y="2871788"/>
                  <a:ext cx="1528762" cy="15287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NMV</a:t>
                  </a:r>
                </a:p>
              </p:txBody>
            </p:sp>
            <p:sp>
              <p:nvSpPr>
                <p:cNvPr id="18" name="Isosceles Triangle 17">
                  <a:extLst>
                    <a:ext uri="{FF2B5EF4-FFF2-40B4-BE49-F238E27FC236}">
                      <a16:creationId xmlns:a16="http://schemas.microsoft.com/office/drawing/2014/main" id="{28BA8044-DF92-66EA-6248-4785E604FA36}"/>
                    </a:ext>
                  </a:extLst>
                </p:cNvPr>
                <p:cNvSpPr/>
                <p:nvPr/>
              </p:nvSpPr>
              <p:spPr>
                <a:xfrm>
                  <a:off x="4414838" y="3543300"/>
                  <a:ext cx="185736" cy="160117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6EF34D-9550-37F0-E944-8BA78885AD91}"/>
                    </a:ext>
                  </a:extLst>
                </p:cNvPr>
                <p:cNvSpPr txBox="1"/>
                <p:nvPr/>
              </p:nvSpPr>
              <p:spPr>
                <a:xfrm>
                  <a:off x="4137361" y="3171834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Costs</a:t>
                  </a:r>
                </a:p>
              </p:txBody>
            </p:sp>
            <p:cxnSp>
              <p:nvCxnSpPr>
                <p:cNvPr id="21" name="Connector: Curved 20">
                  <a:extLst>
                    <a:ext uri="{FF2B5EF4-FFF2-40B4-BE49-F238E27FC236}">
                      <a16:creationId xmlns:a16="http://schemas.microsoft.com/office/drawing/2014/main" id="{6EBF2B5C-264D-0C72-D296-7948562C22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421292" y="3985649"/>
                  <a:ext cx="1328736" cy="844092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7F919B5-C4DC-99CB-7AF5-1536E48F31FF}"/>
                    </a:ext>
                  </a:extLst>
                </p:cNvPr>
                <p:cNvSpPr txBox="1"/>
                <p:nvPr/>
              </p:nvSpPr>
              <p:spPr>
                <a:xfrm>
                  <a:off x="3014663" y="5072063"/>
                  <a:ext cx="1400175" cy="336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Marketing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C8CE2E2-CEAB-5E3C-EDE7-C3FA2DEF6737}"/>
                    </a:ext>
                  </a:extLst>
                </p:cNvPr>
                <p:cNvSpPr txBox="1"/>
                <p:nvPr/>
              </p:nvSpPr>
              <p:spPr>
                <a:xfrm>
                  <a:off x="4542295" y="5072063"/>
                  <a:ext cx="1400175" cy="336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Commercial</a:t>
                  </a:r>
                </a:p>
              </p:txBody>
            </p:sp>
            <p:cxnSp>
              <p:nvCxnSpPr>
                <p:cNvPr id="31" name="Connector: Curved 30">
                  <a:extLst>
                    <a:ext uri="{FF2B5EF4-FFF2-40B4-BE49-F238E27FC236}">
                      <a16:creationId xmlns:a16="http://schemas.microsoft.com/office/drawing/2014/main" id="{9A819B70-2A80-5AFB-BE5C-ACF9238E8812}"/>
                    </a:ext>
                  </a:extLst>
                </p:cNvPr>
                <p:cNvCxnSpPr>
                  <a:cxnSpLocks/>
                  <a:stCxn id="29" idx="0"/>
                </p:cNvCxnSpPr>
                <p:nvPr/>
              </p:nvCxnSpPr>
              <p:spPr>
                <a:xfrm rot="16200000" flipV="1">
                  <a:off x="4271358" y="4101037"/>
                  <a:ext cx="1271670" cy="670382"/>
                </a:xfrm>
                <a:prstGeom prst="curved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3954284-CB24-DF9F-3ADC-E4D4BF3E358E}"/>
                    </a:ext>
                  </a:extLst>
                </p:cNvPr>
                <p:cNvCxnSpPr>
                  <a:stCxn id="17" idx="6"/>
                </p:cNvCxnSpPr>
                <p:nvPr/>
              </p:nvCxnSpPr>
              <p:spPr>
                <a:xfrm flipV="1">
                  <a:off x="7443787" y="3623358"/>
                  <a:ext cx="1671638" cy="128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Isosceles Triangle 34">
                  <a:extLst>
                    <a:ext uri="{FF2B5EF4-FFF2-40B4-BE49-F238E27FC236}">
                      <a16:creationId xmlns:a16="http://schemas.microsoft.com/office/drawing/2014/main" id="{A10A17FD-AAE6-A8E8-35AA-9EEF906162B6}"/>
                    </a:ext>
                  </a:extLst>
                </p:cNvPr>
                <p:cNvSpPr/>
                <p:nvPr/>
              </p:nvSpPr>
              <p:spPr>
                <a:xfrm>
                  <a:off x="8072437" y="3541166"/>
                  <a:ext cx="188209" cy="16225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63944D1-6335-1B96-FEB7-6F84BC9A0F61}"/>
                    </a:ext>
                  </a:extLst>
                </p:cNvPr>
                <p:cNvSpPr/>
                <p:nvPr/>
              </p:nvSpPr>
              <p:spPr>
                <a:xfrm>
                  <a:off x="9115425" y="3209551"/>
                  <a:ext cx="871538" cy="8715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Margin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816E984-51B9-4948-7934-05234826EEA3}"/>
                    </a:ext>
                  </a:extLst>
                </p:cNvPr>
                <p:cNvSpPr txBox="1"/>
                <p:nvPr/>
              </p:nvSpPr>
              <p:spPr>
                <a:xfrm>
                  <a:off x="7743825" y="3171834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Buy Price</a:t>
                  </a: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A5DE8C-B466-9F1B-43B6-BD515D289109}"/>
                  </a:ext>
                </a:extLst>
              </p:cNvPr>
              <p:cNvSpPr txBox="1"/>
              <p:nvPr/>
            </p:nvSpPr>
            <p:spPr>
              <a:xfrm>
                <a:off x="5257800" y="1771650"/>
                <a:ext cx="1728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Margin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BC9C893-7760-F73D-1348-EE2EADFE9F44}"/>
                </a:ext>
              </a:extLst>
            </p:cNvPr>
            <p:cNvGrpSpPr/>
            <p:nvPr/>
          </p:nvGrpSpPr>
          <p:grpSpPr>
            <a:xfrm>
              <a:off x="9189971" y="2296351"/>
              <a:ext cx="2695760" cy="3206279"/>
              <a:chOff x="9157028" y="2285712"/>
              <a:chExt cx="2695760" cy="3206279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530CF5E-341D-AA0A-1921-B85C71FE3426}"/>
                  </a:ext>
                </a:extLst>
              </p:cNvPr>
              <p:cNvSpPr/>
              <p:nvPr/>
            </p:nvSpPr>
            <p:spPr>
              <a:xfrm>
                <a:off x="9157028" y="2796231"/>
                <a:ext cx="2695760" cy="269576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1748459-20AC-38FD-B10C-D2A30F6460F9}"/>
                  </a:ext>
                </a:extLst>
              </p:cNvPr>
              <p:cNvSpPr txBox="1"/>
              <p:nvPr/>
            </p:nvSpPr>
            <p:spPr>
              <a:xfrm>
                <a:off x="9713911" y="2285712"/>
                <a:ext cx="1581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Market Share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82BEAA5-2B50-6EC1-22D0-FA9E3931710F}"/>
                  </a:ext>
                </a:extLst>
              </p:cNvPr>
              <p:cNvSpPr/>
              <p:nvPr/>
            </p:nvSpPr>
            <p:spPr>
              <a:xfrm>
                <a:off x="10728092" y="3586898"/>
                <a:ext cx="1114425" cy="11144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Our Market Size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EE42128-3462-1AE8-1030-B2D9F0DA3627}"/>
                  </a:ext>
                </a:extLst>
              </p:cNvPr>
              <p:cNvSpPr txBox="1"/>
              <p:nvPr/>
            </p:nvSpPr>
            <p:spPr>
              <a:xfrm>
                <a:off x="9286861" y="3820944"/>
                <a:ext cx="13989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Total Market Size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E9A11B7-C6C0-0717-5FFC-3A1F85A83DAB}"/>
                </a:ext>
              </a:extLst>
            </p:cNvPr>
            <p:cNvSpPr/>
            <p:nvPr/>
          </p:nvSpPr>
          <p:spPr>
            <a:xfrm>
              <a:off x="101328" y="2052043"/>
              <a:ext cx="8914086" cy="36772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4A51BBB-AEDD-E240-DD5A-7ABC8D0315C4}"/>
                </a:ext>
              </a:extLst>
            </p:cNvPr>
            <p:cNvSpPr/>
            <p:nvPr/>
          </p:nvSpPr>
          <p:spPr>
            <a:xfrm>
              <a:off x="9015414" y="2052043"/>
              <a:ext cx="3032980" cy="367724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2838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D62924-F40F-4967-99C5-4B4541CE11D6}"/>
              </a:ext>
            </a:extLst>
          </p:cNvPr>
          <p:cNvSpPr/>
          <p:nvPr/>
        </p:nvSpPr>
        <p:spPr>
          <a:xfrm>
            <a:off x="1681447" y="-166511"/>
            <a:ext cx="8862727" cy="81475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A771F-66CF-4E5C-839B-C49767C7235F}"/>
              </a:ext>
            </a:extLst>
          </p:cNvPr>
          <p:cNvSpPr txBox="1"/>
          <p:nvPr/>
        </p:nvSpPr>
        <p:spPr>
          <a:xfrm>
            <a:off x="1463899" y="199284"/>
            <a:ext cx="926419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Margin, Market Share and Costs – Business Health Analysis</a:t>
            </a:r>
            <a:endParaRPr lang="en-US" sz="2000" dirty="0">
              <a:solidFill>
                <a:schemeClr val="bg1"/>
              </a:solidFill>
              <a:latin typeface="Snapp 1.9" panose="02040503050201020203" pitchFamily="18" charset="-78"/>
              <a:cs typeface="Snapp 1.9" panose="02040503050201020203" pitchFamily="18" charset="-78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BB979F4-848F-8E67-13FA-828FE03D4C4D}"/>
              </a:ext>
            </a:extLst>
          </p:cNvPr>
          <p:cNvGrpSpPr/>
          <p:nvPr/>
        </p:nvGrpSpPr>
        <p:grpSpPr>
          <a:xfrm>
            <a:off x="872666" y="3938705"/>
            <a:ext cx="10675257" cy="2409589"/>
            <a:chOff x="600436" y="4249127"/>
            <a:chExt cx="10675257" cy="240958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1EC718E-8900-B185-1E28-0F2300E207A1}"/>
                </a:ext>
              </a:extLst>
            </p:cNvPr>
            <p:cNvGrpSpPr/>
            <p:nvPr/>
          </p:nvGrpSpPr>
          <p:grpSpPr>
            <a:xfrm>
              <a:off x="600436" y="4249127"/>
              <a:ext cx="10675257" cy="2403448"/>
              <a:chOff x="1973254" y="4225915"/>
              <a:chExt cx="10675257" cy="2403448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C5B62D-B9DD-E826-2E0F-75177305956B}"/>
                  </a:ext>
                </a:extLst>
              </p:cNvPr>
              <p:cNvSpPr txBox="1"/>
              <p:nvPr/>
            </p:nvSpPr>
            <p:spPr>
              <a:xfrm>
                <a:off x="5589118" y="4225915"/>
                <a:ext cx="1439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Market Share</a:t>
                </a:r>
              </a:p>
            </p:txBody>
          </p:sp>
          <p:sp>
            <p:nvSpPr>
              <p:cNvPr id="28" name="Left Bracket 27">
                <a:extLst>
                  <a:ext uri="{FF2B5EF4-FFF2-40B4-BE49-F238E27FC236}">
                    <a16:creationId xmlns:a16="http://schemas.microsoft.com/office/drawing/2014/main" id="{D6783F34-70BA-BAF0-7C74-94A40AA07B88}"/>
                  </a:ext>
                </a:extLst>
              </p:cNvPr>
              <p:cNvSpPr/>
              <p:nvPr/>
            </p:nvSpPr>
            <p:spPr>
              <a:xfrm rot="5400000">
                <a:off x="6188433" y="1605651"/>
                <a:ext cx="240459" cy="6553843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912A54E8-6B67-560D-769D-65C6D5ADC61C}"/>
                  </a:ext>
                </a:extLst>
              </p:cNvPr>
              <p:cNvGrpSpPr/>
              <p:nvPr/>
            </p:nvGrpSpPr>
            <p:grpSpPr>
              <a:xfrm>
                <a:off x="8540968" y="5018684"/>
                <a:ext cx="4107543" cy="1604538"/>
                <a:chOff x="525772" y="4525012"/>
                <a:chExt cx="4107543" cy="1604538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2A24192-E244-6D49-2B64-C29C82B03087}"/>
                    </a:ext>
                  </a:extLst>
                </p:cNvPr>
                <p:cNvGrpSpPr/>
                <p:nvPr/>
              </p:nvGrpSpPr>
              <p:grpSpPr>
                <a:xfrm>
                  <a:off x="525772" y="4525012"/>
                  <a:ext cx="4107543" cy="369332"/>
                  <a:chOff x="2590046" y="4394305"/>
                  <a:chExt cx="4107543" cy="369332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B5E52DF-07FF-C3BA-6FC8-3916FB278259}"/>
                      </a:ext>
                    </a:extLst>
                  </p:cNvPr>
                  <p:cNvSpPr txBox="1"/>
                  <p:nvPr/>
                </p:nvSpPr>
                <p:spPr>
                  <a:xfrm>
                    <a:off x="2590046" y="4394305"/>
                    <a:ext cx="41075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Margin 	    CPT</a:t>
                    </a:r>
                  </a:p>
                </p:txBody>
              </p:sp>
              <p:sp>
                <p:nvSpPr>
                  <p:cNvPr id="31" name="Isosceles Triangle 30">
                    <a:extLst>
                      <a:ext uri="{FF2B5EF4-FFF2-40B4-BE49-F238E27FC236}">
                        <a16:creationId xmlns:a16="http://schemas.microsoft.com/office/drawing/2014/main" id="{B1EF64E1-39BA-B36A-3BB0-B1F37F38F4FA}"/>
                      </a:ext>
                    </a:extLst>
                  </p:cNvPr>
                  <p:cNvSpPr/>
                  <p:nvPr/>
                </p:nvSpPr>
                <p:spPr>
                  <a:xfrm>
                    <a:off x="4215646" y="4507560"/>
                    <a:ext cx="157481" cy="135759"/>
                  </a:xfrm>
                  <a:prstGeom prst="triangle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B8EFED99-3393-CE25-4007-24275D0628B9}"/>
                    </a:ext>
                  </a:extLst>
                </p:cNvPr>
                <p:cNvGrpSpPr/>
                <p:nvPr/>
              </p:nvGrpSpPr>
              <p:grpSpPr>
                <a:xfrm>
                  <a:off x="525772" y="5142615"/>
                  <a:ext cx="4107543" cy="369332"/>
                  <a:chOff x="2590046" y="4394305"/>
                  <a:chExt cx="4107543" cy="369332"/>
                </a:xfrm>
              </p:grpSpPr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775DB800-889E-4310-9165-6E4F585BF6AD}"/>
                      </a:ext>
                    </a:extLst>
                  </p:cNvPr>
                  <p:cNvSpPr txBox="1"/>
                  <p:nvPr/>
                </p:nvSpPr>
                <p:spPr>
                  <a:xfrm>
                    <a:off x="2590046" y="4394305"/>
                    <a:ext cx="41075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Margin 	    CPT</a:t>
                    </a:r>
                  </a:p>
                </p:txBody>
              </p:sp>
              <p:sp>
                <p:nvSpPr>
                  <p:cNvPr id="38" name="Isosceles Triangle 37">
                    <a:extLst>
                      <a:ext uri="{FF2B5EF4-FFF2-40B4-BE49-F238E27FC236}">
                        <a16:creationId xmlns:a16="http://schemas.microsoft.com/office/drawing/2014/main" id="{701C4BD6-4857-1654-C8E8-A1AC38A0250E}"/>
                      </a:ext>
                    </a:extLst>
                  </p:cNvPr>
                  <p:cNvSpPr/>
                  <p:nvPr/>
                </p:nvSpPr>
                <p:spPr>
                  <a:xfrm>
                    <a:off x="3402846" y="4513342"/>
                    <a:ext cx="157481" cy="135759"/>
                  </a:xfrm>
                  <a:prstGeom prst="triangle">
                    <a:avLst/>
                  </a:prstGeom>
                  <a:ln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Isosceles Triangle 38">
                    <a:extLst>
                      <a:ext uri="{FF2B5EF4-FFF2-40B4-BE49-F238E27FC236}">
                        <a16:creationId xmlns:a16="http://schemas.microsoft.com/office/drawing/2014/main" id="{8E17C1B7-C064-903A-2FF4-14A62AAFDC26}"/>
                      </a:ext>
                    </a:extLst>
                  </p:cNvPr>
                  <p:cNvSpPr/>
                  <p:nvPr/>
                </p:nvSpPr>
                <p:spPr>
                  <a:xfrm>
                    <a:off x="4215646" y="4507560"/>
                    <a:ext cx="157481" cy="135759"/>
                  </a:xfrm>
                  <a:prstGeom prst="triangle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" name="Isosceles Triangle 39">
                  <a:extLst>
                    <a:ext uri="{FF2B5EF4-FFF2-40B4-BE49-F238E27FC236}">
                      <a16:creationId xmlns:a16="http://schemas.microsoft.com/office/drawing/2014/main" id="{C7CF2D7D-08A0-99B6-2C82-AB2D007F2F94}"/>
                    </a:ext>
                  </a:extLst>
                </p:cNvPr>
                <p:cNvSpPr/>
                <p:nvPr/>
              </p:nvSpPr>
              <p:spPr>
                <a:xfrm rot="10800000">
                  <a:off x="1334551" y="4677444"/>
                  <a:ext cx="157481" cy="135759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1E92514-F29F-9302-00FA-44D3ECE7BFBF}"/>
                    </a:ext>
                  </a:extLst>
                </p:cNvPr>
                <p:cNvSpPr txBox="1"/>
                <p:nvPr/>
              </p:nvSpPr>
              <p:spPr>
                <a:xfrm>
                  <a:off x="525772" y="5760218"/>
                  <a:ext cx="41075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Margin 	    CPT</a:t>
                  </a:r>
                </a:p>
              </p:txBody>
            </p:sp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A4D188D5-75BB-2493-D642-905AFD911A34}"/>
                    </a:ext>
                  </a:extLst>
                </p:cNvPr>
                <p:cNvSpPr/>
                <p:nvPr/>
              </p:nvSpPr>
              <p:spPr>
                <a:xfrm>
                  <a:off x="1338572" y="5879255"/>
                  <a:ext cx="157481" cy="135759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Isosceles Triangle 42">
                  <a:extLst>
                    <a:ext uri="{FF2B5EF4-FFF2-40B4-BE49-F238E27FC236}">
                      <a16:creationId xmlns:a16="http://schemas.microsoft.com/office/drawing/2014/main" id="{3409EB4F-A6C1-EA40-7046-82C68D7AD2A3}"/>
                    </a:ext>
                  </a:extLst>
                </p:cNvPr>
                <p:cNvSpPr/>
                <p:nvPr/>
              </p:nvSpPr>
              <p:spPr>
                <a:xfrm rot="10800000">
                  <a:off x="2151372" y="5873473"/>
                  <a:ext cx="157481" cy="135759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C3BEA6A-347F-A3B2-8BD3-24FB7C4AA38C}"/>
                  </a:ext>
                </a:extLst>
              </p:cNvPr>
              <p:cNvGrpSpPr/>
              <p:nvPr/>
            </p:nvGrpSpPr>
            <p:grpSpPr>
              <a:xfrm>
                <a:off x="1973254" y="5018684"/>
                <a:ext cx="4107543" cy="1610679"/>
                <a:chOff x="7689314" y="4895668"/>
                <a:chExt cx="4107543" cy="1610679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4140D1B-1D1D-D2A6-2A85-732687BA9F1B}"/>
                    </a:ext>
                  </a:extLst>
                </p:cNvPr>
                <p:cNvSpPr txBox="1"/>
                <p:nvPr/>
              </p:nvSpPr>
              <p:spPr>
                <a:xfrm>
                  <a:off x="7689314" y="4895668"/>
                  <a:ext cx="41075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Margin 	    CPT</a:t>
                  </a:r>
                </a:p>
              </p:txBody>
            </p:sp>
            <p:sp>
              <p:nvSpPr>
                <p:cNvPr id="49" name="Isosceles Triangle 48">
                  <a:extLst>
                    <a:ext uri="{FF2B5EF4-FFF2-40B4-BE49-F238E27FC236}">
                      <a16:creationId xmlns:a16="http://schemas.microsoft.com/office/drawing/2014/main" id="{1BDBEB80-705D-E6FF-9088-F53C15F34E8C}"/>
                    </a:ext>
                  </a:extLst>
                </p:cNvPr>
                <p:cNvSpPr/>
                <p:nvPr/>
              </p:nvSpPr>
              <p:spPr>
                <a:xfrm rot="10800000">
                  <a:off x="8502114" y="5014705"/>
                  <a:ext cx="157481" cy="135759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2B01D29D-0AF4-EBC1-A8A9-B09377F7A449}"/>
                    </a:ext>
                  </a:extLst>
                </p:cNvPr>
                <p:cNvSpPr/>
                <p:nvPr/>
              </p:nvSpPr>
              <p:spPr>
                <a:xfrm>
                  <a:off x="9314914" y="5008923"/>
                  <a:ext cx="157481" cy="135759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FE204AF-8BA2-B411-857D-7077D5939000}"/>
                    </a:ext>
                  </a:extLst>
                </p:cNvPr>
                <p:cNvSpPr txBox="1"/>
                <p:nvPr/>
              </p:nvSpPr>
              <p:spPr>
                <a:xfrm>
                  <a:off x="7689314" y="5519412"/>
                  <a:ext cx="41075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Margin 	    CPT</a:t>
                  </a:r>
                </a:p>
              </p:txBody>
            </p:sp>
            <p:sp>
              <p:nvSpPr>
                <p:cNvPr id="52" name="Isosceles Triangle 51">
                  <a:extLst>
                    <a:ext uri="{FF2B5EF4-FFF2-40B4-BE49-F238E27FC236}">
                      <a16:creationId xmlns:a16="http://schemas.microsoft.com/office/drawing/2014/main" id="{306E0DA1-5D49-B362-8738-17CF0DE28457}"/>
                    </a:ext>
                  </a:extLst>
                </p:cNvPr>
                <p:cNvSpPr/>
                <p:nvPr/>
              </p:nvSpPr>
              <p:spPr>
                <a:xfrm>
                  <a:off x="8502114" y="5660935"/>
                  <a:ext cx="157481" cy="135759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Isosceles Triangle 52">
                  <a:extLst>
                    <a:ext uri="{FF2B5EF4-FFF2-40B4-BE49-F238E27FC236}">
                      <a16:creationId xmlns:a16="http://schemas.microsoft.com/office/drawing/2014/main" id="{713299EF-27CF-3571-F9B2-73D50FE04BAD}"/>
                    </a:ext>
                  </a:extLst>
                </p:cNvPr>
                <p:cNvSpPr/>
                <p:nvPr/>
              </p:nvSpPr>
              <p:spPr>
                <a:xfrm rot="10800000">
                  <a:off x="9314914" y="5655153"/>
                  <a:ext cx="157481" cy="135759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F3EC2AC-C5CA-EB9F-E806-156891B995AF}"/>
                    </a:ext>
                  </a:extLst>
                </p:cNvPr>
                <p:cNvSpPr txBox="1"/>
                <p:nvPr/>
              </p:nvSpPr>
              <p:spPr>
                <a:xfrm>
                  <a:off x="7689314" y="6137015"/>
                  <a:ext cx="41075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Margin 	    CPT</a:t>
                  </a:r>
                </a:p>
              </p:txBody>
            </p:sp>
            <p:sp>
              <p:nvSpPr>
                <p:cNvPr id="55" name="Isosceles Triangle 54">
                  <a:extLst>
                    <a:ext uri="{FF2B5EF4-FFF2-40B4-BE49-F238E27FC236}">
                      <a16:creationId xmlns:a16="http://schemas.microsoft.com/office/drawing/2014/main" id="{3596AC95-06D8-ED84-68DF-97EBCF003262}"/>
                    </a:ext>
                  </a:extLst>
                </p:cNvPr>
                <p:cNvSpPr/>
                <p:nvPr/>
              </p:nvSpPr>
              <p:spPr>
                <a:xfrm rot="10800000">
                  <a:off x="8498095" y="6278538"/>
                  <a:ext cx="157481" cy="135759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Isosceles Triangle 55">
                  <a:extLst>
                    <a:ext uri="{FF2B5EF4-FFF2-40B4-BE49-F238E27FC236}">
                      <a16:creationId xmlns:a16="http://schemas.microsoft.com/office/drawing/2014/main" id="{E80437D8-044F-5DC6-6F48-FB49D66E2C3D}"/>
                    </a:ext>
                  </a:extLst>
                </p:cNvPr>
                <p:cNvSpPr/>
                <p:nvPr/>
              </p:nvSpPr>
              <p:spPr>
                <a:xfrm rot="10800000">
                  <a:off x="9314915" y="6292778"/>
                  <a:ext cx="157481" cy="135759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F934A9F-BBB0-734B-D02F-9B87A6B681EA}"/>
                  </a:ext>
                </a:extLst>
              </p:cNvPr>
              <p:cNvSpPr txBox="1"/>
              <p:nvPr/>
            </p:nvSpPr>
            <p:spPr>
              <a:xfrm>
                <a:off x="8216876" y="4377130"/>
                <a:ext cx="1439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Increasing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744F33-8044-1DA4-38D1-DBD5D24E6112}"/>
                  </a:ext>
                </a:extLst>
              </p:cNvPr>
              <p:cNvSpPr txBox="1"/>
              <p:nvPr/>
            </p:nvSpPr>
            <p:spPr>
              <a:xfrm>
                <a:off x="2961360" y="4408059"/>
                <a:ext cx="1439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Decreasing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A2A3BFE8-4650-2460-6C17-36EA06135AFB}"/>
                  </a:ext>
                </a:extLst>
              </p:cNvPr>
              <p:cNvSpPr/>
              <p:nvPr/>
            </p:nvSpPr>
            <p:spPr>
              <a:xfrm>
                <a:off x="9309839" y="4513769"/>
                <a:ext cx="157481" cy="135759"/>
              </a:xfrm>
              <a:prstGeom prst="triangl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3BE87483-240A-2B04-2DCB-53E44B26F9B8}"/>
                  </a:ext>
                </a:extLst>
              </p:cNvPr>
              <p:cNvSpPr/>
              <p:nvPr/>
            </p:nvSpPr>
            <p:spPr>
              <a:xfrm rot="10800000">
                <a:off x="4187983" y="4532046"/>
                <a:ext cx="157481" cy="135759"/>
              </a:xfrm>
              <a:prstGeom prst="triangl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BD01D1F-9CD3-28D5-2E87-1314DE5ED3DD}"/>
                </a:ext>
              </a:extLst>
            </p:cNvPr>
            <p:cNvSpPr txBox="1"/>
            <p:nvPr/>
          </p:nvSpPr>
          <p:spPr>
            <a:xfrm>
              <a:off x="2584456" y="5048874"/>
              <a:ext cx="776380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Worst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53816B0-8F57-52CD-FFD9-54AB9C7E1F46}"/>
                </a:ext>
              </a:extLst>
            </p:cNvPr>
            <p:cNvSpPr txBox="1"/>
            <p:nvPr/>
          </p:nvSpPr>
          <p:spPr>
            <a:xfrm>
              <a:off x="2613748" y="5652521"/>
              <a:ext cx="1338400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Budget Cut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583AFE6-C8CB-FD17-0D54-805201FEA32D}"/>
                </a:ext>
              </a:extLst>
            </p:cNvPr>
            <p:cNvSpPr txBox="1"/>
            <p:nvPr/>
          </p:nvSpPr>
          <p:spPr>
            <a:xfrm>
              <a:off x="2613748" y="6289384"/>
              <a:ext cx="1545583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Doing Nothing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876F0C-C7AD-5C90-5862-C9C8065AF4D5}"/>
                </a:ext>
              </a:extLst>
            </p:cNvPr>
            <p:cNvSpPr txBox="1"/>
            <p:nvPr/>
          </p:nvSpPr>
          <p:spPr>
            <a:xfrm>
              <a:off x="9184433" y="5026015"/>
              <a:ext cx="1858058" cy="3693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Effective Burning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FA2BC07-FC59-12CF-2FA4-572CBCE27036}"/>
                </a:ext>
              </a:extLst>
            </p:cNvPr>
            <p:cNvSpPr txBox="1"/>
            <p:nvPr/>
          </p:nvSpPr>
          <p:spPr>
            <a:xfrm>
              <a:off x="9157699" y="5684594"/>
              <a:ext cx="1858058" cy="3385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MarCom Alignment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F0FBB9-8C4C-D399-33F9-29759F417915}"/>
                </a:ext>
              </a:extLst>
            </p:cNvPr>
            <p:cNvSpPr txBox="1"/>
            <p:nvPr/>
          </p:nvSpPr>
          <p:spPr>
            <a:xfrm>
              <a:off x="9153742" y="6298632"/>
              <a:ext cx="1858058" cy="33855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Organic Growth</a:t>
              </a: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25D29BC-BA7A-281F-0312-759FE93841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196636"/>
              </p:ext>
            </p:extLst>
          </p:nvPr>
        </p:nvGraphicFramePr>
        <p:xfrm>
          <a:off x="6169675" y="844760"/>
          <a:ext cx="4630641" cy="3251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4316CDD-15A2-334A-7FE1-527B1F169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591578"/>
              </p:ext>
            </p:extLst>
          </p:nvPr>
        </p:nvGraphicFramePr>
        <p:xfrm>
          <a:off x="1239857" y="804011"/>
          <a:ext cx="4630641" cy="3251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4674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D62924-F40F-4967-99C5-4B4541CE11D6}"/>
              </a:ext>
            </a:extLst>
          </p:cNvPr>
          <p:cNvSpPr/>
          <p:nvPr/>
        </p:nvSpPr>
        <p:spPr>
          <a:xfrm>
            <a:off x="1800225" y="-166511"/>
            <a:ext cx="8615363" cy="81475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A771F-66CF-4E5C-839B-C49767C7235F}"/>
              </a:ext>
            </a:extLst>
          </p:cNvPr>
          <p:cNvSpPr txBox="1"/>
          <p:nvPr/>
        </p:nvSpPr>
        <p:spPr>
          <a:xfrm>
            <a:off x="1463899" y="199284"/>
            <a:ext cx="926419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Pain Points Vs Developments – Business Direction Analysis</a:t>
            </a:r>
            <a:endParaRPr lang="en-US" sz="2000" dirty="0">
              <a:solidFill>
                <a:schemeClr val="bg1"/>
              </a:solidFill>
              <a:latin typeface="Snapp 1.9" panose="02040503050201020203" pitchFamily="18" charset="-78"/>
              <a:cs typeface="Snapp 1.9" panose="02040503050201020203" pitchFamily="18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3C722-ECD3-357B-3E68-A1F7801C8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22" y="6308087"/>
            <a:ext cx="146678" cy="249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8B00BC-481E-E004-540B-D9087C6482F3}"/>
              </a:ext>
            </a:extLst>
          </p:cNvPr>
          <p:cNvSpPr txBox="1"/>
          <p:nvPr/>
        </p:nvSpPr>
        <p:spPr>
          <a:xfrm>
            <a:off x="5567465" y="6311445"/>
            <a:ext cx="1225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Snapp 1.9" panose="02040503050201020203" pitchFamily="18" charset="-78"/>
                <a:cs typeface="Snapp 1.9" panose="02040503050201020203" pitchFamily="18" charset="-78"/>
              </a:rPr>
              <a:t>Snapptrip</a:t>
            </a:r>
            <a:r>
              <a:rPr lang="en-US" sz="1000" dirty="0">
                <a:latin typeface="Snapp 1.9" panose="02040503050201020203" pitchFamily="18" charset="-78"/>
                <a:cs typeface="Snapp 1.9" panose="02040503050201020203" pitchFamily="18" charset="-78"/>
              </a:rPr>
              <a:t> Report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DF7D369-5FB4-342D-D136-B23E543BD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897566"/>
              </p:ext>
            </p:extLst>
          </p:nvPr>
        </p:nvGraphicFramePr>
        <p:xfrm>
          <a:off x="126546" y="1335541"/>
          <a:ext cx="6280377" cy="4186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95A0B8B8-3005-55A6-130B-ACFA1DBA35CC}"/>
              </a:ext>
            </a:extLst>
          </p:cNvPr>
          <p:cNvGrpSpPr/>
          <p:nvPr/>
        </p:nvGrpSpPr>
        <p:grpSpPr>
          <a:xfrm>
            <a:off x="7939088" y="2367171"/>
            <a:ext cx="2671760" cy="2123658"/>
            <a:chOff x="7939088" y="2367171"/>
            <a:chExt cx="2671760" cy="21236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7D637A-34B6-F8AE-35E6-E7E37428C9B8}"/>
                </a:ext>
              </a:extLst>
            </p:cNvPr>
            <p:cNvSpPr txBox="1"/>
            <p:nvPr/>
          </p:nvSpPr>
          <p:spPr>
            <a:xfrm>
              <a:off x="8324848" y="2367171"/>
              <a:ext cx="22860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Developments</a:t>
              </a:r>
            </a:p>
            <a:p>
              <a:endParaRPr lang="en-US" dirty="0"/>
            </a:p>
            <a:p>
              <a:r>
                <a:rPr lang="en-US" dirty="0"/>
                <a:t>Automated Pricing</a:t>
              </a:r>
            </a:p>
            <a:p>
              <a:endParaRPr lang="en-US" dirty="0"/>
            </a:p>
            <a:p>
              <a:r>
                <a:rPr lang="en-US" dirty="0"/>
                <a:t>Wallet</a:t>
              </a:r>
            </a:p>
            <a:p>
              <a:endParaRPr lang="en-US" dirty="0"/>
            </a:p>
            <a:p>
              <a:r>
                <a:rPr lang="en-US" dirty="0"/>
                <a:t>Automated Sorting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4AD42E-4F57-1400-B110-00C70E54DF1B}"/>
                </a:ext>
              </a:extLst>
            </p:cNvPr>
            <p:cNvSpPr/>
            <p:nvPr/>
          </p:nvSpPr>
          <p:spPr>
            <a:xfrm>
              <a:off x="7939088" y="3176215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51736E7-8470-9A39-E43D-EE418C908CFF}"/>
                </a:ext>
              </a:extLst>
            </p:cNvPr>
            <p:cNvSpPr/>
            <p:nvPr/>
          </p:nvSpPr>
          <p:spPr>
            <a:xfrm>
              <a:off x="7939088" y="3696072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5E1E92-60E5-002F-5E0D-09A19728083E}"/>
                </a:ext>
              </a:extLst>
            </p:cNvPr>
            <p:cNvSpPr/>
            <p:nvPr/>
          </p:nvSpPr>
          <p:spPr>
            <a:xfrm>
              <a:off x="7939088" y="4248894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CBC7D41B-A8D6-35CD-6757-7B3A8DF479D7}"/>
              </a:ext>
            </a:extLst>
          </p:cNvPr>
          <p:cNvSpPr/>
          <p:nvPr/>
        </p:nvSpPr>
        <p:spPr>
          <a:xfrm>
            <a:off x="5066278" y="261423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6CB752-8695-E97E-38B2-9FB7313EB189}"/>
              </a:ext>
            </a:extLst>
          </p:cNvPr>
          <p:cNvSpPr/>
          <p:nvPr/>
        </p:nvSpPr>
        <p:spPr>
          <a:xfrm>
            <a:off x="6327321" y="424889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25A498-B4D2-6145-57F7-C67F24B233B4}"/>
              </a:ext>
            </a:extLst>
          </p:cNvPr>
          <p:cNvCxnSpPr>
            <a:cxnSpLocks/>
            <a:stCxn id="25" idx="2"/>
            <a:endCxn id="29" idx="6"/>
          </p:cNvCxnSpPr>
          <p:nvPr/>
        </p:nvCxnSpPr>
        <p:spPr>
          <a:xfrm flipH="1" flipV="1">
            <a:off x="5180578" y="2671389"/>
            <a:ext cx="2758510" cy="56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14DA6D-4797-1BFF-957B-649CFC5C575A}"/>
              </a:ext>
            </a:extLst>
          </p:cNvPr>
          <p:cNvCxnSpPr>
            <a:cxnSpLocks/>
            <a:stCxn id="26" idx="2"/>
            <a:endCxn id="30" idx="7"/>
          </p:cNvCxnSpPr>
          <p:nvPr/>
        </p:nvCxnSpPr>
        <p:spPr>
          <a:xfrm flipH="1">
            <a:off x="6424882" y="3753222"/>
            <a:ext cx="1514206" cy="51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078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5063B22-B3B4-7666-ADBF-E437F2A1E0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" r="4514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074DD4-3D7C-FC01-1F3B-5F31392F327D}"/>
              </a:ext>
            </a:extLst>
          </p:cNvPr>
          <p:cNvSpPr/>
          <p:nvPr/>
        </p:nvSpPr>
        <p:spPr>
          <a:xfrm>
            <a:off x="502024" y="4034388"/>
            <a:ext cx="4940367" cy="2307736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A1E64-3CFE-1226-F3AD-54D071066677}"/>
              </a:ext>
            </a:extLst>
          </p:cNvPr>
          <p:cNvSpPr txBox="1"/>
          <p:nvPr/>
        </p:nvSpPr>
        <p:spPr>
          <a:xfrm>
            <a:off x="763520" y="4390676"/>
            <a:ext cx="47228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latin typeface="Snapp 1.9" panose="02040503050201020203" pitchFamily="18" charset="-78"/>
                <a:cs typeface="Snapp 1.9" panose="02040503050201020203" pitchFamily="18" charset="-78"/>
              </a:rPr>
              <a:t>Next Actions</a:t>
            </a:r>
          </a:p>
        </p:txBody>
      </p:sp>
    </p:spTree>
    <p:extLst>
      <p:ext uri="{BB962C8B-B14F-4D97-AF65-F5344CB8AC3E}">
        <p14:creationId xmlns:p14="http://schemas.microsoft.com/office/powerpoint/2010/main" val="1377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A2148B-CBAD-A4F2-30B2-37F2BE3E78F7}"/>
              </a:ext>
            </a:extLst>
          </p:cNvPr>
          <p:cNvSpPr txBox="1"/>
          <p:nvPr/>
        </p:nvSpPr>
        <p:spPr>
          <a:xfrm>
            <a:off x="657225" y="522000"/>
            <a:ext cx="6672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Next 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9DED7-90B0-9DD3-3381-63AD4AEE8DE0}"/>
              </a:ext>
            </a:extLst>
          </p:cNvPr>
          <p:cNvSpPr txBox="1"/>
          <p:nvPr/>
        </p:nvSpPr>
        <p:spPr>
          <a:xfrm>
            <a:off x="800100" y="1400175"/>
            <a:ext cx="8701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Automating data product for updating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Allocating resources to each part of the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Working on next version of the report according to feedbacks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173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4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AB6BC48F-97D5-CAD0-6701-99E7209CB131}"/>
              </a:ext>
            </a:extLst>
          </p:cNvPr>
          <p:cNvSpPr/>
          <p:nvPr/>
        </p:nvSpPr>
        <p:spPr>
          <a:xfrm>
            <a:off x="6835721" y="1474092"/>
            <a:ext cx="4576837" cy="4392526"/>
          </a:xfrm>
          <a:prstGeom prst="ellipse">
            <a:avLst/>
          </a:prstGeom>
          <a:solidFill>
            <a:srgbClr val="FF6561"/>
          </a:solidFill>
          <a:ln w="304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91418-4148-CA49-3961-D94FBC964CF6}"/>
              </a:ext>
            </a:extLst>
          </p:cNvPr>
          <p:cNvSpPr txBox="1"/>
          <p:nvPr/>
        </p:nvSpPr>
        <p:spPr>
          <a:xfrm>
            <a:off x="7625407" y="3529752"/>
            <a:ext cx="29974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Snapp 1.9" panose="02040503050201020203" pitchFamily="18" charset="-78"/>
              <a:cs typeface="Snapp 1.9" panose="02040503050201020203" pitchFamily="18" charset="-7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BD25A9-B1AE-026D-8C62-65CB68B496C5}"/>
              </a:ext>
            </a:extLst>
          </p:cNvPr>
          <p:cNvGrpSpPr/>
          <p:nvPr/>
        </p:nvGrpSpPr>
        <p:grpSpPr>
          <a:xfrm>
            <a:off x="605356" y="2396550"/>
            <a:ext cx="5501856" cy="936705"/>
            <a:chOff x="5776287" y="1615577"/>
            <a:chExt cx="5501856" cy="9367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BC53D7D-429E-E298-A265-7863E4A1A5FB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3E5A5A-A553-90EA-B8C9-8AC9F7088A86}"/>
                  </a:ext>
                </a:extLst>
              </p:cNvPr>
              <p:cNvSpPr txBox="1"/>
              <p:nvPr/>
            </p:nvSpPr>
            <p:spPr>
              <a:xfrm>
                <a:off x="6770451" y="2275283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latin typeface="Snapp 1.9" panose="02040503050201020203" pitchFamily="18" charset="-78"/>
                  <a:cs typeface="Snapp 1.9" panose="02040503050201020203" pitchFamily="18" charset="-78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D73A44-9F27-993B-121C-3B480A28C798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 anchor="b">
                <a:spAutoFit/>
              </a:bodyPr>
              <a:lstStyle/>
              <a:p>
                <a:r>
                  <a:rPr lang="en-US" altLang="ko-KR" sz="2600" b="1" dirty="0">
                    <a:solidFill>
                      <a:schemeClr val="bg1"/>
                    </a:solidFill>
                    <a:latin typeface="Snapp 1.9" panose="02040503050201020203" pitchFamily="18" charset="-78"/>
                    <a:cs typeface="Snapp 1.9" panose="02040503050201020203" pitchFamily="18" charset="-78"/>
                  </a:rPr>
                  <a:t>Executive Summary</a:t>
                </a:r>
                <a:endParaRPr lang="ko-KR" altLang="en-US" sz="2600" b="1" dirty="0">
                  <a:solidFill>
                    <a:schemeClr val="bg1"/>
                  </a:solidFill>
                  <a:latin typeface="Snapp 1.9" panose="02040503050201020203" pitchFamily="18" charset="-78"/>
                  <a:cs typeface="Snapp 1.9" panose="02040503050201020203" pitchFamily="18" charset="-78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9A9DC2-46E2-9A80-509B-13A344863BCE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 anchor="b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Snapp 1.9" panose="02040503050201020203" pitchFamily="18" charset="-78"/>
                  <a:cs typeface="Snapp 1.9" panose="02040503050201020203" pitchFamily="18" charset="-78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0400239-BA2C-8F53-ADE0-4634307AC5F1}"/>
              </a:ext>
            </a:extLst>
          </p:cNvPr>
          <p:cNvGrpSpPr/>
          <p:nvPr/>
        </p:nvGrpSpPr>
        <p:grpSpPr>
          <a:xfrm>
            <a:off x="605356" y="3447336"/>
            <a:ext cx="5483384" cy="769441"/>
            <a:chOff x="5776287" y="1615577"/>
            <a:chExt cx="5483384" cy="7694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97ECAD-7CEE-BA3B-9D7E-0A52B9067B4E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 anchor="b">
              <a:spAutoFit/>
            </a:bodyPr>
            <a:lstStyle/>
            <a:p>
              <a:r>
                <a:rPr lang="en-US" altLang="ko-KR" sz="2600" b="1" dirty="0">
                  <a:solidFill>
                    <a:schemeClr val="bg1"/>
                  </a:solidFill>
                  <a:latin typeface="Snapp 1.9" panose="02040503050201020203" pitchFamily="18" charset="-78"/>
                  <a:cs typeface="Snapp 1.9" panose="02040503050201020203" pitchFamily="18" charset="-78"/>
                </a:rPr>
                <a:t>Business Overview</a:t>
              </a:r>
              <a:endParaRPr lang="ko-KR" altLang="en-US" sz="26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B2124-345C-3169-BF18-4A4C8A7D5D97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 anchor="b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Snapp 1.9" panose="02040503050201020203" pitchFamily="18" charset="-78"/>
                  <a:cs typeface="Snapp 1.9" panose="02040503050201020203" pitchFamily="18" charset="-78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1F84F6-F617-E530-C429-AAB82D3F1C55}"/>
              </a:ext>
            </a:extLst>
          </p:cNvPr>
          <p:cNvGrpSpPr/>
          <p:nvPr/>
        </p:nvGrpSpPr>
        <p:grpSpPr>
          <a:xfrm>
            <a:off x="520948" y="4541938"/>
            <a:ext cx="6427698" cy="769441"/>
            <a:chOff x="5776287" y="1615577"/>
            <a:chExt cx="548338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AD8C20-D1B3-68F6-02D9-7FC696D427D1}"/>
                </a:ext>
              </a:extLst>
            </p:cNvPr>
            <p:cNvSpPr txBox="1"/>
            <p:nvPr/>
          </p:nvSpPr>
          <p:spPr>
            <a:xfrm>
              <a:off x="6751979" y="1666121"/>
              <a:ext cx="4507692" cy="492443"/>
            </a:xfrm>
            <a:prstGeom prst="rect">
              <a:avLst/>
            </a:prstGeom>
            <a:noFill/>
          </p:spPr>
          <p:txBody>
            <a:bodyPr wrap="square" lIns="108000" rIns="108000" rtlCol="0" anchor="b">
              <a:spAutoFit/>
            </a:bodyPr>
            <a:lstStyle/>
            <a:p>
              <a:r>
                <a:rPr lang="en-US" altLang="ko-KR" sz="2600" b="1" dirty="0">
                  <a:solidFill>
                    <a:schemeClr val="bg1"/>
                  </a:solidFill>
                  <a:latin typeface="Snapp 1.9" panose="02040503050201020203" pitchFamily="18" charset="-78"/>
                  <a:cs typeface="Snapp 1.9" panose="02040503050201020203" pitchFamily="18" charset="-78"/>
                </a:rPr>
                <a:t>Business Analysis</a:t>
              </a:r>
              <a:endParaRPr lang="ko-KR" altLang="en-US" sz="26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225EB5-FA97-0F39-2AA2-33FEA9BA6A52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 anchor="b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Snapp 1.9" panose="02040503050201020203" pitchFamily="18" charset="-78"/>
                  <a:cs typeface="Snapp 1.9" panose="02040503050201020203" pitchFamily="18" charset="-78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8354D465-2B60-7192-DB91-1335F7668CA7}"/>
              </a:ext>
            </a:extLst>
          </p:cNvPr>
          <p:cNvSpPr/>
          <p:nvPr/>
        </p:nvSpPr>
        <p:spPr>
          <a:xfrm>
            <a:off x="6948646" y="-1911570"/>
            <a:ext cx="4350983" cy="4350983"/>
          </a:xfrm>
          <a:prstGeom prst="ellipse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71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5FC4C66-B4CC-40D5-8DF7-69C658A5AA05}"/>
              </a:ext>
            </a:extLst>
          </p:cNvPr>
          <p:cNvSpPr/>
          <p:nvPr/>
        </p:nvSpPr>
        <p:spPr>
          <a:xfrm>
            <a:off x="3942080" y="1197083"/>
            <a:ext cx="4307840" cy="4463834"/>
          </a:xfrm>
          <a:prstGeom prst="ellipse">
            <a:avLst/>
          </a:prstGeom>
          <a:solidFill>
            <a:srgbClr val="FF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Executive Summary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7AB791-2B67-4398-92DB-648D6085ABE3}"/>
              </a:ext>
            </a:extLst>
          </p:cNvPr>
          <p:cNvSpPr/>
          <p:nvPr/>
        </p:nvSpPr>
        <p:spPr>
          <a:xfrm>
            <a:off x="3586480" y="828606"/>
            <a:ext cx="5019040" cy="5200788"/>
          </a:xfrm>
          <a:prstGeom prst="ellipse">
            <a:avLst/>
          </a:prstGeom>
          <a:noFill/>
          <a:ln w="60325" cap="rnd" cmpd="sng">
            <a:solidFill>
              <a:srgbClr val="002060"/>
            </a:solidFill>
            <a:prstDash val="lgDashDot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B5BF1B-F07C-4F29-946D-B309AE0C0A00}"/>
              </a:ext>
            </a:extLst>
          </p:cNvPr>
          <p:cNvSpPr/>
          <p:nvPr/>
        </p:nvSpPr>
        <p:spPr>
          <a:xfrm>
            <a:off x="4252943" y="1519203"/>
            <a:ext cx="3686114" cy="3819594"/>
          </a:xfrm>
          <a:prstGeom prst="ellipse">
            <a:avLst/>
          </a:prstGeom>
          <a:noFill/>
          <a:ln w="60325" cap="rnd" cmpd="sng">
            <a:solidFill>
              <a:schemeClr val="bg1"/>
            </a:solidFill>
            <a:prstDash val="lgDashDot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2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325FBE-E3EB-799F-64C4-815550CBD563}"/>
              </a:ext>
            </a:extLst>
          </p:cNvPr>
          <p:cNvSpPr/>
          <p:nvPr/>
        </p:nvSpPr>
        <p:spPr>
          <a:xfrm>
            <a:off x="3917437" y="-197219"/>
            <a:ext cx="4357124" cy="81475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Snapp 1.9" panose="02040503050201020203" pitchFamily="18" charset="-78"/>
                <a:ea typeface="+mn-ea"/>
                <a:cs typeface="Snapp 1.9" panose="02040503050201020203" pitchFamily="18" charset="-78"/>
              </a:defRPr>
            </a:pPr>
            <a:endParaRPr lang="en-US" b="1" dirty="0">
              <a:solidFill>
                <a:schemeClr val="bg1"/>
              </a:solidFill>
            </a:endParaRPr>
          </a:p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Snapp 1.9" panose="02040503050201020203" pitchFamily="18" charset="-78"/>
                <a:ea typeface="+mn-ea"/>
                <a:cs typeface="Snapp 1.9" panose="02040503050201020203" pitchFamily="18" charset="-78"/>
              </a:defRPr>
            </a:pPr>
            <a:r>
              <a:rPr lang="en-US" sz="2000" b="1" dirty="0">
                <a:solidFill>
                  <a:schemeClr val="bg1"/>
                </a:solidFill>
              </a:rPr>
              <a:t>Executive Summary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366C00-8764-79C8-628B-7C8AFF874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22" y="6308087"/>
            <a:ext cx="146678" cy="249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BC75DA-A7E6-B16A-8F78-C26D3B92EA39}"/>
              </a:ext>
            </a:extLst>
          </p:cNvPr>
          <p:cNvSpPr txBox="1"/>
          <p:nvPr/>
        </p:nvSpPr>
        <p:spPr>
          <a:xfrm>
            <a:off x="5567465" y="6311445"/>
            <a:ext cx="1225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Snapp 1.9" panose="02040503050201020203" pitchFamily="18" charset="-78"/>
                <a:cs typeface="Snapp 1.9" panose="02040503050201020203" pitchFamily="18" charset="-78"/>
              </a:rPr>
              <a:t>Snapptrip</a:t>
            </a:r>
            <a:r>
              <a:rPr lang="en-US" sz="1000" dirty="0">
                <a:latin typeface="Snapp 1.9" panose="02040503050201020203" pitchFamily="18" charset="-78"/>
                <a:cs typeface="Snapp 1.9" panose="02040503050201020203" pitchFamily="18" charset="-78"/>
              </a:rPr>
              <a:t> 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F0772-0744-6C80-5F8B-0BCD390776A2}"/>
              </a:ext>
            </a:extLst>
          </p:cNvPr>
          <p:cNvSpPr txBox="1"/>
          <p:nvPr/>
        </p:nvSpPr>
        <p:spPr>
          <a:xfrm>
            <a:off x="520505" y="1280160"/>
            <a:ext cx="11141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Major Events (</a:t>
            </a:r>
            <a:r>
              <a:rPr lang="en-US" sz="2400" u="sng" dirty="0"/>
              <a:t>Product lunches, marketing campaigns</a:t>
            </a:r>
            <a:r>
              <a:rPr lang="en-US" sz="2400" dirty="0"/>
              <a:t>, </a:t>
            </a:r>
            <a:r>
              <a:rPr lang="en-US" sz="2400" u="sng" dirty="0"/>
              <a:t>new strategies</a:t>
            </a:r>
            <a:r>
              <a:rPr lang="en-US" sz="2400" dirty="0"/>
              <a:t>, new providers,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Vertical growth</a:t>
            </a:r>
            <a:r>
              <a:rPr lang="en-US" sz="2400" dirty="0"/>
              <a:t> compared to same month of last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Performance of each vertical according to </a:t>
            </a:r>
            <a:r>
              <a:rPr lang="en-US" sz="2400" u="sng" dirty="0"/>
              <a:t>Supply and Demand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Performance of each vertical in </a:t>
            </a:r>
            <a:r>
              <a:rPr lang="en-US" sz="2400" u="sng" dirty="0"/>
              <a:t>Healthy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Direction performance: </a:t>
            </a:r>
            <a:r>
              <a:rPr lang="en-US" sz="2400" u="sng" dirty="0"/>
              <a:t>Customers pain points </a:t>
            </a:r>
            <a:r>
              <a:rPr lang="en-US" sz="2400" dirty="0"/>
              <a:t>vs </a:t>
            </a:r>
            <a:r>
              <a:rPr lang="en-US" sz="2400" u="sng" dirty="0"/>
              <a:t>Developments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253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5FC4C66-B4CC-40D5-8DF7-69C658A5AA05}"/>
              </a:ext>
            </a:extLst>
          </p:cNvPr>
          <p:cNvSpPr/>
          <p:nvPr/>
        </p:nvSpPr>
        <p:spPr>
          <a:xfrm>
            <a:off x="3942080" y="1197083"/>
            <a:ext cx="4307840" cy="4463834"/>
          </a:xfrm>
          <a:prstGeom prst="ellipse">
            <a:avLst/>
          </a:prstGeom>
          <a:solidFill>
            <a:srgbClr val="FF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1</a:t>
            </a:r>
            <a:endParaRPr lang="en-US" sz="3200" b="1" dirty="0">
              <a:solidFill>
                <a:schemeClr val="bg1"/>
              </a:solidFill>
              <a:latin typeface="Snapp 1.9" panose="02040503050201020203" pitchFamily="18" charset="-78"/>
              <a:cs typeface="Snapp 1.9" panose="02040503050201020203" pitchFamily="18" charset="-78"/>
            </a:endParaRPr>
          </a:p>
          <a:p>
            <a:pPr algn="ctr"/>
            <a:r>
              <a:rPr lang="en-US" sz="2200" b="1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Business Overview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7AB791-2B67-4398-92DB-648D6085ABE3}"/>
              </a:ext>
            </a:extLst>
          </p:cNvPr>
          <p:cNvSpPr/>
          <p:nvPr/>
        </p:nvSpPr>
        <p:spPr>
          <a:xfrm>
            <a:off x="3586480" y="828606"/>
            <a:ext cx="5019040" cy="5200788"/>
          </a:xfrm>
          <a:prstGeom prst="ellipse">
            <a:avLst/>
          </a:prstGeom>
          <a:noFill/>
          <a:ln w="60325" cap="rnd" cmpd="sng">
            <a:solidFill>
              <a:srgbClr val="002060"/>
            </a:solidFill>
            <a:prstDash val="lgDashDot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B5BF1B-F07C-4F29-946D-B309AE0C0A00}"/>
              </a:ext>
            </a:extLst>
          </p:cNvPr>
          <p:cNvSpPr/>
          <p:nvPr/>
        </p:nvSpPr>
        <p:spPr>
          <a:xfrm>
            <a:off x="4252943" y="1519203"/>
            <a:ext cx="3686114" cy="3819594"/>
          </a:xfrm>
          <a:prstGeom prst="ellipse">
            <a:avLst/>
          </a:prstGeom>
          <a:noFill/>
          <a:ln w="60325" cap="rnd" cmpd="sng">
            <a:solidFill>
              <a:schemeClr val="bg1"/>
            </a:solidFill>
            <a:prstDash val="lgDashDot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004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A2148B-CBAD-A4F2-30B2-37F2BE3E78F7}"/>
              </a:ext>
            </a:extLst>
          </p:cNvPr>
          <p:cNvSpPr txBox="1"/>
          <p:nvPr/>
        </p:nvSpPr>
        <p:spPr>
          <a:xfrm>
            <a:off x="657225" y="522000"/>
            <a:ext cx="6672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Business Overview Section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9DED7-90B0-9DD3-3381-63AD4AEE8DE0}"/>
              </a:ext>
            </a:extLst>
          </p:cNvPr>
          <p:cNvSpPr txBox="1"/>
          <p:nvPr/>
        </p:nvSpPr>
        <p:spPr>
          <a:xfrm>
            <a:off x="800100" y="1400175"/>
            <a:ext cx="8701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Business Calendar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Month Achievements and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Hot routes and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Year over year sales trend and Market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B2C and B2B share year over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Revenue and Profit Per Product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484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3C0C33-C126-22A7-68B0-5E3FD6B5491A}"/>
              </a:ext>
            </a:extLst>
          </p:cNvPr>
          <p:cNvSpPr/>
          <p:nvPr/>
        </p:nvSpPr>
        <p:spPr>
          <a:xfrm>
            <a:off x="3917437" y="-226403"/>
            <a:ext cx="4357124" cy="81475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Snapp 1.9" panose="02040503050201020203" pitchFamily="18" charset="-78"/>
                <a:ea typeface="+mn-ea"/>
                <a:cs typeface="Snapp 1.9" panose="02040503050201020203" pitchFamily="18" charset="-78"/>
              </a:defRPr>
            </a:pPr>
            <a:endParaRPr lang="en-US" sz="2000" b="1" dirty="0">
              <a:solidFill>
                <a:schemeClr val="bg1"/>
              </a:solidFill>
            </a:endParaRPr>
          </a:p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Snapp 1.9" panose="02040503050201020203" pitchFamily="18" charset="-78"/>
                <a:ea typeface="+mn-ea"/>
                <a:cs typeface="Snapp 1.9" panose="02040503050201020203" pitchFamily="18" charset="-78"/>
              </a:defRPr>
            </a:pPr>
            <a:r>
              <a:rPr lang="en-US" sz="2000" b="1" dirty="0">
                <a:solidFill>
                  <a:schemeClr val="bg1"/>
                </a:solidFill>
              </a:rPr>
              <a:t>Business Calendar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29B90E-DCD7-518E-9C75-9802CD54B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22" y="6308087"/>
            <a:ext cx="146678" cy="2495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D4FFCA-2DE8-EDC0-3656-0071D317FFC8}"/>
              </a:ext>
            </a:extLst>
          </p:cNvPr>
          <p:cNvSpPr txBox="1"/>
          <p:nvPr/>
        </p:nvSpPr>
        <p:spPr>
          <a:xfrm>
            <a:off x="5567465" y="6311445"/>
            <a:ext cx="1225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Snapp 1.9" panose="02040503050201020203" pitchFamily="18" charset="-78"/>
                <a:cs typeface="Snapp 1.9" panose="02040503050201020203" pitchFamily="18" charset="-78"/>
              </a:rPr>
              <a:t>Snapptrip</a:t>
            </a:r>
            <a:r>
              <a:rPr lang="en-US" sz="1000" dirty="0">
                <a:latin typeface="Snapp 1.9" panose="02040503050201020203" pitchFamily="18" charset="-78"/>
                <a:cs typeface="Snapp 1.9" panose="02040503050201020203" pitchFamily="18" charset="-78"/>
              </a:rPr>
              <a:t> Report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4DDFD2-7156-2CB9-FBF2-1FA31B95BF5E}"/>
              </a:ext>
            </a:extLst>
          </p:cNvPr>
          <p:cNvSpPr/>
          <p:nvPr/>
        </p:nvSpPr>
        <p:spPr>
          <a:xfrm>
            <a:off x="1232835" y="3601939"/>
            <a:ext cx="95097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EE81EE-3BBC-9578-A525-81FB8943A732}"/>
              </a:ext>
            </a:extLst>
          </p:cNvPr>
          <p:cNvSpPr/>
          <p:nvPr/>
        </p:nvSpPr>
        <p:spPr>
          <a:xfrm>
            <a:off x="9532534" y="3624798"/>
            <a:ext cx="45719" cy="60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2E584C-E77E-83BF-0B16-E08AB421DDB8}"/>
              </a:ext>
            </a:extLst>
          </p:cNvPr>
          <p:cNvSpPr/>
          <p:nvPr/>
        </p:nvSpPr>
        <p:spPr>
          <a:xfrm>
            <a:off x="8997241" y="4189296"/>
            <a:ext cx="1162024" cy="116202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Voucher feature for Train Product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C4D686-A326-460B-2E45-EF0ACA6B24E3}"/>
              </a:ext>
            </a:extLst>
          </p:cNvPr>
          <p:cNvSpPr txBox="1"/>
          <p:nvPr/>
        </p:nvSpPr>
        <p:spPr>
          <a:xfrm>
            <a:off x="595672" y="3735281"/>
            <a:ext cx="180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napp 1.9" panose="02040503050201020203" pitchFamily="18" charset="-78"/>
                <a:cs typeface="Snapp 1.9" panose="02040503050201020203" pitchFamily="18" charset="-78"/>
              </a:rPr>
              <a:t>1</a:t>
            </a:r>
            <a:r>
              <a:rPr lang="en-US" sz="1600" baseline="30000" dirty="0">
                <a:latin typeface="Snapp 1.9" panose="02040503050201020203" pitchFamily="18" charset="-78"/>
                <a:cs typeface="Snapp 1.9" panose="02040503050201020203" pitchFamily="18" charset="-78"/>
              </a:rPr>
              <a:t>st</a:t>
            </a:r>
            <a:r>
              <a:rPr lang="en-US" sz="1600" dirty="0">
                <a:latin typeface="Snapp 1.9" panose="02040503050201020203" pitchFamily="18" charset="-78"/>
                <a:cs typeface="Snapp 1.9" panose="02040503050201020203" pitchFamily="18" charset="-78"/>
              </a:rPr>
              <a:t> November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9C2383-9BB2-0309-4609-7D72ED2F036D}"/>
              </a:ext>
            </a:extLst>
          </p:cNvPr>
          <p:cNvSpPr txBox="1"/>
          <p:nvPr/>
        </p:nvSpPr>
        <p:spPr>
          <a:xfrm>
            <a:off x="10375064" y="3735281"/>
            <a:ext cx="204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napp 1.9" panose="02040503050201020203" pitchFamily="18" charset="-78"/>
                <a:cs typeface="Snapp 1.9" panose="02040503050201020203" pitchFamily="18" charset="-78"/>
              </a:rPr>
              <a:t>30</a:t>
            </a:r>
            <a:r>
              <a:rPr lang="en-US" sz="1600" baseline="30000" dirty="0">
                <a:latin typeface="Snapp 1.9" panose="02040503050201020203" pitchFamily="18" charset="-78"/>
                <a:cs typeface="Snapp 1.9" panose="02040503050201020203" pitchFamily="18" charset="-78"/>
              </a:rPr>
              <a:t>th</a:t>
            </a:r>
            <a:r>
              <a:rPr lang="en-US" sz="1600" dirty="0">
                <a:latin typeface="Snapp 1.9" panose="02040503050201020203" pitchFamily="18" charset="-78"/>
                <a:cs typeface="Snapp 1.9" panose="02040503050201020203" pitchFamily="18" charset="-78"/>
              </a:rPr>
              <a:t> November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47F349-5794-8B9D-D5B7-666EC88C55AF}"/>
              </a:ext>
            </a:extLst>
          </p:cNvPr>
          <p:cNvSpPr/>
          <p:nvPr/>
        </p:nvSpPr>
        <p:spPr>
          <a:xfrm>
            <a:off x="7701800" y="2994145"/>
            <a:ext cx="45719" cy="60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720F78-77AC-2A20-23B9-073356221559}"/>
              </a:ext>
            </a:extLst>
          </p:cNvPr>
          <p:cNvSpPr/>
          <p:nvPr/>
        </p:nvSpPr>
        <p:spPr>
          <a:xfrm>
            <a:off x="7161503" y="1832294"/>
            <a:ext cx="1162024" cy="116202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Jek Campaign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421F2A-11AD-20D9-8971-E960FF8F4E7D}"/>
              </a:ext>
            </a:extLst>
          </p:cNvPr>
          <p:cNvSpPr txBox="1"/>
          <p:nvPr/>
        </p:nvSpPr>
        <p:spPr>
          <a:xfrm>
            <a:off x="8511168" y="3313272"/>
            <a:ext cx="20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napp 1.9" panose="02040503050201020203" pitchFamily="18" charset="-78"/>
                <a:cs typeface="Snapp 1.9" panose="02040503050201020203" pitchFamily="18" charset="-78"/>
              </a:rPr>
              <a:t>23</a:t>
            </a:r>
            <a:r>
              <a:rPr lang="en-US" sz="1200" baseline="30000" dirty="0">
                <a:latin typeface="Snapp 1.9" panose="02040503050201020203" pitchFamily="18" charset="-78"/>
                <a:cs typeface="Snapp 1.9" panose="02040503050201020203" pitchFamily="18" charset="-78"/>
              </a:rPr>
              <a:t>rd</a:t>
            </a:r>
            <a:r>
              <a:rPr lang="en-US" sz="1200" dirty="0">
                <a:latin typeface="Snapp 1.9" panose="02040503050201020203" pitchFamily="18" charset="-78"/>
                <a:cs typeface="Snapp 1.9" panose="02040503050201020203" pitchFamily="18" charset="-78"/>
              </a:rPr>
              <a:t>  November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8E9E4D-10E3-DDDA-FA50-DBC40A62C746}"/>
              </a:ext>
            </a:extLst>
          </p:cNvPr>
          <p:cNvSpPr txBox="1"/>
          <p:nvPr/>
        </p:nvSpPr>
        <p:spPr>
          <a:xfrm>
            <a:off x="6721149" y="3697846"/>
            <a:ext cx="20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napp 1.9" panose="02040503050201020203" pitchFamily="18" charset="-78"/>
                <a:cs typeface="Snapp 1.9" panose="02040503050201020203" pitchFamily="18" charset="-78"/>
              </a:rPr>
              <a:t>17</a:t>
            </a:r>
            <a:r>
              <a:rPr lang="en-US" sz="1200" baseline="30000" dirty="0">
                <a:latin typeface="Snapp 1.9" panose="02040503050201020203" pitchFamily="18" charset="-78"/>
                <a:cs typeface="Snapp 1.9" panose="02040503050201020203" pitchFamily="18" charset="-78"/>
              </a:rPr>
              <a:t>th</a:t>
            </a:r>
            <a:r>
              <a:rPr lang="en-US" sz="1200" dirty="0">
                <a:latin typeface="Snapp 1.9" panose="02040503050201020203" pitchFamily="18" charset="-78"/>
                <a:cs typeface="Snapp 1.9" panose="02040503050201020203" pitchFamily="18" charset="-78"/>
              </a:rPr>
              <a:t>  November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B5ECFC-E1DE-7741-85F4-508F3C1ABD8D}"/>
              </a:ext>
            </a:extLst>
          </p:cNvPr>
          <p:cNvSpPr txBox="1"/>
          <p:nvPr/>
        </p:nvSpPr>
        <p:spPr>
          <a:xfrm>
            <a:off x="3062673" y="3298307"/>
            <a:ext cx="20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napp 1.9" panose="02040503050201020203" pitchFamily="18" charset="-78"/>
                <a:cs typeface="Snapp 1.9" panose="02040503050201020203" pitchFamily="18" charset="-78"/>
              </a:rPr>
              <a:t>13</a:t>
            </a:r>
            <a:r>
              <a:rPr lang="en-US" sz="1200" baseline="30000" dirty="0">
                <a:latin typeface="Snapp 1.9" panose="02040503050201020203" pitchFamily="18" charset="-78"/>
                <a:cs typeface="Snapp 1.9" panose="02040503050201020203" pitchFamily="18" charset="-78"/>
              </a:rPr>
              <a:t>th</a:t>
            </a:r>
            <a:r>
              <a:rPr lang="en-US" sz="1200" dirty="0">
                <a:latin typeface="Snapp 1.9" panose="02040503050201020203" pitchFamily="18" charset="-78"/>
                <a:cs typeface="Snapp 1.9" panose="02040503050201020203" pitchFamily="18" charset="-78"/>
              </a:rPr>
              <a:t>  November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C95B0E-C9B2-68DF-FA23-0B29CFCAED67}"/>
              </a:ext>
            </a:extLst>
          </p:cNvPr>
          <p:cNvSpPr/>
          <p:nvPr/>
        </p:nvSpPr>
        <p:spPr>
          <a:xfrm>
            <a:off x="4042880" y="3646027"/>
            <a:ext cx="45719" cy="60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7B1CE8-51F4-561A-7DA3-007FA9696BAA}"/>
              </a:ext>
            </a:extLst>
          </p:cNvPr>
          <p:cNvSpPr/>
          <p:nvPr/>
        </p:nvSpPr>
        <p:spPr>
          <a:xfrm>
            <a:off x="3484727" y="4247987"/>
            <a:ext cx="1162024" cy="116202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Snapp 1.9" panose="02040503050201020203" pitchFamily="18" charset="-78"/>
                <a:cs typeface="Snapp 1.9" panose="02040503050201020203" pitchFamily="18" charset="-78"/>
              </a:rPr>
              <a:t>Jek Campaign </a:t>
            </a: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A2148B-CBAD-A4F2-30B2-37F2BE3E78F7}"/>
              </a:ext>
            </a:extLst>
          </p:cNvPr>
          <p:cNvSpPr txBox="1"/>
          <p:nvPr/>
        </p:nvSpPr>
        <p:spPr>
          <a:xfrm>
            <a:off x="657225" y="522000"/>
            <a:ext cx="6672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Month Achievements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9DED7-90B0-9DD3-3381-63AD4AEE8DE0}"/>
              </a:ext>
            </a:extLst>
          </p:cNvPr>
          <p:cNvSpPr txBox="1"/>
          <p:nvPr/>
        </p:nvSpPr>
        <p:spPr>
          <a:xfrm>
            <a:off x="800100" y="1400175"/>
            <a:ext cx="8701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Highest monthly sales in dom. Hotels room nights (71,000 RNs)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Highest Domestic Flight B2B daily sales of all time (930 TCs)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Reached 12.6% of market share in dom. Flight after 8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699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cD color sc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1737"/>
      </a:accent1>
      <a:accent2>
        <a:srgbClr val="FFC427"/>
      </a:accent2>
      <a:accent3>
        <a:srgbClr val="B4D78E"/>
      </a:accent3>
      <a:accent4>
        <a:srgbClr val="749CD3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048086_Balanced scorecard, from 24Slides_SL_V1.pptx" id="{6BFE50D7-0AB5-4B02-8B95-8C7F9FA851A2}" vid="{E07AABDE-8E2B-4665-809A-C7E8493823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4CC17A-C7FA-42F7-A285-99975430EB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3496C2-30B3-40CB-ACDC-46FFFFC8A1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6028FB-6012-4967-A451-C2FAE951FE25}">
  <ds:schemaRefs>
    <ds:schemaRef ds:uri="http://purl.org/dc/elements/1.1/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Balanced scorecard, from 24Slides</Template>
  <TotalTime>0</TotalTime>
  <Words>1009</Words>
  <Application>Microsoft Office PowerPoint</Application>
  <PresentationFormat>Widescreen</PresentationFormat>
  <Paragraphs>350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Narrow</vt:lpstr>
      <vt:lpstr>Calibri</vt:lpstr>
      <vt:lpstr>Calibri Light</vt:lpstr>
      <vt:lpstr>Century Gothic</vt:lpstr>
      <vt:lpstr>Snapp 1.9</vt:lpstr>
      <vt:lpstr>Snapp 1.9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2022-09-04T05:54:31Z</dcterms:created>
  <dcterms:modified xsi:type="dcterms:W3CDTF">2022-12-31T08:40:07Z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