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0" r:id="rId1"/>
    <p:sldMasterId id="2147483670" r:id="rId2"/>
  </p:sldMasterIdLst>
  <p:notesMasterIdLst>
    <p:notesMasterId r:id="rId26"/>
  </p:notesMasterIdLst>
  <p:handoutMasterIdLst>
    <p:handoutMasterId r:id="rId27"/>
  </p:handoutMasterIdLst>
  <p:sldIdLst>
    <p:sldId id="291" r:id="rId3"/>
    <p:sldId id="290" r:id="rId4"/>
    <p:sldId id="307" r:id="rId5"/>
    <p:sldId id="295" r:id="rId6"/>
    <p:sldId id="300" r:id="rId7"/>
    <p:sldId id="297" r:id="rId8"/>
    <p:sldId id="310" r:id="rId9"/>
    <p:sldId id="292" r:id="rId10"/>
    <p:sldId id="294" r:id="rId11"/>
    <p:sldId id="298" r:id="rId12"/>
    <p:sldId id="302" r:id="rId13"/>
    <p:sldId id="303" r:id="rId14"/>
    <p:sldId id="301" r:id="rId15"/>
    <p:sldId id="299" r:id="rId16"/>
    <p:sldId id="305" r:id="rId17"/>
    <p:sldId id="308" r:id="rId18"/>
    <p:sldId id="309" r:id="rId19"/>
    <p:sldId id="311" r:id="rId20"/>
    <p:sldId id="293" r:id="rId21"/>
    <p:sldId id="287" r:id="rId22"/>
    <p:sldId id="288" r:id="rId23"/>
    <p:sldId id="289" r:id="rId24"/>
    <p:sldId id="306" r:id="rId25"/>
  </p:sldIdLst>
  <p:sldSz cx="9144000" cy="6858000" type="screen4x3"/>
  <p:notesSz cx="6735763" cy="9866313"/>
  <p:defaultTextStyle>
    <a:defPPr>
      <a:defRPr lang="ja-JP"/>
    </a:defPPr>
    <a:lvl1pPr marL="0" algn="l" defTabSz="914235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E21593-6D8B-4549-9658-561799398F77}">
          <p14:sldIdLst>
            <p14:sldId id="291"/>
            <p14:sldId id="290"/>
            <p14:sldId id="307"/>
            <p14:sldId id="295"/>
            <p14:sldId id="300"/>
            <p14:sldId id="297"/>
            <p14:sldId id="310"/>
            <p14:sldId id="292"/>
            <p14:sldId id="294"/>
            <p14:sldId id="298"/>
            <p14:sldId id="302"/>
            <p14:sldId id="303"/>
            <p14:sldId id="301"/>
            <p14:sldId id="299"/>
            <p14:sldId id="305"/>
            <p14:sldId id="308"/>
            <p14:sldId id="309"/>
            <p14:sldId id="311"/>
            <p14:sldId id="293"/>
            <p14:sldId id="287"/>
            <p14:sldId id="288"/>
            <p14:sldId id="289"/>
            <p14:sldId id="306"/>
          </p14:sldIdLst>
        </p14:section>
        <p14:section name="Untitled Section" id="{BC222453-6C62-4A08-86F4-F160864B1CF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203" userDrawn="1">
          <p15:clr>
            <a:srgbClr val="A4A3A4"/>
          </p15:clr>
        </p15:guide>
        <p15:guide id="4" orient="horz" pos="3294" userDrawn="1">
          <p15:clr>
            <a:srgbClr val="A4A3A4"/>
          </p15:clr>
        </p15:guide>
        <p15:guide id="5" pos="204" userDrawn="1">
          <p15:clr>
            <a:srgbClr val="A4A3A4"/>
          </p15:clr>
        </p15:guide>
        <p15:guide id="6" orient="horz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8DC4"/>
    <a:srgbClr val="4AABC6"/>
    <a:srgbClr val="C0504D"/>
    <a:srgbClr val="9BBB59"/>
    <a:srgbClr val="8064A2"/>
    <a:srgbClr val="01579B"/>
    <a:srgbClr val="366092"/>
    <a:srgbClr val="9A7500"/>
    <a:srgbClr val="99CCFF"/>
    <a:srgbClr val="FCD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7" autoAdjust="0"/>
    <p:restoredTop sz="93972" autoAdjust="0"/>
  </p:normalViewPr>
  <p:slideViewPr>
    <p:cSldViewPr snapToGrid="0" snapToObjects="1">
      <p:cViewPr varScale="1">
        <p:scale>
          <a:sx n="80" d="100"/>
          <a:sy n="80" d="100"/>
        </p:scale>
        <p:origin x="1584" y="62"/>
      </p:cViewPr>
      <p:guideLst>
        <p:guide orient="horz" pos="3203"/>
        <p:guide orient="horz" pos="3294"/>
        <p:guide pos="204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62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CE35-277F-E14D-8F51-B991B1211AE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DCDC2-EC19-B948-BC1B-77C9C195CF37}" type="datetimeFigureOut">
              <a:rPr kumimoji="1" lang="ja-JP" altLang="en-US" smtClean="0"/>
              <a:pPr/>
              <a:t>2020/4/8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616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72FCD-15DA-134F-9A43-2345A1846001}" type="datetimeFigureOut">
              <a:rPr kumimoji="1" lang="ja-JP" altLang="en-US" smtClean="0"/>
              <a:pPr/>
              <a:t>2020/4/8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B6966-DD12-A742-8310-203C4B0853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66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60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コネクタ 21"/>
          <p:cNvCxnSpPr/>
          <p:nvPr userDrawn="1"/>
        </p:nvCxnSpPr>
        <p:spPr>
          <a:xfrm>
            <a:off x="0" y="792000"/>
            <a:ext cx="9144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>
            <a:spLocks noGrp="1"/>
          </p:cNvSpPr>
          <p:nvPr>
            <p:ph type="title"/>
          </p:nvPr>
        </p:nvSpPr>
        <p:spPr>
          <a:xfrm>
            <a:off x="332308" y="387603"/>
            <a:ext cx="8480492" cy="332399"/>
          </a:xfrm>
          <a:prstGeom prst="rect">
            <a:avLst/>
          </a:prstGeom>
          <a:ln>
            <a:noFill/>
          </a:ln>
        </p:spPr>
        <p:txBody>
          <a:bodyPr lIns="0" tIns="0" rIns="0" bIns="0" anchor="b" anchorCtr="0">
            <a:noAutofit/>
          </a:bodyPr>
          <a:lstStyle>
            <a:lvl1pPr>
              <a:defRPr sz="24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560000" y="0"/>
            <a:ext cx="792000" cy="7920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18" name="直角三角形 17"/>
          <p:cNvSpPr/>
          <p:nvPr userDrawn="1"/>
        </p:nvSpPr>
        <p:spPr>
          <a:xfrm rot="16200000">
            <a:off x="6768000" y="0"/>
            <a:ext cx="792000" cy="792000"/>
          </a:xfrm>
          <a:prstGeom prst="rtTriangle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8352000" y="0"/>
            <a:ext cx="792000" cy="79200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7560000" y="0"/>
            <a:ext cx="792000" cy="792000"/>
          </a:xfrm>
          <a:prstGeom prst="rtTriangle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9" name="テキスト プレースホルダ 10"/>
          <p:cNvSpPr>
            <a:spLocks noGrp="1"/>
          </p:cNvSpPr>
          <p:nvPr>
            <p:ph type="body" sz="quarter" idx="12"/>
          </p:nvPr>
        </p:nvSpPr>
        <p:spPr>
          <a:xfrm>
            <a:off x="312356" y="902976"/>
            <a:ext cx="8500445" cy="609026"/>
          </a:xfrm>
          <a:prstGeom prst="rect">
            <a:avLst/>
          </a:prstGeom>
        </p:spPr>
        <p:txBody>
          <a:bodyPr lIns="68415" tIns="34208" rIns="68415" bIns="34208"/>
          <a:lstStyle>
            <a:lvl1pPr marL="0" indent="0">
              <a:lnSpc>
                <a:spcPct val="100000"/>
              </a:lnSpc>
              <a:spcBef>
                <a:spcPts val="300"/>
              </a:spcBef>
              <a:buFontTx/>
              <a:buNone/>
              <a:defRPr sz="1800"/>
            </a:lvl1pPr>
            <a:lvl2pPr marL="266060" indent="0">
              <a:lnSpc>
                <a:spcPct val="100000"/>
              </a:lnSpc>
              <a:spcBef>
                <a:spcPts val="300"/>
              </a:spcBef>
              <a:buFontTx/>
              <a:buNone/>
              <a:defRPr sz="1800"/>
            </a:lvl2pPr>
            <a:lvl3pPr marL="541622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/>
            </a:lvl3pPr>
            <a:lvl4pPr marL="806495" indent="0">
              <a:lnSpc>
                <a:spcPct val="100000"/>
              </a:lnSpc>
              <a:spcBef>
                <a:spcPts val="300"/>
              </a:spcBef>
              <a:buFontTx/>
              <a:buNone/>
              <a:defRPr sz="1100"/>
            </a:lvl4pPr>
            <a:lvl5pPr marL="1072554" indent="0">
              <a:lnSpc>
                <a:spcPct val="100000"/>
              </a:lnSpc>
              <a:spcBef>
                <a:spcPts val="300"/>
              </a:spcBef>
              <a:buFontTx/>
              <a:buNone/>
              <a:defRPr sz="1050"/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68642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図形グループ 5"/>
          <p:cNvGrpSpPr/>
          <p:nvPr userDrawn="1"/>
        </p:nvGrpSpPr>
        <p:grpSpPr>
          <a:xfrm>
            <a:off x="3537547" y="3136613"/>
            <a:ext cx="2188420" cy="3200392"/>
            <a:chOff x="3451341" y="3136613"/>
            <a:chExt cx="2370788" cy="3200392"/>
          </a:xfrm>
        </p:grpSpPr>
        <p:sp>
          <p:nvSpPr>
            <p:cNvPr id="4" name="テキスト ボックス 3"/>
            <p:cNvSpPr txBox="1"/>
            <p:nvPr userDrawn="1"/>
          </p:nvSpPr>
          <p:spPr>
            <a:xfrm>
              <a:off x="3451341" y="3136613"/>
              <a:ext cx="23707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spc="300" dirty="0">
                  <a:solidFill>
                    <a:schemeClr val="bg1"/>
                  </a:solidFill>
                </a:rPr>
                <a:t>APPENDIX</a:t>
              </a:r>
              <a:endParaRPr kumimoji="1" lang="ja-JP" altLang="en-US" sz="3200" spc="300" dirty="0">
                <a:solidFill>
                  <a:schemeClr val="bg1"/>
                </a:solidFill>
              </a:endParaRPr>
            </a:p>
          </p:txBody>
        </p:sp>
        <p:pic>
          <p:nvPicPr>
            <p:cNvPr id="5" name="図 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0000" y="6121544"/>
              <a:ext cx="1224000" cy="2154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68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55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15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kumimoji="1" lang="ja-JP" altLang="en-US" sz="13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09" y="6534000"/>
            <a:ext cx="1132674" cy="21600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464984" y="6526585"/>
            <a:ext cx="1736338" cy="230816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ja-JP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Segoe UI" charset="0"/>
                <a:cs typeface="Segoe UI" charset="0"/>
              </a:rPr>
              <a:t>Analytics Innovation Company</a:t>
            </a:r>
            <a:endParaRPr kumimoji="1" lang="ja-JP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Segoe UI" charset="0"/>
              <a:cs typeface="Segoe UI" charset="0"/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>
            <a:off x="8745222" y="6426000"/>
            <a:ext cx="398769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 userDrawn="1"/>
        </p:nvSpPr>
        <p:spPr>
          <a:xfrm>
            <a:off x="7558733" y="646395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+mn-lt"/>
                <a:ea typeface="Segoe UI" charset="0"/>
                <a:cs typeface="Segoe UI" charset="0"/>
              </a:rPr>
              <a:t>©</a:t>
            </a:r>
            <a:r>
              <a:rPr lang="en-US" altLang="ja-JP" sz="900" dirty="0" err="1">
                <a:solidFill>
                  <a:schemeClr val="bg1">
                    <a:lumMod val="50000"/>
                  </a:schemeClr>
                </a:solidFill>
                <a:latin typeface="+mn-lt"/>
                <a:ea typeface="Segoe UI" charset="0"/>
                <a:cs typeface="Segoe UI" charset="0"/>
              </a:rPr>
              <a:t>BrainPad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+mn-lt"/>
                <a:ea typeface="Segoe UI" charset="0"/>
                <a:cs typeface="Segoe UI" charset="0"/>
              </a:rPr>
              <a:t> Inc.</a:t>
            </a:r>
            <a:endParaRPr lang="de-DE" altLang="ja-JP" sz="900" dirty="0">
              <a:solidFill>
                <a:schemeClr val="bg1">
                  <a:lumMod val="50000"/>
                </a:schemeClr>
              </a:solidFill>
              <a:latin typeface="+mn-lt"/>
              <a:ea typeface="Segoe UI" charset="0"/>
              <a:cs typeface="Segoe UI" charset="0"/>
            </a:endParaRPr>
          </a:p>
          <a:p>
            <a:r>
              <a:rPr lang="de-DE" altLang="ja-JP" sz="900" dirty="0">
                <a:solidFill>
                  <a:schemeClr val="bg1">
                    <a:lumMod val="50000"/>
                  </a:schemeClr>
                </a:solidFill>
                <a:latin typeface="+mn-lt"/>
                <a:ea typeface="Segoe UI" charset="0"/>
                <a:cs typeface="Segoe UI" charset="0"/>
              </a:rPr>
              <a:t>Strictly Confidential</a:t>
            </a:r>
            <a:endParaRPr kumimoji="1" lang="ja-JP" altLang="en-US" sz="900" dirty="0">
              <a:solidFill>
                <a:schemeClr val="bg1">
                  <a:lumMod val="50000"/>
                </a:schemeClr>
              </a:solidFill>
              <a:latin typeface="+mn-lt"/>
              <a:ea typeface="Segoe UI" charset="0"/>
              <a:cs typeface="Segoe UI" charset="0"/>
            </a:endParaRPr>
          </a:p>
        </p:txBody>
      </p:sp>
      <p:sp>
        <p:nvSpPr>
          <p:cNvPr id="17" name="テキスト ボックス 16"/>
          <p:cNvSpPr txBox="1"/>
          <p:nvPr userDrawn="1"/>
        </p:nvSpPr>
        <p:spPr>
          <a:xfrm>
            <a:off x="8752888" y="6526584"/>
            <a:ext cx="3834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A2F96B53-F4AE-41E6-88AC-C39486789008}" type="slidenum">
              <a:rPr lang="en-US" altLang="ja-JP" sz="9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pPr algn="ctr"/>
              <a:t>‹#›</a:t>
            </a:fld>
            <a:endParaRPr kumimoji="1" lang="ja-JP" alt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0" y="6426000"/>
            <a:ext cx="9144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1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</p:sldLayoutIdLst>
  <p:hf hdr="0" ftr="0" dt="0"/>
  <p:txStyles>
    <p:titleStyle>
      <a:lvl1pPr algn="l" defTabSz="685659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15" indent="-171415" algn="l" defTabSz="685659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45" indent="-171415" algn="l" defTabSz="685659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074" indent="-171415" algn="l" defTabSz="685659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903" indent="-171415" algn="l" defTabSz="685659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734" indent="-171415" algn="l" defTabSz="685659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563" indent="-171415" algn="l" defTabSz="685659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393" indent="-171415" algn="l" defTabSz="685659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22" indent="-171415" algn="l" defTabSz="685659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51" indent="-171415" algn="l" defTabSz="685659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659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0" algn="l" defTabSz="685659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59" algn="l" defTabSz="685659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89" algn="l" defTabSz="685659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19" algn="l" defTabSz="685659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48" algn="l" defTabSz="685659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77" algn="l" defTabSz="685659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07" algn="l" defTabSz="685659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37" algn="l" defTabSz="685659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55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1" r:id="rId2"/>
    <p:sldLayoutId id="2147483672" r:id="rId3"/>
  </p:sldLayoutIdLst>
  <p:txStyles>
    <p:titleStyle>
      <a:lvl1pPr algn="l" defTabSz="914235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9" indent="-228559" algn="l" defTabSz="914235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77" indent="-228559" algn="l" defTabSz="91423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94" indent="-228559" algn="l" defTabSz="91423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1" indent="-228559" algn="l" defTabSz="91423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29" indent="-228559" algn="l" defTabSz="91423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47" indent="-228559" algn="l" defTabSz="91423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64" indent="-228559" algn="l" defTabSz="91423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82" indent="-228559" algn="l" defTabSz="91423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99" indent="-228559" algn="l" defTabSz="91423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23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7" algn="l" defTabSz="91423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5" algn="l" defTabSz="91423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3" algn="l" defTabSz="91423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0" algn="l" defTabSz="91423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8" algn="l" defTabSz="91423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05" algn="l" defTabSz="91423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23" algn="l" defTabSz="91423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40" algn="l" defTabSz="91423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cikit-learn.org/stable/modules/generated/sklearn.neighbors.KDTree.html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51F235-B92A-4E9E-81A4-4DCBC8603813}"/>
              </a:ext>
            </a:extLst>
          </p:cNvPr>
          <p:cNvSpPr txBox="1"/>
          <p:nvPr/>
        </p:nvSpPr>
        <p:spPr>
          <a:xfrm>
            <a:off x="340658" y="2904564"/>
            <a:ext cx="612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t</a:t>
            </a:r>
            <a:r>
              <a:rPr kumimoji="1" lang="ja-JP" altLang="en-US" sz="3200" dirty="0"/>
              <a:t>が訪問順序を現す場合</a:t>
            </a:r>
          </a:p>
        </p:txBody>
      </p:sp>
      <p:sp>
        <p:nvSpPr>
          <p:cNvPr id="3" name="pptTeX_Preamble" descr="\documentclass[12pt]{article}&#10;\pagestyle{empty}&#10;\usepackage{amsmath}&#10;\usepackage[dvips]{color}">
            <a:extLst>
              <a:ext uri="{FF2B5EF4-FFF2-40B4-BE49-F238E27FC236}">
                <a16:creationId xmlns:a16="http://schemas.microsoft.com/office/drawing/2014/main" id="{940880E9-C799-4656-99F6-95780415F84D}"/>
              </a:ext>
            </a:extLst>
          </p:cNvPr>
          <p:cNvSpPr txBox="1"/>
          <p:nvPr/>
        </p:nvSpPr>
        <p:spPr>
          <a:xfrm>
            <a:off x="-1651000" y="-635000"/>
            <a:ext cx="1651000" cy="635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79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F6D252-0D50-470B-8B52-E11E5A59AA77}"/>
              </a:ext>
            </a:extLst>
          </p:cNvPr>
          <p:cNvSpPr txBox="1"/>
          <p:nvPr/>
        </p:nvSpPr>
        <p:spPr>
          <a:xfrm>
            <a:off x="412376" y="329435"/>
            <a:ext cx="606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ノード</a:t>
            </a:r>
            <a:r>
              <a:rPr kumimoji="1" lang="ja-JP" altLang="en-US" sz="2400" dirty="0"/>
              <a:t>離散化</a:t>
            </a:r>
            <a:r>
              <a:rPr kumimoji="1" lang="en-US" altLang="ja-JP" sz="2400" dirty="0"/>
              <a:t>vs</a:t>
            </a:r>
            <a:r>
              <a:rPr kumimoji="1" lang="ja-JP" altLang="en-US" sz="2400" dirty="0"/>
              <a:t>エッジ離散化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4798878-B7DC-4C7C-91B2-385C9BECEBA6}"/>
              </a:ext>
            </a:extLst>
          </p:cNvPr>
          <p:cNvSpPr txBox="1"/>
          <p:nvPr/>
        </p:nvSpPr>
        <p:spPr>
          <a:xfrm>
            <a:off x="863979" y="1339300"/>
            <a:ext cx="296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大杉さん</a:t>
            </a:r>
            <a:r>
              <a:rPr lang="ja-JP" altLang="en-US" dirty="0"/>
              <a:t>（エッジ離散化）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DB7379-9AD1-4237-8ABD-5B5852744E53}"/>
              </a:ext>
            </a:extLst>
          </p:cNvPr>
          <p:cNvSpPr txBox="1"/>
          <p:nvPr/>
        </p:nvSpPr>
        <p:spPr>
          <a:xfrm>
            <a:off x="5652252" y="1339300"/>
            <a:ext cx="240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魚井（ノード離散化）</a:t>
            </a:r>
            <a:endParaRPr kumimoji="1" lang="ja-JP" altLang="en-US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FC84994-E80D-49C3-8AAB-46CD6E096B10}"/>
              </a:ext>
            </a:extLst>
          </p:cNvPr>
          <p:cNvCxnSpPr>
            <a:cxnSpLocks/>
          </p:cNvCxnSpPr>
          <p:nvPr/>
        </p:nvCxnSpPr>
        <p:spPr>
          <a:xfrm>
            <a:off x="4464423" y="1801906"/>
            <a:ext cx="0" cy="4437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893D5120-9974-4762-AF58-67605EA026B6}"/>
              </a:ext>
            </a:extLst>
          </p:cNvPr>
          <p:cNvSpPr/>
          <p:nvPr/>
        </p:nvSpPr>
        <p:spPr>
          <a:xfrm>
            <a:off x="972676" y="3702424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21A4D9B5-908D-4C6E-A716-442A62D0BE0E}"/>
              </a:ext>
            </a:extLst>
          </p:cNvPr>
          <p:cNvSpPr/>
          <p:nvPr/>
        </p:nvSpPr>
        <p:spPr>
          <a:xfrm>
            <a:off x="2718550" y="2734235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96C3941-29CA-48E3-A9A0-687A11A9D3EB}"/>
              </a:ext>
            </a:extLst>
          </p:cNvPr>
          <p:cNvSpPr txBox="1"/>
          <p:nvPr/>
        </p:nvSpPr>
        <p:spPr>
          <a:xfrm>
            <a:off x="733992" y="3928356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986902A-0EF3-4EBE-BF53-70208A72EC74}"/>
              </a:ext>
            </a:extLst>
          </p:cNvPr>
          <p:cNvSpPr txBox="1"/>
          <p:nvPr/>
        </p:nvSpPr>
        <p:spPr>
          <a:xfrm>
            <a:off x="3113021" y="2549569"/>
            <a:ext cx="39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j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FF3D57C-F7A6-4D74-B1F9-F85B2658FCFE}"/>
              </a:ext>
            </a:extLst>
          </p:cNvPr>
          <p:cNvSpPr txBox="1"/>
          <p:nvPr/>
        </p:nvSpPr>
        <p:spPr>
          <a:xfrm>
            <a:off x="863979" y="2086106"/>
            <a:ext cx="94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1</a:t>
            </a:r>
            <a:r>
              <a:rPr lang="en-US" altLang="ja-JP" sz="1600" dirty="0"/>
              <a:t>0</a:t>
            </a:r>
            <a:r>
              <a:rPr lang="ja-JP" altLang="en-US" sz="1600" dirty="0"/>
              <a:t>時</a:t>
            </a:r>
            <a:endParaRPr kumimoji="1"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D9F738D-496B-4609-85DD-7F948EEA7ACD}"/>
              </a:ext>
            </a:extLst>
          </p:cNvPr>
          <p:cNvSpPr txBox="1"/>
          <p:nvPr/>
        </p:nvSpPr>
        <p:spPr>
          <a:xfrm>
            <a:off x="1464056" y="2977208"/>
            <a:ext cx="94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11</a:t>
            </a:r>
            <a:r>
              <a:rPr lang="ja-JP" altLang="en-US" sz="1600" dirty="0"/>
              <a:t>時</a:t>
            </a:r>
            <a:endParaRPr kumimoji="1" lang="ja-JP" altLang="en-US" sz="16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80CF18D-2801-43A8-B6FE-252140DCEF7E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1304360" y="2882153"/>
            <a:ext cx="1414190" cy="968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71577B48-FB77-46EF-8EB7-7FA37CBCC2AC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rot="5400000" flipH="1" flipV="1">
            <a:off x="1527361" y="2345393"/>
            <a:ext cx="968189" cy="1745874"/>
          </a:xfrm>
          <a:prstGeom prst="bentConnector3">
            <a:avLst>
              <a:gd name="adj1" fmla="val 1236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F7883B02-FD17-4AA2-99E7-4D46BF0F59B1}"/>
              </a:ext>
            </a:extLst>
          </p:cNvPr>
          <p:cNvCxnSpPr>
            <a:stCxn id="18" idx="4"/>
            <a:endCxn id="19" idx="4"/>
          </p:cNvCxnSpPr>
          <p:nvPr/>
        </p:nvCxnSpPr>
        <p:spPr>
          <a:xfrm rot="5400000" flipH="1" flipV="1">
            <a:off x="1527360" y="2641228"/>
            <a:ext cx="968189" cy="1745874"/>
          </a:xfrm>
          <a:prstGeom prst="bentConnector3">
            <a:avLst>
              <a:gd name="adj1" fmla="val -236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61E8F5F-91CA-4202-9489-37407748CF51}"/>
              </a:ext>
            </a:extLst>
          </p:cNvPr>
          <p:cNvSpPr txBox="1"/>
          <p:nvPr/>
        </p:nvSpPr>
        <p:spPr>
          <a:xfrm>
            <a:off x="1810870" y="3828982"/>
            <a:ext cx="94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12</a:t>
            </a:r>
            <a:r>
              <a:rPr kumimoji="1" lang="ja-JP" altLang="en-US" sz="1600" dirty="0"/>
              <a:t>時</a:t>
            </a:r>
          </a:p>
        </p:txBody>
      </p:sp>
      <p:pic>
        <p:nvPicPr>
          <p:cNvPr id="28" name="Picture 2" descr="\begin{align*}&#10;x^t_{i, j}&#10;\end{align*}">
            <a:extLst>
              <a:ext uri="{FF2B5EF4-FFF2-40B4-BE49-F238E27FC236}">
                <a16:creationId xmlns:a16="http://schemas.microsoft.com/office/drawing/2014/main" id="{08D90899-CF8E-49EA-8E3B-F7A1657FB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4" y="5006655"/>
            <a:ext cx="5524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58FBE11-1465-454B-99AB-CEFC52E3CEDF}"/>
              </a:ext>
            </a:extLst>
          </p:cNvPr>
          <p:cNvSpPr txBox="1"/>
          <p:nvPr/>
        </p:nvSpPr>
        <p:spPr>
          <a:xfrm>
            <a:off x="1488139" y="5078505"/>
            <a:ext cx="2531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・・・</a:t>
            </a:r>
            <a:r>
              <a:rPr lang="en-US" altLang="ja-JP" sz="1400" dirty="0" err="1"/>
              <a:t>i</a:t>
            </a:r>
            <a:r>
              <a:rPr lang="ja-JP" altLang="en-US" sz="1400" dirty="0"/>
              <a:t>から</a:t>
            </a:r>
            <a:r>
              <a:rPr lang="en-US" altLang="ja-JP" sz="1400" dirty="0"/>
              <a:t>j</a:t>
            </a:r>
            <a:r>
              <a:rPr lang="ja-JP" altLang="en-US" sz="1400" dirty="0"/>
              <a:t>に行き、</a:t>
            </a:r>
            <a:r>
              <a:rPr lang="en-US" altLang="ja-JP" sz="1400" dirty="0"/>
              <a:t>t</a:t>
            </a:r>
            <a:r>
              <a:rPr lang="ja-JP" altLang="en-US" sz="1400" dirty="0"/>
              <a:t>時に</a:t>
            </a:r>
            <a:r>
              <a:rPr lang="en-US" altLang="ja-JP" sz="1400" dirty="0"/>
              <a:t>j</a:t>
            </a:r>
            <a:r>
              <a:rPr lang="ja-JP" altLang="en-US" sz="1400" dirty="0"/>
              <a:t>に</a:t>
            </a:r>
            <a:br>
              <a:rPr lang="en-US" altLang="ja-JP" sz="1400" dirty="0"/>
            </a:br>
            <a:r>
              <a:rPr lang="ja-JP" altLang="en-US" sz="1400" dirty="0"/>
              <a:t>　　</a:t>
            </a:r>
            <a:r>
              <a:rPr lang="ja-JP" altLang="en-US" sz="1400" b="1" dirty="0"/>
              <a:t>到着した場合</a:t>
            </a:r>
            <a:r>
              <a:rPr lang="ja-JP" altLang="en-US" sz="1400" dirty="0"/>
              <a:t>に</a:t>
            </a:r>
            <a:r>
              <a:rPr lang="en-US" altLang="ja-JP" sz="1400" dirty="0"/>
              <a:t>1</a:t>
            </a:r>
            <a:endParaRPr kumimoji="1" lang="ja-JP" altLang="en-US" sz="1400" dirty="0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0783B263-3FC3-4962-BE16-AE72C1ABBEAD}"/>
              </a:ext>
            </a:extLst>
          </p:cNvPr>
          <p:cNvSpPr/>
          <p:nvPr/>
        </p:nvSpPr>
        <p:spPr>
          <a:xfrm>
            <a:off x="5652252" y="3906371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5AF38FF1-81FB-42B0-B83D-05510C062E36}"/>
              </a:ext>
            </a:extLst>
          </p:cNvPr>
          <p:cNvSpPr/>
          <p:nvPr/>
        </p:nvSpPr>
        <p:spPr>
          <a:xfrm>
            <a:off x="7326410" y="2767852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FFE5552-7D2A-4F8E-A57F-119F16A41715}"/>
              </a:ext>
            </a:extLst>
          </p:cNvPr>
          <p:cNvSpPr txBox="1"/>
          <p:nvPr/>
        </p:nvSpPr>
        <p:spPr>
          <a:xfrm>
            <a:off x="5413568" y="4132303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BC670FB-BE04-4A49-860B-C26E1D9A5920}"/>
              </a:ext>
            </a:extLst>
          </p:cNvPr>
          <p:cNvSpPr txBox="1"/>
          <p:nvPr/>
        </p:nvSpPr>
        <p:spPr>
          <a:xfrm>
            <a:off x="7720881" y="2583186"/>
            <a:ext cx="39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j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9D8932B-7938-4C4F-A33C-9681DF1EE72B}"/>
              </a:ext>
            </a:extLst>
          </p:cNvPr>
          <p:cNvSpPr txBox="1"/>
          <p:nvPr/>
        </p:nvSpPr>
        <p:spPr>
          <a:xfrm>
            <a:off x="6700003" y="3375195"/>
            <a:ext cx="94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11</a:t>
            </a:r>
            <a:r>
              <a:rPr kumimoji="1" lang="ja-JP" altLang="en-US" sz="1600" dirty="0"/>
              <a:t>時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3BAB4EA-6C38-4170-B3B3-06A090CC91CD}"/>
              </a:ext>
            </a:extLst>
          </p:cNvPr>
          <p:cNvSpPr txBox="1"/>
          <p:nvPr/>
        </p:nvSpPr>
        <p:spPr>
          <a:xfrm>
            <a:off x="6967263" y="3906371"/>
            <a:ext cx="94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12</a:t>
            </a:r>
            <a:r>
              <a:rPr kumimoji="1" lang="ja-JP" altLang="en-US" sz="1600" dirty="0"/>
              <a:t>時</a:t>
            </a: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EF608277-A46A-4299-A364-CE9D3432A262}"/>
              </a:ext>
            </a:extLst>
          </p:cNvPr>
          <p:cNvSpPr/>
          <p:nvPr/>
        </p:nvSpPr>
        <p:spPr>
          <a:xfrm>
            <a:off x="6392961" y="2182474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85A6A465-F835-4143-842C-72C6DF9C0C14}"/>
              </a:ext>
            </a:extLst>
          </p:cNvPr>
          <p:cNvSpPr/>
          <p:nvPr/>
        </p:nvSpPr>
        <p:spPr>
          <a:xfrm>
            <a:off x="8021190" y="3547782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BFF9D9F-8170-4B79-957E-BCC88F635BFB}"/>
              </a:ext>
            </a:extLst>
          </p:cNvPr>
          <p:cNvCxnSpPr>
            <a:cxnSpLocks/>
            <a:stCxn id="30" idx="6"/>
            <a:endCxn id="36" idx="3"/>
          </p:cNvCxnSpPr>
          <p:nvPr/>
        </p:nvCxnSpPr>
        <p:spPr>
          <a:xfrm flipV="1">
            <a:off x="5983936" y="2434985"/>
            <a:ext cx="457599" cy="1619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7D718EA-9B40-4699-B8CC-FCF931CA51C5}"/>
              </a:ext>
            </a:extLst>
          </p:cNvPr>
          <p:cNvSpPr txBox="1"/>
          <p:nvPr/>
        </p:nvSpPr>
        <p:spPr>
          <a:xfrm>
            <a:off x="6315480" y="2865378"/>
            <a:ext cx="94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10</a:t>
            </a:r>
            <a:r>
              <a:rPr lang="ja-JP" altLang="en-US" sz="1600" dirty="0"/>
              <a:t>時</a:t>
            </a:r>
            <a:endParaRPr kumimoji="1" lang="ja-JP" altLang="en-US" sz="1600" dirty="0"/>
          </a:p>
        </p:txBody>
      </p:sp>
      <p:pic>
        <p:nvPicPr>
          <p:cNvPr id="40" name="Picture 4" descr="\begin{align*}&#10;y^t_i&#10;\end{align*}">
            <a:extLst>
              <a:ext uri="{FF2B5EF4-FFF2-40B4-BE49-F238E27FC236}">
                <a16:creationId xmlns:a16="http://schemas.microsoft.com/office/drawing/2014/main" id="{40C0C494-C340-40A4-828B-0BE898BF3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75" y="5273355"/>
            <a:ext cx="31432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24BB335-2256-4BFC-AD57-610CDF605524}"/>
              </a:ext>
            </a:extLst>
          </p:cNvPr>
          <p:cNvSpPr txBox="1"/>
          <p:nvPr/>
        </p:nvSpPr>
        <p:spPr>
          <a:xfrm>
            <a:off x="5498724" y="5386721"/>
            <a:ext cx="3313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・・・</a:t>
            </a:r>
            <a:r>
              <a:rPr lang="en-US" altLang="ja-JP" sz="1400" dirty="0" err="1"/>
              <a:t>i</a:t>
            </a:r>
            <a:r>
              <a:rPr lang="ja-JP" altLang="en-US" sz="1400" dirty="0"/>
              <a:t>から</a:t>
            </a:r>
            <a:r>
              <a:rPr lang="en-US" altLang="ja-JP" sz="1400" dirty="0"/>
              <a:t>j</a:t>
            </a:r>
            <a:r>
              <a:rPr lang="ja-JP" altLang="en-US" sz="1400" dirty="0"/>
              <a:t>に</a:t>
            </a:r>
            <a:r>
              <a:rPr lang="en-US" altLang="ja-JP" sz="1400" dirty="0"/>
              <a:t>t</a:t>
            </a:r>
            <a:r>
              <a:rPr lang="ja-JP" altLang="en-US" sz="1400" dirty="0"/>
              <a:t>回目に行くとき</a:t>
            </a:r>
            <a:r>
              <a:rPr lang="en-US" altLang="ja-JP" sz="1400" dirty="0"/>
              <a:t>1</a:t>
            </a:r>
            <a:endParaRPr kumimoji="1" lang="ja-JP" altLang="en-US" sz="1400" dirty="0"/>
          </a:p>
        </p:txBody>
      </p:sp>
      <p:pic>
        <p:nvPicPr>
          <p:cNvPr id="42" name="Picture 6" descr="\begin{align*}&#10;x_{i, j}&#10;\end{align*}">
            <a:extLst>
              <a:ext uri="{FF2B5EF4-FFF2-40B4-BE49-F238E27FC236}">
                <a16:creationId xmlns:a16="http://schemas.microsoft.com/office/drawing/2014/main" id="{2FE67163-1199-46DF-9AA9-DD4ECB3F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855" y="6057900"/>
            <a:ext cx="5524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5917934-92A5-494B-B97A-65910784D09D}"/>
              </a:ext>
            </a:extLst>
          </p:cNvPr>
          <p:cNvSpPr txBox="1"/>
          <p:nvPr/>
        </p:nvSpPr>
        <p:spPr>
          <a:xfrm>
            <a:off x="5516657" y="5981493"/>
            <a:ext cx="3313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・・・</a:t>
            </a:r>
            <a:r>
              <a:rPr lang="en-US" altLang="ja-JP" sz="1400" dirty="0" err="1"/>
              <a:t>i</a:t>
            </a:r>
            <a:r>
              <a:rPr lang="ja-JP" altLang="en-US" sz="1400" dirty="0"/>
              <a:t>から</a:t>
            </a:r>
            <a:r>
              <a:rPr lang="en-US" altLang="ja-JP" sz="1400" dirty="0"/>
              <a:t>j</a:t>
            </a:r>
            <a:r>
              <a:rPr lang="ja-JP" altLang="en-US" sz="1400" dirty="0"/>
              <a:t>に行く場合に</a:t>
            </a:r>
            <a:r>
              <a:rPr lang="en-US" altLang="ja-JP" sz="1400" dirty="0"/>
              <a:t>1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190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82BB595-62DF-44BF-9696-E7FBB231280C}"/>
              </a:ext>
            </a:extLst>
          </p:cNvPr>
          <p:cNvSpPr txBox="1"/>
          <p:nvPr/>
        </p:nvSpPr>
        <p:spPr>
          <a:xfrm>
            <a:off x="449356" y="394447"/>
            <a:ext cx="618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仮想ノードの追加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801674B-BC89-43BB-BA39-57A76EEE70BB}"/>
              </a:ext>
            </a:extLst>
          </p:cNvPr>
          <p:cNvSpPr/>
          <p:nvPr/>
        </p:nvSpPr>
        <p:spPr>
          <a:xfrm>
            <a:off x="912164" y="2538131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FAC065-25E8-4951-AFB2-6FEC1E638F19}"/>
              </a:ext>
            </a:extLst>
          </p:cNvPr>
          <p:cNvSpPr txBox="1"/>
          <p:nvPr/>
        </p:nvSpPr>
        <p:spPr>
          <a:xfrm>
            <a:off x="449356" y="986909"/>
            <a:ext cx="8142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仮想的に始点と終点のノードを作ります。始点と終点ノードと各現実ノードとの距離は</a:t>
            </a:r>
            <a:r>
              <a:rPr kumimoji="1" lang="en-US" altLang="ja-JP" dirty="0"/>
              <a:t>0</a:t>
            </a:r>
            <a:r>
              <a:rPr kumimoji="1" lang="ja-JP" altLang="en-US" dirty="0"/>
              <a:t>とします。</a:t>
            </a:r>
            <a:r>
              <a:rPr lang="ja-JP" altLang="en-US" dirty="0"/>
              <a:t>始点と終点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430122-EA38-4EBA-86AA-961E737E0C6A}"/>
              </a:ext>
            </a:extLst>
          </p:cNvPr>
          <p:cNvSpPr txBox="1"/>
          <p:nvPr/>
        </p:nvSpPr>
        <p:spPr>
          <a:xfrm>
            <a:off x="449356" y="3286125"/>
            <a:ext cx="170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始点ノード</a:t>
            </a:r>
            <a:r>
              <a:rPr lang="ja-JP" altLang="en-US" dirty="0"/>
              <a:t>（</a:t>
            </a:r>
            <a:r>
              <a:rPr lang="en-US" altLang="ja-JP" dirty="0"/>
              <a:t>0</a:t>
            </a:r>
            <a:r>
              <a:rPr lang="ja-JP" altLang="en-US" dirty="0"/>
              <a:t>）</a:t>
            </a:r>
            <a:endParaRPr kumimoji="1" lang="en-US" altLang="ja-JP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12E4605-C135-41C9-863C-0E2544E13DBB}"/>
              </a:ext>
            </a:extLst>
          </p:cNvPr>
          <p:cNvSpPr/>
          <p:nvPr/>
        </p:nvSpPr>
        <p:spPr>
          <a:xfrm>
            <a:off x="4188769" y="1601031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2590265-30DC-422C-989C-AA3F8F1B9B8D}"/>
              </a:ext>
            </a:extLst>
          </p:cNvPr>
          <p:cNvSpPr/>
          <p:nvPr/>
        </p:nvSpPr>
        <p:spPr>
          <a:xfrm>
            <a:off x="7734310" y="2466974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68F61C-1534-4CEE-B06F-242983CE3326}"/>
              </a:ext>
            </a:extLst>
          </p:cNvPr>
          <p:cNvSpPr txBox="1"/>
          <p:nvPr/>
        </p:nvSpPr>
        <p:spPr>
          <a:xfrm>
            <a:off x="7326406" y="3273896"/>
            <a:ext cx="170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終点</a:t>
            </a:r>
            <a:r>
              <a:rPr kumimoji="1" lang="ja-JP" altLang="en-US" dirty="0"/>
              <a:t>ノード</a:t>
            </a:r>
            <a:endParaRPr kumimoji="1" lang="en-US" altLang="ja-JP" dirty="0"/>
          </a:p>
          <a:p>
            <a:r>
              <a:rPr lang="en-US" altLang="ja-JP" dirty="0"/>
              <a:t>(n + 1)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F2E35F7-6EF9-4EBA-BD12-BE5B84019147}"/>
              </a:ext>
            </a:extLst>
          </p:cNvPr>
          <p:cNvSpPr/>
          <p:nvPr/>
        </p:nvSpPr>
        <p:spPr>
          <a:xfrm>
            <a:off x="4188769" y="3359622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E1EFBCD-D386-4994-BCF2-4B97FF527C60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 flipV="1">
            <a:off x="1243848" y="1748949"/>
            <a:ext cx="2944921" cy="93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A46D1E9-86B5-46CD-95E1-760068195DC0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1243848" y="2686049"/>
            <a:ext cx="2944921" cy="821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5300423-73E0-488D-ACCD-5B24AF431BAF}"/>
              </a:ext>
            </a:extLst>
          </p:cNvPr>
          <p:cNvCxnSpPr>
            <a:cxnSpLocks/>
          </p:cNvCxnSpPr>
          <p:nvPr/>
        </p:nvCxnSpPr>
        <p:spPr>
          <a:xfrm flipH="1" flipV="1">
            <a:off x="4258109" y="1898179"/>
            <a:ext cx="13442" cy="1458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0413B99-DBE1-410B-9197-6D5F7DC68ABA}"/>
              </a:ext>
            </a:extLst>
          </p:cNvPr>
          <p:cNvCxnSpPr>
            <a:cxnSpLocks/>
            <a:stCxn id="6" idx="5"/>
            <a:endCxn id="10" idx="7"/>
          </p:cNvCxnSpPr>
          <p:nvPr/>
        </p:nvCxnSpPr>
        <p:spPr>
          <a:xfrm>
            <a:off x="4471879" y="1853542"/>
            <a:ext cx="0" cy="1549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62C394E-98E0-45A4-9587-F89965ED3FA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520453" y="1748949"/>
            <a:ext cx="3213857" cy="865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BA68065-4F57-4A4B-88C4-48C850F1B100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4520453" y="2614892"/>
            <a:ext cx="3213857" cy="892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FAE4D18-AC56-4693-9B8F-1BC6B5F556FB}"/>
              </a:ext>
            </a:extLst>
          </p:cNvPr>
          <p:cNvSpPr txBox="1"/>
          <p:nvPr/>
        </p:nvSpPr>
        <p:spPr>
          <a:xfrm>
            <a:off x="3883954" y="3822468"/>
            <a:ext cx="170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現実ノード</a:t>
            </a:r>
            <a:endParaRPr kumimoji="1" lang="en-US" altLang="ja-JP" dirty="0"/>
          </a:p>
          <a:p>
            <a:r>
              <a:rPr lang="ja-JP" altLang="en-US" dirty="0"/>
              <a:t>（</a:t>
            </a:r>
            <a:r>
              <a:rPr lang="en-US" altLang="ja-JP" dirty="0"/>
              <a:t>1 ~ n</a:t>
            </a:r>
            <a:r>
              <a:rPr lang="ja-JP" altLang="en-US" dirty="0"/>
              <a:t>）</a:t>
            </a:r>
            <a:endParaRPr kumimoji="1"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A9A980-1017-427F-8D75-B619AE521FBE}"/>
              </a:ext>
            </a:extLst>
          </p:cNvPr>
          <p:cNvSpPr txBox="1"/>
          <p:nvPr/>
        </p:nvSpPr>
        <p:spPr>
          <a:xfrm>
            <a:off x="561975" y="4886325"/>
            <a:ext cx="6296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＜各ノードの集合を用意＞</a:t>
            </a:r>
            <a:endParaRPr kumimoji="1" lang="en-US" altLang="ja-JP" dirty="0"/>
          </a:p>
          <a:p>
            <a:r>
              <a:rPr kumimoji="1" lang="en-US" altLang="ja-JP" dirty="0"/>
              <a:t>I </a:t>
            </a:r>
            <a:r>
              <a:rPr kumimoji="1" lang="ja-JP" altLang="en-US" dirty="0"/>
              <a:t>・・・ 現実ノードの集合</a:t>
            </a:r>
            <a:endParaRPr kumimoji="1" lang="en-US" altLang="ja-JP" dirty="0"/>
          </a:p>
          <a:p>
            <a:r>
              <a:rPr kumimoji="1" lang="en-US" altLang="ja-JP" dirty="0"/>
              <a:t>I_0 </a:t>
            </a:r>
            <a:r>
              <a:rPr kumimoji="1" lang="ja-JP" altLang="en-US" dirty="0"/>
              <a:t>・・・ 始点ノード</a:t>
            </a:r>
            <a:r>
              <a:rPr lang="ja-JP" altLang="en-US" dirty="0"/>
              <a:t>と現実ノードの集合</a:t>
            </a:r>
            <a:endParaRPr lang="en-US" altLang="ja-JP" dirty="0"/>
          </a:p>
          <a:p>
            <a:r>
              <a:rPr kumimoji="1" lang="en-US" altLang="ja-JP" dirty="0"/>
              <a:t>I_+ </a:t>
            </a:r>
            <a:r>
              <a:rPr kumimoji="1" lang="ja-JP" altLang="en-US" dirty="0"/>
              <a:t>・・・ 現実ノードと終点ノードの集合</a:t>
            </a:r>
            <a:endParaRPr kumimoji="1" lang="en-US" altLang="ja-JP" dirty="0"/>
          </a:p>
          <a:p>
            <a:r>
              <a:rPr kumimoji="1" lang="en-US" altLang="ja-JP" dirty="0"/>
              <a:t>I_++ </a:t>
            </a:r>
            <a:r>
              <a:rPr kumimoji="1" lang="ja-JP" altLang="en-US" dirty="0"/>
              <a:t>・・・ 始点ノードと現実ノードと終点ノードの集合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225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5445F87-8A61-4450-B906-46339E5BC29E}"/>
              </a:ext>
            </a:extLst>
          </p:cNvPr>
          <p:cNvSpPr txBox="1"/>
          <p:nvPr/>
        </p:nvSpPr>
        <p:spPr>
          <a:xfrm>
            <a:off x="449356" y="394447"/>
            <a:ext cx="618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各パラメータ</a:t>
            </a:r>
            <a:endParaRPr kumimoji="1" lang="en-US" altLang="ja-JP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98E584-255E-4028-B647-919825CBEEAC}"/>
              </a:ext>
            </a:extLst>
          </p:cNvPr>
          <p:cNvSpPr txBox="1"/>
          <p:nvPr/>
        </p:nvSpPr>
        <p:spPr>
          <a:xfrm>
            <a:off x="449356" y="1360937"/>
            <a:ext cx="7465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＜定数＞</a:t>
            </a:r>
            <a:endParaRPr kumimoji="1" lang="en-US" altLang="ja-JP" sz="2000" dirty="0"/>
          </a:p>
          <a:p>
            <a:r>
              <a:rPr lang="en-US" altLang="ja-JP" sz="2000" dirty="0"/>
              <a:t>v_{</a:t>
            </a:r>
            <a:r>
              <a:rPr lang="en-US" altLang="ja-JP" sz="2000" dirty="0" err="1"/>
              <a:t>i</a:t>
            </a:r>
            <a:r>
              <a:rPr lang="en-US" altLang="ja-JP" sz="2000" dirty="0"/>
              <a:t>, j} </a:t>
            </a:r>
            <a:r>
              <a:rPr lang="ja-JP" altLang="en-US" sz="2000" dirty="0"/>
              <a:t>・・・ 地点</a:t>
            </a:r>
            <a:r>
              <a:rPr lang="en-US" altLang="ja-JP" sz="2000" dirty="0"/>
              <a:t>I, j</a:t>
            </a:r>
            <a:r>
              <a:rPr lang="ja-JP" altLang="en-US" sz="2000" dirty="0"/>
              <a:t>間の速度</a:t>
            </a:r>
            <a:endParaRPr lang="en-US" altLang="ja-JP" sz="2000" dirty="0"/>
          </a:p>
          <a:p>
            <a:r>
              <a:rPr lang="en-US" altLang="ja-JP" sz="2000" dirty="0" err="1"/>
              <a:t>S_i</a:t>
            </a:r>
            <a:r>
              <a:rPr lang="en-US" altLang="ja-JP" sz="2000" dirty="0"/>
              <a:t> </a:t>
            </a:r>
            <a:r>
              <a:rPr lang="ja-JP" altLang="en-US" sz="2000" dirty="0"/>
              <a:t>・・・ 地点</a:t>
            </a:r>
            <a:r>
              <a:rPr lang="en-US" altLang="ja-JP" sz="2000" dirty="0" err="1"/>
              <a:t>i</a:t>
            </a:r>
            <a:r>
              <a:rPr lang="ja-JP" altLang="en-US" sz="2000" dirty="0"/>
              <a:t>でのサービス時間</a:t>
            </a:r>
            <a:endParaRPr lang="en-US" altLang="ja-JP" sz="2000" dirty="0"/>
          </a:p>
          <a:p>
            <a:r>
              <a:rPr lang="en-US" altLang="ja-JP" sz="2000" dirty="0" err="1"/>
              <a:t>Start_i</a:t>
            </a:r>
            <a:r>
              <a:rPr lang="en-US" altLang="ja-JP" sz="2000" dirty="0"/>
              <a:t>,</a:t>
            </a:r>
            <a:r>
              <a:rPr lang="ja-JP" altLang="en-US" sz="2000" dirty="0"/>
              <a:t> </a:t>
            </a:r>
            <a:r>
              <a:rPr lang="en-US" altLang="ja-JP" sz="2000" dirty="0" err="1"/>
              <a:t>End_i</a:t>
            </a:r>
            <a:r>
              <a:rPr lang="ja-JP" altLang="en-US" sz="2000" dirty="0"/>
              <a:t> ・・・ 地点</a:t>
            </a:r>
            <a:r>
              <a:rPr lang="en-US" altLang="ja-JP" sz="2000" dirty="0" err="1"/>
              <a:t>i</a:t>
            </a:r>
            <a:r>
              <a:rPr lang="ja-JP" altLang="en-US" sz="2000" dirty="0"/>
              <a:t>の受け入れ開始時刻と終了時刻</a:t>
            </a:r>
            <a:endParaRPr lang="en-US" altLang="ja-JP" sz="2000" dirty="0"/>
          </a:p>
          <a:p>
            <a:r>
              <a:rPr lang="en-US" altLang="ja-JP" sz="2000" dirty="0" err="1"/>
              <a:t>TotalTime</a:t>
            </a:r>
            <a:r>
              <a:rPr lang="en-US" altLang="ja-JP" sz="2000" dirty="0"/>
              <a:t> </a:t>
            </a:r>
            <a:r>
              <a:rPr lang="ja-JP" altLang="en-US" sz="2000" dirty="0"/>
              <a:t>・・・ </a:t>
            </a:r>
            <a:r>
              <a:rPr lang="en-US" altLang="ja-JP" sz="2000" dirty="0"/>
              <a:t>1</a:t>
            </a:r>
            <a:r>
              <a:rPr lang="ja-JP" altLang="en-US" sz="2000" dirty="0"/>
              <a:t>日の総労働時間</a:t>
            </a:r>
            <a:endParaRPr lang="en-US" altLang="ja-JP" sz="2000" dirty="0"/>
          </a:p>
          <a:p>
            <a:r>
              <a:rPr kumimoji="1" lang="en-US" altLang="ja-JP" sz="2000" dirty="0" err="1"/>
              <a:t>p^t_i</a:t>
            </a:r>
            <a:r>
              <a:rPr kumimoji="1" lang="en-US" altLang="ja-JP" sz="2000" dirty="0"/>
              <a:t> </a:t>
            </a:r>
            <a:r>
              <a:rPr kumimoji="1" lang="ja-JP" altLang="en-US" sz="2000" dirty="0"/>
              <a:t>・・・ 地点</a:t>
            </a:r>
            <a:r>
              <a:rPr kumimoji="1" lang="en-US" altLang="ja-JP" sz="2000" dirty="0" err="1"/>
              <a:t>i</a:t>
            </a:r>
            <a:r>
              <a:rPr kumimoji="1" lang="ja-JP" altLang="en-US" sz="2000" dirty="0"/>
              <a:t>に時刻</a:t>
            </a:r>
            <a:r>
              <a:rPr kumimoji="1" lang="en-US" altLang="ja-JP" sz="2000" dirty="0"/>
              <a:t>t</a:t>
            </a:r>
            <a:r>
              <a:rPr kumimoji="1" lang="ja-JP" altLang="en-US" sz="2000" dirty="0"/>
              <a:t>に訪問したときの不在確率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＜変数（エッジ離散化）＞</a:t>
            </a:r>
            <a:endParaRPr kumimoji="1" lang="en-US" altLang="ja-JP" sz="2000" dirty="0"/>
          </a:p>
          <a:p>
            <a:r>
              <a:rPr lang="en-US" altLang="ja-JP" sz="2000" dirty="0" err="1"/>
              <a:t>x^t</a:t>
            </a:r>
            <a:r>
              <a:rPr lang="en-US" altLang="ja-JP" sz="2000" dirty="0"/>
              <a:t>_{</a:t>
            </a:r>
            <a:r>
              <a:rPr lang="en-US" altLang="ja-JP" sz="2000" dirty="0" err="1"/>
              <a:t>i</a:t>
            </a:r>
            <a:r>
              <a:rPr lang="en-US" altLang="ja-JP" sz="2000" dirty="0"/>
              <a:t>, j} </a:t>
            </a:r>
            <a:r>
              <a:rPr lang="ja-JP" altLang="en-US" sz="2000" dirty="0"/>
              <a:t>・・・ 地点</a:t>
            </a:r>
            <a:r>
              <a:rPr lang="en-US" altLang="ja-JP" sz="2000" dirty="0" err="1"/>
              <a:t>i</a:t>
            </a:r>
            <a:r>
              <a:rPr lang="ja-JP" altLang="en-US" sz="2000" dirty="0"/>
              <a:t>から地点</a:t>
            </a:r>
            <a:r>
              <a:rPr lang="en-US" altLang="ja-JP" sz="2000" dirty="0"/>
              <a:t>j</a:t>
            </a:r>
            <a:r>
              <a:rPr lang="ja-JP" altLang="en-US" sz="2000" dirty="0"/>
              <a:t>に行き、時刻</a:t>
            </a:r>
            <a:r>
              <a:rPr lang="en-US" altLang="ja-JP" sz="2000" dirty="0"/>
              <a:t>j</a:t>
            </a:r>
            <a:r>
              <a:rPr lang="ja-JP" altLang="en-US" sz="2000" dirty="0"/>
              <a:t>に到着したとき</a:t>
            </a:r>
            <a:r>
              <a:rPr lang="en-US" altLang="ja-JP" sz="2000" dirty="0"/>
              <a:t>1</a:t>
            </a:r>
          </a:p>
          <a:p>
            <a:r>
              <a:rPr lang="en-US" altLang="ja-JP" sz="2000" dirty="0" err="1"/>
              <a:t>y^t_i</a:t>
            </a:r>
            <a:r>
              <a:rPr lang="en-US" altLang="ja-JP" sz="2000" dirty="0"/>
              <a:t> </a:t>
            </a:r>
            <a:r>
              <a:rPr lang="ja-JP" altLang="en-US" sz="2000" dirty="0"/>
              <a:t>・・・ 地点</a:t>
            </a:r>
            <a:r>
              <a:rPr lang="en-US" altLang="ja-JP" sz="2000" dirty="0" err="1"/>
              <a:t>i</a:t>
            </a:r>
            <a:r>
              <a:rPr lang="ja-JP" altLang="en-US" sz="2000" dirty="0"/>
              <a:t>に時刻</a:t>
            </a:r>
            <a:r>
              <a:rPr lang="en-US" altLang="ja-JP" sz="2000" dirty="0"/>
              <a:t>j</a:t>
            </a:r>
            <a:r>
              <a:rPr lang="ja-JP" altLang="en-US" sz="2000" dirty="0"/>
              <a:t>に到着したときに</a:t>
            </a:r>
            <a:r>
              <a:rPr lang="en-US" altLang="ja-JP" sz="2000" dirty="0"/>
              <a:t>1</a:t>
            </a:r>
          </a:p>
          <a:p>
            <a:endParaRPr lang="en-US" altLang="ja-JP" sz="2000" dirty="0"/>
          </a:p>
          <a:p>
            <a:r>
              <a:rPr kumimoji="1" lang="ja-JP" altLang="en-US" sz="2000" dirty="0"/>
              <a:t>＜変数（ノード離散化）＞</a:t>
            </a:r>
            <a:endParaRPr kumimoji="1" lang="en-US" altLang="ja-JP" sz="2000" dirty="0"/>
          </a:p>
          <a:p>
            <a:r>
              <a:rPr lang="en-US" altLang="ja-JP" sz="2000" dirty="0" err="1"/>
              <a:t>y</a:t>
            </a:r>
            <a:r>
              <a:rPr kumimoji="1" lang="en-US" altLang="ja-JP" sz="2000" dirty="0" err="1"/>
              <a:t>^t_i</a:t>
            </a:r>
            <a:r>
              <a:rPr kumimoji="1" lang="en-US" altLang="ja-JP" sz="2000" dirty="0"/>
              <a:t> </a:t>
            </a:r>
            <a:r>
              <a:rPr kumimoji="1" lang="ja-JP" altLang="en-US" sz="2000" dirty="0"/>
              <a:t>・・・ 地点</a:t>
            </a:r>
            <a:r>
              <a:rPr kumimoji="1" lang="en-US" altLang="ja-JP" sz="2000" dirty="0" err="1"/>
              <a:t>i</a:t>
            </a:r>
            <a:r>
              <a:rPr kumimoji="1" lang="ja-JP" altLang="en-US" sz="2000" dirty="0"/>
              <a:t>に時刻</a:t>
            </a:r>
            <a:r>
              <a:rPr kumimoji="1" lang="en-US" altLang="ja-JP" sz="2000" dirty="0"/>
              <a:t>t</a:t>
            </a:r>
            <a:r>
              <a:rPr kumimoji="1" lang="ja-JP" altLang="en-US" sz="2000" dirty="0"/>
              <a:t>に訪問するとき</a:t>
            </a:r>
            <a:r>
              <a:rPr kumimoji="1" lang="en-US" altLang="ja-JP" sz="2000" dirty="0"/>
              <a:t>1</a:t>
            </a:r>
          </a:p>
          <a:p>
            <a:r>
              <a:rPr lang="en-US" altLang="ja-JP" sz="2000" dirty="0"/>
              <a:t>x_{</a:t>
            </a:r>
            <a:r>
              <a:rPr lang="en-US" altLang="ja-JP" sz="2000" dirty="0" err="1"/>
              <a:t>i</a:t>
            </a:r>
            <a:r>
              <a:rPr lang="en-US" altLang="ja-JP" sz="2000" dirty="0"/>
              <a:t>, j} </a:t>
            </a:r>
            <a:r>
              <a:rPr lang="ja-JP" altLang="en-US" sz="2000" dirty="0"/>
              <a:t>・・・ 地点</a:t>
            </a:r>
            <a:r>
              <a:rPr lang="en-US" altLang="ja-JP" sz="2000" dirty="0" err="1"/>
              <a:t>i</a:t>
            </a:r>
            <a:r>
              <a:rPr lang="ja-JP" altLang="en-US" sz="2000" dirty="0"/>
              <a:t>から地点</a:t>
            </a:r>
            <a:r>
              <a:rPr lang="en-US" altLang="ja-JP" sz="2000" dirty="0"/>
              <a:t>j</a:t>
            </a:r>
            <a:r>
              <a:rPr lang="ja-JP" altLang="en-US" sz="2000" dirty="0"/>
              <a:t>に行く場合に</a:t>
            </a:r>
            <a:r>
              <a:rPr lang="en-US" altLang="ja-JP" sz="2000" dirty="0"/>
              <a:t>1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3034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396FB7-1E1E-4873-8AD4-7B782F91D287}"/>
              </a:ext>
            </a:extLst>
          </p:cNvPr>
          <p:cNvSpPr txBox="1"/>
          <p:nvPr/>
        </p:nvSpPr>
        <p:spPr>
          <a:xfrm>
            <a:off x="298075" y="333256"/>
            <a:ext cx="884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エッジ</a:t>
            </a:r>
            <a:r>
              <a:rPr kumimoji="1" lang="ja-JP" altLang="en-US" sz="2400" dirty="0"/>
              <a:t>離散化</a:t>
            </a:r>
            <a:endParaRPr kumimoji="1" lang="en-US" altLang="ja-JP" sz="2400" dirty="0"/>
          </a:p>
        </p:txBody>
      </p:sp>
      <p:pic>
        <p:nvPicPr>
          <p:cNvPr id="49" name="図 48" descr="%pptTeX&#10;\begin{document}&#10;\begin{align*}&#10;&amp;\min: \sum_{i, j \in I} \sum_{t \in T}d_{i, j} \cdot x^t_{i, j} + \sum_{t \in T}\sum_{i \in I} \frac{\sum_{j \in I}d_{j, i}}{(|I| - 1)}\cdot p^i_t \cdot y^t_i  \\&#10;&amp;s, t: \sum_{t \in T} y^t_i = 1 \qquad (i \in I_{++}) \\&#10;&amp;\sum_{j \in I_0, i \neq j} x^t_{j, i} = y^t_i \qquad (i \in I, t \in T) \\&#10;%%source-sink&#10;&amp;\sum_{t \in T} \sum_{i \in I}x^t_{0, i} = \sum_{t \in T} \sum_{i \in I}x^t_{i, n+1} = 1 \\&#10;%% mtz&#10;&amp;\sum_{t \in T}\sum_{i \in I_0}(t + S_i + \frac{d_{i, j}}{v^t_{i, j}}) \cdot y^t_i \leq &#10;M(1 - \sum_{t \in T} x^t_{i, j}) + \sum_{t \in T} t \cdot y^t_j \qquad (i \in I_0, j \in I_+) \\&#10;%% time-window&#10;&amp;Start_i \leq \sum_{t \in T} t \cdot y^t_i \leq End_i \qquad (i \in I) \\&#10;%% total-time&#10;&amp;\sum_{t \in T}  t \cdot y^t_{n+1}  - \sum_{t \in T} t \cdot y^t_0 \leq TotalTime &#10;\end{align*}&#10;\end{document}">
            <a:extLst>
              <a:ext uri="{FF2B5EF4-FFF2-40B4-BE49-F238E27FC236}">
                <a16:creationId xmlns:a16="http://schemas.microsoft.com/office/drawing/2014/main" id="{50B6F741-138A-40BD-A8EB-6E39877D6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23" y="1289040"/>
            <a:ext cx="7917965" cy="494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28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23896C8-DE34-4166-BDD3-B7CD681188BE}"/>
              </a:ext>
            </a:extLst>
          </p:cNvPr>
          <p:cNvSpPr txBox="1"/>
          <p:nvPr/>
        </p:nvSpPr>
        <p:spPr>
          <a:xfrm>
            <a:off x="298075" y="333256"/>
            <a:ext cx="884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ノード離散化</a:t>
            </a:r>
            <a:endParaRPr kumimoji="1" lang="en-US" altLang="ja-JP" sz="2400" dirty="0"/>
          </a:p>
        </p:txBody>
      </p:sp>
      <p:pic>
        <p:nvPicPr>
          <p:cNvPr id="20" name="図 19" descr="%pptTeX&#10;\begin{document}&#10;\begin{align*}&#10;&amp;\min: \sum_{i \in I} \sum_{j \in I} d_{i, j}\cdot x_{i, j} + \sum_{t \in T}\sum_{i \in I} \frac{\sum_{j \in I}d_{j, i}}{(|I| - 1)}\cdot p^i_t \cdot y^t_i \\&#10;&amp;s, t: \sum_{t \in T}y^t_i = 1 \qquad (i \in I_{++}) \\&#10;&amp;\sum_{j \in I_0, j \neq i}x_{j, i} = \sum_{t \in T} y^t_i = \sum_{j \in I_+, j \neq i}x_{i, j} \qquad (i \in I) \\&#10;&amp;\sum_{i \in I}x_{0, i} = \sum_{i \in I}x_{i, n+1} = 1 \\&#10;&amp;\sum_{t \in T}(t + S_i +\frac{d_{i, j}}{v^t_{i, j}} ) \cdot y^t_i \leq M (1 - x_{i, j}) + \sum_{t \in T}t \cdot y^t_j \qquad (i \in I_0, j \in I_+) \\&#10;&amp;Start_i \leq \sum_{t \in T}t \cdot y^t_i \leq End_i \qquad (i \in I) \\&#10;&amp;\sum_{t \in T} ( t \cdot y^t_{n+1} - t \cdot y^t_0 ) \leq TotalTime&#10;\end{align*}&#10;\end{document}">
            <a:extLst>
              <a:ext uri="{FF2B5EF4-FFF2-40B4-BE49-F238E27FC236}">
                <a16:creationId xmlns:a16="http://schemas.microsoft.com/office/drawing/2014/main" id="{97D2A4CC-EE38-450E-9EE2-D9A3E1E33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82" y="1216844"/>
            <a:ext cx="7045327" cy="492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2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51F235-B92A-4E9E-81A4-4DCBC8603813}"/>
              </a:ext>
            </a:extLst>
          </p:cNvPr>
          <p:cNvSpPr txBox="1"/>
          <p:nvPr/>
        </p:nvSpPr>
        <p:spPr>
          <a:xfrm>
            <a:off x="340658" y="2904564"/>
            <a:ext cx="612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行き先のクラスタリングについて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8910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3C9B1CE-43F9-4EA3-BF3C-F28B2D132EB8}"/>
              </a:ext>
            </a:extLst>
          </p:cNvPr>
          <p:cNvSpPr txBox="1"/>
          <p:nvPr/>
        </p:nvSpPr>
        <p:spPr>
          <a:xfrm>
            <a:off x="449356" y="394447"/>
            <a:ext cx="618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各パラメータ</a:t>
            </a:r>
            <a:endParaRPr kumimoji="1" lang="en-US" altLang="ja-JP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8E76D68-1965-4747-8E6C-0288CAAF001C}"/>
              </a:ext>
            </a:extLst>
          </p:cNvPr>
          <p:cNvSpPr txBox="1"/>
          <p:nvPr/>
        </p:nvSpPr>
        <p:spPr>
          <a:xfrm>
            <a:off x="382680" y="1499562"/>
            <a:ext cx="85231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＜集合＞</a:t>
            </a:r>
            <a:endParaRPr kumimoji="1" lang="en-US" altLang="ja-JP" sz="2000" dirty="0"/>
          </a:p>
          <a:p>
            <a:r>
              <a:rPr kumimoji="1" lang="en-US" altLang="ja-JP" sz="2000" dirty="0"/>
              <a:t>I </a:t>
            </a:r>
            <a:r>
              <a:rPr kumimoji="1" lang="ja-JP" altLang="en-US" sz="2000" dirty="0"/>
              <a:t>・・・ 家（施設）の集合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＜変数＞</a:t>
            </a:r>
            <a:endParaRPr kumimoji="1" lang="en-US" altLang="ja-JP" sz="2000" dirty="0"/>
          </a:p>
          <a:p>
            <a:r>
              <a:rPr lang="en-US" altLang="ja-JP" sz="2000" dirty="0"/>
              <a:t>x</a:t>
            </a:r>
            <a:r>
              <a:rPr kumimoji="1" lang="en-US" altLang="ja-JP" sz="2000" dirty="0"/>
              <a:t>_{</a:t>
            </a:r>
            <a:r>
              <a:rPr kumimoji="1" lang="en-US" altLang="ja-JP" sz="2000" dirty="0" err="1"/>
              <a:t>i</a:t>
            </a:r>
            <a:r>
              <a:rPr kumimoji="1" lang="en-US" altLang="ja-JP" sz="2000" dirty="0"/>
              <a:t>, j} </a:t>
            </a:r>
            <a:r>
              <a:rPr kumimoji="1" lang="ja-JP" altLang="en-US" sz="2000" dirty="0"/>
              <a:t>・・・ 家</a:t>
            </a:r>
            <a:r>
              <a:rPr kumimoji="1" lang="en-US" altLang="ja-JP" sz="2000" dirty="0" err="1"/>
              <a:t>i</a:t>
            </a:r>
            <a:r>
              <a:rPr kumimoji="1" lang="ja-JP" altLang="en-US" sz="2000" dirty="0"/>
              <a:t>を施設</a:t>
            </a:r>
            <a:r>
              <a:rPr kumimoji="1" lang="en-US" altLang="ja-JP" sz="2000" dirty="0"/>
              <a:t>j</a:t>
            </a:r>
            <a:r>
              <a:rPr kumimoji="1" lang="ja-JP" altLang="en-US" sz="2000" dirty="0"/>
              <a:t>に紐づける場合に</a:t>
            </a:r>
            <a:r>
              <a:rPr kumimoji="1" lang="en-US" altLang="ja-JP" sz="2000" dirty="0"/>
              <a:t>1</a:t>
            </a:r>
          </a:p>
          <a:p>
            <a:r>
              <a:rPr kumimoji="1" lang="en-US" altLang="ja-JP" sz="2000" dirty="0" err="1"/>
              <a:t>y_i</a:t>
            </a:r>
            <a:r>
              <a:rPr kumimoji="1" lang="en-US" altLang="ja-JP" sz="2000" dirty="0"/>
              <a:t> </a:t>
            </a:r>
            <a:r>
              <a:rPr kumimoji="1" lang="ja-JP" altLang="en-US" sz="2000" dirty="0"/>
              <a:t>・・・ 家</a:t>
            </a:r>
            <a:r>
              <a:rPr lang="en-US" altLang="ja-JP" sz="2000" dirty="0" err="1"/>
              <a:t>i</a:t>
            </a:r>
            <a:r>
              <a:rPr kumimoji="1" lang="ja-JP" altLang="en-US" sz="2000" dirty="0"/>
              <a:t>を施設</a:t>
            </a:r>
            <a:r>
              <a:rPr lang="ja-JP" altLang="en-US" sz="2000" dirty="0"/>
              <a:t>にする場合に</a:t>
            </a:r>
            <a:r>
              <a:rPr lang="en-US" altLang="ja-JP" sz="2000" dirty="0"/>
              <a:t>1</a:t>
            </a:r>
          </a:p>
          <a:p>
            <a:r>
              <a:rPr lang="en-US" altLang="ja-JP" sz="2000" dirty="0"/>
              <a:t>z</a:t>
            </a:r>
            <a:r>
              <a:rPr kumimoji="1" lang="en-US" altLang="ja-JP" sz="2000" dirty="0"/>
              <a:t>_{</a:t>
            </a:r>
            <a:r>
              <a:rPr kumimoji="1" lang="en-US" altLang="ja-JP" sz="2000" dirty="0" err="1"/>
              <a:t>i</a:t>
            </a:r>
            <a:r>
              <a:rPr kumimoji="1" lang="en-US" altLang="ja-JP" sz="2000" dirty="0"/>
              <a:t>, j} </a:t>
            </a:r>
            <a:r>
              <a:rPr kumimoji="1" lang="ja-JP" altLang="en-US" sz="2000" dirty="0"/>
              <a:t>・・・ 家</a:t>
            </a:r>
            <a:r>
              <a:rPr lang="en-US" altLang="ja-JP" sz="2000" dirty="0" err="1"/>
              <a:t>i</a:t>
            </a:r>
            <a:r>
              <a:rPr lang="ja-JP" altLang="en-US" sz="2000" dirty="0"/>
              <a:t>と家</a:t>
            </a:r>
            <a:r>
              <a:rPr lang="en-US" altLang="ja-JP" sz="2000" dirty="0"/>
              <a:t>j</a:t>
            </a:r>
            <a:r>
              <a:rPr lang="ja-JP" altLang="en-US" sz="2000" dirty="0"/>
              <a:t>が共に施設である場合に</a:t>
            </a:r>
            <a:r>
              <a:rPr lang="en-US" altLang="ja-JP" sz="2000" dirty="0"/>
              <a:t>1</a:t>
            </a:r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＜定数＞</a:t>
            </a:r>
            <a:endParaRPr lang="en-US" altLang="ja-JP" sz="2000" dirty="0"/>
          </a:p>
          <a:p>
            <a:r>
              <a:rPr lang="en-US" altLang="ja-JP" sz="2000" dirty="0"/>
              <a:t>C_{</a:t>
            </a:r>
            <a:r>
              <a:rPr lang="en-US" altLang="ja-JP" sz="2000" dirty="0" err="1"/>
              <a:t>i</a:t>
            </a:r>
            <a:r>
              <a:rPr lang="en-US" altLang="ja-JP" sz="2000" dirty="0"/>
              <a:t>, j} </a:t>
            </a:r>
            <a:r>
              <a:rPr lang="ja-JP" altLang="en-US" sz="2000" dirty="0"/>
              <a:t>・・・ 家</a:t>
            </a:r>
            <a:r>
              <a:rPr lang="en-US" altLang="ja-JP" sz="2000" dirty="0" err="1"/>
              <a:t>i</a:t>
            </a:r>
            <a:r>
              <a:rPr lang="en-US" altLang="ja-JP" sz="2000" dirty="0"/>
              <a:t>,</a:t>
            </a:r>
            <a:r>
              <a:rPr lang="ja-JP" altLang="en-US" sz="2000" dirty="0"/>
              <a:t> </a:t>
            </a:r>
            <a:r>
              <a:rPr lang="en-US" altLang="ja-JP" sz="2000" dirty="0"/>
              <a:t>j</a:t>
            </a:r>
            <a:r>
              <a:rPr lang="ja-JP" altLang="en-US" sz="2000" dirty="0"/>
              <a:t>間の距離</a:t>
            </a:r>
            <a:endParaRPr lang="en-US" altLang="ja-JP" sz="2000" dirty="0"/>
          </a:p>
          <a:p>
            <a:r>
              <a:rPr lang="en-US" altLang="ja-JP" sz="2000" dirty="0" err="1"/>
              <a:t>MinFacilityDist</a:t>
            </a:r>
            <a:r>
              <a:rPr lang="en-US" altLang="ja-JP" sz="2000" dirty="0"/>
              <a:t> </a:t>
            </a:r>
            <a:r>
              <a:rPr lang="ja-JP" altLang="en-US" sz="2000" dirty="0"/>
              <a:t>・・・ 施設間の最低距離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778043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FFE2B06-48C1-48C3-B0CD-A05CA0F39D38}"/>
              </a:ext>
            </a:extLst>
          </p:cNvPr>
          <p:cNvSpPr txBox="1"/>
          <p:nvPr/>
        </p:nvSpPr>
        <p:spPr>
          <a:xfrm>
            <a:off x="449356" y="394447"/>
            <a:ext cx="618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定式化</a:t>
            </a:r>
            <a:endParaRPr kumimoji="1" lang="en-US" altLang="ja-JP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A6B28C-405F-4D38-AB3F-7E845BB5958C}"/>
              </a:ext>
            </a:extLst>
          </p:cNvPr>
          <p:cNvSpPr txBox="1"/>
          <p:nvPr/>
        </p:nvSpPr>
        <p:spPr>
          <a:xfrm>
            <a:off x="277906" y="969909"/>
            <a:ext cx="886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施設</a:t>
            </a:r>
            <a:r>
              <a:rPr kumimoji="1" lang="en-US" altLang="ja-JP" dirty="0"/>
              <a:t>-</a:t>
            </a:r>
            <a:r>
              <a:rPr kumimoji="1" lang="ja-JP" altLang="en-US" dirty="0"/>
              <a:t>施設間の距離をある一定距離を持たせたうえで、施設</a:t>
            </a:r>
            <a:r>
              <a:rPr kumimoji="1" lang="en-US" altLang="ja-JP" dirty="0"/>
              <a:t>-</a:t>
            </a:r>
            <a:r>
              <a:rPr lang="ja-JP" altLang="en-US" dirty="0"/>
              <a:t>家</a:t>
            </a:r>
            <a:r>
              <a:rPr kumimoji="1" lang="ja-JP" altLang="en-US" dirty="0"/>
              <a:t>間の距離を最小化する。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1A9E0C1-F11A-4D91-B827-B686488911E4}"/>
              </a:ext>
            </a:extLst>
          </p:cNvPr>
          <p:cNvCxnSpPr/>
          <p:nvPr/>
        </p:nvCxnSpPr>
        <p:spPr>
          <a:xfrm>
            <a:off x="3486150" y="1695450"/>
            <a:ext cx="1819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A84674D-6CAB-455A-AA83-E246BC45CC20}"/>
              </a:ext>
            </a:extLst>
          </p:cNvPr>
          <p:cNvSpPr txBox="1"/>
          <p:nvPr/>
        </p:nvSpPr>
        <p:spPr>
          <a:xfrm>
            <a:off x="5406695" y="1510784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施設と家との距離を小さく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973889C-CA7D-44AF-BA40-554CCCF07984}"/>
              </a:ext>
            </a:extLst>
          </p:cNvPr>
          <p:cNvCxnSpPr>
            <a:cxnSpLocks/>
          </p:cNvCxnSpPr>
          <p:nvPr/>
        </p:nvCxnSpPr>
        <p:spPr>
          <a:xfrm>
            <a:off x="4572000" y="2390775"/>
            <a:ext cx="7334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38AA9E2-A2ED-43F2-A89C-A0A76ADC2BCF}"/>
              </a:ext>
            </a:extLst>
          </p:cNvPr>
          <p:cNvSpPr txBox="1"/>
          <p:nvPr/>
        </p:nvSpPr>
        <p:spPr>
          <a:xfrm>
            <a:off x="5406695" y="2206109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家は必ずどこかの施設に属する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4D0C2AE-D7D4-4F21-BD86-A2A75FEA949C}"/>
              </a:ext>
            </a:extLst>
          </p:cNvPr>
          <p:cNvCxnSpPr>
            <a:cxnSpLocks/>
          </p:cNvCxnSpPr>
          <p:nvPr/>
        </p:nvCxnSpPr>
        <p:spPr>
          <a:xfrm>
            <a:off x="3495675" y="3248025"/>
            <a:ext cx="13144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D5C0C6B-E8CD-41D1-8283-3709A3CD09FA}"/>
              </a:ext>
            </a:extLst>
          </p:cNvPr>
          <p:cNvSpPr txBox="1"/>
          <p:nvPr/>
        </p:nvSpPr>
        <p:spPr>
          <a:xfrm>
            <a:off x="5121342" y="2953184"/>
            <a:ext cx="343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施設の数は家の合計を</a:t>
            </a:r>
            <a:r>
              <a:rPr kumimoji="1" lang="en-US" altLang="ja-JP" dirty="0"/>
              <a:t>10</a:t>
            </a:r>
            <a:r>
              <a:rPr kumimoji="1" lang="ja-JP" altLang="en-US" dirty="0"/>
              <a:t>で割って繰り上げた数。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0F9CC13-831D-45C5-9ABD-C9B90C085215}"/>
              </a:ext>
            </a:extLst>
          </p:cNvPr>
          <p:cNvCxnSpPr>
            <a:cxnSpLocks/>
          </p:cNvCxnSpPr>
          <p:nvPr/>
        </p:nvCxnSpPr>
        <p:spPr>
          <a:xfrm>
            <a:off x="3562350" y="3964472"/>
            <a:ext cx="13144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AE2EDA-5E33-4539-858E-F8D00F046179}"/>
              </a:ext>
            </a:extLst>
          </p:cNvPr>
          <p:cNvSpPr txBox="1"/>
          <p:nvPr/>
        </p:nvSpPr>
        <p:spPr>
          <a:xfrm>
            <a:off x="5264019" y="3779806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施設</a:t>
            </a:r>
            <a:r>
              <a:rPr kumimoji="1" lang="en-US" altLang="ja-JP" dirty="0"/>
              <a:t>j</a:t>
            </a:r>
            <a:r>
              <a:rPr kumimoji="1" lang="ja-JP" altLang="en-US" dirty="0"/>
              <a:t>と家</a:t>
            </a:r>
            <a:r>
              <a:rPr kumimoji="1" lang="en-US" altLang="ja-JP" dirty="0" err="1"/>
              <a:t>i</a:t>
            </a:r>
            <a:r>
              <a:rPr kumimoji="1" lang="ja-JP" altLang="en-US" dirty="0"/>
              <a:t>の関係を紐づける。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198AAE9-CEC7-4664-A909-E1665C237432}"/>
              </a:ext>
            </a:extLst>
          </p:cNvPr>
          <p:cNvCxnSpPr>
            <a:cxnSpLocks/>
          </p:cNvCxnSpPr>
          <p:nvPr/>
        </p:nvCxnSpPr>
        <p:spPr>
          <a:xfrm>
            <a:off x="4876800" y="4431197"/>
            <a:ext cx="676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B7E2E6C-7114-47B0-8F41-A62A4610292E}"/>
              </a:ext>
            </a:extLst>
          </p:cNvPr>
          <p:cNvSpPr txBox="1"/>
          <p:nvPr/>
        </p:nvSpPr>
        <p:spPr>
          <a:xfrm>
            <a:off x="5705475" y="4246531"/>
            <a:ext cx="29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施設に属する家の数の制限。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3F14BBB-7BF0-462D-B2D6-66ACA8FDB7BB}"/>
              </a:ext>
            </a:extLst>
          </p:cNvPr>
          <p:cNvCxnSpPr>
            <a:cxnSpLocks/>
          </p:cNvCxnSpPr>
          <p:nvPr/>
        </p:nvCxnSpPr>
        <p:spPr>
          <a:xfrm>
            <a:off x="5629275" y="5126522"/>
            <a:ext cx="676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2F69336-43C4-41A6-9A02-7D0F7FEA0634}"/>
              </a:ext>
            </a:extLst>
          </p:cNvPr>
          <p:cNvSpPr txBox="1"/>
          <p:nvPr/>
        </p:nvSpPr>
        <p:spPr>
          <a:xfrm>
            <a:off x="6400800" y="4803880"/>
            <a:ext cx="2997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施設</a:t>
            </a:r>
            <a:r>
              <a:rPr kumimoji="1" lang="en-US" altLang="ja-JP" dirty="0" err="1"/>
              <a:t>i</a:t>
            </a:r>
            <a:r>
              <a:rPr kumimoji="1" lang="ja-JP" altLang="en-US" dirty="0"/>
              <a:t>と</a:t>
            </a:r>
            <a:r>
              <a:rPr lang="ja-JP" altLang="en-US" dirty="0"/>
              <a:t>施設</a:t>
            </a:r>
            <a:r>
              <a:rPr lang="en-US" altLang="ja-JP" dirty="0"/>
              <a:t>j</a:t>
            </a:r>
            <a:r>
              <a:rPr lang="ja-JP" altLang="en-US" dirty="0"/>
              <a:t>は最低でも</a:t>
            </a:r>
            <a:endParaRPr lang="en-US" altLang="ja-JP" dirty="0"/>
          </a:p>
          <a:p>
            <a:r>
              <a:rPr kumimoji="1" lang="en-US" altLang="ja-JP" dirty="0"/>
              <a:t>MFD</a:t>
            </a:r>
            <a:r>
              <a:rPr kumimoji="1" lang="ja-JP" altLang="en-US" dirty="0"/>
              <a:t>だけ離れていてくれ。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852AB9F-4A9D-4E03-851F-259641EBF4EB}"/>
              </a:ext>
            </a:extLst>
          </p:cNvPr>
          <p:cNvSpPr txBox="1"/>
          <p:nvPr/>
        </p:nvSpPr>
        <p:spPr>
          <a:xfrm>
            <a:off x="4810125" y="5722834"/>
            <a:ext cx="29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施設</a:t>
            </a:r>
            <a:r>
              <a:rPr kumimoji="1" lang="en-US" altLang="ja-JP" dirty="0" err="1"/>
              <a:t>i</a:t>
            </a:r>
            <a:r>
              <a:rPr kumimoji="1" lang="ja-JP" altLang="en-US" dirty="0"/>
              <a:t>と</a:t>
            </a:r>
            <a:r>
              <a:rPr lang="ja-JP" altLang="en-US" dirty="0"/>
              <a:t>施設</a:t>
            </a:r>
            <a:r>
              <a:rPr lang="en-US" altLang="ja-JP" dirty="0"/>
              <a:t>j</a:t>
            </a:r>
            <a:r>
              <a:rPr lang="ja-JP" altLang="en-US" dirty="0"/>
              <a:t>の関係を紐づける。</a:t>
            </a:r>
            <a:endParaRPr lang="en-US" altLang="ja-JP" dirty="0"/>
          </a:p>
        </p:txBody>
      </p: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7C7CEB45-3769-43B2-A735-1E16A4516A69}"/>
              </a:ext>
            </a:extLst>
          </p:cNvPr>
          <p:cNvSpPr/>
          <p:nvPr/>
        </p:nvSpPr>
        <p:spPr>
          <a:xfrm>
            <a:off x="4457700" y="5334000"/>
            <a:ext cx="352425" cy="98962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図 39" descr="%pptTeX&#10;\begin{document}&#10;\begin{align*}&#10;&amp;\min: \sum_{i, j}c_{i, j}\cdot x_{i, j} \\&#10;&amp;s, t: \sum_{j \in I, i \neq j} x_{i, j} = 1 - y_i \qquad (i \in I) \\&#10;&amp;\sum_{i \in I} y_i = ceil( \frac{|I|}{10} ) \\&#10;&amp;x_{i, j} \leq y_j \qquad (i, j \in I, i \neq j) \\&#10;&amp;5 \cdot y_j \leq \sum_{i \in I, i \neq j} x_{i, j} \leq 10 \cdot y_j \qquad (j \in I) \\&#10;&amp;z_{i, j} \cdot MinFacilityDist \leq c_{i, j} \qquad (i, j \in I, i \neq j) \\&#10;&amp;z_{i, j} \leq y_i \qquad (i, j \in I, i \neq j) \\&#10;&amp;z_{i, j} \leq y_j \qquad (i, j \in I, i \neq j) \\&#10;&amp;y_i + y_j \leq 1 + z_{i, j} \qquad (i, j \in I, i \neq j)&#10;\end{align*}&#10;\end{document}">
            <a:extLst>
              <a:ext uri="{FF2B5EF4-FFF2-40B4-BE49-F238E27FC236}">
                <a16:creationId xmlns:a16="http://schemas.microsoft.com/office/drawing/2014/main" id="{A539B4EE-267D-4466-A3EE-674881D23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56" y="1605321"/>
            <a:ext cx="5157759" cy="471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58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74C84A-21CE-4B78-831D-F9F37E30E713}"/>
              </a:ext>
            </a:extLst>
          </p:cNvPr>
          <p:cNvSpPr txBox="1"/>
          <p:nvPr/>
        </p:nvSpPr>
        <p:spPr>
          <a:xfrm>
            <a:off x="449356" y="394447"/>
            <a:ext cx="618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結果</a:t>
            </a:r>
            <a:endParaRPr kumimoji="1" lang="en-US" altLang="ja-JP" sz="24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4AE2973-6AC6-46F2-8309-C9A86C772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758" y="60438"/>
            <a:ext cx="6185648" cy="324395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1C4EC22-3E4B-4D48-9D8C-D1A9B4F0A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758" y="3429000"/>
            <a:ext cx="6324600" cy="330439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6DBD0EB-8ABC-4C1A-9342-4CF55367222D}"/>
              </a:ext>
            </a:extLst>
          </p:cNvPr>
          <p:cNvSpPr txBox="1"/>
          <p:nvPr/>
        </p:nvSpPr>
        <p:spPr>
          <a:xfrm>
            <a:off x="384362" y="1620142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MCD = 0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224ED5-1B23-4188-A8E5-D479F38BDEE9}"/>
              </a:ext>
            </a:extLst>
          </p:cNvPr>
          <p:cNvSpPr txBox="1"/>
          <p:nvPr/>
        </p:nvSpPr>
        <p:spPr>
          <a:xfrm>
            <a:off x="384362" y="4857751"/>
            <a:ext cx="176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MCD = 25</a:t>
            </a:r>
            <a:r>
              <a:rPr kumimoji="1" lang="ja-JP" altLang="en-US" dirty="0"/>
              <a:t>％点</a:t>
            </a:r>
          </a:p>
        </p:txBody>
      </p:sp>
    </p:spTree>
    <p:extLst>
      <p:ext uri="{BB962C8B-B14F-4D97-AF65-F5344CB8AC3E}">
        <p14:creationId xmlns:p14="http://schemas.microsoft.com/office/powerpoint/2010/main" val="3004731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4AE2271-5F8B-494B-A08D-C2C0AE6B5BDA}"/>
              </a:ext>
            </a:extLst>
          </p:cNvPr>
          <p:cNvSpPr txBox="1"/>
          <p:nvPr/>
        </p:nvSpPr>
        <p:spPr>
          <a:xfrm>
            <a:off x="340658" y="2904564"/>
            <a:ext cx="612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メモ書き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3351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D568A04-DCB5-4770-93C0-C19F5105D233}"/>
              </a:ext>
            </a:extLst>
          </p:cNvPr>
          <p:cNvSpPr txBox="1"/>
          <p:nvPr/>
        </p:nvSpPr>
        <p:spPr>
          <a:xfrm>
            <a:off x="367553" y="394447"/>
            <a:ext cx="618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エッジ離散化</a:t>
            </a:r>
            <a:r>
              <a:rPr lang="en-US" altLang="ja-JP" sz="2400" dirty="0"/>
              <a:t>vs</a:t>
            </a:r>
            <a:r>
              <a:rPr lang="ja-JP" altLang="en-US" sz="2400" dirty="0"/>
              <a:t>ノード離散化</a:t>
            </a:r>
            <a:endParaRPr kumimoji="1" lang="ja-JP" altLang="en-US" sz="2400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5E225A0-7666-432A-9D06-38CB19813569}"/>
              </a:ext>
            </a:extLst>
          </p:cNvPr>
          <p:cNvCxnSpPr>
            <a:cxnSpLocks/>
          </p:cNvCxnSpPr>
          <p:nvPr/>
        </p:nvCxnSpPr>
        <p:spPr>
          <a:xfrm>
            <a:off x="4464423" y="1801906"/>
            <a:ext cx="0" cy="4437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27C01F-7B3B-4E2E-9D42-0E73D895A4D7}"/>
              </a:ext>
            </a:extLst>
          </p:cNvPr>
          <p:cNvSpPr txBox="1"/>
          <p:nvPr/>
        </p:nvSpPr>
        <p:spPr>
          <a:xfrm>
            <a:off x="863979" y="1339300"/>
            <a:ext cx="296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大杉さん</a:t>
            </a:r>
            <a:r>
              <a:rPr lang="ja-JP" altLang="en-US" dirty="0"/>
              <a:t>（エッジ離散化）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B44A05-40B1-4AA5-B60D-E2BD28AD4F96}"/>
              </a:ext>
            </a:extLst>
          </p:cNvPr>
          <p:cNvSpPr txBox="1"/>
          <p:nvPr/>
        </p:nvSpPr>
        <p:spPr>
          <a:xfrm>
            <a:off x="5652252" y="1339300"/>
            <a:ext cx="240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魚井（ノード離散化）</a:t>
            </a:r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FBDDBDC-179F-467D-A799-275B5E7E9203}"/>
              </a:ext>
            </a:extLst>
          </p:cNvPr>
          <p:cNvSpPr/>
          <p:nvPr/>
        </p:nvSpPr>
        <p:spPr>
          <a:xfrm>
            <a:off x="972676" y="3702424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1EC8D67-7E65-48DC-AD4F-AC84B552BE2F}"/>
              </a:ext>
            </a:extLst>
          </p:cNvPr>
          <p:cNvSpPr/>
          <p:nvPr/>
        </p:nvSpPr>
        <p:spPr>
          <a:xfrm>
            <a:off x="2718550" y="2734235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95ADB7-C2C8-4FFD-BD54-4CAF099E1609}"/>
              </a:ext>
            </a:extLst>
          </p:cNvPr>
          <p:cNvSpPr txBox="1"/>
          <p:nvPr/>
        </p:nvSpPr>
        <p:spPr>
          <a:xfrm>
            <a:off x="733992" y="3928356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6F0F42F-8383-4A42-948B-B7D8435762E5}"/>
              </a:ext>
            </a:extLst>
          </p:cNvPr>
          <p:cNvSpPr txBox="1"/>
          <p:nvPr/>
        </p:nvSpPr>
        <p:spPr>
          <a:xfrm>
            <a:off x="3113021" y="2549569"/>
            <a:ext cx="39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j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AFF7CC5-7C47-4567-A727-855104FBBDDA}"/>
              </a:ext>
            </a:extLst>
          </p:cNvPr>
          <p:cNvSpPr txBox="1"/>
          <p:nvPr/>
        </p:nvSpPr>
        <p:spPr>
          <a:xfrm>
            <a:off x="863979" y="2086106"/>
            <a:ext cx="94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1</a:t>
            </a:r>
            <a:r>
              <a:rPr kumimoji="1" lang="ja-JP" altLang="en-US" sz="1600" dirty="0"/>
              <a:t>回目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5F1C24E-45C2-47A2-ABAE-C0F847D65DC5}"/>
              </a:ext>
            </a:extLst>
          </p:cNvPr>
          <p:cNvSpPr txBox="1"/>
          <p:nvPr/>
        </p:nvSpPr>
        <p:spPr>
          <a:xfrm>
            <a:off x="1464056" y="2977208"/>
            <a:ext cx="94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2</a:t>
            </a:r>
            <a:r>
              <a:rPr kumimoji="1" lang="ja-JP" altLang="en-US" sz="1600" dirty="0"/>
              <a:t>回目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B2C3D76-DAC5-4921-A029-2AD51FC7B43F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1304360" y="2882153"/>
            <a:ext cx="1414190" cy="968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1828ACDB-FB73-4C53-B6C8-80021B0A50BC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5400000" flipH="1" flipV="1">
            <a:off x="1527361" y="2345393"/>
            <a:ext cx="968189" cy="1745874"/>
          </a:xfrm>
          <a:prstGeom prst="bentConnector3">
            <a:avLst>
              <a:gd name="adj1" fmla="val 1236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F1FE2C92-093C-4BD1-9B57-8390A905FD8E}"/>
              </a:ext>
            </a:extLst>
          </p:cNvPr>
          <p:cNvCxnSpPr>
            <a:stCxn id="9" idx="4"/>
            <a:endCxn id="10" idx="4"/>
          </p:cNvCxnSpPr>
          <p:nvPr/>
        </p:nvCxnSpPr>
        <p:spPr>
          <a:xfrm rot="5400000" flipH="1" flipV="1">
            <a:off x="1527360" y="2641228"/>
            <a:ext cx="968189" cy="1745874"/>
          </a:xfrm>
          <a:prstGeom prst="bentConnector3">
            <a:avLst>
              <a:gd name="adj1" fmla="val -236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629540-F734-4EA7-8CEE-33F02F4EADDC}"/>
              </a:ext>
            </a:extLst>
          </p:cNvPr>
          <p:cNvSpPr txBox="1"/>
          <p:nvPr/>
        </p:nvSpPr>
        <p:spPr>
          <a:xfrm>
            <a:off x="1810870" y="3828982"/>
            <a:ext cx="94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3</a:t>
            </a:r>
            <a:r>
              <a:rPr kumimoji="1" lang="ja-JP" altLang="en-US" sz="1600" dirty="0"/>
              <a:t>回目</a:t>
            </a:r>
          </a:p>
        </p:txBody>
      </p:sp>
      <p:pic>
        <p:nvPicPr>
          <p:cNvPr id="1026" name="Picture 2" descr="\begin{align*}&#10;x^t_{i, j}&#10;\end{align*}">
            <a:extLst>
              <a:ext uri="{FF2B5EF4-FFF2-40B4-BE49-F238E27FC236}">
                <a16:creationId xmlns:a16="http://schemas.microsoft.com/office/drawing/2014/main" id="{59B8E5EF-CAC8-4326-B87C-B0A378224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4" y="5006655"/>
            <a:ext cx="5524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354E7A1-0D56-4FCA-A04F-8ED53E4176E1}"/>
              </a:ext>
            </a:extLst>
          </p:cNvPr>
          <p:cNvSpPr txBox="1"/>
          <p:nvPr/>
        </p:nvSpPr>
        <p:spPr>
          <a:xfrm>
            <a:off x="1488139" y="5154705"/>
            <a:ext cx="2976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・・・</a:t>
            </a:r>
            <a:r>
              <a:rPr lang="en-US" altLang="ja-JP" sz="1400" dirty="0" err="1"/>
              <a:t>i</a:t>
            </a:r>
            <a:r>
              <a:rPr lang="ja-JP" altLang="en-US" sz="1400" dirty="0"/>
              <a:t>から</a:t>
            </a:r>
            <a:r>
              <a:rPr lang="en-US" altLang="ja-JP" sz="1400" dirty="0"/>
              <a:t>j</a:t>
            </a:r>
            <a:r>
              <a:rPr lang="ja-JP" altLang="en-US" sz="1400" dirty="0"/>
              <a:t>に</a:t>
            </a:r>
            <a:r>
              <a:rPr lang="en-US" altLang="ja-JP" sz="1400" dirty="0"/>
              <a:t>t</a:t>
            </a:r>
            <a:r>
              <a:rPr lang="ja-JP" altLang="en-US" sz="1400" dirty="0"/>
              <a:t>回目に到着するときに</a:t>
            </a:r>
            <a:r>
              <a:rPr lang="en-US" altLang="ja-JP" sz="1400" dirty="0"/>
              <a:t>1</a:t>
            </a:r>
            <a:endParaRPr kumimoji="1" lang="ja-JP" altLang="en-US" sz="1400" dirty="0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4034DCB-4823-4BB3-921A-F7C92ECDB6E5}"/>
              </a:ext>
            </a:extLst>
          </p:cNvPr>
          <p:cNvSpPr/>
          <p:nvPr/>
        </p:nvSpPr>
        <p:spPr>
          <a:xfrm>
            <a:off x="5652252" y="3639671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88E38EB4-BB0F-4401-9B3C-39F207940D94}"/>
              </a:ext>
            </a:extLst>
          </p:cNvPr>
          <p:cNvSpPr/>
          <p:nvPr/>
        </p:nvSpPr>
        <p:spPr>
          <a:xfrm>
            <a:off x="7326410" y="2501152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FC46149-2C1B-4920-BD77-AFB135262C0B}"/>
              </a:ext>
            </a:extLst>
          </p:cNvPr>
          <p:cNvSpPr txBox="1"/>
          <p:nvPr/>
        </p:nvSpPr>
        <p:spPr>
          <a:xfrm>
            <a:off x="5413568" y="3865603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C9B94B5-33FE-4979-85A1-F745F41F57FD}"/>
              </a:ext>
            </a:extLst>
          </p:cNvPr>
          <p:cNvSpPr txBox="1"/>
          <p:nvPr/>
        </p:nvSpPr>
        <p:spPr>
          <a:xfrm>
            <a:off x="7720881" y="2316486"/>
            <a:ext cx="39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j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0453B68-5C98-440B-88F0-9FAE38D2E371}"/>
              </a:ext>
            </a:extLst>
          </p:cNvPr>
          <p:cNvSpPr txBox="1"/>
          <p:nvPr/>
        </p:nvSpPr>
        <p:spPr>
          <a:xfrm>
            <a:off x="6700003" y="3108495"/>
            <a:ext cx="94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2</a:t>
            </a:r>
            <a:r>
              <a:rPr kumimoji="1" lang="ja-JP" altLang="en-US" sz="1600" dirty="0"/>
              <a:t>回目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C21358E-C654-463F-93EC-FC7D5DD68AB7}"/>
              </a:ext>
            </a:extLst>
          </p:cNvPr>
          <p:cNvSpPr txBox="1"/>
          <p:nvPr/>
        </p:nvSpPr>
        <p:spPr>
          <a:xfrm>
            <a:off x="6967263" y="3639671"/>
            <a:ext cx="94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3</a:t>
            </a:r>
            <a:r>
              <a:rPr kumimoji="1" lang="ja-JP" altLang="en-US" sz="1600" dirty="0"/>
              <a:t>回目</a:t>
            </a: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3A37A3E4-F395-4E1E-849E-750A9FBFA410}"/>
              </a:ext>
            </a:extLst>
          </p:cNvPr>
          <p:cNvSpPr/>
          <p:nvPr/>
        </p:nvSpPr>
        <p:spPr>
          <a:xfrm>
            <a:off x="6392961" y="1915774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59BC8D9F-98BD-49DE-A123-AE3EA6390A94}"/>
              </a:ext>
            </a:extLst>
          </p:cNvPr>
          <p:cNvSpPr/>
          <p:nvPr/>
        </p:nvSpPr>
        <p:spPr>
          <a:xfrm>
            <a:off x="8021190" y="3281082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24344E0-188E-4B60-848B-4C062E200788}"/>
              </a:ext>
            </a:extLst>
          </p:cNvPr>
          <p:cNvCxnSpPr>
            <a:cxnSpLocks/>
            <a:stCxn id="37" idx="6"/>
            <a:endCxn id="47" idx="3"/>
          </p:cNvCxnSpPr>
          <p:nvPr/>
        </p:nvCxnSpPr>
        <p:spPr>
          <a:xfrm flipV="1">
            <a:off x="5983936" y="2168285"/>
            <a:ext cx="457599" cy="1619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55A6FB1-7731-4105-91D4-9D776AE8A0D1}"/>
              </a:ext>
            </a:extLst>
          </p:cNvPr>
          <p:cNvSpPr txBox="1"/>
          <p:nvPr/>
        </p:nvSpPr>
        <p:spPr>
          <a:xfrm>
            <a:off x="6315480" y="2598678"/>
            <a:ext cx="94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1</a:t>
            </a:r>
            <a:r>
              <a:rPr kumimoji="1" lang="ja-JP" altLang="en-US" sz="1600" dirty="0"/>
              <a:t>回目</a:t>
            </a:r>
          </a:p>
        </p:txBody>
      </p:sp>
      <p:pic>
        <p:nvPicPr>
          <p:cNvPr id="1028" name="Picture 4" descr="\begin{align*}&#10;y^t_i&#10;\end{align*}">
            <a:extLst>
              <a:ext uri="{FF2B5EF4-FFF2-40B4-BE49-F238E27FC236}">
                <a16:creationId xmlns:a16="http://schemas.microsoft.com/office/drawing/2014/main" id="{2B244448-0194-49D2-AA41-686D10AB0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75" y="5006655"/>
            <a:ext cx="31432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CBAA359-BA16-4509-AFD4-49B3665129BA}"/>
              </a:ext>
            </a:extLst>
          </p:cNvPr>
          <p:cNvSpPr txBox="1"/>
          <p:nvPr/>
        </p:nvSpPr>
        <p:spPr>
          <a:xfrm>
            <a:off x="5498724" y="5120021"/>
            <a:ext cx="3313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・・・</a:t>
            </a:r>
            <a:r>
              <a:rPr lang="en-US" altLang="ja-JP" sz="1400" dirty="0" err="1"/>
              <a:t>i</a:t>
            </a:r>
            <a:r>
              <a:rPr lang="ja-JP" altLang="en-US" sz="1400" dirty="0"/>
              <a:t>に</a:t>
            </a:r>
            <a:r>
              <a:rPr lang="en-US" altLang="ja-JP" sz="1400" dirty="0"/>
              <a:t>t</a:t>
            </a:r>
            <a:r>
              <a:rPr lang="ja-JP" altLang="en-US" sz="1400" dirty="0"/>
              <a:t>回目に到着するときに</a:t>
            </a:r>
            <a:r>
              <a:rPr lang="en-US" altLang="ja-JP" sz="1400" dirty="0"/>
              <a:t>1</a:t>
            </a:r>
            <a:endParaRPr kumimoji="1" lang="ja-JP" altLang="en-US" sz="1400" dirty="0"/>
          </a:p>
        </p:txBody>
      </p:sp>
      <p:pic>
        <p:nvPicPr>
          <p:cNvPr id="1030" name="Picture 6" descr="\begin{align*}&#10;x_{i, j}&#10;\end{align*}">
            <a:extLst>
              <a:ext uri="{FF2B5EF4-FFF2-40B4-BE49-F238E27FC236}">
                <a16:creationId xmlns:a16="http://schemas.microsoft.com/office/drawing/2014/main" id="{99EBCFF7-8429-4733-AF47-244AE075C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855" y="5791200"/>
            <a:ext cx="5524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C8EE003-4A41-4E87-8B78-CB4745E69143}"/>
              </a:ext>
            </a:extLst>
          </p:cNvPr>
          <p:cNvSpPr txBox="1"/>
          <p:nvPr/>
        </p:nvSpPr>
        <p:spPr>
          <a:xfrm>
            <a:off x="5516657" y="5714793"/>
            <a:ext cx="3313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・・・</a:t>
            </a:r>
            <a:r>
              <a:rPr lang="en-US" altLang="ja-JP" sz="1400" dirty="0" err="1"/>
              <a:t>i</a:t>
            </a:r>
            <a:r>
              <a:rPr lang="ja-JP" altLang="en-US" sz="1400" dirty="0"/>
              <a:t>から</a:t>
            </a:r>
            <a:r>
              <a:rPr lang="en-US" altLang="ja-JP" sz="1400" dirty="0"/>
              <a:t>j</a:t>
            </a:r>
            <a:r>
              <a:rPr lang="ja-JP" altLang="en-US" sz="1400" dirty="0"/>
              <a:t>に行く場合に</a:t>
            </a:r>
            <a:r>
              <a:rPr lang="en-US" altLang="ja-JP" sz="1400" dirty="0"/>
              <a:t>1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3017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F406AD4-8EE5-4F1E-BAAC-1F7D8BEDB74E}"/>
              </a:ext>
            </a:extLst>
          </p:cNvPr>
          <p:cNvSpPr txBox="1"/>
          <p:nvPr/>
        </p:nvSpPr>
        <p:spPr>
          <a:xfrm>
            <a:off x="224118" y="331694"/>
            <a:ext cx="483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数理計画（</a:t>
            </a:r>
            <a:r>
              <a:rPr lang="en-US" altLang="ja-JP" dirty="0" err="1"/>
              <a:t>Gurobi</a:t>
            </a:r>
            <a:r>
              <a:rPr lang="ja-JP" altLang="en-US" dirty="0"/>
              <a:t>）で解く場合</a:t>
            </a:r>
            <a:endParaRPr kumimoji="1" lang="ja-JP" altLang="en-US" dirty="0"/>
          </a:p>
        </p:txBody>
      </p:sp>
      <p:sp>
        <p:nvSpPr>
          <p:cNvPr id="3" name="pptTeX_Preamble" descr="\documentclass[12pt]{article}&#10;\pagestyle{empty}&#10;\usepackage{amsmath}&#10;\usepackage[dvips]{color}">
            <a:extLst>
              <a:ext uri="{FF2B5EF4-FFF2-40B4-BE49-F238E27FC236}">
                <a16:creationId xmlns:a16="http://schemas.microsoft.com/office/drawing/2014/main" id="{5B95780A-03F2-41AE-8724-03EFCEC946FB}"/>
              </a:ext>
            </a:extLst>
          </p:cNvPr>
          <p:cNvSpPr txBox="1"/>
          <p:nvPr/>
        </p:nvSpPr>
        <p:spPr>
          <a:xfrm>
            <a:off x="-1651000" y="-635000"/>
            <a:ext cx="1651000" cy="635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15" name="図 14" descr="%pptTeX&#10;\begin{document}&#10;\begin{align*}&#10;&amp;\min: \sum_{i, j \in I \otimes I}\sum_{t \in T}( t \cdot y^i_t - t \cdot y^j_t) \\&#10;&amp;s, t: \sum_{t \in T}y^i_t = 1 \qquad (i \in I) \\&#10;&amp;\sum_{k = t}^{\min(t + owd_{i, j, t}, |T|)}y^j_k \leq |T|(1 - y^i_t) \qquad (i, j \in I \otimes I, t \in T)&#10;\end{align*}&#10;\end{document}">
            <a:extLst>
              <a:ext uri="{FF2B5EF4-FFF2-40B4-BE49-F238E27FC236}">
                <a16:creationId xmlns:a16="http://schemas.microsoft.com/office/drawing/2014/main" id="{78A27A5A-A622-44BE-8F20-426392B59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32" y="2708541"/>
            <a:ext cx="7299916" cy="2690615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A501D4-74D2-4237-9083-022E6B4C887E}"/>
              </a:ext>
            </a:extLst>
          </p:cNvPr>
          <p:cNvSpPr txBox="1"/>
          <p:nvPr/>
        </p:nvSpPr>
        <p:spPr>
          <a:xfrm>
            <a:off x="349624" y="986118"/>
            <a:ext cx="7109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 </a:t>
            </a:r>
            <a:r>
              <a:rPr lang="ja-JP" altLang="en-US" dirty="0"/>
              <a:t>・・・ 地点の集合</a:t>
            </a:r>
            <a:endParaRPr lang="en-US" altLang="ja-JP" dirty="0"/>
          </a:p>
          <a:p>
            <a:r>
              <a:rPr kumimoji="1" lang="en-US" altLang="ja-JP" dirty="0"/>
              <a:t>T </a:t>
            </a:r>
            <a:r>
              <a:rPr kumimoji="1" lang="ja-JP" altLang="en-US" dirty="0"/>
              <a:t>・・・ 時刻の集合</a:t>
            </a:r>
            <a:endParaRPr kumimoji="1" lang="en-US" altLang="ja-JP" dirty="0"/>
          </a:p>
          <a:p>
            <a:r>
              <a:rPr kumimoji="1" lang="en-US" altLang="ja-JP" dirty="0" err="1"/>
              <a:t>Owd</a:t>
            </a:r>
            <a:r>
              <a:rPr kumimoji="1" lang="en-US" altLang="ja-JP" dirty="0"/>
              <a:t>_{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, j, t} </a:t>
            </a:r>
            <a:r>
              <a:rPr kumimoji="1" lang="ja-JP" altLang="en-US" dirty="0"/>
              <a:t>・・・ </a:t>
            </a:r>
            <a:r>
              <a:rPr lang="ja-JP" altLang="en-US" dirty="0"/>
              <a:t>時刻</a:t>
            </a:r>
            <a:r>
              <a:rPr lang="en-US" altLang="ja-JP" dirty="0"/>
              <a:t>t</a:t>
            </a:r>
            <a:r>
              <a:rPr lang="ja-JP" altLang="en-US" dirty="0"/>
              <a:t>で</a:t>
            </a:r>
            <a:r>
              <a:rPr kumimoji="1" lang="ja-JP" altLang="en-US" dirty="0"/>
              <a:t>地点</a:t>
            </a:r>
            <a:r>
              <a:rPr kumimoji="1" lang="en-US" altLang="ja-JP" dirty="0" err="1"/>
              <a:t>i</a:t>
            </a:r>
            <a:r>
              <a:rPr lang="ja-JP" altLang="en-US" dirty="0"/>
              <a:t>を出発したとき、</a:t>
            </a:r>
            <a:r>
              <a:rPr kumimoji="1" lang="ja-JP" altLang="en-US" dirty="0"/>
              <a:t>地点</a:t>
            </a:r>
            <a:r>
              <a:rPr kumimoji="1" lang="en-US" altLang="ja-JP" dirty="0"/>
              <a:t>j</a:t>
            </a:r>
            <a:r>
              <a:rPr lang="ja-JP" altLang="en-US" dirty="0"/>
              <a:t>までに要する時間</a:t>
            </a:r>
            <a:endParaRPr lang="en-US" altLang="ja-JP" dirty="0"/>
          </a:p>
          <a:p>
            <a:r>
              <a:rPr kumimoji="1" lang="en-US" altLang="ja-JP" dirty="0" err="1"/>
              <a:t>y^i_t</a:t>
            </a:r>
            <a:r>
              <a:rPr kumimoji="1" lang="en-US" altLang="ja-JP" dirty="0"/>
              <a:t> </a:t>
            </a:r>
            <a:r>
              <a:rPr kumimoji="1" lang="ja-JP" altLang="en-US" dirty="0"/>
              <a:t>・・・ 地点</a:t>
            </a:r>
            <a:r>
              <a:rPr kumimoji="1" lang="en-US" altLang="ja-JP" dirty="0" err="1"/>
              <a:t>i</a:t>
            </a:r>
            <a:r>
              <a:rPr kumimoji="1" lang="ja-JP" altLang="en-US" dirty="0"/>
              <a:t>を時刻</a:t>
            </a:r>
            <a:r>
              <a:rPr kumimoji="1" lang="en-US" altLang="ja-JP" dirty="0"/>
              <a:t>t</a:t>
            </a:r>
            <a:r>
              <a:rPr kumimoji="1" lang="ja-JP" altLang="en-US" dirty="0"/>
              <a:t>に訪れる場合に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823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D7280DC-A92F-4F3D-8989-83129C3E14F3}"/>
              </a:ext>
            </a:extLst>
          </p:cNvPr>
          <p:cNvSpPr txBox="1"/>
          <p:nvPr/>
        </p:nvSpPr>
        <p:spPr>
          <a:xfrm>
            <a:off x="224118" y="331694"/>
            <a:ext cx="483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ネットワーク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networkx</a:t>
            </a:r>
            <a:r>
              <a:rPr kumimoji="1" lang="en-US" altLang="ja-JP" dirty="0"/>
              <a:t>)</a:t>
            </a:r>
            <a:r>
              <a:rPr kumimoji="1" lang="ja-JP" altLang="en-US" dirty="0"/>
              <a:t>で解く場合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E08C849-F530-4C2C-AF45-C3545145F9C2}"/>
              </a:ext>
            </a:extLst>
          </p:cNvPr>
          <p:cNvCxnSpPr/>
          <p:nvPr/>
        </p:nvCxnSpPr>
        <p:spPr>
          <a:xfrm>
            <a:off x="1515036" y="1497105"/>
            <a:ext cx="5943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77C0718-D6D8-4DCA-8B3E-154494F5273B}"/>
              </a:ext>
            </a:extLst>
          </p:cNvPr>
          <p:cNvCxnSpPr>
            <a:cxnSpLocks/>
          </p:cNvCxnSpPr>
          <p:nvPr/>
        </p:nvCxnSpPr>
        <p:spPr>
          <a:xfrm>
            <a:off x="1290918" y="1721223"/>
            <a:ext cx="0" cy="413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AE23FE-B703-4D4D-BD22-7B428178531D}"/>
              </a:ext>
            </a:extLst>
          </p:cNvPr>
          <p:cNvSpPr txBox="1"/>
          <p:nvPr/>
        </p:nvSpPr>
        <p:spPr>
          <a:xfrm>
            <a:off x="7342094" y="1721223"/>
            <a:ext cx="1523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時刻（離散化）</a:t>
            </a:r>
            <a:endParaRPr kumimoji="1"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229046-ECB8-45C9-A010-7912B8386B57}"/>
              </a:ext>
            </a:extLst>
          </p:cNvPr>
          <p:cNvSpPr txBox="1"/>
          <p:nvPr/>
        </p:nvSpPr>
        <p:spPr>
          <a:xfrm>
            <a:off x="753037" y="6087034"/>
            <a:ext cx="1523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地点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478EC2F-2FAE-4C68-A75F-9D86DE9AD753}"/>
              </a:ext>
            </a:extLst>
          </p:cNvPr>
          <p:cNvSpPr/>
          <p:nvPr/>
        </p:nvSpPr>
        <p:spPr>
          <a:xfrm>
            <a:off x="1667435" y="1743615"/>
            <a:ext cx="349612" cy="30776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9CF8968-1302-4035-989C-0270542D7CEA}"/>
              </a:ext>
            </a:extLst>
          </p:cNvPr>
          <p:cNvSpPr/>
          <p:nvPr/>
        </p:nvSpPr>
        <p:spPr>
          <a:xfrm>
            <a:off x="2640106" y="1746591"/>
            <a:ext cx="349612" cy="30776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4287C76-BFCA-4F1C-9B3E-E2639C671903}"/>
              </a:ext>
            </a:extLst>
          </p:cNvPr>
          <p:cNvSpPr/>
          <p:nvPr/>
        </p:nvSpPr>
        <p:spPr>
          <a:xfrm>
            <a:off x="1667435" y="2688220"/>
            <a:ext cx="349612" cy="30776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3262347-15B8-4FA8-AC41-CF6E003E1C21}"/>
              </a:ext>
            </a:extLst>
          </p:cNvPr>
          <p:cNvSpPr/>
          <p:nvPr/>
        </p:nvSpPr>
        <p:spPr>
          <a:xfrm>
            <a:off x="2640106" y="2688220"/>
            <a:ext cx="349612" cy="30776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E21A98-A493-4E62-9300-5638591E216B}"/>
              </a:ext>
            </a:extLst>
          </p:cNvPr>
          <p:cNvCxnSpPr>
            <a:stCxn id="10" idx="5"/>
            <a:endCxn id="13" idx="1"/>
          </p:cNvCxnSpPr>
          <p:nvPr/>
        </p:nvCxnSpPr>
        <p:spPr>
          <a:xfrm>
            <a:off x="1965848" y="2006312"/>
            <a:ext cx="725457" cy="7269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955D6A7-F999-406D-9240-DEEBA30A0B8D}"/>
              </a:ext>
            </a:extLst>
          </p:cNvPr>
          <p:cNvSpPr txBox="1"/>
          <p:nvPr/>
        </p:nvSpPr>
        <p:spPr>
          <a:xfrm>
            <a:off x="1667435" y="1013012"/>
            <a:ext cx="50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27DB044-58BA-4230-A71E-27718DA1A607}"/>
              </a:ext>
            </a:extLst>
          </p:cNvPr>
          <p:cNvSpPr txBox="1"/>
          <p:nvPr/>
        </p:nvSpPr>
        <p:spPr>
          <a:xfrm>
            <a:off x="2640106" y="1003031"/>
            <a:ext cx="50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24CCF5B-CFBA-40D4-BE4F-EA2F73FC46CB}"/>
              </a:ext>
            </a:extLst>
          </p:cNvPr>
          <p:cNvSpPr txBox="1"/>
          <p:nvPr/>
        </p:nvSpPr>
        <p:spPr>
          <a:xfrm>
            <a:off x="6799729" y="994829"/>
            <a:ext cx="50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05E51F9-BC62-408A-9EF3-869795DA5637}"/>
              </a:ext>
            </a:extLst>
          </p:cNvPr>
          <p:cNvSpPr txBox="1"/>
          <p:nvPr/>
        </p:nvSpPr>
        <p:spPr>
          <a:xfrm>
            <a:off x="4572000" y="1005319"/>
            <a:ext cx="11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A84361A-6761-4533-8DF6-A65954B3D1A4}"/>
              </a:ext>
            </a:extLst>
          </p:cNvPr>
          <p:cNvSpPr txBox="1"/>
          <p:nvPr/>
        </p:nvSpPr>
        <p:spPr>
          <a:xfrm>
            <a:off x="656317" y="1746591"/>
            <a:ext cx="50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6BCD702-C430-4B67-88A2-7F75BDD9C06B}"/>
              </a:ext>
            </a:extLst>
          </p:cNvPr>
          <p:cNvSpPr txBox="1"/>
          <p:nvPr/>
        </p:nvSpPr>
        <p:spPr>
          <a:xfrm>
            <a:off x="687109" y="2657438"/>
            <a:ext cx="50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FAB36A3-3120-464A-AE0D-C976F4076884}"/>
              </a:ext>
            </a:extLst>
          </p:cNvPr>
          <p:cNvSpPr txBox="1"/>
          <p:nvPr/>
        </p:nvSpPr>
        <p:spPr>
          <a:xfrm>
            <a:off x="2469771" y="2139296"/>
            <a:ext cx="1846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OWD_{A, B, 1}</a:t>
            </a:r>
            <a:endParaRPr kumimoji="1" lang="ja-JP" altLang="en-US" sz="1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7F7ABF1-6A57-4785-988A-72C29E76FE7F}"/>
              </a:ext>
            </a:extLst>
          </p:cNvPr>
          <p:cNvSpPr txBox="1"/>
          <p:nvPr/>
        </p:nvSpPr>
        <p:spPr>
          <a:xfrm>
            <a:off x="3751731" y="4008367"/>
            <a:ext cx="3917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OWD</a:t>
            </a:r>
            <a:r>
              <a:rPr lang="ja-JP" altLang="en-US" dirty="0"/>
              <a:t>をエッジの重みとし、地点</a:t>
            </a:r>
            <a:r>
              <a:rPr lang="en-US" altLang="ja-JP" dirty="0"/>
              <a:t>×</a:t>
            </a:r>
            <a:r>
              <a:rPr lang="ja-JP" altLang="en-US" dirty="0"/>
              <a:t>時刻をノードとするネットワークを構築する。</a:t>
            </a:r>
            <a:endParaRPr lang="en-US" altLang="ja-JP" dirty="0"/>
          </a:p>
          <a:p>
            <a:r>
              <a:rPr lang="ja-JP" altLang="en-US" dirty="0"/>
              <a:t>その後は</a:t>
            </a:r>
            <a:r>
              <a:rPr lang="en-US" altLang="ja-JP" dirty="0"/>
              <a:t>TSP</a:t>
            </a:r>
            <a:r>
              <a:rPr lang="ja-JP" altLang="en-US" dirty="0"/>
              <a:t>を解けるライブラリを使う。</a:t>
            </a:r>
            <a:endParaRPr lang="en-US" altLang="ja-JP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ABA0C47-F87B-4DD6-A924-1AE8F6C6837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813613" y="2051384"/>
            <a:ext cx="28628" cy="6368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099F778-B655-40A2-B9DC-3F864C445235}"/>
              </a:ext>
            </a:extLst>
          </p:cNvPr>
          <p:cNvSpPr txBox="1"/>
          <p:nvPr/>
        </p:nvSpPr>
        <p:spPr>
          <a:xfrm>
            <a:off x="1392718" y="3203346"/>
            <a:ext cx="166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移動できない</a:t>
            </a:r>
            <a:endParaRPr lang="en-US" altLang="ja-JP" sz="1400" dirty="0"/>
          </a:p>
          <a:p>
            <a:r>
              <a:rPr lang="ja-JP" altLang="en-US" sz="1400" dirty="0"/>
              <a:t>エッジは定義しない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279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AFAC088-26B8-4C3C-99DF-9180F681E69D}"/>
              </a:ext>
            </a:extLst>
          </p:cNvPr>
          <p:cNvSpPr txBox="1"/>
          <p:nvPr/>
        </p:nvSpPr>
        <p:spPr>
          <a:xfrm>
            <a:off x="322729" y="394447"/>
            <a:ext cx="5710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数理計画とネットワークのどちらが良いか？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02CFE9-1C24-40B4-BF15-FA4FA6B231DB}"/>
              </a:ext>
            </a:extLst>
          </p:cNvPr>
          <p:cNvSpPr txBox="1"/>
          <p:nvPr/>
        </p:nvSpPr>
        <p:spPr>
          <a:xfrm>
            <a:off x="322729" y="1326777"/>
            <a:ext cx="82654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＜計算時間＞</a:t>
            </a:r>
            <a:endParaRPr kumimoji="1" lang="en-US" altLang="ja-JP" dirty="0"/>
          </a:p>
          <a:p>
            <a:r>
              <a:rPr kumimoji="1" lang="ja-JP" altLang="en-US" dirty="0"/>
              <a:t>ネットワークの方が、</a:t>
            </a:r>
            <a:r>
              <a:rPr kumimoji="1" lang="en-US" altLang="ja-JP" dirty="0"/>
              <a:t>TSP</a:t>
            </a:r>
            <a:r>
              <a:rPr kumimoji="1" lang="ja-JP" altLang="en-US" dirty="0"/>
              <a:t>に特化したアルゴリズムが実装されているので速いですが、</a:t>
            </a:r>
            <a:r>
              <a:rPr kumimoji="1" lang="en-US" altLang="ja-JP" dirty="0" err="1"/>
              <a:t>gurobi</a:t>
            </a:r>
            <a:r>
              <a:rPr kumimoji="1" lang="ja-JP" altLang="en-US" dirty="0"/>
              <a:t>なら</a:t>
            </a:r>
            <a:r>
              <a:rPr kumimoji="1" lang="en-US" altLang="ja-JP" dirty="0" err="1"/>
              <a:t>grbtune</a:t>
            </a:r>
            <a:r>
              <a:rPr kumimoji="1" lang="ja-JP" altLang="en-US" dirty="0"/>
              <a:t>というハイパーパラメータを最適化する機能があるので、それを使ってチューニングする。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＜制約条件の追加＞</a:t>
            </a:r>
            <a:endParaRPr lang="en-US" altLang="ja-JP" dirty="0"/>
          </a:p>
          <a:p>
            <a:r>
              <a:rPr kumimoji="1" lang="en-US" altLang="ja-JP" dirty="0" err="1"/>
              <a:t>BtoB</a:t>
            </a:r>
            <a:r>
              <a:rPr kumimoji="1" lang="ja-JP" altLang="en-US" dirty="0"/>
              <a:t>の配送計画では、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kumimoji="1" lang="ja-JP" altLang="en-US" dirty="0"/>
              <a:t>地点ごとに時間指定</a:t>
            </a:r>
            <a:endParaRPr kumimoji="1" lang="en-US" altLang="ja-JP" dirty="0"/>
          </a:p>
          <a:p>
            <a:r>
              <a:rPr lang="ja-JP" altLang="en-US" dirty="0"/>
              <a:t>・４時間以上労働する場合は、途中に休憩をはさむ</a:t>
            </a:r>
            <a:endParaRPr lang="en-US" altLang="ja-JP" dirty="0"/>
          </a:p>
          <a:p>
            <a:r>
              <a:rPr kumimoji="1" lang="ja-JP" altLang="en-US" dirty="0"/>
              <a:t>・総労働時間が８時間以内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A</a:t>
            </a:r>
            <a:r>
              <a:rPr kumimoji="1" lang="ja-JP" altLang="en-US" dirty="0"/>
              <a:t>を行った後は必ず</a:t>
            </a:r>
            <a:r>
              <a:rPr kumimoji="1" lang="en-US" altLang="ja-JP" dirty="0"/>
              <a:t>B</a:t>
            </a:r>
            <a:r>
              <a:rPr kumimoji="1" lang="ja-JP" altLang="en-US" dirty="0"/>
              <a:t>を行く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等があります。こういった条件を数理計画なら全て式として追加できますが、ネットワークだと全てエッジの重みで対応する必要があります。条件を満たすネットワークを作成するまでが</a:t>
            </a:r>
            <a:endParaRPr kumimoji="1" lang="en-US" altLang="ja-JP" dirty="0"/>
          </a:p>
          <a:p>
            <a:r>
              <a:rPr lang="ja-JP" altLang="en-US" dirty="0"/>
              <a:t>大変になるかと思います。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42355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CC9660A-15D3-4B93-82EB-3B7CA68AA8D6}"/>
              </a:ext>
            </a:extLst>
          </p:cNvPr>
          <p:cNvSpPr txBox="1"/>
          <p:nvPr/>
        </p:nvSpPr>
        <p:spPr>
          <a:xfrm>
            <a:off x="342900" y="390525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案：自身のいる位置から</a:t>
            </a:r>
            <a:r>
              <a:rPr kumimoji="1" lang="en-US" altLang="ja-JP" sz="2000" dirty="0"/>
              <a:t>OWD</a:t>
            </a:r>
            <a:r>
              <a:rPr kumimoji="1" lang="ja-JP" altLang="en-US" sz="2000" dirty="0"/>
              <a:t>が近い</a:t>
            </a:r>
            <a:r>
              <a:rPr kumimoji="1" lang="en-US" altLang="ja-JP" sz="2000" dirty="0"/>
              <a:t>10</a:t>
            </a:r>
            <a:r>
              <a:rPr kumimoji="1" lang="ja-JP" altLang="en-US" sz="2000" dirty="0"/>
              <a:t>地点を取得する。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9D0E9B8-D69E-4556-B092-DE4DB90A252F}"/>
              </a:ext>
            </a:extLst>
          </p:cNvPr>
          <p:cNvSpPr txBox="1"/>
          <p:nvPr/>
        </p:nvSpPr>
        <p:spPr>
          <a:xfrm>
            <a:off x="342900" y="971550"/>
            <a:ext cx="8353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以前に、大手自動車会社様と共同で、次世代のカーナビの研究開発をした経験があります。</a:t>
            </a:r>
            <a:endParaRPr kumimoji="1" lang="en-US" altLang="ja-JP" sz="1600" dirty="0"/>
          </a:p>
          <a:p>
            <a:r>
              <a:rPr kumimoji="1" lang="ja-JP" altLang="en-US" sz="1600" dirty="0"/>
              <a:t>現在位置から、近傍の行先をレコメンドするというタスクだったのですが、その際は事前にクラスタリングはせずに、行き先の位置座標を、</a:t>
            </a:r>
            <a:r>
              <a:rPr kumimoji="1" lang="en-US" altLang="ja-JP" sz="1600" dirty="0"/>
              <a:t>K-d</a:t>
            </a:r>
            <a:r>
              <a:rPr lang="ja-JP" altLang="en-US" sz="1600" dirty="0"/>
              <a:t>木に格納しておいて、自身の半径</a:t>
            </a:r>
            <a:r>
              <a:rPr lang="en-US" altLang="ja-JP" sz="1600" dirty="0"/>
              <a:t>5km</a:t>
            </a:r>
            <a:r>
              <a:rPr lang="ja-JP" altLang="en-US" sz="1600" dirty="0"/>
              <a:t>以内の</a:t>
            </a:r>
            <a:endParaRPr lang="en-US" altLang="ja-JP" sz="1600" dirty="0"/>
          </a:p>
          <a:p>
            <a:r>
              <a:rPr lang="en-US" altLang="ja-JP" sz="1600" dirty="0"/>
              <a:t>10</a:t>
            </a:r>
            <a:r>
              <a:rPr lang="ja-JP" altLang="en-US" sz="1600" dirty="0"/>
              <a:t>地点を取得するという方法を使いました。今回は</a:t>
            </a:r>
            <a:r>
              <a:rPr lang="en-US" altLang="ja-JP" sz="1600" dirty="0"/>
              <a:t>OWD</a:t>
            </a:r>
            <a:r>
              <a:rPr lang="ja-JP" altLang="en-US" sz="1600" dirty="0"/>
              <a:t>を</a:t>
            </a:r>
            <a:r>
              <a:rPr lang="en-US" altLang="ja-JP" sz="1600" dirty="0"/>
              <a:t>k-d</a:t>
            </a:r>
            <a:r>
              <a:rPr lang="ja-JP" altLang="en-US" sz="1600" dirty="0"/>
              <a:t>木に格納してはいかがでしょうか？</a:t>
            </a:r>
            <a:endParaRPr lang="en-US" altLang="ja-JP" sz="1600" dirty="0"/>
          </a:p>
          <a:p>
            <a:r>
              <a:rPr lang="en-US" altLang="ja-JP" sz="1600" dirty="0"/>
              <a:t>K-d</a:t>
            </a:r>
            <a:r>
              <a:rPr lang="ja-JP" altLang="en-US" sz="1600" dirty="0"/>
              <a:t>木：</a:t>
            </a:r>
            <a:r>
              <a:rPr lang="en-US" altLang="ja-JP" sz="1600" dirty="0">
                <a:hlinkClick r:id="rId2"/>
              </a:rPr>
              <a:t>https://scikit-learn.org/stable/modules/generated/sklearn.neighbors.KDTree.html</a:t>
            </a:r>
            <a:endParaRPr lang="en-US" altLang="ja-JP" sz="1600" dirty="0"/>
          </a:p>
        </p:txBody>
      </p:sp>
      <p:pic>
        <p:nvPicPr>
          <p:cNvPr id="5" name="図 4" descr="001.png">
            <a:extLst>
              <a:ext uri="{FF2B5EF4-FFF2-40B4-BE49-F238E27FC236}">
                <a16:creationId xmlns:a16="http://schemas.microsoft.com/office/drawing/2014/main" id="{CCE924D7-B745-4DD1-90CA-0B89CB76E68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529" y="4419600"/>
            <a:ext cx="381000" cy="381000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8DE51C12-66EA-42E9-B131-6C40CC45ADC3}"/>
              </a:ext>
            </a:extLst>
          </p:cNvPr>
          <p:cNvSpPr/>
          <p:nvPr/>
        </p:nvSpPr>
        <p:spPr>
          <a:xfrm>
            <a:off x="800100" y="4110037"/>
            <a:ext cx="266700" cy="2571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4E35EA3-9BC7-43E6-97CA-07245D28E34F}"/>
              </a:ext>
            </a:extLst>
          </p:cNvPr>
          <p:cNvSpPr/>
          <p:nvPr/>
        </p:nvSpPr>
        <p:spPr>
          <a:xfrm>
            <a:off x="1712829" y="3519487"/>
            <a:ext cx="266700" cy="2571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1A6ED17-D2B7-4E04-9941-A82573254364}"/>
              </a:ext>
            </a:extLst>
          </p:cNvPr>
          <p:cNvSpPr/>
          <p:nvPr/>
        </p:nvSpPr>
        <p:spPr>
          <a:xfrm>
            <a:off x="3238500" y="4067174"/>
            <a:ext cx="266700" cy="2571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ED33A71-5FB9-43E3-8D6C-7C6CBF909804}"/>
              </a:ext>
            </a:extLst>
          </p:cNvPr>
          <p:cNvSpPr/>
          <p:nvPr/>
        </p:nvSpPr>
        <p:spPr>
          <a:xfrm>
            <a:off x="1285875" y="5405437"/>
            <a:ext cx="266700" cy="2571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84D4923-1F2F-4321-BBD9-ACB903AC8962}"/>
              </a:ext>
            </a:extLst>
          </p:cNvPr>
          <p:cNvSpPr/>
          <p:nvPr/>
        </p:nvSpPr>
        <p:spPr>
          <a:xfrm>
            <a:off x="2476500" y="4948771"/>
            <a:ext cx="266700" cy="2571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4FEF3D6-BD8C-4DF9-B53D-5DD94196AA3B}"/>
              </a:ext>
            </a:extLst>
          </p:cNvPr>
          <p:cNvCxnSpPr>
            <a:cxnSpLocks/>
          </p:cNvCxnSpPr>
          <p:nvPr/>
        </p:nvCxnSpPr>
        <p:spPr>
          <a:xfrm flipV="1">
            <a:off x="2205037" y="3037940"/>
            <a:ext cx="635084" cy="1429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9A4A33C5-5CF3-4701-A45D-BA3514682A22}"/>
              </a:ext>
            </a:extLst>
          </p:cNvPr>
          <p:cNvSpPr/>
          <p:nvPr/>
        </p:nvSpPr>
        <p:spPr>
          <a:xfrm>
            <a:off x="476250" y="2867025"/>
            <a:ext cx="3457575" cy="337185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E5DDD13-0A05-43FC-9AFC-D2BB87DDBD14}"/>
              </a:ext>
            </a:extLst>
          </p:cNvPr>
          <p:cNvSpPr txBox="1"/>
          <p:nvPr/>
        </p:nvSpPr>
        <p:spPr>
          <a:xfrm>
            <a:off x="4351256" y="3117085"/>
            <a:ext cx="3800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＜オフライン（当日の朝に実行）＞</a:t>
            </a:r>
            <a:endParaRPr lang="en-US" altLang="ja-JP" dirty="0"/>
          </a:p>
          <a:p>
            <a:r>
              <a:rPr lang="en-US" altLang="ja-JP" dirty="0" err="1"/>
              <a:t>k</a:t>
            </a:r>
            <a:r>
              <a:rPr kumimoji="1" lang="en-US" altLang="ja-JP" dirty="0" err="1"/>
              <a:t>dtree</a:t>
            </a:r>
            <a:r>
              <a:rPr kumimoji="1" lang="en-US" altLang="ja-JP" dirty="0"/>
              <a:t> = </a:t>
            </a:r>
            <a:r>
              <a:rPr kumimoji="1" lang="en-US" altLang="ja-JP" dirty="0" err="1"/>
              <a:t>KDTree</a:t>
            </a:r>
            <a:r>
              <a:rPr kumimoji="1" lang="en-US" altLang="ja-JP" dirty="0"/>
              <a:t>(X)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＜オンライン（</a:t>
            </a:r>
            <a:r>
              <a:rPr lang="en-US" altLang="ja-JP" dirty="0"/>
              <a:t>5</a:t>
            </a:r>
            <a:r>
              <a:rPr lang="ja-JP" altLang="en-US" dirty="0"/>
              <a:t>分間隔</a:t>
            </a:r>
            <a:r>
              <a:rPr lang="en-US" altLang="ja-JP" dirty="0"/>
              <a:t>?</a:t>
            </a:r>
            <a:r>
              <a:rPr lang="ja-JP" altLang="en-US" dirty="0"/>
              <a:t>で実行）＞</a:t>
            </a:r>
            <a:endParaRPr lang="en-US" altLang="ja-JP" dirty="0"/>
          </a:p>
          <a:p>
            <a:r>
              <a:rPr kumimoji="1" lang="en-US" altLang="ja-JP" dirty="0" err="1"/>
              <a:t>kdtree.query_radious</a:t>
            </a:r>
            <a:r>
              <a:rPr kumimoji="1" lang="en-US" altLang="ja-JP" dirty="0"/>
              <a:t>(r=5)[:10] </a:t>
            </a:r>
            <a:endParaRPr kumimoji="1"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A52A9E0-5339-41EB-ADF0-286435A71F9F}"/>
              </a:ext>
            </a:extLst>
          </p:cNvPr>
          <p:cNvCxnSpPr/>
          <p:nvPr/>
        </p:nvCxnSpPr>
        <p:spPr>
          <a:xfrm>
            <a:off x="6115050" y="3800474"/>
            <a:ext cx="390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A8DE4CD-AEDD-4027-92FA-E21E9E2C0B26}"/>
              </a:ext>
            </a:extLst>
          </p:cNvPr>
          <p:cNvSpPr txBox="1"/>
          <p:nvPr/>
        </p:nvSpPr>
        <p:spPr>
          <a:xfrm>
            <a:off x="5072062" y="3920846"/>
            <a:ext cx="349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（緯度、経度、不在率の平均値）を格納。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29BA139-F026-4CF2-A7D4-5D21DF516AC7}"/>
              </a:ext>
            </a:extLst>
          </p:cNvPr>
          <p:cNvSpPr txBox="1"/>
          <p:nvPr/>
        </p:nvSpPr>
        <p:spPr>
          <a:xfrm>
            <a:off x="5210177" y="5465861"/>
            <a:ext cx="2857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半径</a:t>
            </a:r>
            <a:r>
              <a:rPr kumimoji="1" lang="en-US" altLang="ja-JP" sz="1400" dirty="0"/>
              <a:t>5km</a:t>
            </a:r>
            <a:r>
              <a:rPr kumimoji="1" lang="ja-JP" altLang="en-US" sz="1400" dirty="0"/>
              <a:t>以内の</a:t>
            </a:r>
            <a:r>
              <a:rPr kumimoji="1" lang="en-US" altLang="ja-JP" sz="1400" dirty="0"/>
              <a:t>10</a:t>
            </a:r>
            <a:r>
              <a:rPr kumimoji="1" lang="ja-JP" altLang="en-US" sz="1400" dirty="0"/>
              <a:t>地点を取得する。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87309CC-2CA4-4F5C-A69D-0EEA632DD9B1}"/>
              </a:ext>
            </a:extLst>
          </p:cNvPr>
          <p:cNvSpPr txBox="1"/>
          <p:nvPr/>
        </p:nvSpPr>
        <p:spPr>
          <a:xfrm>
            <a:off x="2522579" y="3673939"/>
            <a:ext cx="78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半径</a:t>
            </a:r>
            <a:r>
              <a:rPr kumimoji="1" lang="en-US" altLang="ja-JP" sz="1400" dirty="0"/>
              <a:t>r</a:t>
            </a:r>
            <a:endParaRPr kumimoji="1"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24F8269-E6D2-43C7-A79D-F6D90CB717C7}"/>
              </a:ext>
            </a:extLst>
          </p:cNvPr>
          <p:cNvSpPr txBox="1"/>
          <p:nvPr/>
        </p:nvSpPr>
        <p:spPr>
          <a:xfrm>
            <a:off x="1615322" y="5363376"/>
            <a:ext cx="22557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（緯度、経度、不在率の平均値）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94387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12FE83B-3968-4EFE-B98C-56D9007C25B7}"/>
              </a:ext>
            </a:extLst>
          </p:cNvPr>
          <p:cNvSpPr txBox="1"/>
          <p:nvPr/>
        </p:nvSpPr>
        <p:spPr>
          <a:xfrm>
            <a:off x="367553" y="394447"/>
            <a:ext cx="618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エッジ離散化で実現したいこと</a:t>
            </a:r>
            <a:endParaRPr kumimoji="1" lang="ja-JP" altLang="en-US" sz="24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4EA10221-79CD-42AA-A6FB-8B199728B5D6}"/>
              </a:ext>
            </a:extLst>
          </p:cNvPr>
          <p:cNvSpPr/>
          <p:nvPr/>
        </p:nvSpPr>
        <p:spPr>
          <a:xfrm>
            <a:off x="1390648" y="1819275"/>
            <a:ext cx="276225" cy="2667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B8A2E07-2413-45D1-BABB-620307CD8E12}"/>
              </a:ext>
            </a:extLst>
          </p:cNvPr>
          <p:cNvSpPr/>
          <p:nvPr/>
        </p:nvSpPr>
        <p:spPr>
          <a:xfrm>
            <a:off x="4433887" y="1819275"/>
            <a:ext cx="276225" cy="2667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2705C66-C766-4991-8CA9-4BBCE107F66A}"/>
              </a:ext>
            </a:extLst>
          </p:cNvPr>
          <p:cNvSpPr/>
          <p:nvPr/>
        </p:nvSpPr>
        <p:spPr>
          <a:xfrm>
            <a:off x="7477127" y="1819275"/>
            <a:ext cx="276225" cy="2667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35BB5D1E-CE00-45AD-AC9A-2AA41BF70F51}"/>
              </a:ext>
            </a:extLst>
          </p:cNvPr>
          <p:cNvCxnSpPr>
            <a:cxnSpLocks/>
            <a:stCxn id="3" idx="0"/>
            <a:endCxn id="4" idx="0"/>
          </p:cNvCxnSpPr>
          <p:nvPr/>
        </p:nvCxnSpPr>
        <p:spPr>
          <a:xfrm rot="5400000" flipH="1" flipV="1">
            <a:off x="3050380" y="297656"/>
            <a:ext cx="12700" cy="3043239"/>
          </a:xfrm>
          <a:prstGeom prst="curvedConnector3">
            <a:avLst>
              <a:gd name="adj1" fmla="val 4725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曲線 14">
            <a:extLst>
              <a:ext uri="{FF2B5EF4-FFF2-40B4-BE49-F238E27FC236}">
                <a16:creationId xmlns:a16="http://schemas.microsoft.com/office/drawing/2014/main" id="{6B197A01-7122-4193-BCE4-C63C06D0721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50381" y="570706"/>
            <a:ext cx="12700" cy="3043239"/>
          </a:xfrm>
          <a:prstGeom prst="curvedConnector3">
            <a:avLst>
              <a:gd name="adj1" fmla="val -390003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9AC1E16-C29E-4863-9DB0-7CA774135B15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1666873" y="1952625"/>
            <a:ext cx="27670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6E86B84-9F47-4764-9813-50651EC94926}"/>
              </a:ext>
            </a:extLst>
          </p:cNvPr>
          <p:cNvCxnSpPr/>
          <p:nvPr/>
        </p:nvCxnSpPr>
        <p:spPr>
          <a:xfrm>
            <a:off x="4710113" y="1952625"/>
            <a:ext cx="27670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曲線 21">
            <a:extLst>
              <a:ext uri="{FF2B5EF4-FFF2-40B4-BE49-F238E27FC236}">
                <a16:creationId xmlns:a16="http://schemas.microsoft.com/office/drawing/2014/main" id="{6AFE501E-366C-44CD-B589-5FD39EE4147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93621" y="558004"/>
            <a:ext cx="12700" cy="3043239"/>
          </a:xfrm>
          <a:prstGeom prst="curvedConnector3">
            <a:avLst>
              <a:gd name="adj1" fmla="val -390003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曲線 22">
            <a:extLst>
              <a:ext uri="{FF2B5EF4-FFF2-40B4-BE49-F238E27FC236}">
                <a16:creationId xmlns:a16="http://schemas.microsoft.com/office/drawing/2014/main" id="{D37030B3-311E-4CFD-80C9-5E340A8028E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93623" y="316706"/>
            <a:ext cx="12700" cy="3043239"/>
          </a:xfrm>
          <a:prstGeom prst="curvedConnector3">
            <a:avLst>
              <a:gd name="adj1" fmla="val 4725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C2D1F7A-6C9F-43DE-A521-ED2F545928BE}"/>
              </a:ext>
            </a:extLst>
          </p:cNvPr>
          <p:cNvSpPr txBox="1"/>
          <p:nvPr/>
        </p:nvSpPr>
        <p:spPr>
          <a:xfrm>
            <a:off x="1046157" y="207327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AA26765-BA52-466F-9E7B-5D0443BB1724}"/>
              </a:ext>
            </a:extLst>
          </p:cNvPr>
          <p:cNvSpPr txBox="1"/>
          <p:nvPr/>
        </p:nvSpPr>
        <p:spPr>
          <a:xfrm>
            <a:off x="4029869" y="2041007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33A2568-9CAE-4053-8A14-7717B7E56D4D}"/>
              </a:ext>
            </a:extLst>
          </p:cNvPr>
          <p:cNvSpPr txBox="1"/>
          <p:nvPr/>
        </p:nvSpPr>
        <p:spPr>
          <a:xfrm>
            <a:off x="6973097" y="2041007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pic>
        <p:nvPicPr>
          <p:cNvPr id="1026" name="Picture 2" descr="\begin{align*}&#10;x^1_{A, B}&#10;\end{align*}">
            <a:extLst>
              <a:ext uri="{FF2B5EF4-FFF2-40B4-BE49-F238E27FC236}">
                <a16:creationId xmlns:a16="http://schemas.microsoft.com/office/drawing/2014/main" id="{14683EAD-FD3D-4954-80B2-CD4E9DE7E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165" y="1334874"/>
            <a:ext cx="542110" cy="34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begin{align*}&#10;x^2_{A, B}&#10;\end{align*}">
            <a:extLst>
              <a:ext uri="{FF2B5EF4-FFF2-40B4-BE49-F238E27FC236}">
                <a16:creationId xmlns:a16="http://schemas.microsoft.com/office/drawing/2014/main" id="{39A31A47-327B-4157-9728-91A9CD1AB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246" y="2053707"/>
            <a:ext cx="569239" cy="35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begin{align*}&#10;x^3_{A, B}&#10;\end{align*}">
            <a:extLst>
              <a:ext uri="{FF2B5EF4-FFF2-40B4-BE49-F238E27FC236}">
                <a16:creationId xmlns:a16="http://schemas.microsoft.com/office/drawing/2014/main" id="{464BDFB2-93A3-4F24-9E68-4C4277BFF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900" y="2715736"/>
            <a:ext cx="558499" cy="35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\begin{align*}&#10;x^1_{B, C}&#10;\end{align*}">
            <a:extLst>
              <a:ext uri="{FF2B5EF4-FFF2-40B4-BE49-F238E27FC236}">
                <a16:creationId xmlns:a16="http://schemas.microsoft.com/office/drawing/2014/main" id="{7CA3D9B2-E58D-499E-A1DD-8063B7A38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889" y="1327577"/>
            <a:ext cx="538163" cy="33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\begin{align*}&#10;x^2_{B, C}&#10;\end{align*}">
            <a:extLst>
              <a:ext uri="{FF2B5EF4-FFF2-40B4-BE49-F238E27FC236}">
                <a16:creationId xmlns:a16="http://schemas.microsoft.com/office/drawing/2014/main" id="{6E2DF6D7-86DB-4330-B5E8-434CF3461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765" y="2009519"/>
            <a:ext cx="538163" cy="33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\begin{align*}&#10;x^3_{B, C}&#10;\end{align*}">
            <a:extLst>
              <a:ext uri="{FF2B5EF4-FFF2-40B4-BE49-F238E27FC236}">
                <a16:creationId xmlns:a16="http://schemas.microsoft.com/office/drawing/2014/main" id="{C4B69DF2-C7F0-4CE2-9FBA-CB94010A9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538" y="2732813"/>
            <a:ext cx="538163" cy="33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\begin{align*}&#10;u_A&#10;\end{align*}">
            <a:extLst>
              <a:ext uri="{FF2B5EF4-FFF2-40B4-BE49-F238E27FC236}">
                <a16:creationId xmlns:a16="http://schemas.microsoft.com/office/drawing/2014/main" id="{04A0B81A-AB58-4E34-8037-C215805AF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816" y="2714365"/>
            <a:ext cx="351887" cy="17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\begin{align*}&#10;u_B&#10;\end{align*}">
            <a:extLst>
              <a:ext uri="{FF2B5EF4-FFF2-40B4-BE49-F238E27FC236}">
                <a16:creationId xmlns:a16="http://schemas.microsoft.com/office/drawing/2014/main" id="{A8884859-6EE3-49B4-9D49-2A7B4C73D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409" y="2714365"/>
            <a:ext cx="340703" cy="17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\begin{align*}&#10;u_C&#10;\end{align*}">
            <a:extLst>
              <a:ext uri="{FF2B5EF4-FFF2-40B4-BE49-F238E27FC236}">
                <a16:creationId xmlns:a16="http://schemas.microsoft.com/office/drawing/2014/main" id="{51CE9AA1-C68D-4D75-80B1-755A54CD0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7" y="2735363"/>
            <a:ext cx="327076" cy="17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65B2727-3E0D-4F9F-B98B-2CE871CD3CBE}"/>
              </a:ext>
            </a:extLst>
          </p:cNvPr>
          <p:cNvSpPr txBox="1"/>
          <p:nvPr/>
        </p:nvSpPr>
        <p:spPr>
          <a:xfrm>
            <a:off x="504824" y="3526648"/>
            <a:ext cx="585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A</a:t>
            </a:r>
            <a:r>
              <a:rPr kumimoji="1" lang="ja-JP" altLang="en-US" sz="2000" dirty="0"/>
              <a:t>→</a:t>
            </a:r>
            <a:r>
              <a:rPr kumimoji="1" lang="en-US" altLang="ja-JP" sz="2000" dirty="0"/>
              <a:t>B</a:t>
            </a:r>
            <a:r>
              <a:rPr kumimoji="1" lang="ja-JP" altLang="en-US" sz="2000" dirty="0"/>
              <a:t>→</a:t>
            </a:r>
            <a:r>
              <a:rPr kumimoji="1" lang="en-US" altLang="ja-JP" sz="2000" dirty="0"/>
              <a:t>C</a:t>
            </a:r>
            <a:r>
              <a:rPr kumimoji="1" lang="ja-JP" altLang="en-US" sz="2000" dirty="0"/>
              <a:t>の順に巡回するとき</a:t>
            </a:r>
            <a:endParaRPr kumimoji="1" lang="en-US" altLang="ja-JP" sz="2000" dirty="0"/>
          </a:p>
        </p:txBody>
      </p:sp>
      <p:pic>
        <p:nvPicPr>
          <p:cNvPr id="1044" name="Picture 20" descr="\begin{align*}&#10;u_A = 0, u_B = 1, u_C = 2&#10;\end{align*}">
            <a:extLst>
              <a:ext uri="{FF2B5EF4-FFF2-40B4-BE49-F238E27FC236}">
                <a16:creationId xmlns:a16="http://schemas.microsoft.com/office/drawing/2014/main" id="{14ACDC09-084E-4048-9CB5-CFA90E334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4265799"/>
            <a:ext cx="3066778" cy="27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\begin{align*}&#10;x^1_{AB} = x^2_{BC} = 1&#10;\end{align*}&#10;">
            <a:extLst>
              <a:ext uri="{FF2B5EF4-FFF2-40B4-BE49-F238E27FC236}">
                <a16:creationId xmlns:a16="http://schemas.microsoft.com/office/drawing/2014/main" id="{96569E7F-9FB2-46E7-8E29-C8AF3184E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85" y="4980023"/>
            <a:ext cx="1955919" cy="33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90B841-BAB3-4CE7-B568-1AE119D6AC65}"/>
              </a:ext>
            </a:extLst>
          </p:cNvPr>
          <p:cNvSpPr txBox="1"/>
          <p:nvPr/>
        </p:nvSpPr>
        <p:spPr>
          <a:xfrm>
            <a:off x="511175" y="5622525"/>
            <a:ext cx="585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上記のような答えが出るように、制約式を設計したい。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9505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A8E12AE-1E29-4540-87BE-6D6E0AE98B9B}"/>
              </a:ext>
            </a:extLst>
          </p:cNvPr>
          <p:cNvSpPr txBox="1"/>
          <p:nvPr/>
        </p:nvSpPr>
        <p:spPr>
          <a:xfrm>
            <a:off x="367553" y="394447"/>
            <a:ext cx="618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エッジ離散化</a:t>
            </a:r>
            <a:endParaRPr kumimoji="1" lang="ja-JP" altLang="en-US" sz="2400" dirty="0"/>
          </a:p>
        </p:txBody>
      </p:sp>
      <p:pic>
        <p:nvPicPr>
          <p:cNvPr id="11" name="図 10" descr="%pptTeX&#10;\begin{document}&#10;\begin{align*}&#10;&amp;\min: \sum_{i, j \in I \otimes I} \sum_{t \in T}d_{i, j} \cdot x^t_{i, j} + \sum_{i, j \in I \otimes I}\sum_{t \in T} p^j_t \cdot d_{i, j} \cdot x^t_{i, j} \\&#10;&amp;s, t: \sum_{t \in T}\sum_{j \in I, j \neq i}x^t_{i, j} = \sum_{t \in T}\sum_{j \in J, j \neq i}&#10;x^t_{j, i} = 1 \qquad (i \in I) \\&#10;&amp;u_i = \sum_{j \in I}\sum_{t \in T}t \cdot x^t_{j, i} \qquad (i \in I) \\&#10;&amp;1 \leq t \leq |I| -1 \qquad (t \in T) \\&#10;&amp;0 \leq u_i \leq |I| - 1 \qquad (i \in I) \\&#10;&amp;u_i + 1 \leq M (1 - \sum_{t \in T} x^t_{i, j}) + u_j \qquad (i, j \in I \otimes I)&#10;\end{align*}&#10;\end{document}&#10;">
            <a:extLst>
              <a:ext uri="{FF2B5EF4-FFF2-40B4-BE49-F238E27FC236}">
                <a16:creationId xmlns:a16="http://schemas.microsoft.com/office/drawing/2014/main" id="{062BB0EF-121A-48D7-B2E2-D976B6470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04" y="1408562"/>
            <a:ext cx="6830242" cy="442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6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82BB595-62DF-44BF-9696-E7FBB231280C}"/>
              </a:ext>
            </a:extLst>
          </p:cNvPr>
          <p:cNvSpPr txBox="1"/>
          <p:nvPr/>
        </p:nvSpPr>
        <p:spPr>
          <a:xfrm>
            <a:off x="449356" y="394447"/>
            <a:ext cx="618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ノード離散化～仮想ノードの追加～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801674B-BC89-43BB-BA39-57A76EEE70BB}"/>
              </a:ext>
            </a:extLst>
          </p:cNvPr>
          <p:cNvSpPr/>
          <p:nvPr/>
        </p:nvSpPr>
        <p:spPr>
          <a:xfrm>
            <a:off x="912164" y="2538131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FAC065-25E8-4951-AFB2-6FEC1E638F19}"/>
              </a:ext>
            </a:extLst>
          </p:cNvPr>
          <p:cNvSpPr txBox="1"/>
          <p:nvPr/>
        </p:nvSpPr>
        <p:spPr>
          <a:xfrm>
            <a:off x="449356" y="986909"/>
            <a:ext cx="8142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仮想的に始点と終点のノードを作ります。始点と終点ノードと各現実ノードとの距離は</a:t>
            </a:r>
            <a:r>
              <a:rPr kumimoji="1" lang="en-US" altLang="ja-JP" dirty="0"/>
              <a:t>0</a:t>
            </a:r>
            <a:r>
              <a:rPr kumimoji="1" lang="ja-JP" altLang="en-US" dirty="0"/>
              <a:t>とします。</a:t>
            </a:r>
            <a:r>
              <a:rPr lang="ja-JP" altLang="en-US" dirty="0"/>
              <a:t>始点と終点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430122-EA38-4EBA-86AA-961E737E0C6A}"/>
              </a:ext>
            </a:extLst>
          </p:cNvPr>
          <p:cNvSpPr txBox="1"/>
          <p:nvPr/>
        </p:nvSpPr>
        <p:spPr>
          <a:xfrm>
            <a:off x="449356" y="3286125"/>
            <a:ext cx="170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始点ノード</a:t>
            </a:r>
            <a:r>
              <a:rPr lang="ja-JP" altLang="en-US" dirty="0"/>
              <a:t>（</a:t>
            </a:r>
            <a:r>
              <a:rPr lang="en-US" altLang="ja-JP" dirty="0"/>
              <a:t>0</a:t>
            </a:r>
            <a:r>
              <a:rPr lang="ja-JP" altLang="en-US" dirty="0"/>
              <a:t>）</a:t>
            </a:r>
            <a:endParaRPr kumimoji="1" lang="en-US" altLang="ja-JP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12E4605-C135-41C9-863C-0E2544E13DBB}"/>
              </a:ext>
            </a:extLst>
          </p:cNvPr>
          <p:cNvSpPr/>
          <p:nvPr/>
        </p:nvSpPr>
        <p:spPr>
          <a:xfrm>
            <a:off x="4188769" y="1601031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2590265-30DC-422C-989C-AA3F8F1B9B8D}"/>
              </a:ext>
            </a:extLst>
          </p:cNvPr>
          <p:cNvSpPr/>
          <p:nvPr/>
        </p:nvSpPr>
        <p:spPr>
          <a:xfrm>
            <a:off x="7734310" y="2466974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68F61C-1534-4CEE-B06F-242983CE3326}"/>
              </a:ext>
            </a:extLst>
          </p:cNvPr>
          <p:cNvSpPr txBox="1"/>
          <p:nvPr/>
        </p:nvSpPr>
        <p:spPr>
          <a:xfrm>
            <a:off x="7326406" y="3273896"/>
            <a:ext cx="170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終点</a:t>
            </a:r>
            <a:r>
              <a:rPr kumimoji="1" lang="ja-JP" altLang="en-US" dirty="0"/>
              <a:t>ノード</a:t>
            </a:r>
            <a:endParaRPr kumimoji="1" lang="en-US" altLang="ja-JP" dirty="0"/>
          </a:p>
          <a:p>
            <a:r>
              <a:rPr lang="en-US" altLang="ja-JP" dirty="0"/>
              <a:t>(n + 1)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F2E35F7-6EF9-4EBA-BD12-BE5B84019147}"/>
              </a:ext>
            </a:extLst>
          </p:cNvPr>
          <p:cNvSpPr/>
          <p:nvPr/>
        </p:nvSpPr>
        <p:spPr>
          <a:xfrm>
            <a:off x="4188769" y="3359622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E1EFBCD-D386-4994-BCF2-4B97FF527C60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 flipV="1">
            <a:off x="1243848" y="1748949"/>
            <a:ext cx="2944921" cy="93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A46D1E9-86B5-46CD-95E1-760068195DC0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1243848" y="2686049"/>
            <a:ext cx="2944921" cy="821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5300423-73E0-488D-ACCD-5B24AF431BAF}"/>
              </a:ext>
            </a:extLst>
          </p:cNvPr>
          <p:cNvCxnSpPr>
            <a:cxnSpLocks/>
          </p:cNvCxnSpPr>
          <p:nvPr/>
        </p:nvCxnSpPr>
        <p:spPr>
          <a:xfrm flipH="1" flipV="1">
            <a:off x="4258109" y="1898179"/>
            <a:ext cx="13442" cy="1458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0413B99-DBE1-410B-9197-6D5F7DC68ABA}"/>
              </a:ext>
            </a:extLst>
          </p:cNvPr>
          <p:cNvCxnSpPr>
            <a:cxnSpLocks/>
            <a:stCxn id="6" idx="5"/>
            <a:endCxn id="10" idx="7"/>
          </p:cNvCxnSpPr>
          <p:nvPr/>
        </p:nvCxnSpPr>
        <p:spPr>
          <a:xfrm>
            <a:off x="4471879" y="1853542"/>
            <a:ext cx="0" cy="1549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62C394E-98E0-45A4-9587-F89965ED3FA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520453" y="1748949"/>
            <a:ext cx="3213857" cy="865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BA68065-4F57-4A4B-88C4-48C850F1B100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4520453" y="2614892"/>
            <a:ext cx="3213857" cy="892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FAE4D18-AC56-4693-9B8F-1BC6B5F556FB}"/>
              </a:ext>
            </a:extLst>
          </p:cNvPr>
          <p:cNvSpPr txBox="1"/>
          <p:nvPr/>
        </p:nvSpPr>
        <p:spPr>
          <a:xfrm>
            <a:off x="3883954" y="3822468"/>
            <a:ext cx="170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現実ノード</a:t>
            </a:r>
            <a:endParaRPr kumimoji="1" lang="en-US" altLang="ja-JP" dirty="0"/>
          </a:p>
          <a:p>
            <a:r>
              <a:rPr lang="ja-JP" altLang="en-US" dirty="0"/>
              <a:t>（</a:t>
            </a:r>
            <a:r>
              <a:rPr lang="en-US" altLang="ja-JP" dirty="0"/>
              <a:t>1 ~ n</a:t>
            </a:r>
            <a:r>
              <a:rPr lang="ja-JP" altLang="en-US" dirty="0"/>
              <a:t>）</a:t>
            </a:r>
            <a:endParaRPr kumimoji="1"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A9A980-1017-427F-8D75-B619AE521FBE}"/>
              </a:ext>
            </a:extLst>
          </p:cNvPr>
          <p:cNvSpPr txBox="1"/>
          <p:nvPr/>
        </p:nvSpPr>
        <p:spPr>
          <a:xfrm>
            <a:off x="561975" y="4886325"/>
            <a:ext cx="6296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＜各ノードの集合を用意＞</a:t>
            </a:r>
            <a:endParaRPr kumimoji="1" lang="en-US" altLang="ja-JP" dirty="0"/>
          </a:p>
          <a:p>
            <a:r>
              <a:rPr kumimoji="1" lang="en-US" altLang="ja-JP" dirty="0"/>
              <a:t>I </a:t>
            </a:r>
            <a:r>
              <a:rPr kumimoji="1" lang="ja-JP" altLang="en-US" dirty="0"/>
              <a:t>・・・ 現実ノードの集合</a:t>
            </a:r>
            <a:endParaRPr kumimoji="1" lang="en-US" altLang="ja-JP" dirty="0"/>
          </a:p>
          <a:p>
            <a:r>
              <a:rPr kumimoji="1" lang="en-US" altLang="ja-JP" dirty="0"/>
              <a:t>I_0 </a:t>
            </a:r>
            <a:r>
              <a:rPr kumimoji="1" lang="ja-JP" altLang="en-US" dirty="0"/>
              <a:t>・・・ 始点ノード</a:t>
            </a:r>
            <a:r>
              <a:rPr lang="ja-JP" altLang="en-US" dirty="0"/>
              <a:t>と現実ノードの集合</a:t>
            </a:r>
            <a:endParaRPr lang="en-US" altLang="ja-JP" dirty="0"/>
          </a:p>
          <a:p>
            <a:r>
              <a:rPr kumimoji="1" lang="en-US" altLang="ja-JP" dirty="0"/>
              <a:t>I_+ </a:t>
            </a:r>
            <a:r>
              <a:rPr kumimoji="1" lang="ja-JP" altLang="en-US" dirty="0"/>
              <a:t>・・・ 現実ノードと終点ノードの集合</a:t>
            </a:r>
            <a:endParaRPr kumimoji="1" lang="en-US" altLang="ja-JP" dirty="0"/>
          </a:p>
          <a:p>
            <a:r>
              <a:rPr kumimoji="1" lang="en-US" altLang="ja-JP" dirty="0"/>
              <a:t>I_++ </a:t>
            </a:r>
            <a:r>
              <a:rPr kumimoji="1" lang="ja-JP" altLang="en-US" dirty="0"/>
              <a:t>・・・ 始点ノードと現実ノードと終点ノードの集合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830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A8E12AE-1E29-4540-87BE-6D6E0AE98B9B}"/>
              </a:ext>
            </a:extLst>
          </p:cNvPr>
          <p:cNvSpPr txBox="1"/>
          <p:nvPr/>
        </p:nvSpPr>
        <p:spPr>
          <a:xfrm>
            <a:off x="277906" y="394447"/>
            <a:ext cx="618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ノード離散化</a:t>
            </a:r>
            <a:endParaRPr kumimoji="1" lang="ja-JP" altLang="en-US" sz="2400" dirty="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1B7C6872-E18F-4F40-8E82-415501C51089}"/>
              </a:ext>
            </a:extLst>
          </p:cNvPr>
          <p:cNvCxnSpPr/>
          <p:nvPr/>
        </p:nvCxnSpPr>
        <p:spPr>
          <a:xfrm>
            <a:off x="4008904" y="2087096"/>
            <a:ext cx="2247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B4C0FA5-B13E-4243-BF7E-F7007CED0C4E}"/>
              </a:ext>
            </a:extLst>
          </p:cNvPr>
          <p:cNvSpPr txBox="1"/>
          <p:nvPr/>
        </p:nvSpPr>
        <p:spPr>
          <a:xfrm>
            <a:off x="4939978" y="2191841"/>
            <a:ext cx="3590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不在確率が高いときに訪問すると</a:t>
            </a:r>
            <a:endParaRPr kumimoji="1" lang="en-US" altLang="ja-JP" sz="1600" dirty="0"/>
          </a:p>
          <a:p>
            <a:r>
              <a:rPr lang="ja-JP" altLang="en-US" sz="1600" dirty="0"/>
              <a:t>訪問地点への距離の平均値がペナルティ</a:t>
            </a:r>
            <a:endParaRPr lang="en-US" altLang="ja-JP" sz="1600" dirty="0"/>
          </a:p>
          <a:p>
            <a:r>
              <a:rPr lang="ja-JP" altLang="en-US" sz="1600" dirty="0"/>
              <a:t>としてかかる。</a:t>
            </a:r>
            <a:endParaRPr kumimoji="1" lang="ja-JP" altLang="en-US" sz="1600" dirty="0"/>
          </a:p>
        </p:txBody>
      </p:sp>
      <p:pic>
        <p:nvPicPr>
          <p:cNvPr id="43" name="図 42" descr="%pptTeX&#10;\begin{document}&#10;\begin{align*}&#10;&amp;\min: \sum_{i \in I} \sum_{j \in I} d_{i, j}\cdot x_{i, j} + \sum_{t \in T}\sum_{i \in I} \frac{\sum_{j \in I}d_{j, i}}{(|I| - 1)}\cdot p^i_t \cdot y^t_i \\&#10;&amp;s, t: \sum_{t \in T}y^t_i = 1 \qquad (i \in I_{++}) \\&#10;&amp; y^{0}_0 = y^{T}_{n+1} = 1 \\&#10;&amp;\sum_{t \in T}(t + 1) \cdot y^t_i \leq |T| (1 - x_{i, j}) + \sum_{t \in T}t \cdot y^t_j \qquad &#10;(i \in I_0, j \in I_+) \\&#10;&amp;\sum_{j \in I_0, j \neq i}x_{j, i} = \sum_{t \in T} y^t_i = \sum_{j \in I_+, j \neq i}x_{i, j} \qquad (i \in I) \\&#10;&amp;\sum_{i \in I}x_{0, i} = \sum_{i \in I}x_{i, n+1} = 1 \\&#10;&amp;x_{i, j} + x_{j, i} \leq 1 \qquad (I \otimes I)&#10;\end{align*}&#10;\end{document}">
            <a:extLst>
              <a:ext uri="{FF2B5EF4-FFF2-40B4-BE49-F238E27FC236}">
                <a16:creationId xmlns:a16="http://schemas.microsoft.com/office/drawing/2014/main" id="{392ACFC4-5B6A-425E-BEEF-BE0D25AAE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53" y="1185215"/>
            <a:ext cx="7378203" cy="495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0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9F17D9-B480-4DA6-A606-35ED1F4FABA2}"/>
              </a:ext>
            </a:extLst>
          </p:cNvPr>
          <p:cNvSpPr txBox="1"/>
          <p:nvPr/>
        </p:nvSpPr>
        <p:spPr>
          <a:xfrm>
            <a:off x="277906" y="394447"/>
            <a:ext cx="618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ノード離散化の結果</a:t>
            </a:r>
            <a:endParaRPr kumimoji="1" lang="ja-JP" altLang="en-US" sz="24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BFBE398-2AFE-4C0D-809B-128C669AE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347521"/>
            <a:ext cx="8477250" cy="451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2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51F235-B92A-4E9E-81A4-4DCBC8603813}"/>
              </a:ext>
            </a:extLst>
          </p:cNvPr>
          <p:cNvSpPr txBox="1"/>
          <p:nvPr/>
        </p:nvSpPr>
        <p:spPr>
          <a:xfrm>
            <a:off x="340658" y="2904564"/>
            <a:ext cx="612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t</a:t>
            </a:r>
            <a:r>
              <a:rPr kumimoji="1" lang="ja-JP" altLang="en-US" sz="3200" dirty="0"/>
              <a:t>が現実時刻を表す場合</a:t>
            </a:r>
          </a:p>
        </p:txBody>
      </p:sp>
    </p:spTree>
    <p:extLst>
      <p:ext uri="{BB962C8B-B14F-4D97-AF65-F5344CB8AC3E}">
        <p14:creationId xmlns:p14="http://schemas.microsoft.com/office/powerpoint/2010/main" val="3844680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FE1CFFF-68CE-4A46-8416-3A071CCDBF3E}"/>
              </a:ext>
            </a:extLst>
          </p:cNvPr>
          <p:cNvSpPr txBox="1"/>
          <p:nvPr/>
        </p:nvSpPr>
        <p:spPr>
          <a:xfrm>
            <a:off x="412376" y="305360"/>
            <a:ext cx="606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現実時刻を考える価値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7A9BE4-F358-4627-9E94-0B11F42FAE09}"/>
              </a:ext>
            </a:extLst>
          </p:cNvPr>
          <p:cNvSpPr txBox="1"/>
          <p:nvPr/>
        </p:nvSpPr>
        <p:spPr>
          <a:xfrm>
            <a:off x="412376" y="2181225"/>
            <a:ext cx="73314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時間に依存する制約は、現実問題では多く現れます。</a:t>
            </a:r>
            <a:endParaRPr lang="en-US" altLang="ja-JP" sz="2000" dirty="0"/>
          </a:p>
          <a:p>
            <a:r>
              <a:rPr lang="ja-JP" altLang="en-US" sz="2000" dirty="0"/>
              <a:t>以下私が出会った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・到着時間の指定（</a:t>
            </a:r>
            <a:r>
              <a:rPr lang="en-US" altLang="ja-JP" sz="2000" dirty="0"/>
              <a:t>10~12</a:t>
            </a:r>
            <a:r>
              <a:rPr lang="ja-JP" altLang="en-US" sz="2000" dirty="0"/>
              <a:t>時までに到着）</a:t>
            </a:r>
            <a:endParaRPr lang="en-US" altLang="ja-JP" sz="2000" dirty="0"/>
          </a:p>
          <a:p>
            <a:r>
              <a:rPr lang="ja-JP" altLang="en-US" sz="2000" dirty="0"/>
              <a:t>・到着時における作業時間（着いたら</a:t>
            </a:r>
            <a:r>
              <a:rPr lang="en-US" altLang="ja-JP" sz="2000" dirty="0"/>
              <a:t>30</a:t>
            </a:r>
            <a:r>
              <a:rPr lang="ja-JP" altLang="en-US" sz="2000" dirty="0"/>
              <a:t>分働く）</a:t>
            </a:r>
            <a:endParaRPr lang="en-US" altLang="ja-JP" sz="2000" dirty="0"/>
          </a:p>
          <a:p>
            <a:r>
              <a:rPr lang="ja-JP" altLang="en-US" sz="2000" dirty="0"/>
              <a:t>・渋滞による移動時間の変化（朝は</a:t>
            </a:r>
            <a:r>
              <a:rPr lang="en-US" altLang="ja-JP" sz="2000" dirty="0"/>
              <a:t>10</a:t>
            </a:r>
            <a:r>
              <a:rPr lang="ja-JP" altLang="en-US" sz="2000" dirty="0"/>
              <a:t>分で行けるが、夜は</a:t>
            </a:r>
            <a:r>
              <a:rPr lang="en-US" altLang="ja-JP" sz="2000" dirty="0"/>
              <a:t>30</a:t>
            </a:r>
            <a:r>
              <a:rPr lang="ja-JP" altLang="en-US" sz="2000" dirty="0"/>
              <a:t>分）</a:t>
            </a:r>
            <a:endParaRPr lang="en-US" altLang="ja-JP" sz="2000" dirty="0"/>
          </a:p>
          <a:p>
            <a:r>
              <a:rPr lang="ja-JP" altLang="en-US" sz="2000" dirty="0"/>
              <a:t>・１日の総稼働時間（デポを出発してから</a:t>
            </a:r>
            <a:r>
              <a:rPr lang="en-US" altLang="ja-JP" sz="2000" dirty="0"/>
              <a:t>8</a:t>
            </a:r>
            <a:r>
              <a:rPr lang="ja-JP" altLang="en-US" sz="2000" dirty="0"/>
              <a:t>時間以内に帰ってくる）</a:t>
            </a:r>
            <a:endParaRPr lang="en-US" altLang="ja-JP" sz="2000" dirty="0"/>
          </a:p>
          <a:p>
            <a:r>
              <a:rPr lang="ja-JP" altLang="en-US" sz="2000" dirty="0"/>
              <a:t>・休憩時間（</a:t>
            </a:r>
            <a:r>
              <a:rPr lang="en-US" altLang="ja-JP" sz="2000" dirty="0"/>
              <a:t>4</a:t>
            </a:r>
            <a:r>
              <a:rPr lang="ja-JP" altLang="en-US" sz="2000" dirty="0"/>
              <a:t>時間以上働くと、どこかで休憩をとる）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584491512"/>
      </p:ext>
    </p:extLst>
  </p:cSld>
  <p:clrMapOvr>
    <a:masterClrMapping/>
  </p:clrMapOvr>
</p:sld>
</file>

<file path=ppt/theme/theme1.xml><?xml version="1.0" encoding="utf-8"?>
<a:theme xmlns:a="http://schemas.openxmlformats.org/drawingml/2006/main" name="Slide">
  <a:themeElements>
    <a:clrScheme name="BrainPad">
      <a:dk1>
        <a:srgbClr val="000000"/>
      </a:dk1>
      <a:lt1>
        <a:srgbClr val="FFFFFF"/>
      </a:lt1>
      <a:dk2>
        <a:srgbClr val="404040"/>
      </a:dk2>
      <a:lt2>
        <a:srgbClr val="D8D8D8"/>
      </a:lt2>
      <a:accent1>
        <a:srgbClr val="F13318"/>
      </a:accent1>
      <a:accent2>
        <a:srgbClr val="5C6BC0"/>
      </a:accent2>
      <a:accent3>
        <a:srgbClr val="88BF48"/>
      </a:accent3>
      <a:accent4>
        <a:srgbClr val="AB47BC"/>
      </a:accent4>
      <a:accent5>
        <a:srgbClr val="F37B1E"/>
      </a:accent5>
      <a:accent6>
        <a:srgbClr val="BA1806"/>
      </a:accent6>
      <a:hlink>
        <a:srgbClr val="F13318"/>
      </a:hlink>
      <a:folHlink>
        <a:srgbClr val="F13318"/>
      </a:folHlink>
    </a:clrScheme>
    <a:fontScheme name="ユーザー定義 2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1394CF9C-F433-4BAA-A04A-77112A65BC79}" vid="{A184C401-18A2-4138-AB82-858026D1D1B1}"/>
    </a:ext>
  </a:extLst>
</a:theme>
</file>

<file path=ppt/theme/theme2.xml><?xml version="1.0" encoding="utf-8"?>
<a:theme xmlns:a="http://schemas.openxmlformats.org/drawingml/2006/main" name="Blank">
  <a:themeElements>
    <a:clrScheme name="BrainPad">
      <a:dk1>
        <a:srgbClr val="000000"/>
      </a:dk1>
      <a:lt1>
        <a:srgbClr val="FFFFFF"/>
      </a:lt1>
      <a:dk2>
        <a:srgbClr val="404040"/>
      </a:dk2>
      <a:lt2>
        <a:srgbClr val="D8D8D8"/>
      </a:lt2>
      <a:accent1>
        <a:srgbClr val="F13318"/>
      </a:accent1>
      <a:accent2>
        <a:srgbClr val="5C6BC0"/>
      </a:accent2>
      <a:accent3>
        <a:srgbClr val="88BF48"/>
      </a:accent3>
      <a:accent4>
        <a:srgbClr val="AB47BC"/>
      </a:accent4>
      <a:accent5>
        <a:srgbClr val="F37B1E"/>
      </a:accent5>
      <a:accent6>
        <a:srgbClr val="BA1806"/>
      </a:accent6>
      <a:hlink>
        <a:srgbClr val="F13318"/>
      </a:hlink>
      <a:folHlink>
        <a:srgbClr val="F13318"/>
      </a:folHlink>
    </a:clrScheme>
    <a:fontScheme name="ユーザー定義 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1394CF9C-F433-4BAA-A04A-77112A65BC79}" vid="{0E053F65-BA3D-4B8A-8AE5-B1907780FC83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bp_4x3</Template>
  <TotalTime>157913</TotalTime>
  <Words>1422</Words>
  <Application>Microsoft Office PowerPoint</Application>
  <PresentationFormat>画面に合わせる (4:3)</PresentationFormat>
  <Paragraphs>174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Yu Gothic</vt:lpstr>
      <vt:lpstr>Arial</vt:lpstr>
      <vt:lpstr>Slide</vt:lpstr>
      <vt:lpstr>Blank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タイトルデザイン①</dc:title>
  <dc:creator>Uoi Hidenari</dc:creator>
  <cp:lastModifiedBy>魚井 英生</cp:lastModifiedBy>
  <cp:revision>6876</cp:revision>
  <cp:lastPrinted>2017-03-02T11:16:20Z</cp:lastPrinted>
  <dcterms:created xsi:type="dcterms:W3CDTF">2016-12-08T03:50:04Z</dcterms:created>
  <dcterms:modified xsi:type="dcterms:W3CDTF">2020-04-08T08:14:21Z</dcterms:modified>
</cp:coreProperties>
</file>