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42" r:id="rId4"/>
    <p:sldId id="302" r:id="rId5"/>
    <p:sldId id="304" r:id="rId6"/>
    <p:sldId id="310" r:id="rId7"/>
    <p:sldId id="311" r:id="rId8"/>
    <p:sldId id="343" r:id="rId9"/>
    <p:sldId id="312" r:id="rId10"/>
    <p:sldId id="316" r:id="rId11"/>
    <p:sldId id="317" r:id="rId12"/>
    <p:sldId id="318" r:id="rId13"/>
    <p:sldId id="319" r:id="rId14"/>
    <p:sldId id="344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45" r:id="rId23"/>
    <p:sldId id="327" r:id="rId24"/>
    <p:sldId id="328" r:id="rId25"/>
    <p:sldId id="329" r:id="rId26"/>
    <p:sldId id="330" r:id="rId27"/>
    <p:sldId id="333" r:id="rId28"/>
    <p:sldId id="334" r:id="rId29"/>
    <p:sldId id="34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9BB"/>
    <a:srgbClr val="2C367E"/>
    <a:srgbClr val="EBE9ED"/>
    <a:srgbClr val="E2D5CC"/>
    <a:srgbClr val="D9C8BE"/>
    <a:srgbClr val="ECEAED"/>
    <a:srgbClr val="E6E6E6"/>
    <a:srgbClr val="E7E5E8"/>
    <a:srgbClr val="EAE8EB"/>
    <a:srgbClr val="2D3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5CD-C7D7-4819-A94C-608DD6B5C2F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19C7-AA4F-4ED8-BE2D-C959940EF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8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5CD-C7D7-4819-A94C-608DD6B5C2F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19C7-AA4F-4ED8-BE2D-C959940EF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9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5CD-C7D7-4819-A94C-608DD6B5C2F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19C7-AA4F-4ED8-BE2D-C959940EF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04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5CD-C7D7-4819-A94C-608DD6B5C2F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19C7-AA4F-4ED8-BE2D-C959940EF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1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5CD-C7D7-4819-A94C-608DD6B5C2F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19C7-AA4F-4ED8-BE2D-C959940EF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5CD-C7D7-4819-A94C-608DD6B5C2F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19C7-AA4F-4ED8-BE2D-C959940EF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9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5CD-C7D7-4819-A94C-608DD6B5C2F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19C7-AA4F-4ED8-BE2D-C959940EF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8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5CD-C7D7-4819-A94C-608DD6B5C2F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19C7-AA4F-4ED8-BE2D-C959940EF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1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5CD-C7D7-4819-A94C-608DD6B5C2F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19C7-AA4F-4ED8-BE2D-C959940EF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5CD-C7D7-4819-A94C-608DD6B5C2F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19C7-AA4F-4ED8-BE2D-C959940EF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7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5CD-C7D7-4819-A94C-608DD6B5C2F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19C7-AA4F-4ED8-BE2D-C959940EF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5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F95CD-C7D7-4819-A94C-608DD6B5C2F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19C7-AA4F-4ED8-BE2D-C959940EF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6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50.png"/><Relationship Id="rId18" Type="http://schemas.openxmlformats.org/officeDocument/2006/relationships/image" Target="../media/image370.png"/><Relationship Id="rId3" Type="http://schemas.openxmlformats.org/officeDocument/2006/relationships/image" Target="../media/image271.png"/><Relationship Id="rId21" Type="http://schemas.openxmlformats.org/officeDocument/2006/relationships/image" Target="../media/image430.png"/><Relationship Id="rId12" Type="http://schemas.openxmlformats.org/officeDocument/2006/relationships/image" Target="../media/image320.png"/><Relationship Id="rId17" Type="http://schemas.openxmlformats.org/officeDocument/2006/relationships/image" Target="../media/image360.png"/><Relationship Id="rId7" Type="http://schemas.openxmlformats.org/officeDocument/2006/relationships/image" Target="../media/image420.png"/><Relationship Id="rId25" Type="http://schemas.openxmlformats.org/officeDocument/2006/relationships/image" Target="../media/image55.png"/><Relationship Id="rId2" Type="http://schemas.openxmlformats.org/officeDocument/2006/relationships/image" Target="../media/image261.png"/><Relationship Id="rId16" Type="http://schemas.openxmlformats.org/officeDocument/2006/relationships/image" Target="../media/image350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270.png"/><Relationship Id="rId24" Type="http://schemas.openxmlformats.org/officeDocument/2006/relationships/image" Target="../media/image54.png"/><Relationship Id="rId5" Type="http://schemas.openxmlformats.org/officeDocument/2006/relationships/image" Target="../media/image290.png"/><Relationship Id="rId15" Type="http://schemas.openxmlformats.org/officeDocument/2006/relationships/image" Target="../media/image340.png"/><Relationship Id="rId23" Type="http://schemas.openxmlformats.org/officeDocument/2006/relationships/image" Target="../media/image53.png"/><Relationship Id="rId10" Type="http://schemas.openxmlformats.org/officeDocument/2006/relationships/image" Target="../media/image260.png"/><Relationship Id="rId19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250.png"/><Relationship Id="rId14" Type="http://schemas.openxmlformats.org/officeDocument/2006/relationships/image" Target="../media/image51.png"/><Relationship Id="rId22" Type="http://schemas.openxmlformats.org/officeDocument/2006/relationships/image" Target="../media/image4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3.png"/><Relationship Id="rId7" Type="http://schemas.openxmlformats.org/officeDocument/2006/relationships/image" Target="../media/image2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65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5CD9AAA-EC10-4D48-A548-395C4F6ACB44}"/>
              </a:ext>
            </a:extLst>
          </p:cNvPr>
          <p:cNvSpPr/>
          <p:nvPr/>
        </p:nvSpPr>
        <p:spPr>
          <a:xfrm>
            <a:off x="0" y="0"/>
            <a:ext cx="12192000" cy="1534158"/>
          </a:xfrm>
          <a:prstGeom prst="rect">
            <a:avLst/>
          </a:prstGeom>
          <a:solidFill>
            <a:srgbClr val="2D36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6AEEE6-A08F-47F6-B5CD-4EEDDDCB8F76}"/>
              </a:ext>
            </a:extLst>
          </p:cNvPr>
          <p:cNvSpPr/>
          <p:nvPr/>
        </p:nvSpPr>
        <p:spPr>
          <a:xfrm>
            <a:off x="0" y="5337624"/>
            <a:ext cx="12192000" cy="1534158"/>
          </a:xfrm>
          <a:prstGeom prst="rect">
            <a:avLst/>
          </a:prstGeom>
          <a:solidFill>
            <a:srgbClr val="2D36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FFA19F-38EB-4735-9A38-4418ADC2B938}"/>
              </a:ext>
            </a:extLst>
          </p:cNvPr>
          <p:cNvSpPr/>
          <p:nvPr/>
        </p:nvSpPr>
        <p:spPr>
          <a:xfrm flipV="1">
            <a:off x="0" y="1029125"/>
            <a:ext cx="1634247" cy="45719"/>
          </a:xfrm>
          <a:prstGeom prst="rect">
            <a:avLst/>
          </a:prstGeom>
          <a:solidFill>
            <a:srgbClr val="EAE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6BF963-8135-4E76-80A2-9FDBB4588384}"/>
              </a:ext>
            </a:extLst>
          </p:cNvPr>
          <p:cNvSpPr/>
          <p:nvPr/>
        </p:nvSpPr>
        <p:spPr>
          <a:xfrm>
            <a:off x="0" y="1223355"/>
            <a:ext cx="3463047" cy="45719"/>
          </a:xfrm>
          <a:prstGeom prst="rect">
            <a:avLst/>
          </a:prstGeom>
          <a:solidFill>
            <a:srgbClr val="EAE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D34DA7-59D7-4912-9EEC-AE961C1FD492}"/>
              </a:ext>
            </a:extLst>
          </p:cNvPr>
          <p:cNvSpPr/>
          <p:nvPr/>
        </p:nvSpPr>
        <p:spPr>
          <a:xfrm rot="10800000">
            <a:off x="10557753" y="6388195"/>
            <a:ext cx="1634247" cy="45719"/>
          </a:xfrm>
          <a:prstGeom prst="rect">
            <a:avLst/>
          </a:prstGeom>
          <a:solidFill>
            <a:srgbClr val="EAE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BEC5136-2902-4FAC-A5FD-534A8803F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476" y="2488987"/>
            <a:ext cx="9144000" cy="1107585"/>
          </a:xfrm>
        </p:spPr>
        <p:txBody>
          <a:bodyPr>
            <a:normAutofit/>
          </a:bodyPr>
          <a:lstStyle/>
          <a:p>
            <a:r>
              <a:rPr lang="ko-KR" altLang="en-US" sz="4800" b="1" dirty="0"/>
              <a:t>인공신경망의 수학적 원리</a:t>
            </a: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625147E1-2006-4079-A986-BD65FC99F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106" y="5402211"/>
            <a:ext cx="4108314" cy="1469571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</a:rPr>
              <a:t>수원대학교 데이터과학부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r"/>
            <a:r>
              <a:rPr lang="ko-KR" altLang="en-US" b="1">
                <a:solidFill>
                  <a:schemeClr val="bg1"/>
                </a:solidFill>
              </a:rPr>
              <a:t>강소희 </a:t>
            </a:r>
            <a:r>
              <a:rPr lang="ko-KR" altLang="en-US" b="1" dirty="0">
                <a:solidFill>
                  <a:schemeClr val="bg1"/>
                </a:solidFill>
              </a:rPr>
              <a:t>신승희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EA4962-F061-4A2E-8E9C-0AA561DF7E90}"/>
              </a:ext>
            </a:extLst>
          </p:cNvPr>
          <p:cNvSpPr/>
          <p:nvPr/>
        </p:nvSpPr>
        <p:spPr>
          <a:xfrm>
            <a:off x="8728953" y="6570268"/>
            <a:ext cx="3463047" cy="45719"/>
          </a:xfrm>
          <a:prstGeom prst="rect">
            <a:avLst/>
          </a:prstGeom>
          <a:solidFill>
            <a:srgbClr val="EAE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5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27027" y="894945"/>
            <a:ext cx="10924162" cy="5963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C9227C0-7371-4E77-98D5-C2BDE5414FA3}"/>
              </a:ext>
            </a:extLst>
          </p:cNvPr>
          <p:cNvSpPr txBox="1">
            <a:spLocks/>
          </p:cNvSpPr>
          <p:nvPr/>
        </p:nvSpPr>
        <p:spPr>
          <a:xfrm>
            <a:off x="1367547" y="1070680"/>
            <a:ext cx="9456906" cy="3936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 err="1"/>
              <a:t>입력층에서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층으로의 신호전달</a:t>
            </a:r>
          </a:p>
        </p:txBody>
      </p:sp>
      <p:pic>
        <p:nvPicPr>
          <p:cNvPr id="13" name="Picture 2" descr="http://cfile1.uf.tistory.com/image/9985BB375A692BC72D07EC">
            <a:extLst>
              <a:ext uri="{FF2B5EF4-FFF2-40B4-BE49-F238E27FC236}">
                <a16:creationId xmlns:a16="http://schemas.microsoft.com/office/drawing/2014/main" id="{2EF7133D-D7BE-4D58-B2F2-C13FF1EE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76" y="1945831"/>
            <a:ext cx="5901448" cy="43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2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09249" y="924129"/>
            <a:ext cx="10924162" cy="5933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9534468-0451-4E5A-AE2D-BCD4974E74B7}"/>
              </a:ext>
            </a:extLst>
          </p:cNvPr>
          <p:cNvSpPr txBox="1">
            <a:spLocks/>
          </p:cNvSpPr>
          <p:nvPr/>
        </p:nvSpPr>
        <p:spPr>
          <a:xfrm>
            <a:off x="2512867" y="1107600"/>
            <a:ext cx="7120168" cy="36354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/>
              <a:t>1</a:t>
            </a:r>
            <a:r>
              <a:rPr lang="ko-KR" altLang="en-US" sz="3600" b="1" dirty="0"/>
              <a:t>층에서 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층으로의 신호전달</a:t>
            </a:r>
          </a:p>
        </p:txBody>
      </p:sp>
      <p:pic>
        <p:nvPicPr>
          <p:cNvPr id="11" name="Picture 2" descr="http://cfile22.uf.tistory.com/image/9914933F5A694249309889">
            <a:extLst>
              <a:ext uri="{FF2B5EF4-FFF2-40B4-BE49-F238E27FC236}">
                <a16:creationId xmlns:a16="http://schemas.microsoft.com/office/drawing/2014/main" id="{823BE03F-BB4B-4D2E-AE1B-A1D531734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68" y="2117678"/>
            <a:ext cx="5719864" cy="38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2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586902" y="894946"/>
            <a:ext cx="10924162" cy="59714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5879B18-9E88-4388-99CA-C9574A5C1A46}"/>
              </a:ext>
            </a:extLst>
          </p:cNvPr>
          <p:cNvSpPr txBox="1">
            <a:spLocks/>
          </p:cNvSpPr>
          <p:nvPr/>
        </p:nvSpPr>
        <p:spPr>
          <a:xfrm>
            <a:off x="781455" y="1125059"/>
            <a:ext cx="10515600" cy="55900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/>
              <a:t>2</a:t>
            </a:r>
            <a:r>
              <a:rPr lang="ko-KR" altLang="en-US" sz="3600" b="1" dirty="0"/>
              <a:t>층에서 출력층으로의 신호전달</a:t>
            </a:r>
          </a:p>
        </p:txBody>
      </p:sp>
      <p:pic>
        <p:nvPicPr>
          <p:cNvPr id="13" name="Picture 2" descr="http://cfile21.uf.tistory.com/image/99B12F345A6943F90E59BD">
            <a:extLst>
              <a:ext uri="{FF2B5EF4-FFF2-40B4-BE49-F238E27FC236}">
                <a16:creationId xmlns:a16="http://schemas.microsoft.com/office/drawing/2014/main" id="{7064C850-52D8-4916-B3ED-357D40447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73" y="1943360"/>
            <a:ext cx="6116752" cy="389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69A1D0-95FF-4BF3-AC50-8CF0B18A7D2E}"/>
                  </a:ext>
                </a:extLst>
              </p:cNvPr>
              <p:cNvSpPr txBox="1"/>
              <p:nvPr/>
            </p:nvSpPr>
            <p:spPr>
              <a:xfrm>
                <a:off x="8177720" y="2622929"/>
                <a:ext cx="3059084" cy="1125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Softmax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함수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endParaRPr lang="ko-KR" altLang="en-US" dirty="0">
                  <a:solidFill>
                    <a:srgbClr val="FF0000"/>
                  </a:solidFill>
                </a:endParaRP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:r>
                  <a:rPr lang="ko-KR" altLang="en-US" dirty="0" err="1">
                    <a:solidFill>
                      <a:srgbClr val="FF0000"/>
                    </a:solidFill>
                  </a:rPr>
                  <a:t>확률분포로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변환하는 역할</a:t>
                </a:r>
                <a:endParaRPr lang="en-US" altLang="ko-K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69A1D0-95FF-4BF3-AC50-8CF0B18A7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720" y="2622929"/>
                <a:ext cx="3059084" cy="1125757"/>
              </a:xfrm>
              <a:prstGeom prst="rect">
                <a:avLst/>
              </a:prstGeom>
              <a:blipFill>
                <a:blip r:embed="rId3"/>
                <a:stretch>
                  <a:fillRect l="-1594" t="-5405" b="-7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30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27027" y="873418"/>
            <a:ext cx="10924162" cy="595332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0A3AFDE-3D97-4B29-886B-898E75201EA2}"/>
              </a:ext>
            </a:extLst>
          </p:cNvPr>
          <p:cNvGrpSpPr/>
          <p:nvPr/>
        </p:nvGrpSpPr>
        <p:grpSpPr>
          <a:xfrm>
            <a:off x="2610727" y="1256166"/>
            <a:ext cx="6970545" cy="5004844"/>
            <a:chOff x="2578519" y="304936"/>
            <a:chExt cx="6970545" cy="500484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6DEF340-6662-401E-BCC2-D533BE7E333A}"/>
                </a:ext>
              </a:extLst>
            </p:cNvPr>
            <p:cNvSpPr/>
            <p:nvPr/>
          </p:nvSpPr>
          <p:spPr>
            <a:xfrm>
              <a:off x="2578519" y="2548114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7D0F1F1-6B98-41BF-ACC8-F2BCCF6DA03D}"/>
                </a:ext>
              </a:extLst>
            </p:cNvPr>
            <p:cNvSpPr/>
            <p:nvPr/>
          </p:nvSpPr>
          <p:spPr>
            <a:xfrm>
              <a:off x="2578519" y="4013636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7D78442-E0E5-48F8-8798-9735A854B65B}"/>
                </a:ext>
              </a:extLst>
            </p:cNvPr>
            <p:cNvSpPr/>
            <p:nvPr/>
          </p:nvSpPr>
          <p:spPr>
            <a:xfrm>
              <a:off x="4239104" y="1205324"/>
              <a:ext cx="1215334" cy="1173412"/>
            </a:xfrm>
            <a:prstGeom prst="ellipse">
              <a:avLst/>
            </a:prstGeom>
            <a:noFill/>
            <a:ln>
              <a:solidFill>
                <a:srgbClr val="948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EEA2B05-D6F4-492F-831C-9052A0511CDC}"/>
                </a:ext>
              </a:extLst>
            </p:cNvPr>
            <p:cNvSpPr/>
            <p:nvPr/>
          </p:nvSpPr>
          <p:spPr>
            <a:xfrm>
              <a:off x="4239104" y="2670846"/>
              <a:ext cx="1215334" cy="1173412"/>
            </a:xfrm>
            <a:prstGeom prst="ellipse">
              <a:avLst/>
            </a:prstGeom>
            <a:noFill/>
            <a:ln>
              <a:solidFill>
                <a:srgbClr val="948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36140AC-AECA-438D-A435-A149EB75C605}"/>
                </a:ext>
              </a:extLst>
            </p:cNvPr>
            <p:cNvSpPr/>
            <p:nvPr/>
          </p:nvSpPr>
          <p:spPr>
            <a:xfrm>
              <a:off x="4243505" y="4136368"/>
              <a:ext cx="1215334" cy="1173412"/>
            </a:xfrm>
            <a:prstGeom prst="ellipse">
              <a:avLst/>
            </a:prstGeom>
            <a:noFill/>
            <a:ln>
              <a:solidFill>
                <a:srgbClr val="948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FDEE375-46B4-4DF8-81B6-67927131366B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3226591" y="1792030"/>
              <a:ext cx="1012513" cy="1080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B800481-A35B-49A6-BFD2-E53FC7C8DCD3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3226591" y="2872150"/>
              <a:ext cx="1012513" cy="3854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0B78C06-74FF-4B82-A6FC-758CCA31345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3226591" y="2872150"/>
              <a:ext cx="1016914" cy="185092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D197BDF-DA60-47C2-A20D-4BFA04F17EDF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3226591" y="1792030"/>
              <a:ext cx="1012513" cy="254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EDA58BA-FB04-497C-AEA2-7ABBA7070C72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3226591" y="3257552"/>
              <a:ext cx="1012513" cy="108012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E4DBD7-6422-4EB0-899C-0F14CD968049}"/>
                </a:ext>
              </a:extLst>
            </p:cNvPr>
            <p:cNvCxnSpPr>
              <a:cxnSpLocks/>
              <a:stCxn id="12" idx="6"/>
              <a:endCxn id="20" idx="2"/>
            </p:cNvCxnSpPr>
            <p:nvPr/>
          </p:nvCxnSpPr>
          <p:spPr>
            <a:xfrm>
              <a:off x="3226591" y="4337672"/>
              <a:ext cx="1016914" cy="3854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26175A9-6497-4F1A-B917-38EB5D842524}"/>
                </a:ext>
              </a:extLst>
            </p:cNvPr>
            <p:cNvSpPr/>
            <p:nvPr/>
          </p:nvSpPr>
          <p:spPr>
            <a:xfrm>
              <a:off x="2578519" y="1082592"/>
              <a:ext cx="648072" cy="64807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0205B62-35E4-40FA-B512-732F93E5C17B}"/>
                </a:ext>
              </a:extLst>
            </p:cNvPr>
            <p:cNvCxnSpPr>
              <a:cxnSpLocks/>
              <a:stCxn id="27" idx="6"/>
              <a:endCxn id="34" idx="2"/>
            </p:cNvCxnSpPr>
            <p:nvPr/>
          </p:nvCxnSpPr>
          <p:spPr>
            <a:xfrm>
              <a:off x="3226591" y="1406628"/>
              <a:ext cx="1022491" cy="385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81C9253-472F-4AE8-BED8-AA6ADFAA3063}"/>
                </a:ext>
              </a:extLst>
            </p:cNvPr>
            <p:cNvCxnSpPr>
              <a:cxnSpLocks/>
              <a:stCxn id="27" idx="6"/>
              <a:endCxn id="14" idx="2"/>
            </p:cNvCxnSpPr>
            <p:nvPr/>
          </p:nvCxnSpPr>
          <p:spPr>
            <a:xfrm>
              <a:off x="3226591" y="1406628"/>
              <a:ext cx="1012513" cy="185092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390644-69B5-4A1D-BF8C-80C640F216E0}"/>
                </a:ext>
              </a:extLst>
            </p:cNvPr>
            <p:cNvCxnSpPr>
              <a:cxnSpLocks/>
              <a:stCxn id="27" idx="6"/>
              <a:endCxn id="20" idx="2"/>
            </p:cNvCxnSpPr>
            <p:nvPr/>
          </p:nvCxnSpPr>
          <p:spPr>
            <a:xfrm>
              <a:off x="3226591" y="1406628"/>
              <a:ext cx="1016914" cy="331644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3918FA6-8A4C-4170-AA4B-0FEB216CB1D3}"/>
                    </a:ext>
                  </a:extLst>
                </p:cNvPr>
                <p:cNvSpPr txBox="1"/>
                <p:nvPr/>
              </p:nvSpPr>
              <p:spPr>
                <a:xfrm>
                  <a:off x="3370607" y="1133316"/>
                  <a:ext cx="432048" cy="405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582CCEB-481F-4338-A323-ABB2B985C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607" y="1133316"/>
                  <a:ext cx="432048" cy="40562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46479"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77672B-DD59-4282-8F7A-7B48DD1BFF2B}"/>
                    </a:ext>
                  </a:extLst>
                </p:cNvPr>
                <p:cNvSpPr txBox="1"/>
                <p:nvPr/>
              </p:nvSpPr>
              <p:spPr>
                <a:xfrm>
                  <a:off x="3370607" y="1997412"/>
                  <a:ext cx="432048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B509256-AC80-493E-8187-87343991C0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607" y="1997412"/>
                  <a:ext cx="432048" cy="3808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78873"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E230AC3-39A5-4751-A533-51E6870A8F45}"/>
                    </a:ext>
                  </a:extLst>
                </p:cNvPr>
                <p:cNvSpPr txBox="1"/>
                <p:nvPr/>
              </p:nvSpPr>
              <p:spPr>
                <a:xfrm>
                  <a:off x="3370607" y="2563348"/>
                  <a:ext cx="432048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E751499-F4B5-4FD1-B927-29384C8CC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607" y="2563348"/>
                  <a:ext cx="432048" cy="3808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78873" b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D66DA1D1-58D5-412F-BB0C-62C8207AE549}"/>
                    </a:ext>
                  </a:extLst>
                </p:cNvPr>
                <p:cNvSpPr/>
                <p:nvPr/>
              </p:nvSpPr>
              <p:spPr>
                <a:xfrm>
                  <a:off x="4249082" y="1554154"/>
                  <a:ext cx="476058" cy="4760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F271FC-5A22-44DF-9A30-B704FDE301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082" y="1554154"/>
                  <a:ext cx="476058" cy="47605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l="-2500" r="-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A67D0757-DED0-46EC-BCB2-1A3E289BFBDB}"/>
                    </a:ext>
                  </a:extLst>
                </p:cNvPr>
                <p:cNvSpPr/>
                <p:nvPr/>
              </p:nvSpPr>
              <p:spPr>
                <a:xfrm>
                  <a:off x="4971598" y="1554154"/>
                  <a:ext cx="476058" cy="4760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7BCFCF5-AF7D-4B94-86A0-7A1065E58F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598" y="1554154"/>
                  <a:ext cx="476058" cy="476058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l="-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70AB605-4300-4A28-9E9B-57E04C5BAB61}"/>
                </a:ext>
              </a:extLst>
            </p:cNvPr>
            <p:cNvCxnSpPr>
              <a:stCxn id="34" idx="6"/>
              <a:endCxn id="35" idx="2"/>
            </p:cNvCxnSpPr>
            <p:nvPr/>
          </p:nvCxnSpPr>
          <p:spPr>
            <a:xfrm>
              <a:off x="4725140" y="1792183"/>
              <a:ext cx="24645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E94802C-D7D5-47F5-AB23-5D73675952D9}"/>
                </a:ext>
              </a:extLst>
            </p:cNvPr>
            <p:cNvGrpSpPr/>
            <p:nvPr/>
          </p:nvGrpSpPr>
          <p:grpSpPr>
            <a:xfrm>
              <a:off x="4249082" y="4480880"/>
              <a:ext cx="1198574" cy="476058"/>
              <a:chOff x="3146219" y="2481686"/>
              <a:chExt cx="1198574" cy="4760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DF9E0965-5E79-44B4-BFAC-E57659D93CF7}"/>
                      </a:ext>
                    </a:extLst>
                  </p:cNvPr>
                  <p:cNvSpPr/>
                  <p:nvPr/>
                </p:nvSpPr>
                <p:spPr>
                  <a:xfrm>
                    <a:off x="3146219" y="2481686"/>
                    <a:ext cx="476058" cy="476058"/>
                  </a:xfrm>
                  <a:prstGeom prst="ellipse">
                    <a:avLst/>
                  </a:prstGeom>
                  <a:noFill/>
                  <a:ln>
                    <a:solidFill>
                      <a:srgbClr val="948A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타원 63">
                    <a:extLst>
                      <a:ext uri="{FF2B5EF4-FFF2-40B4-BE49-F238E27FC236}">
                        <a16:creationId xmlns:a16="http://schemas.microsoft.com/office/drawing/2014/main" id="{0ADEB4C3-7E5C-42B4-B553-2DA75D7323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6219" y="2481686"/>
                    <a:ext cx="476058" cy="476058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2439" r="-1220"/>
                    </a:stretch>
                  </a:blipFill>
                  <a:ln>
                    <a:solidFill>
                      <a:srgbClr val="948A54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436E333A-DBD0-4C93-8BCE-4CCDF084C333}"/>
                      </a:ext>
                    </a:extLst>
                  </p:cNvPr>
                  <p:cNvSpPr/>
                  <p:nvPr/>
                </p:nvSpPr>
                <p:spPr>
                  <a:xfrm>
                    <a:off x="3868735" y="2481686"/>
                    <a:ext cx="476058" cy="476058"/>
                  </a:xfrm>
                  <a:prstGeom prst="ellipse">
                    <a:avLst/>
                  </a:prstGeom>
                  <a:noFill/>
                  <a:ln>
                    <a:solidFill>
                      <a:srgbClr val="948A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3EC269EF-6A36-46B2-8DB7-40DB4B50BB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8735" y="2481686"/>
                    <a:ext cx="476058" cy="476058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1220"/>
                    </a:stretch>
                  </a:blipFill>
                  <a:ln>
                    <a:solidFill>
                      <a:srgbClr val="948A54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BC6861B0-B8C0-451E-9B59-5AFBA53509C2}"/>
                  </a:ext>
                </a:extLst>
              </p:cNvPr>
              <p:cNvCxnSpPr>
                <a:stCxn id="92" idx="6"/>
                <a:endCxn id="93" idx="2"/>
              </p:cNvCxnSpPr>
              <p:nvPr/>
            </p:nvCxnSpPr>
            <p:spPr>
              <a:xfrm>
                <a:off x="3622277" y="2719715"/>
                <a:ext cx="246458" cy="0"/>
              </a:xfrm>
              <a:prstGeom prst="straightConnector1">
                <a:avLst/>
              </a:prstGeom>
              <a:ln w="19050">
                <a:solidFill>
                  <a:srgbClr val="948A5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876EE9A-D99D-4F2E-92A0-30F344B23C17}"/>
                </a:ext>
              </a:extLst>
            </p:cNvPr>
            <p:cNvGrpSpPr/>
            <p:nvPr/>
          </p:nvGrpSpPr>
          <p:grpSpPr>
            <a:xfrm>
              <a:off x="4249082" y="3022182"/>
              <a:ext cx="1198574" cy="476058"/>
              <a:chOff x="3146219" y="2481686"/>
              <a:chExt cx="1198574" cy="4760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ADA3D216-85EF-4F12-AB85-64CAC82ED9D7}"/>
                      </a:ext>
                    </a:extLst>
                  </p:cNvPr>
                  <p:cNvSpPr/>
                  <p:nvPr/>
                </p:nvSpPr>
                <p:spPr>
                  <a:xfrm>
                    <a:off x="3146219" y="2481686"/>
                    <a:ext cx="476058" cy="476058"/>
                  </a:xfrm>
                  <a:prstGeom prst="ellipse">
                    <a:avLst/>
                  </a:prstGeom>
                  <a:noFill/>
                  <a:ln>
                    <a:solidFill>
                      <a:srgbClr val="948A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3CF82345-6E5F-4B7F-817F-E66006F91D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6219" y="2481686"/>
                    <a:ext cx="476058" cy="476058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2439" r="-1220"/>
                    </a:stretch>
                  </a:blipFill>
                  <a:ln>
                    <a:solidFill>
                      <a:srgbClr val="948A54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타원 89">
                    <a:extLst>
                      <a:ext uri="{FF2B5EF4-FFF2-40B4-BE49-F238E27FC236}">
                        <a16:creationId xmlns:a16="http://schemas.microsoft.com/office/drawing/2014/main" id="{EF54FD6C-1D98-45FD-BDE6-005141CC6F65}"/>
                      </a:ext>
                    </a:extLst>
                  </p:cNvPr>
                  <p:cNvSpPr/>
                  <p:nvPr/>
                </p:nvSpPr>
                <p:spPr>
                  <a:xfrm>
                    <a:off x="3868735" y="2481686"/>
                    <a:ext cx="476058" cy="476058"/>
                  </a:xfrm>
                  <a:prstGeom prst="ellipse">
                    <a:avLst/>
                  </a:prstGeom>
                  <a:noFill/>
                  <a:ln>
                    <a:solidFill>
                      <a:srgbClr val="948A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68680EBC-678C-49C1-B2A3-4972A08948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8735" y="2481686"/>
                    <a:ext cx="476058" cy="476058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1220"/>
                    </a:stretch>
                  </a:blipFill>
                  <a:ln>
                    <a:solidFill>
                      <a:srgbClr val="948A54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4CD40A0B-A241-4CF8-B4B1-1BEEA97FF1CA}"/>
                  </a:ext>
                </a:extLst>
              </p:cNvPr>
              <p:cNvCxnSpPr>
                <a:stCxn id="89" idx="6"/>
                <a:endCxn id="90" idx="2"/>
              </p:cNvCxnSpPr>
              <p:nvPr/>
            </p:nvCxnSpPr>
            <p:spPr>
              <a:xfrm>
                <a:off x="3622277" y="2719715"/>
                <a:ext cx="246458" cy="0"/>
              </a:xfrm>
              <a:prstGeom prst="straightConnector1">
                <a:avLst/>
              </a:prstGeom>
              <a:ln w="19050">
                <a:solidFill>
                  <a:srgbClr val="948A5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C911534-08D6-4C71-B5DA-2587EC586EC4}"/>
                </a:ext>
              </a:extLst>
            </p:cNvPr>
            <p:cNvSpPr/>
            <p:nvPr/>
          </p:nvSpPr>
          <p:spPr>
            <a:xfrm>
              <a:off x="4522735" y="304936"/>
              <a:ext cx="648072" cy="64807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67F02F-2180-460B-AC19-F8181FFF0345}"/>
                </a:ext>
              </a:extLst>
            </p:cNvPr>
            <p:cNvSpPr txBox="1"/>
            <p:nvPr/>
          </p:nvSpPr>
          <p:spPr>
            <a:xfrm>
              <a:off x="4642881" y="1501697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latin typeface="Lucida Calligraphy" panose="03010101010101010101" pitchFamily="66" charset="0"/>
                  <a:ea typeface="HY헤드라인M" panose="02030600000101010101" pitchFamily="18" charset="-127"/>
                </a:rPr>
                <a:t>h()</a:t>
              </a:r>
              <a:endParaRPr lang="ko-KR" altLang="en-US" sz="1400" dirty="0">
                <a:latin typeface="Lucida Calligraphy" panose="03010101010101010101" pitchFamily="66" charset="0"/>
                <a:ea typeface="HY헤드라인M" panose="0203060000010101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C73A61-BEC6-4783-9C81-2B6BDE2436BA}"/>
                </a:ext>
              </a:extLst>
            </p:cNvPr>
            <p:cNvSpPr txBox="1"/>
            <p:nvPr/>
          </p:nvSpPr>
          <p:spPr>
            <a:xfrm>
              <a:off x="4642881" y="2974490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latin typeface="Lucida Calligraphy" panose="03010101010101010101" pitchFamily="66" charset="0"/>
                  <a:ea typeface="HY헤드라인M" panose="02030600000101010101" pitchFamily="18" charset="-127"/>
                </a:rPr>
                <a:t>h()</a:t>
              </a:r>
              <a:endParaRPr lang="ko-KR" altLang="en-US" sz="1400" dirty="0">
                <a:latin typeface="Lucida Calligraphy" panose="03010101010101010101" pitchFamily="66" charset="0"/>
                <a:ea typeface="HY헤드라인M" panose="0203060000010101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A75DE-8A73-4091-B69B-C1B0C637F87E}"/>
                </a:ext>
              </a:extLst>
            </p:cNvPr>
            <p:cNvSpPr txBox="1"/>
            <p:nvPr/>
          </p:nvSpPr>
          <p:spPr>
            <a:xfrm>
              <a:off x="4642881" y="4448503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latin typeface="Lucida Calligraphy" panose="03010101010101010101" pitchFamily="66" charset="0"/>
                  <a:ea typeface="HY헤드라인M" panose="02030600000101010101" pitchFamily="18" charset="-127"/>
                </a:rPr>
                <a:t>h()</a:t>
              </a:r>
              <a:endParaRPr lang="ko-KR" altLang="en-US" sz="1400" dirty="0">
                <a:latin typeface="Lucida Calligraphy" panose="03010101010101010101" pitchFamily="66" charset="0"/>
                <a:ea typeface="HY헤드라인M" panose="0203060000010101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0F6A062-0B77-4658-851A-5B9933F271A3}"/>
                </a:ext>
              </a:extLst>
            </p:cNvPr>
            <p:cNvSpPr/>
            <p:nvPr/>
          </p:nvSpPr>
          <p:spPr>
            <a:xfrm>
              <a:off x="6379724" y="2278308"/>
              <a:ext cx="1201770" cy="1173600"/>
            </a:xfrm>
            <a:prstGeom prst="ellipse">
              <a:avLst/>
            </a:prstGeom>
            <a:noFill/>
            <a:ln>
              <a:solidFill>
                <a:srgbClr val="948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EC00984-A584-4AA8-B049-9FDEDF8A5946}"/>
                </a:ext>
              </a:extLst>
            </p:cNvPr>
            <p:cNvSpPr/>
            <p:nvPr/>
          </p:nvSpPr>
          <p:spPr>
            <a:xfrm>
              <a:off x="6384125" y="3743830"/>
              <a:ext cx="1201770" cy="1173600"/>
            </a:xfrm>
            <a:prstGeom prst="ellipse">
              <a:avLst/>
            </a:prstGeom>
            <a:noFill/>
            <a:ln>
              <a:solidFill>
                <a:srgbClr val="948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557544C-5C08-42C5-BCBF-EBFA6AF0DE9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5454438" y="1792030"/>
              <a:ext cx="925286" cy="1073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26B3727-F746-40D9-B07A-9B75093BD012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5454438" y="1792030"/>
              <a:ext cx="932522" cy="254480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21AA522F-5402-42E8-9813-6CDF1FCE258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5454438" y="2865108"/>
              <a:ext cx="925286" cy="392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1A4A581-B3F4-46A0-A15C-BE6FD15EF886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5458839" y="2865108"/>
              <a:ext cx="920885" cy="1857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FD0CC34-04A6-4771-9A87-B5167D2F4E71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5454438" y="3257552"/>
              <a:ext cx="932522" cy="107928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ED2F7CF2-9B13-4DC3-9F1B-BBF645396CC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458839" y="4336837"/>
              <a:ext cx="928121" cy="38623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B7675DD-9880-468B-A28D-B814710E9C15}"/>
                    </a:ext>
                  </a:extLst>
                </p:cNvPr>
                <p:cNvSpPr txBox="1"/>
                <p:nvPr/>
              </p:nvSpPr>
              <p:spPr>
                <a:xfrm>
                  <a:off x="5406946" y="1030098"/>
                  <a:ext cx="432048" cy="405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582CCEB-481F-4338-A323-ABB2B985C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6946" y="1030098"/>
                  <a:ext cx="432048" cy="40562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47887" b="-14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C20CE3F-B6F4-49C4-9E96-FEFDF26914E6}"/>
                    </a:ext>
                  </a:extLst>
                </p:cNvPr>
                <p:cNvSpPr txBox="1"/>
                <p:nvPr/>
              </p:nvSpPr>
              <p:spPr>
                <a:xfrm>
                  <a:off x="5406946" y="2275995"/>
                  <a:ext cx="432048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B509256-AC80-493E-8187-87343991C0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6946" y="2275995"/>
                  <a:ext cx="432048" cy="3808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0282" b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D2AE68E-72E0-41F0-8F1A-728B2A79EFBE}"/>
                    </a:ext>
                  </a:extLst>
                </p:cNvPr>
                <p:cNvSpPr txBox="1"/>
                <p:nvPr/>
              </p:nvSpPr>
              <p:spPr>
                <a:xfrm>
                  <a:off x="5512229" y="3075659"/>
                  <a:ext cx="432048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E751499-F4B5-4FD1-B927-29384C8CC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229" y="3075659"/>
                  <a:ext cx="432048" cy="3808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80282"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09DB8FB-41BC-4544-8D93-13E2E9BFC5C0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>
              <a:off x="5170807" y="628972"/>
              <a:ext cx="1208485" cy="2237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AD1765A-559A-46B3-AB96-C7C2D3B2567D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5170807" y="628972"/>
              <a:ext cx="1213318" cy="370165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38B32CB-24AC-49B2-BC90-293FA0ED318F}"/>
                </a:ext>
              </a:extLst>
            </p:cNvPr>
            <p:cNvSpPr/>
            <p:nvPr/>
          </p:nvSpPr>
          <p:spPr>
            <a:xfrm>
              <a:off x="6652172" y="1085322"/>
              <a:ext cx="648072" cy="64807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53AB817-578A-483F-B7F5-CF38FC0559A0}"/>
                </a:ext>
              </a:extLst>
            </p:cNvPr>
            <p:cNvGrpSpPr/>
            <p:nvPr/>
          </p:nvGrpSpPr>
          <p:grpSpPr>
            <a:xfrm>
              <a:off x="6379292" y="2628377"/>
              <a:ext cx="1198574" cy="476058"/>
              <a:chOff x="3146219" y="2481686"/>
              <a:chExt cx="1198574" cy="4760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타원 85">
                    <a:extLst>
                      <a:ext uri="{FF2B5EF4-FFF2-40B4-BE49-F238E27FC236}">
                        <a16:creationId xmlns:a16="http://schemas.microsoft.com/office/drawing/2014/main" id="{37A5B7A4-BF89-4A90-850E-CFB0FCA64589}"/>
                      </a:ext>
                    </a:extLst>
                  </p:cNvPr>
                  <p:cNvSpPr/>
                  <p:nvPr/>
                </p:nvSpPr>
                <p:spPr>
                  <a:xfrm>
                    <a:off x="3146219" y="2481686"/>
                    <a:ext cx="476058" cy="47605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타원 107">
                    <a:extLst>
                      <a:ext uri="{FF2B5EF4-FFF2-40B4-BE49-F238E27FC236}">
                        <a16:creationId xmlns:a16="http://schemas.microsoft.com/office/drawing/2014/main" id="{263109B2-5CA5-45EB-8078-8097112B84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6219" y="2481686"/>
                    <a:ext cx="476058" cy="476058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243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40EEA76A-C1CD-4EFD-BDE2-6144A36A8F41}"/>
                      </a:ext>
                    </a:extLst>
                  </p:cNvPr>
                  <p:cNvSpPr/>
                  <p:nvPr/>
                </p:nvSpPr>
                <p:spPr>
                  <a:xfrm>
                    <a:off x="3868735" y="2481686"/>
                    <a:ext cx="476058" cy="47605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타원 108">
                    <a:extLst>
                      <a:ext uri="{FF2B5EF4-FFF2-40B4-BE49-F238E27FC236}">
                        <a16:creationId xmlns:a16="http://schemas.microsoft.com/office/drawing/2014/main" id="{1F85BD84-9EC4-46A5-BB2A-85705A40CA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8735" y="2481686"/>
                    <a:ext cx="476058" cy="476058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59F7BB4B-41DF-43AC-878B-D582E9667536}"/>
                  </a:ext>
                </a:extLst>
              </p:cNvPr>
              <p:cNvCxnSpPr>
                <a:stCxn id="86" idx="6"/>
                <a:endCxn id="87" idx="2"/>
              </p:cNvCxnSpPr>
              <p:nvPr/>
            </p:nvCxnSpPr>
            <p:spPr>
              <a:xfrm>
                <a:off x="3622277" y="2719715"/>
                <a:ext cx="2464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0205F93A-3A0C-464E-B8A7-E1AD0CF56FC8}"/>
                </a:ext>
              </a:extLst>
            </p:cNvPr>
            <p:cNvGrpSpPr/>
            <p:nvPr/>
          </p:nvGrpSpPr>
          <p:grpSpPr>
            <a:xfrm>
              <a:off x="6386960" y="4098808"/>
              <a:ext cx="1198574" cy="476058"/>
              <a:chOff x="3146219" y="2481686"/>
              <a:chExt cx="1198574" cy="4760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9780613-CD18-45EE-A6B2-D5A19500A0E5}"/>
                      </a:ext>
                    </a:extLst>
                  </p:cNvPr>
                  <p:cNvSpPr/>
                  <p:nvPr/>
                </p:nvSpPr>
                <p:spPr>
                  <a:xfrm>
                    <a:off x="3146219" y="2481686"/>
                    <a:ext cx="476058" cy="476058"/>
                  </a:xfrm>
                  <a:prstGeom prst="ellipse">
                    <a:avLst/>
                  </a:prstGeom>
                  <a:noFill/>
                  <a:ln>
                    <a:solidFill>
                      <a:srgbClr val="948A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타원 111">
                    <a:extLst>
                      <a:ext uri="{FF2B5EF4-FFF2-40B4-BE49-F238E27FC236}">
                        <a16:creationId xmlns:a16="http://schemas.microsoft.com/office/drawing/2014/main" id="{B684048C-52A0-4905-A9A8-4062BCD109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6219" y="2481686"/>
                    <a:ext cx="476058" cy="476058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l="-2439" r="-1220"/>
                    </a:stretch>
                  </a:blipFill>
                  <a:ln>
                    <a:solidFill>
                      <a:srgbClr val="948A54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id="{A9224C2F-2134-4631-9577-194466BBD87F}"/>
                      </a:ext>
                    </a:extLst>
                  </p:cNvPr>
                  <p:cNvSpPr/>
                  <p:nvPr/>
                </p:nvSpPr>
                <p:spPr>
                  <a:xfrm>
                    <a:off x="3868735" y="2481686"/>
                    <a:ext cx="476058" cy="476058"/>
                  </a:xfrm>
                  <a:prstGeom prst="ellipse">
                    <a:avLst/>
                  </a:prstGeom>
                  <a:noFill/>
                  <a:ln>
                    <a:solidFill>
                      <a:srgbClr val="948A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타원 112">
                    <a:extLst>
                      <a:ext uri="{FF2B5EF4-FFF2-40B4-BE49-F238E27FC236}">
                        <a16:creationId xmlns:a16="http://schemas.microsoft.com/office/drawing/2014/main" id="{B35B161D-CF5E-4C60-AC9E-3BCE57D5E9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8735" y="2481686"/>
                    <a:ext cx="476058" cy="476058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l="-1220"/>
                    </a:stretch>
                  </a:blipFill>
                  <a:ln>
                    <a:solidFill>
                      <a:srgbClr val="948A54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D9E24892-0F8E-4289-9F16-8DED87E09D59}"/>
                  </a:ext>
                </a:extLst>
              </p:cNvPr>
              <p:cNvCxnSpPr>
                <a:stCxn id="83" idx="6"/>
                <a:endCxn id="84" idx="2"/>
              </p:cNvCxnSpPr>
              <p:nvPr/>
            </p:nvCxnSpPr>
            <p:spPr>
              <a:xfrm>
                <a:off x="3622277" y="2719715"/>
                <a:ext cx="246458" cy="0"/>
              </a:xfrm>
              <a:prstGeom prst="straightConnector1">
                <a:avLst/>
              </a:prstGeom>
              <a:ln w="19050">
                <a:solidFill>
                  <a:srgbClr val="948A5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211A75-67E3-4DFF-9E03-2D74A042625B}"/>
                </a:ext>
              </a:extLst>
            </p:cNvPr>
            <p:cNvSpPr txBox="1"/>
            <p:nvPr/>
          </p:nvSpPr>
          <p:spPr>
            <a:xfrm>
              <a:off x="6763462" y="4047626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latin typeface="Lucida Calligraphy" panose="03010101010101010101" pitchFamily="66" charset="0"/>
                  <a:ea typeface="HY헤드라인M" panose="02030600000101010101" pitchFamily="18" charset="-127"/>
                </a:rPr>
                <a:t>h()</a:t>
              </a:r>
              <a:endParaRPr lang="ko-KR" altLang="en-US" sz="1400" dirty="0">
                <a:latin typeface="Lucida Calligraphy" panose="03010101010101010101" pitchFamily="66" charset="0"/>
                <a:ea typeface="HY헤드라인M" panose="0203060000010101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F6CF554-D604-4410-A3FA-77DA8C67D83F}"/>
                </a:ext>
              </a:extLst>
            </p:cNvPr>
            <p:cNvSpPr txBox="1"/>
            <p:nvPr/>
          </p:nvSpPr>
          <p:spPr>
            <a:xfrm>
              <a:off x="6763462" y="2597815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latin typeface="Lucida Calligraphy" panose="03010101010101010101" pitchFamily="66" charset="0"/>
                  <a:ea typeface="HY헤드라인M" panose="02030600000101010101" pitchFamily="18" charset="-127"/>
                </a:rPr>
                <a:t>h()</a:t>
              </a:r>
              <a:endParaRPr lang="ko-KR" altLang="en-US" sz="1400" dirty="0">
                <a:latin typeface="Lucida Calligraphy" panose="03010101010101010101" pitchFamily="66" charset="0"/>
                <a:ea typeface="HY헤드라인M" panose="02030600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E86CC9D-5D89-4111-B6DB-3750D09045D5}"/>
                    </a:ext>
                  </a:extLst>
                </p:cNvPr>
                <p:cNvSpPr txBox="1"/>
                <p:nvPr/>
              </p:nvSpPr>
              <p:spPr>
                <a:xfrm>
                  <a:off x="5701057" y="3908403"/>
                  <a:ext cx="432048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D5699A9-9125-474F-B24D-DEF90ECAF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057" y="3908403"/>
                  <a:ext cx="432048" cy="3808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80282" b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F70A9A1-D20A-4D04-A47D-632D81B9072A}"/>
                </a:ext>
              </a:extLst>
            </p:cNvPr>
            <p:cNvSpPr/>
            <p:nvPr/>
          </p:nvSpPr>
          <p:spPr>
            <a:xfrm>
              <a:off x="8304987" y="2259355"/>
              <a:ext cx="1239676" cy="1239676"/>
            </a:xfrm>
            <a:prstGeom prst="ellipse">
              <a:avLst/>
            </a:prstGeom>
            <a:noFill/>
            <a:ln>
              <a:solidFill>
                <a:srgbClr val="948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AB53F9C-40EB-494A-92C3-FE711828E86F}"/>
                </a:ext>
              </a:extLst>
            </p:cNvPr>
            <p:cNvSpPr/>
            <p:nvPr/>
          </p:nvSpPr>
          <p:spPr>
            <a:xfrm>
              <a:off x="8309388" y="3724877"/>
              <a:ext cx="1239676" cy="1239676"/>
            </a:xfrm>
            <a:prstGeom prst="ellipse">
              <a:avLst/>
            </a:prstGeom>
            <a:noFill/>
            <a:ln>
              <a:solidFill>
                <a:srgbClr val="948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9B548B1E-FA40-46F9-A3AA-DE7DDDF79CD9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7581494" y="2865108"/>
              <a:ext cx="723493" cy="14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C90A4CB-6780-4A3B-8AB6-D2DF7594D5DA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7581494" y="2865108"/>
              <a:ext cx="727894" cy="1479607"/>
            </a:xfrm>
            <a:prstGeom prst="straightConnector1">
              <a:avLst/>
            </a:prstGeom>
            <a:ln>
              <a:solidFill>
                <a:srgbClr val="948A5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1E5DAC1-09FA-4C2B-9E85-BC3F7743BEA4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 flipV="1">
              <a:off x="7585895" y="2879193"/>
              <a:ext cx="719092" cy="145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D4D7566-DC0A-410A-BC7F-857A811ED40D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7585895" y="4330630"/>
              <a:ext cx="723493" cy="14085"/>
            </a:xfrm>
            <a:prstGeom prst="straightConnector1">
              <a:avLst/>
            </a:prstGeom>
            <a:ln>
              <a:solidFill>
                <a:srgbClr val="948A5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F98F4A63-4AC3-49A6-825D-74721DDC7CC7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7300244" y="1409358"/>
              <a:ext cx="1004743" cy="1469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5DF41532-52F5-403F-AAB1-DCE4FC21C4D3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7300244" y="1409358"/>
              <a:ext cx="1009144" cy="293535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CF46EA7-4CE0-424C-BBB5-12205C90BFF9}"/>
                </a:ext>
              </a:extLst>
            </p:cNvPr>
            <p:cNvGrpSpPr/>
            <p:nvPr/>
          </p:nvGrpSpPr>
          <p:grpSpPr>
            <a:xfrm>
              <a:off x="8326683" y="2621051"/>
              <a:ext cx="1198574" cy="476058"/>
              <a:chOff x="7031120" y="3561653"/>
              <a:chExt cx="1198574" cy="4760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타원 79">
                    <a:extLst>
                      <a:ext uri="{FF2B5EF4-FFF2-40B4-BE49-F238E27FC236}">
                        <a16:creationId xmlns:a16="http://schemas.microsoft.com/office/drawing/2014/main" id="{E55920D5-8B36-4F01-A471-75DEC9A8393F}"/>
                      </a:ext>
                    </a:extLst>
                  </p:cNvPr>
                  <p:cNvSpPr/>
                  <p:nvPr/>
                </p:nvSpPr>
                <p:spPr>
                  <a:xfrm>
                    <a:off x="7031120" y="3561653"/>
                    <a:ext cx="476058" cy="47605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9571BDF4-FBAA-4549-AA58-306D22D897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1120" y="3561653"/>
                    <a:ext cx="476058" cy="476058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122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AB103111-E73D-429B-A345-1AB7D37646BC}"/>
                      </a:ext>
                    </a:extLst>
                  </p:cNvPr>
                  <p:cNvSpPr/>
                  <p:nvPr/>
                </p:nvSpPr>
                <p:spPr>
                  <a:xfrm>
                    <a:off x="7753636" y="3561653"/>
                    <a:ext cx="476058" cy="47605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74969420-D1BB-4A6E-9B70-D8E115CC97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3636" y="3561653"/>
                    <a:ext cx="476058" cy="476058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73952615-6B6C-4EBC-9590-B98CD88F3DC7}"/>
                  </a:ext>
                </a:extLst>
              </p:cNvPr>
              <p:cNvCxnSpPr>
                <a:stCxn id="80" idx="6"/>
                <a:endCxn id="81" idx="2"/>
              </p:cNvCxnSpPr>
              <p:nvPr/>
            </p:nvCxnSpPr>
            <p:spPr>
              <a:xfrm>
                <a:off x="7507178" y="3799682"/>
                <a:ext cx="2464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16B3A87-BA89-462E-A434-BCD74ECF9686}"/>
                </a:ext>
              </a:extLst>
            </p:cNvPr>
            <p:cNvGrpSpPr/>
            <p:nvPr/>
          </p:nvGrpSpPr>
          <p:grpSpPr>
            <a:xfrm>
              <a:off x="8326683" y="4106686"/>
              <a:ext cx="1198574" cy="476058"/>
              <a:chOff x="7031120" y="3561653"/>
              <a:chExt cx="1198574" cy="4760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타원 76">
                    <a:extLst>
                      <a:ext uri="{FF2B5EF4-FFF2-40B4-BE49-F238E27FC236}">
                        <a16:creationId xmlns:a16="http://schemas.microsoft.com/office/drawing/2014/main" id="{A9E3EFEB-9EB1-4F34-AF84-A7F3E01DC464}"/>
                      </a:ext>
                    </a:extLst>
                  </p:cNvPr>
                  <p:cNvSpPr/>
                  <p:nvPr/>
                </p:nvSpPr>
                <p:spPr>
                  <a:xfrm>
                    <a:off x="7031120" y="3561653"/>
                    <a:ext cx="476058" cy="476058"/>
                  </a:xfrm>
                  <a:prstGeom prst="ellipse">
                    <a:avLst/>
                  </a:prstGeom>
                  <a:noFill/>
                  <a:ln>
                    <a:solidFill>
                      <a:srgbClr val="948A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타원 121">
                    <a:extLst>
                      <a:ext uri="{FF2B5EF4-FFF2-40B4-BE49-F238E27FC236}">
                        <a16:creationId xmlns:a16="http://schemas.microsoft.com/office/drawing/2014/main" id="{C4598FF5-6806-4E40-84CE-ECCBE8D0C6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1120" y="3561653"/>
                    <a:ext cx="476058" cy="476058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2439" r="-1220"/>
                    </a:stretch>
                  </a:blipFill>
                  <a:ln>
                    <a:solidFill>
                      <a:srgbClr val="948A54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타원 77">
                    <a:extLst>
                      <a:ext uri="{FF2B5EF4-FFF2-40B4-BE49-F238E27FC236}">
                        <a16:creationId xmlns:a16="http://schemas.microsoft.com/office/drawing/2014/main" id="{93B94A91-DDBC-41CB-8F38-B2DFBF95452D}"/>
                      </a:ext>
                    </a:extLst>
                  </p:cNvPr>
                  <p:cNvSpPr/>
                  <p:nvPr/>
                </p:nvSpPr>
                <p:spPr>
                  <a:xfrm>
                    <a:off x="7753636" y="3561653"/>
                    <a:ext cx="476058" cy="476058"/>
                  </a:xfrm>
                  <a:prstGeom prst="ellipse">
                    <a:avLst/>
                  </a:prstGeom>
                  <a:noFill/>
                  <a:ln w="19050">
                    <a:solidFill>
                      <a:srgbClr val="948A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타원 122">
                    <a:extLst>
                      <a:ext uri="{FF2B5EF4-FFF2-40B4-BE49-F238E27FC236}">
                        <a16:creationId xmlns:a16="http://schemas.microsoft.com/office/drawing/2014/main" id="{D018A02E-2ED7-443F-89CB-C5D4E72C6F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3636" y="3561653"/>
                    <a:ext cx="476058" cy="476058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19050">
                    <a:solidFill>
                      <a:srgbClr val="948A54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23F41932-7086-4EC5-9C91-68DA5609E00E}"/>
                  </a:ext>
                </a:extLst>
              </p:cNvPr>
              <p:cNvCxnSpPr>
                <a:stCxn id="77" idx="6"/>
                <a:endCxn id="78" idx="2"/>
              </p:cNvCxnSpPr>
              <p:nvPr/>
            </p:nvCxnSpPr>
            <p:spPr>
              <a:xfrm>
                <a:off x="7507178" y="3799682"/>
                <a:ext cx="246458" cy="0"/>
              </a:xfrm>
              <a:prstGeom prst="straightConnector1">
                <a:avLst/>
              </a:prstGeom>
              <a:ln w="19050">
                <a:solidFill>
                  <a:srgbClr val="948A5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83C6DF0-D86F-459B-8AE7-728A87C7A6BB}"/>
                    </a:ext>
                  </a:extLst>
                </p:cNvPr>
                <p:cNvSpPr txBox="1"/>
                <p:nvPr/>
              </p:nvSpPr>
              <p:spPr>
                <a:xfrm>
                  <a:off x="7611928" y="1655151"/>
                  <a:ext cx="432048" cy="405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34EBC19-69EB-4570-9EBA-520AF67B1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928" y="1655151"/>
                  <a:ext cx="432048" cy="40562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r="-46479"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80A226F-D67C-45CE-806F-6307535B2BCE}"/>
                    </a:ext>
                  </a:extLst>
                </p:cNvPr>
                <p:cNvSpPr txBox="1"/>
                <p:nvPr/>
              </p:nvSpPr>
              <p:spPr>
                <a:xfrm>
                  <a:off x="7541159" y="2846043"/>
                  <a:ext cx="432048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7BC460E-BB15-4E5B-9769-B61B26E83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159" y="2846043"/>
                  <a:ext cx="432048" cy="38081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80282"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D9DD172-3A21-43E2-8BD1-5D665D0C79F1}"/>
                    </a:ext>
                  </a:extLst>
                </p:cNvPr>
                <p:cNvSpPr txBox="1"/>
                <p:nvPr/>
              </p:nvSpPr>
              <p:spPr>
                <a:xfrm>
                  <a:off x="7870739" y="3487990"/>
                  <a:ext cx="432048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0C8B3A6-E520-4B4E-A2D4-33DF5DE37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0739" y="3487990"/>
                  <a:ext cx="432048" cy="38081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80282" b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9F58679-FD75-4DD7-8F6F-AE24E49D9197}"/>
                </a:ext>
              </a:extLst>
            </p:cNvPr>
            <p:cNvSpPr txBox="1"/>
            <p:nvPr/>
          </p:nvSpPr>
          <p:spPr>
            <a:xfrm>
              <a:off x="8678006" y="2497164"/>
              <a:ext cx="489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l-GR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σ</a:t>
              </a:r>
              <a:r>
                <a:rPr lang="en-US" altLang="ko-KR" sz="1400" dirty="0">
                  <a:latin typeface="Lucida Calligraphy" panose="03010101010101010101" pitchFamily="66" charset="0"/>
                  <a:ea typeface="HY헤드라인M" panose="02030600000101010101" pitchFamily="18" charset="-127"/>
                </a:rPr>
                <a:t>()</a:t>
              </a:r>
              <a:endParaRPr lang="ko-KR" altLang="en-US" sz="1400" dirty="0">
                <a:latin typeface="Lucida Calligraphy" panose="03010101010101010101" pitchFamily="66" charset="0"/>
                <a:ea typeface="HY헤드라인M" panose="02030600000101010101" pitchFamily="18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026721-395C-4F83-87F2-B8F68C12F051}"/>
                </a:ext>
              </a:extLst>
            </p:cNvPr>
            <p:cNvSpPr txBox="1"/>
            <p:nvPr/>
          </p:nvSpPr>
          <p:spPr>
            <a:xfrm>
              <a:off x="8678006" y="3988819"/>
              <a:ext cx="489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l-GR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σ</a:t>
              </a:r>
              <a:r>
                <a:rPr lang="en-US" altLang="ko-KR" sz="1400" dirty="0">
                  <a:latin typeface="Lucida Calligraphy" panose="03010101010101010101" pitchFamily="66" charset="0"/>
                  <a:ea typeface="HY헤드라인M" panose="02030600000101010101" pitchFamily="18" charset="-127"/>
                </a:rPr>
                <a:t>()</a:t>
              </a:r>
              <a:endParaRPr lang="ko-KR" altLang="en-US" sz="1400" dirty="0">
                <a:latin typeface="Lucida Calligraphy" panose="03010101010101010101" pitchFamily="66" charset="0"/>
                <a:ea typeface="HY헤드라인M" panose="02030600000101010101" pitchFamily="18" charset="-127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4AADB64-E07C-42A5-ACA8-179FA3AB3B3F}"/>
              </a:ext>
            </a:extLst>
          </p:cNvPr>
          <p:cNvSpPr txBox="1"/>
          <p:nvPr/>
        </p:nvSpPr>
        <p:spPr>
          <a:xfrm>
            <a:off x="3186119" y="6200971"/>
            <a:ext cx="70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Affine → Sigmoid → Affine → Sigmoid → Affine → </a:t>
            </a:r>
            <a:r>
              <a:rPr lang="en-US" altLang="ko-KR" dirty="0" err="1">
                <a:solidFill>
                  <a:srgbClr val="FF0000"/>
                </a:solidFill>
              </a:rPr>
              <a:t>Softmax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501DD-CD66-4F57-9192-77B2C90C79E8}"/>
              </a:ext>
            </a:extLst>
          </p:cNvPr>
          <p:cNvSpPr txBox="1"/>
          <p:nvPr/>
        </p:nvSpPr>
        <p:spPr>
          <a:xfrm>
            <a:off x="6419168" y="1127464"/>
            <a:ext cx="441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</a:t>
            </a:r>
            <a:r>
              <a:rPr lang="ko-KR" altLang="en-US" sz="2800" b="1" dirty="0"/>
              <a:t>층 신경망의 신호 전달</a:t>
            </a:r>
          </a:p>
        </p:txBody>
      </p:sp>
    </p:spTree>
    <p:extLst>
      <p:ext uri="{BB962C8B-B14F-4D97-AF65-F5344CB8AC3E}">
        <p14:creationId xmlns:p14="http://schemas.microsoft.com/office/powerpoint/2010/main" val="386145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FFA84EFD-76D0-47B6-8B01-6216DFC2E8D7}"/>
              </a:ext>
            </a:extLst>
          </p:cNvPr>
          <p:cNvSpPr/>
          <p:nvPr/>
        </p:nvSpPr>
        <p:spPr>
          <a:xfrm>
            <a:off x="-1" y="1455905"/>
            <a:ext cx="7993381" cy="1488332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CC0A4F4B-2DD2-4008-AE06-B9778FC9F10E}"/>
              </a:ext>
            </a:extLst>
          </p:cNvPr>
          <p:cNvSpPr/>
          <p:nvPr/>
        </p:nvSpPr>
        <p:spPr>
          <a:xfrm>
            <a:off x="1173804" y="1361871"/>
            <a:ext cx="6725056" cy="1488332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E155A94-5A41-4A47-A1DB-DEB1E8BC62D6}"/>
              </a:ext>
            </a:extLst>
          </p:cNvPr>
          <p:cNvSpPr/>
          <p:nvPr/>
        </p:nvSpPr>
        <p:spPr>
          <a:xfrm>
            <a:off x="0" y="1361871"/>
            <a:ext cx="6332706" cy="1488332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Chapter 3.  </a:t>
            </a:r>
            <a:r>
              <a:rPr lang="ko-KR" altLang="en-US" sz="3000" b="1" dirty="0" err="1"/>
              <a:t>손글씨</a:t>
            </a:r>
            <a:r>
              <a:rPr lang="ko-KR" altLang="en-US" sz="3000" b="1" dirty="0"/>
              <a:t> 분류</a:t>
            </a:r>
          </a:p>
        </p:txBody>
      </p:sp>
    </p:spTree>
    <p:extLst>
      <p:ext uri="{BB962C8B-B14F-4D97-AF65-F5344CB8AC3E}">
        <p14:creationId xmlns:p14="http://schemas.microsoft.com/office/powerpoint/2010/main" val="76622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27027" y="943583"/>
            <a:ext cx="10924162" cy="59144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71C4699-E0B4-4206-BF82-3B6CFA75FF26}"/>
              </a:ext>
            </a:extLst>
          </p:cNvPr>
          <p:cNvSpPr txBox="1">
            <a:spLocks/>
          </p:cNvSpPr>
          <p:nvPr/>
        </p:nvSpPr>
        <p:spPr>
          <a:xfrm>
            <a:off x="4379249" y="943579"/>
            <a:ext cx="3426237" cy="58818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200" b="1" dirty="0"/>
              <a:t>MNIST</a:t>
            </a:r>
            <a:endParaRPr lang="ko-KR" altLang="en-US" sz="4200" b="1" dirty="0"/>
          </a:p>
        </p:txBody>
      </p:sp>
      <p:pic>
        <p:nvPicPr>
          <p:cNvPr id="14" name="Picture 2" descr="https://ml4a.github.io/images/figures/fig_mnist_groundtruth.png">
            <a:extLst>
              <a:ext uri="{FF2B5EF4-FFF2-40B4-BE49-F238E27FC236}">
                <a16:creationId xmlns:a16="http://schemas.microsoft.com/office/drawing/2014/main" id="{ADDCD9D5-54A2-42AF-9313-6665B210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618" y="1778545"/>
            <a:ext cx="8191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E65421-E6A9-4C52-ABB9-9ADA24D88A63}"/>
              </a:ext>
            </a:extLst>
          </p:cNvPr>
          <p:cNvSpPr txBox="1"/>
          <p:nvPr/>
        </p:nvSpPr>
        <p:spPr>
          <a:xfrm>
            <a:off x="3007653" y="4155985"/>
            <a:ext cx="616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MNIST </a:t>
            </a:r>
            <a:r>
              <a:rPr lang="ko-KR" altLang="en-US" dirty="0" err="1"/>
              <a:t>데이터셋은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까지의 </a:t>
            </a:r>
            <a:r>
              <a:rPr lang="ko-KR" altLang="en-US" dirty="0" err="1"/>
              <a:t>손글씨</a:t>
            </a:r>
            <a:r>
              <a:rPr lang="ko-KR" altLang="en-US" dirty="0"/>
              <a:t> 이미지로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훈련 이미지가 </a:t>
            </a:r>
            <a:r>
              <a:rPr lang="en-US" altLang="ko-KR" dirty="0"/>
              <a:t>6</a:t>
            </a:r>
            <a:r>
              <a:rPr lang="ko-KR" altLang="en-US" dirty="0"/>
              <a:t>만장</a:t>
            </a:r>
            <a:r>
              <a:rPr lang="en-US" altLang="ko-KR" dirty="0"/>
              <a:t>, </a:t>
            </a:r>
            <a:r>
              <a:rPr lang="ko-KR" altLang="en-US" dirty="0"/>
              <a:t>시험 이미지가 </a:t>
            </a:r>
            <a:r>
              <a:rPr lang="en-US" altLang="ko-KR" dirty="0"/>
              <a:t>1</a:t>
            </a:r>
            <a:r>
              <a:rPr lang="ko-KR" altLang="en-US" dirty="0"/>
              <a:t>만장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이미지 데이터는 </a:t>
            </a:r>
            <a:r>
              <a:rPr lang="en-US" altLang="ko-KR" dirty="0"/>
              <a:t>28 by 28 </a:t>
            </a:r>
            <a:r>
              <a:rPr lang="ko-KR" altLang="en-US" dirty="0"/>
              <a:t>크기의 흑백 이미지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픽셀은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255</a:t>
            </a:r>
            <a:r>
              <a:rPr lang="ko-KR" altLang="en-US" dirty="0"/>
              <a:t>까지의 값</a:t>
            </a:r>
          </a:p>
        </p:txBody>
      </p:sp>
    </p:spTree>
    <p:extLst>
      <p:ext uri="{BB962C8B-B14F-4D97-AF65-F5344CB8AC3E}">
        <p14:creationId xmlns:p14="http://schemas.microsoft.com/office/powerpoint/2010/main" val="41684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32297" y="914401"/>
            <a:ext cx="10924162" cy="5943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pic>
        <p:nvPicPr>
          <p:cNvPr id="10" name="Picture 2" descr="https://ml4a.github.io/images/figures/mnist-input.png">
            <a:extLst>
              <a:ext uri="{FF2B5EF4-FFF2-40B4-BE49-F238E27FC236}">
                <a16:creationId xmlns:a16="http://schemas.microsoft.com/office/drawing/2014/main" id="{A2B099F6-A841-4244-B589-854CF06CE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61" y="2142670"/>
            <a:ext cx="7239864" cy="380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E0DE282-512C-4705-9D15-63C35F52EC3A}"/>
              </a:ext>
            </a:extLst>
          </p:cNvPr>
          <p:cNvSpPr txBox="1">
            <a:spLocks/>
          </p:cNvSpPr>
          <p:nvPr/>
        </p:nvSpPr>
        <p:spPr>
          <a:xfrm>
            <a:off x="4025602" y="1087971"/>
            <a:ext cx="4137553" cy="7916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MNIST </a:t>
            </a:r>
            <a:r>
              <a:rPr lang="ko-KR" altLang="en-US" sz="4000" b="1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24754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27027" y="894945"/>
            <a:ext cx="10924162" cy="5963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A12B41-3566-4CED-9DCF-34BE65CC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96" y="1685993"/>
            <a:ext cx="8310279" cy="4798894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7404C08-4F74-4AC4-B744-47DD60E79003}"/>
              </a:ext>
            </a:extLst>
          </p:cNvPr>
          <p:cNvSpPr txBox="1">
            <a:spLocks/>
          </p:cNvSpPr>
          <p:nvPr/>
        </p:nvSpPr>
        <p:spPr>
          <a:xfrm>
            <a:off x="1364594" y="1010889"/>
            <a:ext cx="9229928" cy="60398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MNIST </a:t>
            </a:r>
            <a:r>
              <a:rPr lang="ko-KR" altLang="en-US" sz="4000" b="1" dirty="0"/>
              <a:t>출력</a:t>
            </a:r>
          </a:p>
        </p:txBody>
      </p:sp>
      <p:pic>
        <p:nvPicPr>
          <p:cNvPr id="12" name="Picture 2" descr="ì¹´í¡ ìì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0C4CC2BA-01E0-4C35-87DF-D572019F7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86" y="1038457"/>
            <a:ext cx="563718" cy="57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6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27027" y="914401"/>
            <a:ext cx="10924162" cy="5943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361E8B3-8ED2-4BDD-8F54-B91ECACF3B63}"/>
              </a:ext>
            </a:extLst>
          </p:cNvPr>
          <p:cNvSpPr txBox="1">
            <a:spLocks/>
          </p:cNvSpPr>
          <p:nvPr/>
        </p:nvSpPr>
        <p:spPr>
          <a:xfrm>
            <a:off x="1114022" y="1101429"/>
            <a:ext cx="8974660" cy="100976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/>
              <a:t>MNIST </a:t>
            </a:r>
            <a:r>
              <a:rPr lang="ko-KR" altLang="en-US" sz="4800" b="1" dirty="0"/>
              <a:t>출력</a:t>
            </a:r>
          </a:p>
        </p:txBody>
      </p:sp>
      <p:pic>
        <p:nvPicPr>
          <p:cNvPr id="11" name="Picture 8" descr="ì¹´ì¹´ì¤í¡ ì¢ì 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6E0490B3-79D9-42A7-98BC-5F1C5C244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11" y="1096552"/>
            <a:ext cx="603053" cy="6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BC4239-C782-4678-A994-7B91EF5AD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361" y="1755487"/>
            <a:ext cx="7430108" cy="47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2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32298" y="1108953"/>
            <a:ext cx="10924162" cy="57490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2B93547-654D-47B7-9516-4E883AF2F8B9}"/>
              </a:ext>
            </a:extLst>
          </p:cNvPr>
          <p:cNvSpPr txBox="1">
            <a:spLocks/>
          </p:cNvSpPr>
          <p:nvPr/>
        </p:nvSpPr>
        <p:spPr>
          <a:xfrm>
            <a:off x="836579" y="1223727"/>
            <a:ext cx="10515600" cy="7438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Cost Function</a:t>
            </a:r>
            <a:endParaRPr lang="ko-KR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BF49FE-C203-49C2-B701-5CD76FDFC571}"/>
                  </a:ext>
                </a:extLst>
              </p:cNvPr>
              <p:cNvSpPr txBox="1"/>
              <p:nvPr/>
            </p:nvSpPr>
            <p:spPr>
              <a:xfrm>
                <a:off x="1235150" y="2314122"/>
                <a:ext cx="4465320" cy="131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</a:t>
                </a:r>
                <a:r>
                  <a:rPr lang="ko-KR" altLang="en-US" dirty="0"/>
                  <a:t>평균 제곱 오차 </a:t>
                </a:r>
                <a:r>
                  <a:rPr lang="en-US" altLang="ko-KR" dirty="0"/>
                  <a:t>(mean squared error)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BF49FE-C203-49C2-B701-5CD76FDFC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50" y="2314122"/>
                <a:ext cx="4465320" cy="1318502"/>
              </a:xfrm>
              <a:prstGeom prst="rect">
                <a:avLst/>
              </a:prstGeom>
              <a:blipFill>
                <a:blip r:embed="rId2"/>
                <a:stretch>
                  <a:fillRect l="-1230" t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5F3E08-5676-494E-AEA4-F7B1E2A28392}"/>
                  </a:ext>
                </a:extLst>
              </p:cNvPr>
              <p:cNvSpPr txBox="1"/>
              <p:nvPr/>
            </p:nvSpPr>
            <p:spPr>
              <a:xfrm>
                <a:off x="6303321" y="2314122"/>
                <a:ext cx="4764578" cy="131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</a:t>
                </a:r>
                <a:r>
                  <a:rPr lang="ko-KR" altLang="en-US" dirty="0"/>
                  <a:t>교차 엔트로피 오차 </a:t>
                </a:r>
                <a:r>
                  <a:rPr lang="en-US" altLang="ko-KR" dirty="0"/>
                  <a:t>(cross entropy error)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5F3E08-5676-494E-AEA4-F7B1E2A28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21" y="2314122"/>
                <a:ext cx="4764578" cy="1318502"/>
              </a:xfrm>
              <a:prstGeom prst="rect">
                <a:avLst/>
              </a:prstGeom>
              <a:blipFill>
                <a:blip r:embed="rId3"/>
                <a:stretch>
                  <a:fillRect l="-1023" t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D0266F-E810-446D-8376-F5DAD216CA7A}"/>
                  </a:ext>
                </a:extLst>
              </p:cNvPr>
              <p:cNvSpPr txBox="1"/>
              <p:nvPr/>
            </p:nvSpPr>
            <p:spPr>
              <a:xfrm>
                <a:off x="1306314" y="4396542"/>
                <a:ext cx="41064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1,0,0,0,0,0,0,0,0,0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,0,0,0,0,0,0,0,0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,0,0,0,0,0,0,0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︙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,0,0,0,0,0,0,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D0266F-E810-446D-8376-F5DAD216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4" y="4396542"/>
                <a:ext cx="4106488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4DC087-AF69-45F2-B466-6DC4A017E5AB}"/>
              </a:ext>
            </a:extLst>
          </p:cNvPr>
          <p:cNvSpPr txBox="1"/>
          <p:nvPr/>
        </p:nvSpPr>
        <p:spPr>
          <a:xfrm>
            <a:off x="1497052" y="5873870"/>
            <a:ext cx="39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» one-hot encoding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C87FC-5B78-40AF-9621-8481E46852F5}"/>
                  </a:ext>
                </a:extLst>
              </p:cNvPr>
              <p:cNvSpPr txBox="1"/>
              <p:nvPr/>
            </p:nvSpPr>
            <p:spPr>
              <a:xfrm>
                <a:off x="1497052" y="3787810"/>
                <a:ext cx="390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C87FC-5B78-40AF-9621-8481E4685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52" y="3787810"/>
                <a:ext cx="390144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A0C97A9-4E12-4C08-BFBB-52F43CCA57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10" y="3520064"/>
            <a:ext cx="3505919" cy="2933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10BFE-768C-41DA-BA4E-23AB97CF14B8}"/>
                  </a:ext>
                </a:extLst>
              </p:cNvPr>
              <p:cNvSpPr txBox="1"/>
              <p:nvPr/>
            </p:nvSpPr>
            <p:spPr>
              <a:xfrm>
                <a:off x="7431302" y="3969521"/>
                <a:ext cx="1467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E=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</a:rPr>
                  <a:t>log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</a:rPr>
                  <a:t>     </a:t>
                </a:r>
              </a:p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  = - log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10BFE-768C-41DA-BA4E-23AB97CF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302" y="3969521"/>
                <a:ext cx="1467372" cy="523220"/>
              </a:xfrm>
              <a:prstGeom prst="rect">
                <a:avLst/>
              </a:prstGeom>
              <a:blipFill>
                <a:blip r:embed="rId8"/>
                <a:stretch>
                  <a:fillRect l="-1245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014B9A-75BC-4204-AA29-07B472693B19}"/>
                  </a:ext>
                </a:extLst>
              </p:cNvPr>
              <p:cNvSpPr txBox="1"/>
              <p:nvPr/>
            </p:nvSpPr>
            <p:spPr>
              <a:xfrm>
                <a:off x="10175142" y="5904468"/>
                <a:ext cx="248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014B9A-75BC-4204-AA29-07B472693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142" y="5904468"/>
                <a:ext cx="248574" cy="369332"/>
              </a:xfrm>
              <a:prstGeom prst="rect">
                <a:avLst/>
              </a:prstGeom>
              <a:blipFill>
                <a:blip r:embed="rId9"/>
                <a:stretch>
                  <a:fillRect r="-46341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443F113-CE82-4975-A51C-CB999986C8B4}"/>
              </a:ext>
            </a:extLst>
          </p:cNvPr>
          <p:cNvSpPr txBox="1"/>
          <p:nvPr/>
        </p:nvSpPr>
        <p:spPr>
          <a:xfrm>
            <a:off x="6771050" y="3465327"/>
            <a:ext cx="20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3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F55D2-036D-40BC-AB80-2F7FCBBAD1C4}"/>
              </a:ext>
            </a:extLst>
          </p:cNvPr>
          <p:cNvGrpSpPr/>
          <p:nvPr/>
        </p:nvGrpSpPr>
        <p:grpSpPr>
          <a:xfrm>
            <a:off x="3985098" y="1301499"/>
            <a:ext cx="4221803" cy="45719"/>
            <a:chOff x="4075890" y="951304"/>
            <a:chExt cx="3268494" cy="4571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FB5E5D9-8031-4BF9-9D71-4DC315B28D37}"/>
                </a:ext>
              </a:extLst>
            </p:cNvPr>
            <p:cNvSpPr/>
            <p:nvPr/>
          </p:nvSpPr>
          <p:spPr>
            <a:xfrm flipV="1">
              <a:off x="4075890" y="951304"/>
              <a:ext cx="1634247" cy="45719"/>
            </a:xfrm>
            <a:prstGeom prst="rect">
              <a:avLst/>
            </a:prstGeom>
            <a:solidFill>
              <a:srgbClr val="2C367E"/>
            </a:solidFill>
            <a:ln>
              <a:solidFill>
                <a:srgbClr val="2C36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C607FD-A8BE-4782-9D63-0E29D2551991}"/>
                </a:ext>
              </a:extLst>
            </p:cNvPr>
            <p:cNvSpPr/>
            <p:nvPr/>
          </p:nvSpPr>
          <p:spPr>
            <a:xfrm flipV="1">
              <a:off x="5710137" y="951304"/>
              <a:ext cx="1634247" cy="45719"/>
            </a:xfrm>
            <a:prstGeom prst="rect">
              <a:avLst/>
            </a:prstGeom>
            <a:solidFill>
              <a:srgbClr val="E2D5CC"/>
            </a:solidFill>
            <a:ln>
              <a:solidFill>
                <a:srgbClr val="E2D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6FFE1-E284-47D4-9240-00DAC2D7F77C}"/>
              </a:ext>
            </a:extLst>
          </p:cNvPr>
          <p:cNvSpPr txBox="1"/>
          <p:nvPr/>
        </p:nvSpPr>
        <p:spPr>
          <a:xfrm>
            <a:off x="5475050" y="564204"/>
            <a:ext cx="1888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2C367E"/>
                </a:solidFill>
              </a:rPr>
              <a:t>목 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3B516-F6C0-4914-8199-23621FE43238}"/>
              </a:ext>
            </a:extLst>
          </p:cNvPr>
          <p:cNvSpPr txBox="1"/>
          <p:nvPr/>
        </p:nvSpPr>
        <p:spPr>
          <a:xfrm>
            <a:off x="4709810" y="2067934"/>
            <a:ext cx="45606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뉴런의 모방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퍼셉트론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3</a:t>
            </a:r>
            <a:r>
              <a:rPr lang="ko-KR" altLang="en-US" sz="2400" b="1" dirty="0"/>
              <a:t>층신경망의 구조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 err="1"/>
              <a:t>손글씨</a:t>
            </a:r>
            <a:r>
              <a:rPr lang="ko-KR" altLang="en-US" sz="2400" b="1" dirty="0"/>
              <a:t> 분류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획기적으로 빠른</a:t>
            </a:r>
            <a:r>
              <a:rPr lang="en-US" altLang="ko-KR" sz="2400" b="1" dirty="0"/>
              <a:t>! </a:t>
            </a:r>
            <a:r>
              <a:rPr lang="ko-KR" altLang="en-US" sz="2400" b="1" dirty="0" err="1"/>
              <a:t>역전파</a:t>
            </a:r>
            <a:r>
              <a:rPr lang="en-US" altLang="ko-KR" sz="2400" b="1" dirty="0"/>
              <a:t>!</a:t>
            </a:r>
          </a:p>
          <a:p>
            <a:endParaRPr lang="en-US" altLang="ko-KR" sz="24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4981AA1-F925-4A8A-ABBF-1B9A1046128B}"/>
              </a:ext>
            </a:extLst>
          </p:cNvPr>
          <p:cNvGrpSpPr/>
          <p:nvPr/>
        </p:nvGrpSpPr>
        <p:grpSpPr>
          <a:xfrm rot="10800000">
            <a:off x="3985098" y="5336409"/>
            <a:ext cx="4221803" cy="45719"/>
            <a:chOff x="4075890" y="951304"/>
            <a:chExt cx="3268494" cy="4571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5E01DB3-4C24-442B-BCEE-A5447286EDBA}"/>
                </a:ext>
              </a:extLst>
            </p:cNvPr>
            <p:cNvSpPr/>
            <p:nvPr/>
          </p:nvSpPr>
          <p:spPr>
            <a:xfrm flipV="1">
              <a:off x="4075890" y="951304"/>
              <a:ext cx="1634247" cy="45719"/>
            </a:xfrm>
            <a:prstGeom prst="rect">
              <a:avLst/>
            </a:prstGeom>
            <a:solidFill>
              <a:srgbClr val="2C367E"/>
            </a:solidFill>
            <a:ln>
              <a:solidFill>
                <a:srgbClr val="2C36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93599E-7E65-48AC-94EC-E1018722224B}"/>
                </a:ext>
              </a:extLst>
            </p:cNvPr>
            <p:cNvSpPr/>
            <p:nvPr/>
          </p:nvSpPr>
          <p:spPr>
            <a:xfrm flipV="1">
              <a:off x="5710137" y="951304"/>
              <a:ext cx="1634247" cy="45719"/>
            </a:xfrm>
            <a:prstGeom prst="rect">
              <a:avLst/>
            </a:prstGeom>
            <a:solidFill>
              <a:srgbClr val="E2D5CC"/>
            </a:solidFill>
            <a:ln>
              <a:solidFill>
                <a:srgbClr val="E2D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56DB3E9-8941-44F7-8E7F-9C144FB0E4DF}"/>
              </a:ext>
            </a:extLst>
          </p:cNvPr>
          <p:cNvGrpSpPr/>
          <p:nvPr/>
        </p:nvGrpSpPr>
        <p:grpSpPr>
          <a:xfrm>
            <a:off x="4001922" y="2067934"/>
            <a:ext cx="573894" cy="731483"/>
            <a:chOff x="3785889" y="1949978"/>
            <a:chExt cx="573894" cy="731483"/>
          </a:xfrm>
        </p:grpSpPr>
        <p:sp>
          <p:nvSpPr>
            <p:cNvPr id="21" name="눈물 방울 20">
              <a:extLst>
                <a:ext uri="{FF2B5EF4-FFF2-40B4-BE49-F238E27FC236}">
                  <a16:creationId xmlns:a16="http://schemas.microsoft.com/office/drawing/2014/main" id="{CDDA3E09-B453-48C8-B538-FEDC1CD93604}"/>
                </a:ext>
              </a:extLst>
            </p:cNvPr>
            <p:cNvSpPr/>
            <p:nvPr/>
          </p:nvSpPr>
          <p:spPr>
            <a:xfrm>
              <a:off x="3836569" y="2021986"/>
              <a:ext cx="523214" cy="523214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D1D42D-0174-4786-8A52-D6E7FE2070AA}"/>
                </a:ext>
              </a:extLst>
            </p:cNvPr>
            <p:cNvSpPr txBox="1"/>
            <p:nvPr/>
          </p:nvSpPr>
          <p:spPr>
            <a:xfrm>
              <a:off x="3929691" y="2128778"/>
              <a:ext cx="369435" cy="55268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1200" b="1" spc="-11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1200" b="1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A1881F7B-4C89-4A54-835D-B0927B3A60AE}"/>
                </a:ext>
              </a:extLst>
            </p:cNvPr>
            <p:cNvSpPr/>
            <p:nvPr/>
          </p:nvSpPr>
          <p:spPr>
            <a:xfrm>
              <a:off x="3785889" y="1949978"/>
              <a:ext cx="523214" cy="523214"/>
            </a:xfrm>
            <a:prstGeom prst="teardrop">
              <a:avLst/>
            </a:prstGeom>
            <a:solidFill>
              <a:srgbClr val="2C3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9AA2FD-EC34-4EE5-A50A-01473F0F4D8B}"/>
                </a:ext>
              </a:extLst>
            </p:cNvPr>
            <p:cNvSpPr txBox="1"/>
            <p:nvPr/>
          </p:nvSpPr>
          <p:spPr>
            <a:xfrm>
              <a:off x="3879011" y="2056770"/>
              <a:ext cx="369435" cy="55268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1200" b="1" spc="-11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1200" b="1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8C4C369-0897-427D-94F8-FCB467E7FD44}"/>
              </a:ext>
            </a:extLst>
          </p:cNvPr>
          <p:cNvGrpSpPr/>
          <p:nvPr/>
        </p:nvGrpSpPr>
        <p:grpSpPr>
          <a:xfrm>
            <a:off x="4001922" y="2774966"/>
            <a:ext cx="573894" cy="731483"/>
            <a:chOff x="3785889" y="1949978"/>
            <a:chExt cx="573894" cy="731483"/>
          </a:xfrm>
        </p:grpSpPr>
        <p:sp>
          <p:nvSpPr>
            <p:cNvPr id="27" name="눈물 방울 26">
              <a:extLst>
                <a:ext uri="{FF2B5EF4-FFF2-40B4-BE49-F238E27FC236}">
                  <a16:creationId xmlns:a16="http://schemas.microsoft.com/office/drawing/2014/main" id="{7CF6C8BB-E922-4EB3-84BA-2D0E5BF3DC59}"/>
                </a:ext>
              </a:extLst>
            </p:cNvPr>
            <p:cNvSpPr/>
            <p:nvPr/>
          </p:nvSpPr>
          <p:spPr>
            <a:xfrm>
              <a:off x="3836569" y="2021986"/>
              <a:ext cx="523214" cy="523214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6CED49-B27D-4988-B72D-1DF07174C5C2}"/>
                </a:ext>
              </a:extLst>
            </p:cNvPr>
            <p:cNvSpPr txBox="1"/>
            <p:nvPr/>
          </p:nvSpPr>
          <p:spPr>
            <a:xfrm>
              <a:off x="3929691" y="2128778"/>
              <a:ext cx="369435" cy="55268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1200" b="1" spc="-11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1200" b="1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9" name="눈물 방울 28">
              <a:extLst>
                <a:ext uri="{FF2B5EF4-FFF2-40B4-BE49-F238E27FC236}">
                  <a16:creationId xmlns:a16="http://schemas.microsoft.com/office/drawing/2014/main" id="{5E8309C2-BAE9-4A4E-8CC7-3FEE301E81E7}"/>
                </a:ext>
              </a:extLst>
            </p:cNvPr>
            <p:cNvSpPr/>
            <p:nvPr/>
          </p:nvSpPr>
          <p:spPr>
            <a:xfrm>
              <a:off x="3785889" y="1949978"/>
              <a:ext cx="523214" cy="523214"/>
            </a:xfrm>
            <a:prstGeom prst="teardrop">
              <a:avLst/>
            </a:prstGeom>
            <a:solidFill>
              <a:srgbClr val="2C3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0D984D-8DD3-4FD5-9A60-527711203CDF}"/>
                </a:ext>
              </a:extLst>
            </p:cNvPr>
            <p:cNvSpPr txBox="1"/>
            <p:nvPr/>
          </p:nvSpPr>
          <p:spPr>
            <a:xfrm>
              <a:off x="3879011" y="2056770"/>
              <a:ext cx="369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1200" b="1" spc="-11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  <a:endParaRPr lang="ko-KR" altLang="en-US" sz="1200" b="1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7405982-C665-4F1E-B385-551D6231B057}"/>
              </a:ext>
            </a:extLst>
          </p:cNvPr>
          <p:cNvGrpSpPr/>
          <p:nvPr/>
        </p:nvGrpSpPr>
        <p:grpSpPr>
          <a:xfrm>
            <a:off x="4001922" y="3481308"/>
            <a:ext cx="573894" cy="731483"/>
            <a:chOff x="3785889" y="1949978"/>
            <a:chExt cx="573894" cy="731483"/>
          </a:xfrm>
        </p:grpSpPr>
        <p:sp>
          <p:nvSpPr>
            <p:cNvPr id="32" name="눈물 방울 31">
              <a:extLst>
                <a:ext uri="{FF2B5EF4-FFF2-40B4-BE49-F238E27FC236}">
                  <a16:creationId xmlns:a16="http://schemas.microsoft.com/office/drawing/2014/main" id="{F954C9F4-76A5-4949-A01A-8B6088A8E57A}"/>
                </a:ext>
              </a:extLst>
            </p:cNvPr>
            <p:cNvSpPr/>
            <p:nvPr/>
          </p:nvSpPr>
          <p:spPr>
            <a:xfrm>
              <a:off x="3836569" y="2021986"/>
              <a:ext cx="523214" cy="523214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A99797-55FE-4669-9C09-702E0CE70B9F}"/>
                </a:ext>
              </a:extLst>
            </p:cNvPr>
            <p:cNvSpPr txBox="1"/>
            <p:nvPr/>
          </p:nvSpPr>
          <p:spPr>
            <a:xfrm>
              <a:off x="3929691" y="2128778"/>
              <a:ext cx="369435" cy="55268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1200" b="1" spc="-11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1200" b="1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눈물 방울 33">
              <a:extLst>
                <a:ext uri="{FF2B5EF4-FFF2-40B4-BE49-F238E27FC236}">
                  <a16:creationId xmlns:a16="http://schemas.microsoft.com/office/drawing/2014/main" id="{4BC58A2A-B8E6-4055-90F1-CF77EEE8D27E}"/>
                </a:ext>
              </a:extLst>
            </p:cNvPr>
            <p:cNvSpPr/>
            <p:nvPr/>
          </p:nvSpPr>
          <p:spPr>
            <a:xfrm>
              <a:off x="3785889" y="1949978"/>
              <a:ext cx="523214" cy="523214"/>
            </a:xfrm>
            <a:prstGeom prst="teardrop">
              <a:avLst/>
            </a:prstGeom>
            <a:solidFill>
              <a:srgbClr val="2C3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C02057-9154-4BA7-9235-E2B6E9F8A094}"/>
                </a:ext>
              </a:extLst>
            </p:cNvPr>
            <p:cNvSpPr txBox="1"/>
            <p:nvPr/>
          </p:nvSpPr>
          <p:spPr>
            <a:xfrm>
              <a:off x="3879011" y="2056770"/>
              <a:ext cx="369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1200" b="1" spc="-11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  <a:endParaRPr lang="ko-KR" altLang="en-US" sz="1200" b="1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74D0848-7A6D-4C10-B138-4F430B56980D}"/>
              </a:ext>
            </a:extLst>
          </p:cNvPr>
          <p:cNvGrpSpPr/>
          <p:nvPr/>
        </p:nvGrpSpPr>
        <p:grpSpPr>
          <a:xfrm>
            <a:off x="3985097" y="4195577"/>
            <a:ext cx="573894" cy="731483"/>
            <a:chOff x="3785889" y="1949978"/>
            <a:chExt cx="573894" cy="731483"/>
          </a:xfrm>
        </p:grpSpPr>
        <p:sp>
          <p:nvSpPr>
            <p:cNvPr id="37" name="눈물 방울 36">
              <a:extLst>
                <a:ext uri="{FF2B5EF4-FFF2-40B4-BE49-F238E27FC236}">
                  <a16:creationId xmlns:a16="http://schemas.microsoft.com/office/drawing/2014/main" id="{25393A02-539D-4FBD-86D9-961D2FA95ED4}"/>
                </a:ext>
              </a:extLst>
            </p:cNvPr>
            <p:cNvSpPr/>
            <p:nvPr/>
          </p:nvSpPr>
          <p:spPr>
            <a:xfrm>
              <a:off x="3836569" y="2021986"/>
              <a:ext cx="523214" cy="523214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FBAE39-1DCC-41D2-BFA7-A5236C4334F8}"/>
                </a:ext>
              </a:extLst>
            </p:cNvPr>
            <p:cNvSpPr txBox="1"/>
            <p:nvPr/>
          </p:nvSpPr>
          <p:spPr>
            <a:xfrm>
              <a:off x="3929691" y="2128778"/>
              <a:ext cx="369435" cy="55268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1200" b="1" spc="-11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1200" b="1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9" name="눈물 방울 38">
              <a:extLst>
                <a:ext uri="{FF2B5EF4-FFF2-40B4-BE49-F238E27FC236}">
                  <a16:creationId xmlns:a16="http://schemas.microsoft.com/office/drawing/2014/main" id="{E485CBC7-FDFB-40E6-B8BB-28930911EB82}"/>
                </a:ext>
              </a:extLst>
            </p:cNvPr>
            <p:cNvSpPr/>
            <p:nvPr/>
          </p:nvSpPr>
          <p:spPr>
            <a:xfrm>
              <a:off x="3785889" y="1949978"/>
              <a:ext cx="523214" cy="523214"/>
            </a:xfrm>
            <a:prstGeom prst="teardrop">
              <a:avLst/>
            </a:prstGeom>
            <a:solidFill>
              <a:srgbClr val="2C3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1414E2-F0E4-4111-8DE1-92A4D2E0896C}"/>
                </a:ext>
              </a:extLst>
            </p:cNvPr>
            <p:cNvSpPr txBox="1"/>
            <p:nvPr/>
          </p:nvSpPr>
          <p:spPr>
            <a:xfrm>
              <a:off x="3879011" y="2056770"/>
              <a:ext cx="369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1200" b="1" spc="-11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04</a:t>
              </a:r>
              <a:endParaRPr lang="ko-KR" altLang="en-US" sz="1200" b="1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501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32298" y="1099226"/>
            <a:ext cx="10924162" cy="57490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C8EF018-946D-49F2-B3FB-32062398F823}"/>
              </a:ext>
            </a:extLst>
          </p:cNvPr>
          <p:cNvSpPr txBox="1">
            <a:spLocks/>
          </p:cNvSpPr>
          <p:nvPr/>
        </p:nvSpPr>
        <p:spPr>
          <a:xfrm>
            <a:off x="4135066" y="1416421"/>
            <a:ext cx="3918626" cy="6333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dirty="0" err="1"/>
              <a:t>경사하강법</a:t>
            </a:r>
            <a:endParaRPr lang="ko-KR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7918E9-522B-43F2-9620-793C5C96B67E}"/>
                  </a:ext>
                </a:extLst>
              </p:cNvPr>
              <p:cNvSpPr txBox="1"/>
              <p:nvPr/>
            </p:nvSpPr>
            <p:spPr>
              <a:xfrm>
                <a:off x="3022971" y="2419842"/>
                <a:ext cx="6142816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다변수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가장 크게 감소하는 방향은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방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향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7918E9-522B-43F2-9620-793C5C96B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971" y="2419842"/>
                <a:ext cx="6142816" cy="374526"/>
              </a:xfrm>
              <a:prstGeom prst="rect">
                <a:avLst/>
              </a:prstGeom>
              <a:blipFill>
                <a:blip r:embed="rId2"/>
                <a:stretch>
                  <a:fillRect l="-893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://postfiles2.naver.net/MjAxNjExMjZfMjgw/MDAxNDgwMTMwMzYwNDIz.Ff8jErFdqq5MeqsaF8VaxpDqceF0c_AeQpjoq4JqILwg.8Q69oT1Gcoqdn54B3TwcAWODKLc-zu9QukLcoQxKZ5gg.JPEG.gyrbsdl18/1.jpg?type=w3">
            <a:extLst>
              <a:ext uri="{FF2B5EF4-FFF2-40B4-BE49-F238E27FC236}">
                <a16:creationId xmlns:a16="http://schemas.microsoft.com/office/drawing/2014/main" id="{D89E6974-097E-443D-B27F-643C657DD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70" y="3035127"/>
            <a:ext cx="38481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upload.wikimedia.org/wikipedia/commons/thumb/7/79/Gradient_descent.png/220px-Gradient_descent.png">
            <a:extLst>
              <a:ext uri="{FF2B5EF4-FFF2-40B4-BE49-F238E27FC236}">
                <a16:creationId xmlns:a16="http://schemas.microsoft.com/office/drawing/2014/main" id="{80E4FBC7-A8EB-46E2-940B-4420076B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15" y="3035127"/>
            <a:ext cx="2911876" cy="29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12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205047" y="851503"/>
            <a:ext cx="11781906" cy="600649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A0E2AEF-F5B3-48AD-8FFB-996BF38A2D0B}"/>
              </a:ext>
            </a:extLst>
          </p:cNvPr>
          <p:cNvSpPr txBox="1">
            <a:spLocks/>
          </p:cNvSpPr>
          <p:nvPr/>
        </p:nvSpPr>
        <p:spPr>
          <a:xfrm>
            <a:off x="838200" y="1140204"/>
            <a:ext cx="10562617" cy="7521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MNIST</a:t>
            </a:r>
            <a:r>
              <a:rPr lang="ko-KR" altLang="en-US" sz="4000" b="1" dirty="0"/>
              <a:t>를 이용한 </a:t>
            </a:r>
            <a:r>
              <a:rPr lang="ko-KR" altLang="en-US" sz="4000" b="1" dirty="0" err="1"/>
              <a:t>손글씨</a:t>
            </a:r>
            <a:r>
              <a:rPr lang="ko-KR" altLang="en-US" sz="4000" b="1" dirty="0"/>
              <a:t> 학습</a:t>
            </a:r>
            <a:r>
              <a:rPr lang="en-US" altLang="ko-KR" sz="4000" b="1" dirty="0"/>
              <a:t> (</a:t>
            </a:r>
            <a:r>
              <a:rPr lang="ko-KR" altLang="en-US" sz="4000" b="1" dirty="0" err="1"/>
              <a:t>순전파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C5FE25-8984-45B8-953F-F98F85D6AE8F}"/>
                  </a:ext>
                </a:extLst>
              </p:cNvPr>
              <p:cNvSpPr txBox="1"/>
              <p:nvPr/>
            </p:nvSpPr>
            <p:spPr>
              <a:xfrm>
                <a:off x="526914" y="2571531"/>
                <a:ext cx="698407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인공신경망의 층의 개수와 각 층에서 항의 개수 결정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(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입력 층은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28×28=784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출력 층은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으로 고정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수치 미분의 작은 시간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결정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3.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오차 함수 선택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오차 함수는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weight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와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bias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를 변수로 가지는         함수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4.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학습 률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과 학습 회수 결정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5.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학습회수만큼 반복하여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을 더하여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weight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와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bias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수정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C5FE25-8984-45B8-953F-F98F85D6A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14" y="2571531"/>
                <a:ext cx="6984076" cy="3139321"/>
              </a:xfrm>
              <a:prstGeom prst="rect">
                <a:avLst/>
              </a:prstGeom>
              <a:blipFill>
                <a:blip r:embed="rId2"/>
                <a:stretch>
                  <a:fillRect l="-873" t="-1942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90CF24-7005-4EAF-9A7B-04A80BF8686A}"/>
                  </a:ext>
                </a:extLst>
              </p:cNvPr>
              <p:cNvSpPr txBox="1"/>
              <p:nvPr/>
            </p:nvSpPr>
            <p:spPr>
              <a:xfrm>
                <a:off x="7197967" y="2278932"/>
                <a:ext cx="455466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시현예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endParaRPr lang="en-US" altLang="ko-KR" dirty="0">
                  <a:solidFill>
                    <a:srgbClr val="0070C0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solidFill>
                      <a:srgbClr val="0070C0"/>
                    </a:solidFill>
                  </a:rPr>
                  <a:t>2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층 신경망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항의 개수는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784, 50, 10</a:t>
                </a:r>
              </a:p>
              <a:p>
                <a:endParaRPr lang="en-US" altLang="ko-KR" dirty="0">
                  <a:solidFill>
                    <a:srgbClr val="0070C0"/>
                  </a:solidFill>
                </a:endParaRPr>
              </a:p>
              <a:p>
                <a:r>
                  <a:rPr lang="en-US" altLang="ko-KR" dirty="0">
                    <a:solidFill>
                      <a:srgbClr val="0070C0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dirty="0">
                  <a:solidFill>
                    <a:srgbClr val="0070C0"/>
                  </a:solidFill>
                </a:endParaRPr>
              </a:p>
              <a:p>
                <a:endParaRPr lang="en-US" altLang="ko-KR" dirty="0">
                  <a:solidFill>
                    <a:srgbClr val="0070C0"/>
                  </a:solidFill>
                </a:endParaRPr>
              </a:p>
              <a:p>
                <a:r>
                  <a:rPr lang="en-US" altLang="ko-KR" dirty="0">
                    <a:solidFill>
                      <a:srgbClr val="0070C0"/>
                    </a:solidFill>
                  </a:rPr>
                  <a:t>3.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교차 엔트로피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,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 변수 개수는 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784×50+50+50×10+10=39,760</m:t>
                      </m:r>
                    </m:oMath>
                  </m:oMathPara>
                </a14:m>
                <a:endParaRPr lang="en-US" altLang="ko-KR" dirty="0">
                  <a:solidFill>
                    <a:srgbClr val="0070C0"/>
                  </a:solidFill>
                </a:endParaRPr>
              </a:p>
              <a:p>
                <a:endParaRPr lang="en-US" altLang="ko-KR" dirty="0">
                  <a:solidFill>
                    <a:srgbClr val="0070C0"/>
                  </a:solidFill>
                </a:endParaRPr>
              </a:p>
              <a:p>
                <a:r>
                  <a:rPr lang="en-US" altLang="ko-KR" dirty="0">
                    <a:solidFill>
                      <a:srgbClr val="0070C0"/>
                    </a:solidFill>
                  </a:rPr>
                  <a:t>4.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,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학습 회수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=10,000</a:t>
                </a:r>
              </a:p>
              <a:p>
                <a:endParaRPr lang="en-US" altLang="ko-KR" dirty="0">
                  <a:solidFill>
                    <a:srgbClr val="0070C0"/>
                  </a:solidFill>
                </a:endParaRPr>
              </a:p>
              <a:p>
                <a:r>
                  <a:rPr lang="en-US" altLang="ko-KR" dirty="0">
                    <a:solidFill>
                      <a:srgbClr val="0070C0"/>
                    </a:solidFill>
                  </a:rPr>
                  <a:t>5.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 실행시키고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3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일 기다림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90CF24-7005-4EAF-9A7B-04A80BF86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67" y="2278932"/>
                <a:ext cx="4554668" cy="3416320"/>
              </a:xfrm>
              <a:prstGeom prst="rect">
                <a:avLst/>
              </a:prstGeom>
              <a:blipFill>
                <a:blip r:embed="rId3"/>
                <a:stretch>
                  <a:fillRect l="-1473" t="-1071" b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8" descr="ì¹´ì¹´ì¤í¡ ì¢ì 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7D86BE4A-AD86-4AED-B6D3-907E37AC9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954" y="4647581"/>
            <a:ext cx="462610" cy="50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081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9BE386E-F13F-43E8-94B9-D442DA0780A5}"/>
              </a:ext>
            </a:extLst>
          </p:cNvPr>
          <p:cNvSpPr/>
          <p:nvPr/>
        </p:nvSpPr>
        <p:spPr>
          <a:xfrm>
            <a:off x="0" y="1455905"/>
            <a:ext cx="8833282" cy="1488332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CC0A4F4B-2DD2-4008-AE06-B9778FC9F10E}"/>
              </a:ext>
            </a:extLst>
          </p:cNvPr>
          <p:cNvSpPr/>
          <p:nvPr/>
        </p:nvSpPr>
        <p:spPr>
          <a:xfrm>
            <a:off x="1173804" y="1361871"/>
            <a:ext cx="7569446" cy="1488332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E155A94-5A41-4A47-A1DB-DEB1E8BC62D6}"/>
              </a:ext>
            </a:extLst>
          </p:cNvPr>
          <p:cNvSpPr/>
          <p:nvPr/>
        </p:nvSpPr>
        <p:spPr>
          <a:xfrm>
            <a:off x="-1" y="1361871"/>
            <a:ext cx="7224588" cy="1488332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Chapter 4.  </a:t>
            </a:r>
            <a:r>
              <a:rPr lang="ko-KR" altLang="en-US" sz="3000" b="1" dirty="0"/>
              <a:t>획기적으로 빠른</a:t>
            </a:r>
            <a:r>
              <a:rPr lang="en-US" altLang="ko-KR" sz="3000" b="1" dirty="0"/>
              <a:t>! </a:t>
            </a:r>
            <a:r>
              <a:rPr lang="ko-KR" altLang="en-US" sz="3000" b="1" dirty="0" err="1"/>
              <a:t>역전파</a:t>
            </a:r>
            <a:r>
              <a:rPr lang="en-US" altLang="ko-KR" sz="3000" b="1" dirty="0"/>
              <a:t>!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06870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33919" y="1177047"/>
            <a:ext cx="10924162" cy="57490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34F0033-2B14-48E0-957C-1123F709D6F5}"/>
              </a:ext>
            </a:extLst>
          </p:cNvPr>
          <p:cNvSpPr txBox="1">
            <a:spLocks/>
          </p:cNvSpPr>
          <p:nvPr/>
        </p:nvSpPr>
        <p:spPr>
          <a:xfrm>
            <a:off x="1012487" y="1641134"/>
            <a:ext cx="10167026" cy="685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MNIST</a:t>
            </a:r>
            <a:r>
              <a:rPr lang="ko-KR" altLang="en-US" sz="4000" b="1" dirty="0"/>
              <a:t>를 이용한 </a:t>
            </a:r>
            <a:r>
              <a:rPr lang="ko-KR" altLang="en-US" sz="4000" b="1" dirty="0" err="1"/>
              <a:t>손글씨</a:t>
            </a:r>
            <a:r>
              <a:rPr lang="ko-KR" altLang="en-US" sz="4000" b="1" dirty="0"/>
              <a:t> 학습</a:t>
            </a:r>
            <a:r>
              <a:rPr lang="en-US" altLang="ko-KR" sz="4000" b="1" dirty="0"/>
              <a:t> (</a:t>
            </a:r>
            <a:r>
              <a:rPr lang="ko-KR" altLang="en-US" sz="4000" b="1" dirty="0" err="1"/>
              <a:t>역전파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C4CB5-5C9F-413F-986A-BDB58C0D80F7}"/>
              </a:ext>
            </a:extLst>
          </p:cNvPr>
          <p:cNvSpPr txBox="1"/>
          <p:nvPr/>
        </p:nvSpPr>
        <p:spPr>
          <a:xfrm>
            <a:off x="2082879" y="2987395"/>
            <a:ext cx="78983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오차함수의 변수 개수와 학습 회수가 워낙 많기 때문에 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수치미분은 컴퓨터조차도 계산하기에 너무나 과한 </a:t>
            </a:r>
            <a:r>
              <a:rPr lang="ko-KR" altLang="en-US" sz="2000" dirty="0" err="1">
                <a:solidFill>
                  <a:srgbClr val="FF0000"/>
                </a:solidFill>
              </a:rPr>
              <a:t>계산량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00B050"/>
                </a:solidFill>
              </a:rPr>
              <a:t>역전파는 사람이 </a:t>
            </a:r>
            <a:r>
              <a:rPr lang="en-US" altLang="ko-KR" sz="2000" dirty="0">
                <a:solidFill>
                  <a:srgbClr val="00B050"/>
                </a:solidFill>
              </a:rPr>
              <a:t>Affine</a:t>
            </a:r>
            <a:r>
              <a:rPr lang="ko-KR" altLang="en-US" sz="2000" dirty="0">
                <a:solidFill>
                  <a:srgbClr val="00B050"/>
                </a:solidFill>
              </a:rPr>
              <a:t>층</a:t>
            </a:r>
            <a:r>
              <a:rPr lang="en-US" altLang="ko-KR" sz="2000" dirty="0">
                <a:solidFill>
                  <a:srgbClr val="00B050"/>
                </a:solidFill>
              </a:rPr>
              <a:t>, Sigmoid</a:t>
            </a:r>
            <a:r>
              <a:rPr lang="ko-KR" altLang="en-US" sz="2000" dirty="0">
                <a:solidFill>
                  <a:srgbClr val="00B050"/>
                </a:solidFill>
              </a:rPr>
              <a:t>층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en-US" altLang="ko-KR" sz="2000" dirty="0" err="1">
                <a:solidFill>
                  <a:srgbClr val="00B050"/>
                </a:solidFill>
              </a:rPr>
              <a:t>SoftMax</a:t>
            </a:r>
            <a:r>
              <a:rPr lang="ko-KR" altLang="en-US" sz="2000" dirty="0">
                <a:solidFill>
                  <a:srgbClr val="00B050"/>
                </a:solidFill>
              </a:rPr>
              <a:t>층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손실함수층에서 미분 공식을 이용하여 직접 미분한 후 </a:t>
            </a:r>
            <a:r>
              <a:rPr lang="en-US" altLang="ko-KR" sz="2000" dirty="0">
                <a:solidFill>
                  <a:srgbClr val="00B050"/>
                </a:solidFill>
              </a:rPr>
              <a:t>chain rule</a:t>
            </a:r>
            <a:r>
              <a:rPr lang="ko-KR" altLang="en-US" sz="2000" dirty="0">
                <a:solidFill>
                  <a:srgbClr val="00B050"/>
                </a:solidFill>
              </a:rPr>
              <a:t>을 적용해서 컴퓨터는 간단한 연산만 </a:t>
            </a:r>
            <a:r>
              <a:rPr lang="ko-KR" altLang="en-US" sz="2000" dirty="0" err="1">
                <a:solidFill>
                  <a:srgbClr val="00B050"/>
                </a:solidFill>
              </a:rPr>
              <a:t>할수있게</a:t>
            </a:r>
            <a:r>
              <a:rPr lang="ko-KR" altLang="en-US" sz="2000" dirty="0">
                <a:solidFill>
                  <a:srgbClr val="00B050"/>
                </a:solidFill>
              </a:rPr>
              <a:t> 코딩하는 알고리즘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41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33919" y="943583"/>
            <a:ext cx="10924162" cy="59144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C0C254-2EEE-4C47-97B7-A09E3D1A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62" y="1878457"/>
            <a:ext cx="4526534" cy="477526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9A2840A-C421-4FE8-84BB-89BAC897E3CD}"/>
              </a:ext>
            </a:extLst>
          </p:cNvPr>
          <p:cNvSpPr txBox="1">
            <a:spLocks/>
          </p:cNvSpPr>
          <p:nvPr/>
        </p:nvSpPr>
        <p:spPr>
          <a:xfrm>
            <a:off x="3936162" y="1024514"/>
            <a:ext cx="4526534" cy="77301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Sigmoid</a:t>
            </a:r>
            <a:r>
              <a:rPr lang="ko-KR" altLang="en-US" sz="4000" b="1" dirty="0"/>
              <a:t>층 미분 </a:t>
            </a:r>
          </a:p>
        </p:txBody>
      </p:sp>
    </p:spTree>
    <p:extLst>
      <p:ext uri="{BB962C8B-B14F-4D97-AF65-F5344CB8AC3E}">
        <p14:creationId xmlns:p14="http://schemas.microsoft.com/office/powerpoint/2010/main" val="2360469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311285" y="924128"/>
            <a:ext cx="11595370" cy="59338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C8EC9F5-97A8-4210-BF01-B6BB680CDFD2}"/>
              </a:ext>
            </a:extLst>
          </p:cNvPr>
          <p:cNvSpPr txBox="1">
            <a:spLocks/>
          </p:cNvSpPr>
          <p:nvPr/>
        </p:nvSpPr>
        <p:spPr>
          <a:xfrm>
            <a:off x="851170" y="992374"/>
            <a:ext cx="10515600" cy="67363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 err="1"/>
              <a:t>Softmax</a:t>
            </a:r>
            <a:r>
              <a:rPr lang="en-US" altLang="ko-KR" sz="4000" b="1" dirty="0"/>
              <a:t>-with-Loss</a:t>
            </a:r>
            <a:r>
              <a:rPr lang="ko-KR" altLang="en-US" sz="4000" b="1" dirty="0"/>
              <a:t>층 미분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87113F-B4A9-4381-B8C8-5417EBD4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75" y="2138349"/>
            <a:ext cx="8140430" cy="7765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720E9B-4E49-4352-9DD9-605EBBBA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26" y="3345745"/>
            <a:ext cx="11068129" cy="16423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D957C2-DC92-4262-9A03-D714CAD7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531" y="5066332"/>
            <a:ext cx="5328768" cy="12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3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27027" y="1108953"/>
            <a:ext cx="10924162" cy="57490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pic>
        <p:nvPicPr>
          <p:cNvPr id="8" name="Picture 2" descr="https://cdn-images-1.medium.com/max/1600/1*q1M7LGiDTirwU-4LcFq7_Q.png">
            <a:extLst>
              <a:ext uri="{FF2B5EF4-FFF2-40B4-BE49-F238E27FC236}">
                <a16:creationId xmlns:a16="http://schemas.microsoft.com/office/drawing/2014/main" id="{CE227C10-24BC-4066-B9B4-9C1F8D57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80" y="2374469"/>
            <a:ext cx="8231400" cy="269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104A8ED4-120F-40E0-B326-B565F2C7E542}"/>
              </a:ext>
            </a:extLst>
          </p:cNvPr>
          <p:cNvSpPr txBox="1">
            <a:spLocks/>
          </p:cNvSpPr>
          <p:nvPr/>
        </p:nvSpPr>
        <p:spPr>
          <a:xfrm>
            <a:off x="1229829" y="1375716"/>
            <a:ext cx="9307749" cy="41636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dirty="0"/>
              <a:t>합성함수 미분에 </a:t>
            </a:r>
            <a:r>
              <a:rPr lang="en-US" altLang="ko-KR" sz="4000" b="1" dirty="0"/>
              <a:t>Chain Rule </a:t>
            </a:r>
            <a:r>
              <a:rPr lang="ko-KR" altLang="en-US" sz="4000" b="1" dirty="0"/>
              <a:t>적용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8778D-4C11-42B9-AA04-304B0CE5C198}"/>
              </a:ext>
            </a:extLst>
          </p:cNvPr>
          <p:cNvSpPr txBox="1"/>
          <p:nvPr/>
        </p:nvSpPr>
        <p:spPr>
          <a:xfrm>
            <a:off x="5220495" y="5749047"/>
            <a:ext cx="352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시간이 줄어들었어요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Picture 4" descr="ì¹´ì¹´ì¤í¡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C56EB30F-4D87-40AD-9012-79434639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964" y="4933238"/>
            <a:ext cx="1986762" cy="20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29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27027" y="1108953"/>
            <a:ext cx="10924162" cy="57490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59D17D5-7841-40B8-820E-342703AF2BA4}"/>
              </a:ext>
            </a:extLst>
          </p:cNvPr>
          <p:cNvSpPr txBox="1">
            <a:spLocks/>
          </p:cNvSpPr>
          <p:nvPr/>
        </p:nvSpPr>
        <p:spPr>
          <a:xfrm>
            <a:off x="831308" y="1309214"/>
            <a:ext cx="10515600" cy="70491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Confusion Matrix</a:t>
            </a:r>
            <a:endParaRPr lang="ko-KR" alt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23BEB-1AD4-40AA-BCC3-6635E72CFC76}"/>
              </a:ext>
            </a:extLst>
          </p:cNvPr>
          <p:cNvSpPr txBox="1"/>
          <p:nvPr/>
        </p:nvSpPr>
        <p:spPr>
          <a:xfrm>
            <a:off x="2252361" y="4953201"/>
            <a:ext cx="6984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 </a:t>
            </a:r>
            <a:r>
              <a:rPr lang="en-US" altLang="ko-KR" dirty="0"/>
              <a:t>: test data label</a:t>
            </a:r>
          </a:p>
          <a:p>
            <a:r>
              <a:rPr lang="ko-KR" altLang="en-US" dirty="0"/>
              <a:t>열 </a:t>
            </a:r>
            <a:r>
              <a:rPr lang="en-US" altLang="ko-KR" dirty="0"/>
              <a:t>: </a:t>
            </a:r>
            <a:r>
              <a:rPr lang="ko-KR" altLang="en-US" dirty="0"/>
              <a:t>예측 값</a:t>
            </a:r>
            <a:endParaRPr lang="en-US" altLang="ko-KR" dirty="0"/>
          </a:p>
          <a:p>
            <a:r>
              <a:rPr lang="ko-KR" altLang="en-US" dirty="0"/>
              <a:t>항 </a:t>
            </a:r>
            <a:r>
              <a:rPr lang="en-US" altLang="ko-KR" dirty="0"/>
              <a:t>: </a:t>
            </a:r>
            <a:r>
              <a:rPr lang="ko-KR" altLang="en-US" dirty="0"/>
              <a:t>일치하는 개수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755495-BC5E-4CC4-AF12-AB89181B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44" y="2919311"/>
            <a:ext cx="4086225" cy="1466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9AE655-8207-41A0-A290-8D47DBD7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861" y="2390673"/>
            <a:ext cx="2381250" cy="2524125"/>
          </a:xfrm>
          <a:prstGeom prst="rect">
            <a:avLst/>
          </a:prstGeom>
        </p:spPr>
      </p:pic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B1551735-C661-4ABE-B04A-908D8DC1ED9C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3230F244-C8D9-49BA-8257-3BEEF4B0449E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A2B90114-4AC7-4175-867D-003E84D37B81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DB695710-17CB-499C-8C5F-C1859CEF44EA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AF85D-45AB-4643-8804-A2309E9798EA}"/>
              </a:ext>
            </a:extLst>
          </p:cNvPr>
          <p:cNvSpPr txBox="1"/>
          <p:nvPr/>
        </p:nvSpPr>
        <p:spPr>
          <a:xfrm>
            <a:off x="1675227" y="2831556"/>
            <a:ext cx="2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EFC87-D192-43A1-A5E2-F3D87EEAAECE}"/>
              </a:ext>
            </a:extLst>
          </p:cNvPr>
          <p:cNvSpPr txBox="1"/>
          <p:nvPr/>
        </p:nvSpPr>
        <p:spPr>
          <a:xfrm>
            <a:off x="2373420" y="2432422"/>
            <a:ext cx="230379" cy="37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230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437746" y="924129"/>
            <a:ext cx="11342450" cy="5933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836DC-1F9B-42E6-84BC-AC951BF1D591}"/>
              </a:ext>
            </a:extLst>
          </p:cNvPr>
          <p:cNvSpPr txBox="1"/>
          <p:nvPr/>
        </p:nvSpPr>
        <p:spPr>
          <a:xfrm>
            <a:off x="4744550" y="1099221"/>
            <a:ext cx="18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으로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29B7D-1E14-42D1-8301-59FE8951AA21}"/>
              </a:ext>
            </a:extLst>
          </p:cNvPr>
          <p:cNvSpPr txBox="1"/>
          <p:nvPr/>
        </p:nvSpPr>
        <p:spPr>
          <a:xfrm>
            <a:off x="9324863" y="1099221"/>
            <a:ext cx="18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ko-KR" altLang="en-US" dirty="0">
                <a:solidFill>
                  <a:srgbClr val="FF0000"/>
                </a:solidFill>
              </a:rPr>
              <a:t>로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1705F-6499-41F3-8114-F1A09FFC1B1B}"/>
              </a:ext>
            </a:extLst>
          </p:cNvPr>
          <p:cNvSpPr txBox="1"/>
          <p:nvPr/>
        </p:nvSpPr>
        <p:spPr>
          <a:xfrm>
            <a:off x="4744550" y="5860625"/>
            <a:ext cx="18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으로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9C21D-E927-431B-8BE8-253ACBAB1988}"/>
              </a:ext>
            </a:extLst>
          </p:cNvPr>
          <p:cNvSpPr txBox="1"/>
          <p:nvPr/>
        </p:nvSpPr>
        <p:spPr>
          <a:xfrm>
            <a:off x="9324863" y="5860625"/>
            <a:ext cx="18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ko-KR" altLang="en-US" dirty="0">
                <a:solidFill>
                  <a:srgbClr val="FF0000"/>
                </a:solidFill>
              </a:rPr>
              <a:t>로 예측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002043-902B-4C8F-8DEF-F5BFB081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40" y="2322718"/>
            <a:ext cx="2419350" cy="2524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BE54B3-4B0F-4962-A6BB-73CF174D8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696" y="1436519"/>
            <a:ext cx="4533900" cy="4410075"/>
          </a:xfrm>
          <a:prstGeom prst="rect">
            <a:avLst/>
          </a:prstGeom>
        </p:spPr>
      </p:pic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94C287B1-6CEF-4E67-8D75-3544A28B0780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E6FD3321-567C-4EC0-82E3-85307F601A24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9C8B1C58-120B-40EE-863A-EB17E4611A16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B01BB3AE-35B0-4645-9F91-10D9414F8469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8612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5CD9AAA-EC10-4D48-A548-395C4F6ACB44}"/>
              </a:ext>
            </a:extLst>
          </p:cNvPr>
          <p:cNvSpPr/>
          <p:nvPr/>
        </p:nvSpPr>
        <p:spPr>
          <a:xfrm>
            <a:off x="0" y="0"/>
            <a:ext cx="12192000" cy="1534158"/>
          </a:xfrm>
          <a:prstGeom prst="rect">
            <a:avLst/>
          </a:prstGeom>
          <a:solidFill>
            <a:srgbClr val="2D36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6AEEE6-A08F-47F6-B5CD-4EEDDDCB8F76}"/>
              </a:ext>
            </a:extLst>
          </p:cNvPr>
          <p:cNvSpPr/>
          <p:nvPr/>
        </p:nvSpPr>
        <p:spPr>
          <a:xfrm>
            <a:off x="0" y="5337624"/>
            <a:ext cx="12192000" cy="1534158"/>
          </a:xfrm>
          <a:prstGeom prst="rect">
            <a:avLst/>
          </a:prstGeom>
          <a:solidFill>
            <a:srgbClr val="2D36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FFA19F-38EB-4735-9A38-4418ADC2B938}"/>
              </a:ext>
            </a:extLst>
          </p:cNvPr>
          <p:cNvSpPr/>
          <p:nvPr/>
        </p:nvSpPr>
        <p:spPr>
          <a:xfrm flipV="1">
            <a:off x="0" y="1029125"/>
            <a:ext cx="1634247" cy="45719"/>
          </a:xfrm>
          <a:prstGeom prst="rect">
            <a:avLst/>
          </a:prstGeom>
          <a:solidFill>
            <a:srgbClr val="E6C9BB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6BF963-8135-4E76-80A2-9FDBB4588384}"/>
              </a:ext>
            </a:extLst>
          </p:cNvPr>
          <p:cNvSpPr/>
          <p:nvPr/>
        </p:nvSpPr>
        <p:spPr>
          <a:xfrm>
            <a:off x="0" y="1223355"/>
            <a:ext cx="3463047" cy="45719"/>
          </a:xfrm>
          <a:prstGeom prst="rect">
            <a:avLst/>
          </a:prstGeom>
          <a:solidFill>
            <a:srgbClr val="E6C9BB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D34DA7-59D7-4912-9EEC-AE961C1FD492}"/>
              </a:ext>
            </a:extLst>
          </p:cNvPr>
          <p:cNvSpPr/>
          <p:nvPr/>
        </p:nvSpPr>
        <p:spPr>
          <a:xfrm rot="10800000">
            <a:off x="10557753" y="6388195"/>
            <a:ext cx="1634247" cy="45719"/>
          </a:xfrm>
          <a:prstGeom prst="rect">
            <a:avLst/>
          </a:prstGeom>
          <a:solidFill>
            <a:srgbClr val="E6C9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BEC5136-2902-4FAC-A5FD-534A8803F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513"/>
            <a:ext cx="9144000" cy="1107585"/>
          </a:xfrm>
        </p:spPr>
        <p:txBody>
          <a:bodyPr>
            <a:normAutofit/>
          </a:bodyPr>
          <a:lstStyle/>
          <a:p>
            <a:r>
              <a:rPr lang="ko-KR" altLang="en-US" sz="4800" b="1" dirty="0"/>
              <a:t>감사합니다</a:t>
            </a:r>
            <a:r>
              <a:rPr lang="en-US" altLang="ko-KR" sz="4800" b="1" dirty="0"/>
              <a:t>.</a:t>
            </a:r>
            <a:endParaRPr lang="ko-KR" altLang="en-US" sz="4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EA4962-F061-4A2E-8E9C-0AA561DF7E90}"/>
              </a:ext>
            </a:extLst>
          </p:cNvPr>
          <p:cNvSpPr/>
          <p:nvPr/>
        </p:nvSpPr>
        <p:spPr>
          <a:xfrm>
            <a:off x="8728953" y="6570268"/>
            <a:ext cx="3463047" cy="45719"/>
          </a:xfrm>
          <a:prstGeom prst="rect">
            <a:avLst/>
          </a:prstGeom>
          <a:solidFill>
            <a:srgbClr val="E6C9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5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D80E1186-DD4B-49F6-8674-B09002D710CD}"/>
              </a:ext>
            </a:extLst>
          </p:cNvPr>
          <p:cNvSpPr/>
          <p:nvPr/>
        </p:nvSpPr>
        <p:spPr>
          <a:xfrm>
            <a:off x="-1" y="1455905"/>
            <a:ext cx="8522971" cy="1488332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CC0A4F4B-2DD2-4008-AE06-B9778FC9F10E}"/>
              </a:ext>
            </a:extLst>
          </p:cNvPr>
          <p:cNvSpPr/>
          <p:nvPr/>
        </p:nvSpPr>
        <p:spPr>
          <a:xfrm>
            <a:off x="1173802" y="1361871"/>
            <a:ext cx="7253917" cy="1488332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E155A94-5A41-4A47-A1DB-DEB1E8BC62D6}"/>
              </a:ext>
            </a:extLst>
          </p:cNvPr>
          <p:cNvSpPr/>
          <p:nvPr/>
        </p:nvSpPr>
        <p:spPr>
          <a:xfrm>
            <a:off x="-1" y="1361871"/>
            <a:ext cx="6984461" cy="1488332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Chapter 1.  </a:t>
            </a:r>
            <a:r>
              <a:rPr lang="ko-KR" altLang="en-US" sz="3000" b="1" dirty="0"/>
              <a:t>뉴런의 모방</a:t>
            </a:r>
            <a:r>
              <a:rPr lang="en-US" altLang="ko-KR" sz="3000" b="1" dirty="0"/>
              <a:t>, </a:t>
            </a:r>
            <a:r>
              <a:rPr lang="ko-KR" altLang="en-US" sz="3000" b="1" dirty="0" err="1"/>
              <a:t>퍼셉트론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7651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32297" y="1115274"/>
            <a:ext cx="10924162" cy="57490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55D93DA-A156-4E20-B592-B6BB8D3652EA}"/>
              </a:ext>
            </a:extLst>
          </p:cNvPr>
          <p:cNvSpPr txBox="1">
            <a:spLocks/>
          </p:cNvSpPr>
          <p:nvPr/>
        </p:nvSpPr>
        <p:spPr>
          <a:xfrm>
            <a:off x="1985253" y="1115274"/>
            <a:ext cx="8218251" cy="969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/>
              <a:t>뉴런의 도식화</a:t>
            </a:r>
          </a:p>
        </p:txBody>
      </p:sp>
      <p:pic>
        <p:nvPicPr>
          <p:cNvPr id="17" name="Picture 2" descr="https://ml4a.github.io/images/neuron-anatomy.jpg">
            <a:extLst>
              <a:ext uri="{FF2B5EF4-FFF2-40B4-BE49-F238E27FC236}">
                <a16:creationId xmlns:a16="http://schemas.microsoft.com/office/drawing/2014/main" id="{1B941405-F3D2-4751-A92B-2E85C1CA0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76" y="2941608"/>
            <a:ext cx="3568930" cy="166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ml4a.github.io/images/neuron-simple.jpg">
            <a:extLst>
              <a:ext uri="{FF2B5EF4-FFF2-40B4-BE49-F238E27FC236}">
                <a16:creationId xmlns:a16="http://schemas.microsoft.com/office/drawing/2014/main" id="{E2C76548-9EF8-418D-A638-F377E25A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41" y="2707559"/>
            <a:ext cx="29241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ml4a.github.io/images/figures/neuron.png">
            <a:extLst>
              <a:ext uri="{FF2B5EF4-FFF2-40B4-BE49-F238E27FC236}">
                <a16:creationId xmlns:a16="http://schemas.microsoft.com/office/drawing/2014/main" id="{8E98D2C7-C421-4344-BEB5-938AB7CCA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45" y="2780489"/>
            <a:ext cx="321945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1B004753-44C1-403D-A304-E4B5B2E35C71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5782F03-634B-4B61-8A1A-45B07CC346EE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901051FE-167C-4D8E-93D8-7CC43EE7BB14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77E8CD6C-35DC-4BBC-AB1F-7E78953F83A3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492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27027" y="1096229"/>
            <a:ext cx="10924162" cy="57490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3C56C54-912C-46DF-AEE7-1FF86D7B24B5}"/>
              </a:ext>
            </a:extLst>
          </p:cNvPr>
          <p:cNvSpPr txBox="1">
            <a:spLocks/>
          </p:cNvSpPr>
          <p:nvPr/>
        </p:nvSpPr>
        <p:spPr>
          <a:xfrm>
            <a:off x="4104262" y="1427360"/>
            <a:ext cx="3980234" cy="71019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dirty="0" err="1"/>
              <a:t>퍼셉트론</a:t>
            </a:r>
            <a:endParaRPr lang="ko-KR" altLang="en-US" sz="40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15056D8-EA7F-4E71-8841-DCF0D9B7A5B1}"/>
              </a:ext>
            </a:extLst>
          </p:cNvPr>
          <p:cNvSpPr/>
          <p:nvPr/>
        </p:nvSpPr>
        <p:spPr>
          <a:xfrm>
            <a:off x="2302625" y="2808606"/>
            <a:ext cx="889462" cy="881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0B716AB-6800-45B0-AE17-CF9E50D164C6}"/>
              </a:ext>
            </a:extLst>
          </p:cNvPr>
          <p:cNvSpPr/>
          <p:nvPr/>
        </p:nvSpPr>
        <p:spPr>
          <a:xfrm>
            <a:off x="2302625" y="4446516"/>
            <a:ext cx="889462" cy="881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E4C6BD-AC11-462A-9688-4F77AD2B2887}"/>
              </a:ext>
            </a:extLst>
          </p:cNvPr>
          <p:cNvSpPr/>
          <p:nvPr/>
        </p:nvSpPr>
        <p:spPr>
          <a:xfrm>
            <a:off x="4110642" y="3606779"/>
            <a:ext cx="889462" cy="881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26DF7A-130A-41DF-B8E8-F869349F2A34}"/>
              </a:ext>
            </a:extLst>
          </p:cNvPr>
          <p:cNvCxnSpPr/>
          <p:nvPr/>
        </p:nvCxnSpPr>
        <p:spPr>
          <a:xfrm>
            <a:off x="3337559" y="3468183"/>
            <a:ext cx="656705" cy="22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E79617-E5F7-4CEE-82BE-09639869E332}"/>
              </a:ext>
            </a:extLst>
          </p:cNvPr>
          <p:cNvCxnSpPr/>
          <p:nvPr/>
        </p:nvCxnSpPr>
        <p:spPr>
          <a:xfrm flipV="1">
            <a:off x="3308465" y="4449388"/>
            <a:ext cx="656705" cy="32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5118BB-C34A-46A7-BE87-E8885F390963}"/>
                  </a:ext>
                </a:extLst>
              </p:cNvPr>
              <p:cNvSpPr txBox="1"/>
              <p:nvPr/>
            </p:nvSpPr>
            <p:spPr>
              <a:xfrm>
                <a:off x="6035042" y="3251682"/>
                <a:ext cx="4746567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5118BB-C34A-46A7-BE87-E8885F39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2" y="3251682"/>
                <a:ext cx="4746567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58B5B6-B1FE-4230-969D-37F0FA10022A}"/>
                  </a:ext>
                </a:extLst>
              </p:cNvPr>
              <p:cNvSpPr txBox="1"/>
              <p:nvPr/>
            </p:nvSpPr>
            <p:spPr>
              <a:xfrm>
                <a:off x="6886695" y="4501520"/>
                <a:ext cx="4256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임계 값</a:t>
                </a:r>
                <a:r>
                  <a:rPr lang="en-US" altLang="ko-KR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가중치</a:t>
                </a:r>
                <a:r>
                  <a:rPr lang="en-US" altLang="ko-KR" dirty="0"/>
                  <a:t>(weight)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58B5B6-B1FE-4230-969D-37F0FA10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695" y="4501520"/>
                <a:ext cx="425611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3AED8-85D7-4B30-920F-B4EB05DDA909}"/>
                  </a:ext>
                </a:extLst>
              </p:cNvPr>
              <p:cNvSpPr txBox="1"/>
              <p:nvPr/>
            </p:nvSpPr>
            <p:spPr>
              <a:xfrm>
                <a:off x="2562398" y="3064514"/>
                <a:ext cx="31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3AED8-85D7-4B30-920F-B4EB05DD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98" y="3064514"/>
                <a:ext cx="315884" cy="369332"/>
              </a:xfrm>
              <a:prstGeom prst="rect">
                <a:avLst/>
              </a:prstGeom>
              <a:blipFill>
                <a:blip r:embed="rId4"/>
                <a:stretch>
                  <a:fillRect r="-15385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6DF68C-B30C-45AA-8027-115C826F82E7}"/>
                  </a:ext>
                </a:extLst>
              </p:cNvPr>
              <p:cNvSpPr txBox="1"/>
              <p:nvPr/>
            </p:nvSpPr>
            <p:spPr>
              <a:xfrm>
                <a:off x="2562398" y="4677722"/>
                <a:ext cx="31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6DF68C-B30C-45AA-8027-115C826F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98" y="4677722"/>
                <a:ext cx="315884" cy="369332"/>
              </a:xfrm>
              <a:prstGeom prst="rect">
                <a:avLst/>
              </a:prstGeom>
              <a:blipFill>
                <a:blip r:embed="rId5"/>
                <a:stretch>
                  <a:fillRect r="-1730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679B00A-9FD9-4FA7-9133-B73847216AD5}"/>
                  </a:ext>
                </a:extLst>
              </p:cNvPr>
              <p:cNvSpPr/>
              <p:nvPr/>
            </p:nvSpPr>
            <p:spPr>
              <a:xfrm>
                <a:off x="3463605" y="3228077"/>
                <a:ext cx="530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679B00A-9FD9-4FA7-9133-B73847216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05" y="3228077"/>
                <a:ext cx="530658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8B6735A-BA86-4825-BF1F-CB32C74C9D09}"/>
                  </a:ext>
                </a:extLst>
              </p:cNvPr>
              <p:cNvSpPr/>
              <p:nvPr/>
            </p:nvSpPr>
            <p:spPr>
              <a:xfrm>
                <a:off x="3550890" y="4686186"/>
                <a:ext cx="535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8B6735A-BA86-4825-BF1F-CB32C74C9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890" y="4686186"/>
                <a:ext cx="53598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20A0686-A5C2-4863-87F6-C079DB77E613}"/>
                  </a:ext>
                </a:extLst>
              </p:cNvPr>
              <p:cNvSpPr/>
              <p:nvPr/>
            </p:nvSpPr>
            <p:spPr>
              <a:xfrm>
                <a:off x="4355254" y="3862687"/>
                <a:ext cx="4002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20A0686-A5C2-4863-87F6-C079DB77E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254" y="3862687"/>
                <a:ext cx="400238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FAA22F27-FE46-4750-82F9-AC8DBC53A819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394E79A5-DFC9-4C70-8AC5-D01EC619DEEB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C5D22627-3E23-4A3C-A5BD-30BF4BD328D5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19B3B0FF-27B3-474F-AA49-1190A78BD038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2E259-2B5E-4CCB-ABA3-7FBAF8F32A7D}"/>
              </a:ext>
            </a:extLst>
          </p:cNvPr>
          <p:cNvSpPr txBox="1"/>
          <p:nvPr/>
        </p:nvSpPr>
        <p:spPr>
          <a:xfrm>
            <a:off x="2256498" y="5837615"/>
            <a:ext cx="604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전기신호를 단계마다 연속적으로 전달하는 것이 아니다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22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33919" y="804170"/>
            <a:ext cx="10924162" cy="60506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E458AFF-D896-44D0-B743-9EA5A56A7CA9}"/>
              </a:ext>
            </a:extLst>
          </p:cNvPr>
          <p:cNvSpPr/>
          <p:nvPr/>
        </p:nvSpPr>
        <p:spPr>
          <a:xfrm>
            <a:off x="2124918" y="1300625"/>
            <a:ext cx="889462" cy="881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AA88D3-0F39-4E02-8038-8B57C7CBA6CC}"/>
              </a:ext>
            </a:extLst>
          </p:cNvPr>
          <p:cNvSpPr/>
          <p:nvPr/>
        </p:nvSpPr>
        <p:spPr>
          <a:xfrm>
            <a:off x="2124918" y="2938535"/>
            <a:ext cx="889462" cy="881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35AC95-C32F-40BA-8A03-BB8FE68D7EF6}"/>
              </a:ext>
            </a:extLst>
          </p:cNvPr>
          <p:cNvSpPr/>
          <p:nvPr/>
        </p:nvSpPr>
        <p:spPr>
          <a:xfrm>
            <a:off x="3932935" y="2098798"/>
            <a:ext cx="889462" cy="881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3F45A4-DBD0-4F61-B342-0ACE3EBD943F}"/>
              </a:ext>
            </a:extLst>
          </p:cNvPr>
          <p:cNvCxnSpPr/>
          <p:nvPr/>
        </p:nvCxnSpPr>
        <p:spPr>
          <a:xfrm>
            <a:off x="3159852" y="1960202"/>
            <a:ext cx="656705" cy="22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6172A0-4797-46CA-B39C-7C1A04B1C087}"/>
              </a:ext>
            </a:extLst>
          </p:cNvPr>
          <p:cNvCxnSpPr/>
          <p:nvPr/>
        </p:nvCxnSpPr>
        <p:spPr>
          <a:xfrm flipV="1">
            <a:off x="3130758" y="2941407"/>
            <a:ext cx="656705" cy="32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16AAB-BC50-432E-95D5-3E398511B2D0}"/>
                  </a:ext>
                </a:extLst>
              </p:cNvPr>
              <p:cNvSpPr txBox="1"/>
              <p:nvPr/>
            </p:nvSpPr>
            <p:spPr>
              <a:xfrm>
                <a:off x="1896316" y="4221940"/>
                <a:ext cx="4073238" cy="2159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r"/>
                <a:endParaRPr lang="ko-KR" altLang="en-US" dirty="0">
                  <a:solidFill>
                    <a:srgbClr val="FF0000"/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r"/>
                <a:endParaRPr lang="ko-KR" alt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⇔ 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16AAB-BC50-432E-95D5-3E398511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16" y="4221940"/>
                <a:ext cx="4073238" cy="2159053"/>
              </a:xfrm>
              <a:prstGeom prst="rect">
                <a:avLst/>
              </a:prstGeom>
              <a:blipFill>
                <a:blip r:embed="rId2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3C9A32-FB4D-4B61-8FE7-1CD3AED66D46}"/>
                  </a:ext>
                </a:extLst>
              </p:cNvPr>
              <p:cNvSpPr txBox="1"/>
              <p:nvPr/>
            </p:nvSpPr>
            <p:spPr>
              <a:xfrm>
                <a:off x="2384691" y="1556533"/>
                <a:ext cx="31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3C9A32-FB4D-4B61-8FE7-1CD3AED6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91" y="1556533"/>
                <a:ext cx="315884" cy="369332"/>
              </a:xfrm>
              <a:prstGeom prst="rect">
                <a:avLst/>
              </a:prstGeom>
              <a:blipFill>
                <a:blip r:embed="rId3"/>
                <a:stretch>
                  <a:fillRect r="-1538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2836AF-BD7D-4ECD-A7B7-BF2FDD88A413}"/>
                  </a:ext>
                </a:extLst>
              </p:cNvPr>
              <p:cNvSpPr txBox="1"/>
              <p:nvPr/>
            </p:nvSpPr>
            <p:spPr>
              <a:xfrm>
                <a:off x="2384691" y="3169741"/>
                <a:ext cx="31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2836AF-BD7D-4ECD-A7B7-BF2FDD88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91" y="3169741"/>
                <a:ext cx="315884" cy="369332"/>
              </a:xfrm>
              <a:prstGeom prst="rect">
                <a:avLst/>
              </a:prstGeom>
              <a:blipFill>
                <a:blip r:embed="rId4"/>
                <a:stretch>
                  <a:fillRect r="-1730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995C455-72EB-4772-8872-0DB86FDCF034}"/>
                  </a:ext>
                </a:extLst>
              </p:cNvPr>
              <p:cNvSpPr/>
              <p:nvPr/>
            </p:nvSpPr>
            <p:spPr>
              <a:xfrm>
                <a:off x="3285898" y="1720096"/>
                <a:ext cx="530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995C455-72EB-4772-8872-0DB86FDCF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898" y="1720096"/>
                <a:ext cx="530658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8A27575-12D2-4606-907B-084BD02CE662}"/>
                  </a:ext>
                </a:extLst>
              </p:cNvPr>
              <p:cNvSpPr/>
              <p:nvPr/>
            </p:nvSpPr>
            <p:spPr>
              <a:xfrm>
                <a:off x="3373183" y="3178205"/>
                <a:ext cx="535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8A27575-12D2-4606-907B-084BD02CE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83" y="3178205"/>
                <a:ext cx="53598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17B903C-FE65-4310-80A0-68B5937A0F2D}"/>
                  </a:ext>
                </a:extLst>
              </p:cNvPr>
              <p:cNvSpPr/>
              <p:nvPr/>
            </p:nvSpPr>
            <p:spPr>
              <a:xfrm>
                <a:off x="4177547" y="2354706"/>
                <a:ext cx="4002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17B903C-FE65-4310-80A0-68B5937A0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47" y="2354706"/>
                <a:ext cx="40023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AA746C-7106-405D-A0EF-214ED73D5F80}"/>
                  </a:ext>
                </a:extLst>
              </p:cNvPr>
              <p:cNvSpPr txBox="1"/>
              <p:nvPr/>
            </p:nvSpPr>
            <p:spPr>
              <a:xfrm>
                <a:off x="6809393" y="4638250"/>
                <a:ext cx="3715789" cy="1264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편향 </a:t>
                </a:r>
                <a:r>
                  <a:rPr lang="en-US" altLang="ko-KR" dirty="0"/>
                  <a:t>(bias)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Heaviside </a:t>
                </a:r>
                <a:r>
                  <a:rPr lang="ko-KR" altLang="en-US" dirty="0"/>
                  <a:t>함수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AA746C-7106-405D-A0EF-214ED73D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3" y="4638250"/>
                <a:ext cx="3715789" cy="1264192"/>
              </a:xfrm>
              <a:prstGeom prst="rect">
                <a:avLst/>
              </a:prstGeom>
              <a:blipFill>
                <a:blip r:embed="rId8"/>
                <a:stretch>
                  <a:fillRect t="-2899" r="-6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C128A0A8-740B-4CEA-A0B3-5233F3CF9A80}"/>
              </a:ext>
            </a:extLst>
          </p:cNvPr>
          <p:cNvSpPr/>
          <p:nvPr/>
        </p:nvSpPr>
        <p:spPr>
          <a:xfrm>
            <a:off x="6780623" y="908504"/>
            <a:ext cx="889462" cy="881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3AECD9B-D851-4B8D-9677-18607237254C}"/>
              </a:ext>
            </a:extLst>
          </p:cNvPr>
          <p:cNvSpPr/>
          <p:nvPr/>
        </p:nvSpPr>
        <p:spPr>
          <a:xfrm>
            <a:off x="6774695" y="2054338"/>
            <a:ext cx="889462" cy="881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DAFC7DB-18CF-4100-86AC-5DF816B0A92A}"/>
              </a:ext>
            </a:extLst>
          </p:cNvPr>
          <p:cNvSpPr/>
          <p:nvPr/>
        </p:nvSpPr>
        <p:spPr>
          <a:xfrm>
            <a:off x="8888217" y="1751058"/>
            <a:ext cx="1287432" cy="1263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0C30D7-9B50-4565-A5E7-E0E8F94F6A16}"/>
              </a:ext>
            </a:extLst>
          </p:cNvPr>
          <p:cNvCxnSpPr/>
          <p:nvPr/>
        </p:nvCxnSpPr>
        <p:spPr>
          <a:xfrm>
            <a:off x="7815557" y="1568081"/>
            <a:ext cx="656705" cy="22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A77170E-D638-4410-AB32-665B2585576B}"/>
              </a:ext>
            </a:extLst>
          </p:cNvPr>
          <p:cNvCxnSpPr/>
          <p:nvPr/>
        </p:nvCxnSpPr>
        <p:spPr>
          <a:xfrm flipV="1">
            <a:off x="7815556" y="3237854"/>
            <a:ext cx="656705" cy="32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ACD6CE-3196-4E68-86AE-A9E061F8C667}"/>
                  </a:ext>
                </a:extLst>
              </p:cNvPr>
              <p:cNvSpPr txBox="1"/>
              <p:nvPr/>
            </p:nvSpPr>
            <p:spPr>
              <a:xfrm>
                <a:off x="7040396" y="1164412"/>
                <a:ext cx="31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ACD6CE-3196-4E68-86AE-A9E061F8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396" y="1164412"/>
                <a:ext cx="3158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02327B-8A4C-4317-8212-E1AD093515D3}"/>
                  </a:ext>
                </a:extLst>
              </p:cNvPr>
              <p:cNvSpPr txBox="1"/>
              <p:nvPr/>
            </p:nvSpPr>
            <p:spPr>
              <a:xfrm>
                <a:off x="7034468" y="2285544"/>
                <a:ext cx="31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02327B-8A4C-4317-8212-E1AD09351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468" y="2285544"/>
                <a:ext cx="315884" cy="369332"/>
              </a:xfrm>
              <a:prstGeom prst="rect">
                <a:avLst/>
              </a:prstGeom>
              <a:blipFill>
                <a:blip r:embed="rId10"/>
                <a:stretch>
                  <a:fillRect r="-1538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AC0B27B-AF0B-4F0A-8E36-320D010BC3C1}"/>
                  </a:ext>
                </a:extLst>
              </p:cNvPr>
              <p:cNvSpPr/>
              <p:nvPr/>
            </p:nvSpPr>
            <p:spPr>
              <a:xfrm>
                <a:off x="8045197" y="1302480"/>
                <a:ext cx="3965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AC0B27B-AF0B-4F0A-8E36-320D010BC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197" y="1302480"/>
                <a:ext cx="3965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D1108B3-4CA5-43EE-A899-D42C985C0377}"/>
                  </a:ext>
                </a:extLst>
              </p:cNvPr>
              <p:cNvSpPr/>
              <p:nvPr/>
            </p:nvSpPr>
            <p:spPr>
              <a:xfrm>
                <a:off x="8057981" y="3474652"/>
                <a:ext cx="535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D1108B3-4CA5-43EE-A899-D42C985C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81" y="3474652"/>
                <a:ext cx="535981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>
            <a:extLst>
              <a:ext uri="{FF2B5EF4-FFF2-40B4-BE49-F238E27FC236}">
                <a16:creationId xmlns:a16="http://schemas.microsoft.com/office/drawing/2014/main" id="{C18C10D8-2198-4A1F-B9E1-513D57FACB9C}"/>
              </a:ext>
            </a:extLst>
          </p:cNvPr>
          <p:cNvSpPr/>
          <p:nvPr/>
        </p:nvSpPr>
        <p:spPr>
          <a:xfrm>
            <a:off x="6780202" y="3216098"/>
            <a:ext cx="889462" cy="881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9637C3-3726-4127-9763-49F41D450EAE}"/>
                  </a:ext>
                </a:extLst>
              </p:cNvPr>
              <p:cNvSpPr txBox="1"/>
              <p:nvPr/>
            </p:nvSpPr>
            <p:spPr>
              <a:xfrm>
                <a:off x="7039975" y="3447304"/>
                <a:ext cx="31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9637C3-3726-4127-9763-49F41D450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975" y="3447304"/>
                <a:ext cx="315884" cy="369332"/>
              </a:xfrm>
              <a:prstGeom prst="rect">
                <a:avLst/>
              </a:prstGeom>
              <a:blipFill>
                <a:blip r:embed="rId13"/>
                <a:stretch>
                  <a:fillRect r="-15385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E7FD011-5E34-4E89-8BE6-AD2E545A9085}"/>
              </a:ext>
            </a:extLst>
          </p:cNvPr>
          <p:cNvCxnSpPr/>
          <p:nvPr/>
        </p:nvCxnSpPr>
        <p:spPr>
          <a:xfrm>
            <a:off x="7807153" y="2436046"/>
            <a:ext cx="78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6D34F63-900B-4C64-9547-25562EEF4850}"/>
                  </a:ext>
                </a:extLst>
              </p:cNvPr>
              <p:cNvSpPr/>
              <p:nvPr/>
            </p:nvSpPr>
            <p:spPr>
              <a:xfrm>
                <a:off x="7941603" y="2090588"/>
                <a:ext cx="530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6D34F63-900B-4C64-9547-25562EEF4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603" y="2090588"/>
                <a:ext cx="530658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08C2E978-B325-4F14-BC9A-857E1386EC65}"/>
              </a:ext>
            </a:extLst>
          </p:cNvPr>
          <p:cNvSpPr/>
          <p:nvPr/>
        </p:nvSpPr>
        <p:spPr>
          <a:xfrm>
            <a:off x="8906670" y="2186349"/>
            <a:ext cx="398244" cy="382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6AF235F-691B-42DD-8625-72F0A1591AAD}"/>
              </a:ext>
            </a:extLst>
          </p:cNvPr>
          <p:cNvSpPr/>
          <p:nvPr/>
        </p:nvSpPr>
        <p:spPr>
          <a:xfrm>
            <a:off x="9777405" y="2186349"/>
            <a:ext cx="398244" cy="382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D3C0331-5439-4648-8FDB-756B07D8FBA0}"/>
              </a:ext>
            </a:extLst>
          </p:cNvPr>
          <p:cNvCxnSpPr>
            <a:endCxn id="41" idx="2"/>
          </p:cNvCxnSpPr>
          <p:nvPr/>
        </p:nvCxnSpPr>
        <p:spPr>
          <a:xfrm>
            <a:off x="9314072" y="2377392"/>
            <a:ext cx="463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D96306-4255-41C5-8E8D-110ECAF59CA1}"/>
                  </a:ext>
                </a:extLst>
              </p:cNvPr>
              <p:cNvSpPr txBox="1"/>
              <p:nvPr/>
            </p:nvSpPr>
            <p:spPr>
              <a:xfrm>
                <a:off x="8947850" y="2186349"/>
                <a:ext cx="31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D96306-4255-41C5-8E8D-110ECAF5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50" y="2186349"/>
                <a:ext cx="31588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CD6485F-E28C-4973-9935-7C9A4CB7187A}"/>
                  </a:ext>
                </a:extLst>
              </p:cNvPr>
              <p:cNvSpPr/>
              <p:nvPr/>
            </p:nvSpPr>
            <p:spPr>
              <a:xfrm>
                <a:off x="9776194" y="2186349"/>
                <a:ext cx="4002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CD6485F-E28C-4973-9935-7C9A4CB71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194" y="2186349"/>
                <a:ext cx="400238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6017D49-C3EF-46C4-A399-5D8792FB0B0B}"/>
                  </a:ext>
                </a:extLst>
              </p:cNvPr>
              <p:cNvSpPr/>
              <p:nvPr/>
            </p:nvSpPr>
            <p:spPr>
              <a:xfrm>
                <a:off x="9345619" y="2054338"/>
                <a:ext cx="398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6017D49-C3EF-46C4-A399-5D8792FB0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619" y="2054338"/>
                <a:ext cx="3986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53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17935" y="1131808"/>
            <a:ext cx="10924162" cy="57490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2935D-AD2C-49D9-B9E2-29F8B946C481}"/>
              </a:ext>
            </a:extLst>
          </p:cNvPr>
          <p:cNvSpPr txBox="1"/>
          <p:nvPr/>
        </p:nvSpPr>
        <p:spPr>
          <a:xfrm>
            <a:off x="2630007" y="1659447"/>
            <a:ext cx="2253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Heaviside </a:t>
            </a:r>
            <a:r>
              <a:rPr lang="ko-KR" altLang="en-US" sz="2000" dirty="0"/>
              <a:t>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48F344-5C14-4690-A2D9-258685400E4A}"/>
                  </a:ext>
                </a:extLst>
              </p:cNvPr>
              <p:cNvSpPr txBox="1"/>
              <p:nvPr/>
            </p:nvSpPr>
            <p:spPr>
              <a:xfrm>
                <a:off x="7770635" y="1470258"/>
                <a:ext cx="2677507" cy="836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Sigmoid </a:t>
                </a:r>
                <a:r>
                  <a:rPr lang="ko-KR" altLang="en-US" sz="2000" dirty="0"/>
                  <a:t>함수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48F344-5C14-4690-A2D9-258685400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635" y="1470258"/>
                <a:ext cx="2677507" cy="836319"/>
              </a:xfrm>
              <a:prstGeom prst="rect">
                <a:avLst/>
              </a:prstGeom>
              <a:blipFill>
                <a:blip r:embed="rId2"/>
                <a:stretch>
                  <a:fillRect l="-2506" t="-3650" b="-3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://reference.wolfram.com/language/ref/Files/UnitStep.en/O_2.png">
            <a:extLst>
              <a:ext uri="{FF2B5EF4-FFF2-40B4-BE49-F238E27FC236}">
                <a16:creationId xmlns:a16="http://schemas.microsoft.com/office/drawing/2014/main" id="{3A723369-4B57-4E54-9775-58F704EEF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23" y="2991310"/>
            <a:ext cx="4225041" cy="273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mlnotebook.github.io/img/transferFunctions/sigmoid.png">
            <a:extLst>
              <a:ext uri="{FF2B5EF4-FFF2-40B4-BE49-F238E27FC236}">
                <a16:creationId xmlns:a16="http://schemas.microsoft.com/office/drawing/2014/main" id="{633824DF-0200-4CE2-BCBA-2CF7BA75E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55" y="2915567"/>
            <a:ext cx="4544496" cy="28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43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2A507205-981E-4CD7-A62D-C3236F85B9BC}"/>
              </a:ext>
            </a:extLst>
          </p:cNvPr>
          <p:cNvSpPr/>
          <p:nvPr/>
        </p:nvSpPr>
        <p:spPr>
          <a:xfrm>
            <a:off x="-1" y="1455905"/>
            <a:ext cx="7993381" cy="1488332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CC0A4F4B-2DD2-4008-AE06-B9778FC9F10E}"/>
              </a:ext>
            </a:extLst>
          </p:cNvPr>
          <p:cNvSpPr/>
          <p:nvPr/>
        </p:nvSpPr>
        <p:spPr>
          <a:xfrm>
            <a:off x="1173804" y="1361871"/>
            <a:ext cx="6725056" cy="1488332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E155A94-5A41-4A47-A1DB-DEB1E8BC62D6}"/>
              </a:ext>
            </a:extLst>
          </p:cNvPr>
          <p:cNvSpPr/>
          <p:nvPr/>
        </p:nvSpPr>
        <p:spPr>
          <a:xfrm>
            <a:off x="0" y="1361871"/>
            <a:ext cx="6332706" cy="1488332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Chapter 2.  3</a:t>
            </a:r>
            <a:r>
              <a:rPr lang="ko-KR" altLang="en-US" sz="3000" b="1" dirty="0"/>
              <a:t>층신경망의 구조</a:t>
            </a:r>
          </a:p>
        </p:txBody>
      </p:sp>
    </p:spTree>
    <p:extLst>
      <p:ext uri="{BB962C8B-B14F-4D97-AF65-F5344CB8AC3E}">
        <p14:creationId xmlns:p14="http://schemas.microsoft.com/office/powerpoint/2010/main" val="313828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80016-6F57-42D4-AC5F-6B79040EAFF3}"/>
              </a:ext>
            </a:extLst>
          </p:cNvPr>
          <p:cNvSpPr/>
          <p:nvPr/>
        </p:nvSpPr>
        <p:spPr>
          <a:xfrm>
            <a:off x="627027" y="969365"/>
            <a:ext cx="10924162" cy="592414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B10225E-A141-4C5F-84C4-C50AE3AF2F6D}"/>
              </a:ext>
            </a:extLst>
          </p:cNvPr>
          <p:cNvSpPr/>
          <p:nvPr/>
        </p:nvSpPr>
        <p:spPr>
          <a:xfrm>
            <a:off x="3007653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E4B96234-AE30-41C5-99EC-E85439B85A77}"/>
              </a:ext>
            </a:extLst>
          </p:cNvPr>
          <p:cNvSpPr/>
          <p:nvPr/>
        </p:nvSpPr>
        <p:spPr>
          <a:xfrm>
            <a:off x="2002980" y="204276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F459A9CB-30B9-4A62-AE54-55F7C677AADD}"/>
              </a:ext>
            </a:extLst>
          </p:cNvPr>
          <p:cNvSpPr/>
          <p:nvPr/>
        </p:nvSpPr>
        <p:spPr>
          <a:xfrm>
            <a:off x="998307" y="204280"/>
            <a:ext cx="1254054" cy="486383"/>
          </a:xfrm>
          <a:prstGeom prst="homePlate">
            <a:avLst/>
          </a:prstGeom>
          <a:solidFill>
            <a:srgbClr val="E6C9BB"/>
          </a:solidFill>
          <a:ln>
            <a:solidFill>
              <a:srgbClr val="E6C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7CE18F7-BAC1-4939-9D5C-721C7B6728AD}"/>
              </a:ext>
            </a:extLst>
          </p:cNvPr>
          <p:cNvSpPr/>
          <p:nvPr/>
        </p:nvSpPr>
        <p:spPr>
          <a:xfrm>
            <a:off x="0" y="204280"/>
            <a:ext cx="1254054" cy="486383"/>
          </a:xfrm>
          <a:prstGeom prst="homePlate">
            <a:avLst/>
          </a:prstGeom>
          <a:solidFill>
            <a:srgbClr val="2C367E"/>
          </a:solidFill>
          <a:ln>
            <a:solidFill>
              <a:srgbClr val="2C3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pic>
        <p:nvPicPr>
          <p:cNvPr id="10" name="Picture 2" descr="http://cfile21.uf.tistory.com/image/99651A475A6926431F13AE">
            <a:extLst>
              <a:ext uri="{FF2B5EF4-FFF2-40B4-BE49-F238E27FC236}">
                <a16:creationId xmlns:a16="http://schemas.microsoft.com/office/drawing/2014/main" id="{7DB52B60-94B5-4BF6-870C-3FAE2CB2A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36" y="2452089"/>
            <a:ext cx="6039301" cy="332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F69A3EA-D522-4156-BA3F-2171195AAB42}"/>
              </a:ext>
            </a:extLst>
          </p:cNvPr>
          <p:cNvSpPr txBox="1">
            <a:spLocks/>
          </p:cNvSpPr>
          <p:nvPr/>
        </p:nvSpPr>
        <p:spPr>
          <a:xfrm>
            <a:off x="713362" y="1107743"/>
            <a:ext cx="10515600" cy="73215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3</a:t>
            </a:r>
            <a:r>
              <a:rPr lang="ko-KR" altLang="en-US" b="1" dirty="0"/>
              <a:t>층 신경망의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BE3C5-B40B-488F-ACB0-C83A31313C72}"/>
              </a:ext>
            </a:extLst>
          </p:cNvPr>
          <p:cNvSpPr txBox="1"/>
          <p:nvPr/>
        </p:nvSpPr>
        <p:spPr>
          <a:xfrm>
            <a:off x="3036479" y="5839780"/>
            <a:ext cx="639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층                  </a:t>
            </a:r>
            <a:r>
              <a:rPr lang="en-US" altLang="ko-KR" dirty="0"/>
              <a:t>1</a:t>
            </a:r>
            <a:r>
              <a:rPr lang="ko-KR" altLang="en-US" dirty="0"/>
              <a:t>층                   </a:t>
            </a:r>
            <a:r>
              <a:rPr lang="en-US" altLang="ko-KR" dirty="0"/>
              <a:t>2</a:t>
            </a:r>
            <a:r>
              <a:rPr lang="ko-KR" altLang="en-US" dirty="0"/>
              <a:t>층              </a:t>
            </a:r>
            <a:r>
              <a:rPr lang="en-US" altLang="ko-KR" dirty="0"/>
              <a:t>3</a:t>
            </a:r>
            <a:r>
              <a:rPr lang="ko-KR" altLang="en-US" dirty="0"/>
              <a:t>층</a:t>
            </a:r>
          </a:p>
        </p:txBody>
      </p:sp>
    </p:spTree>
    <p:extLst>
      <p:ext uri="{BB962C8B-B14F-4D97-AF65-F5344CB8AC3E}">
        <p14:creationId xmlns:p14="http://schemas.microsoft.com/office/powerpoint/2010/main" val="334264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</TotalTime>
  <Words>671</Words>
  <Application>Microsoft Office PowerPoint</Application>
  <PresentationFormat>와이드스크린</PresentationFormat>
  <Paragraphs>267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HY헤드라인M</vt:lpstr>
      <vt:lpstr>KoPub돋움체 Bold</vt:lpstr>
      <vt:lpstr>맑은 고딕</vt:lpstr>
      <vt:lpstr>Arial</vt:lpstr>
      <vt:lpstr>Cambria Math</vt:lpstr>
      <vt:lpstr>Lucida Calligraphy</vt:lpstr>
      <vt:lpstr>Office 테마</vt:lpstr>
      <vt:lpstr>인공신경망의 수학적 원리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퍼셉트론 – 인공신경망의 전단계</dc:title>
  <dc:creator>HAN</dc:creator>
  <cp:lastModifiedBy>강 소희</cp:lastModifiedBy>
  <cp:revision>142</cp:revision>
  <dcterms:created xsi:type="dcterms:W3CDTF">2018-05-14T23:08:50Z</dcterms:created>
  <dcterms:modified xsi:type="dcterms:W3CDTF">2021-12-04T07:26:57Z</dcterms:modified>
</cp:coreProperties>
</file>