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5" roundtripDataSignature="AMtx7mivvOcYcoGEauOcM9ijVCnHZDuM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6735298a1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16735298a1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8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8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7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7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10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1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1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15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1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n.wikipedia.org/wiki/Random_variable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WSC Quant </a:t>
            </a:r>
            <a:endParaRPr/>
          </a:p>
        </p:txBody>
      </p:sp>
      <p:sp>
        <p:nvSpPr>
          <p:cNvPr id="60" name="Google Shape;60;p1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Trading strategy- Overnight Carry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highlight>
                  <a:schemeClr val="lt2"/>
                </a:highlight>
              </a:rPr>
              <a:t>What exactly is Overnight carry ?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66" name="Google Shape;66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Char char="●"/>
            </a:pPr>
            <a:r>
              <a:rPr lang="en" sz="1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" sz="2800">
                <a:solidFill>
                  <a:schemeClr val="dk1"/>
                </a:solidFill>
              </a:rPr>
              <a:t> </a:t>
            </a:r>
            <a:r>
              <a:rPr lang="en" sz="1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Overnight carry</a:t>
            </a:r>
            <a:r>
              <a:rPr lang="en" sz="2800">
                <a:solidFill>
                  <a:schemeClr val="dk1"/>
                </a:solidFill>
              </a:rPr>
              <a:t> </a:t>
            </a:r>
            <a:r>
              <a:rPr lang="en" sz="1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trading strategy is a basic trading strategy wherein you buy the index at close and sell it at the open of next day.</a:t>
            </a:r>
            <a:endParaRPr sz="1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Char char="●"/>
            </a:pPr>
            <a:r>
              <a:rPr lang="en" sz="1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idea was first </a:t>
            </a:r>
            <a:r>
              <a:rPr lang="en" sz="1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implemented</a:t>
            </a:r>
            <a:r>
              <a:rPr lang="en" sz="1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 the SPY by the Bespoke Investment Group and did seem to outperform the index.</a:t>
            </a:r>
            <a:endParaRPr sz="1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8175" y="2864450"/>
            <a:ext cx="3764125" cy="194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highlight>
                  <a:schemeClr val="lt2"/>
                </a:highlight>
              </a:rPr>
              <a:t>Intuition behind the strategy</a:t>
            </a:r>
            <a:r>
              <a:rPr lang="en">
                <a:highlight>
                  <a:schemeClr val="lt2"/>
                </a:highlight>
              </a:rPr>
              <a:t>: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73" name="Google Shape;73;p3"/>
          <p:cNvSpPr txBox="1"/>
          <p:nvPr>
            <p:ph idx="1" type="body"/>
          </p:nvPr>
        </p:nvSpPr>
        <p:spPr>
          <a:xfrm>
            <a:off x="311700" y="1152475"/>
            <a:ext cx="7560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" sz="1850">
                <a:solidFill>
                  <a:schemeClr val="dk1"/>
                </a:solidFill>
                <a:highlight>
                  <a:schemeClr val="accent6"/>
                </a:highlight>
                <a:latin typeface="Arial"/>
                <a:ea typeface="Arial"/>
                <a:cs typeface="Arial"/>
                <a:sym typeface="Arial"/>
              </a:rPr>
              <a:t>Why sell close and buy open</a:t>
            </a:r>
            <a:r>
              <a:rPr lang="en" sz="1850">
                <a:solidFill>
                  <a:schemeClr val="dk1"/>
                </a:solidFill>
                <a:highlight>
                  <a:schemeClr val="accent6"/>
                </a:highlight>
                <a:latin typeface="Arial"/>
                <a:ea typeface="Arial"/>
                <a:cs typeface="Arial"/>
                <a:sym typeface="Arial"/>
              </a:rPr>
              <a:t>?</a:t>
            </a:r>
            <a:endParaRPr sz="1850">
              <a:solidFill>
                <a:schemeClr val="dk1"/>
              </a:solidFill>
              <a:highlight>
                <a:schemeClr val="accent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intuition behind this strategy is that alpha occurs post trading hours and stocks fall during the trading hours.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Stocks/Indices rise relatively more post market and fall further during trading hours.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highlight>
                  <a:schemeClr val="lt2"/>
                </a:highlight>
              </a:rPr>
              <a:t>Some things to know: </a:t>
            </a:r>
            <a:endParaRPr/>
          </a:p>
        </p:txBody>
      </p:sp>
      <p:sp>
        <p:nvSpPr>
          <p:cNvPr id="79" name="Google Shape;79;p4"/>
          <p:cNvSpPr txBox="1"/>
          <p:nvPr>
            <p:ph idx="1" type="body"/>
          </p:nvPr>
        </p:nvSpPr>
        <p:spPr>
          <a:xfrm>
            <a:off x="311700" y="1152475"/>
            <a:ext cx="8520600" cy="50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highlight>
                  <a:schemeClr val="accent6"/>
                </a:highlight>
              </a:rPr>
              <a:t>Scatter plots</a:t>
            </a:r>
            <a:r>
              <a:rPr lang="en">
                <a:solidFill>
                  <a:schemeClr val="dk1"/>
                </a:solidFill>
                <a:highlight>
                  <a:schemeClr val="accent6"/>
                </a:highlight>
              </a:rPr>
              <a:t>:</a:t>
            </a:r>
            <a:endParaRPr>
              <a:solidFill>
                <a:schemeClr val="dk1"/>
              </a:solidFill>
              <a:highlight>
                <a:schemeClr val="accent6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Scatter plots are used to plot data points on a horizontal and a vertical axis in the attempt to show how much one variable is affected by another.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highlight>
                  <a:schemeClr val="accent6"/>
                </a:highlight>
              </a:rPr>
              <a:t>Correlation:</a:t>
            </a:r>
            <a:endParaRPr>
              <a:solidFill>
                <a:schemeClr val="dk1"/>
              </a:solidFill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statistics, correlation or dependence is any statistical relationship, whether causal or not, between two </a:t>
            </a:r>
            <a:r>
              <a:rPr lang="en" sz="1600">
                <a:solidFill>
                  <a:schemeClr val="dk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random variables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80" name="Google Shape;80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4100" y="3909549"/>
            <a:ext cx="3983401" cy="97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6735298a10_0_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highlight>
                  <a:schemeClr val="lt2"/>
                </a:highlight>
              </a:rPr>
              <a:t>What are we going to do?</a:t>
            </a:r>
            <a:r>
              <a:rPr lang="en">
                <a:highlight>
                  <a:schemeClr val="lt2"/>
                </a:highlight>
              </a:rPr>
              <a:t> </a:t>
            </a:r>
            <a:endParaRPr/>
          </a:p>
        </p:txBody>
      </p:sp>
      <p:sp>
        <p:nvSpPr>
          <p:cNvPr id="86" name="Google Shape;86;g16735298a10_0_8"/>
          <p:cNvSpPr txBox="1"/>
          <p:nvPr>
            <p:ph idx="1" type="body"/>
          </p:nvPr>
        </p:nvSpPr>
        <p:spPr>
          <a:xfrm>
            <a:off x="311700" y="1152475"/>
            <a:ext cx="8520600" cy="45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Try this trading strategy on Indian indices and stocks and </a:t>
            </a:r>
            <a:r>
              <a:rPr lang="en" sz="2000">
                <a:solidFill>
                  <a:schemeClr val="dk1"/>
                </a:solidFill>
              </a:rPr>
              <a:t>compare</a:t>
            </a:r>
            <a:r>
              <a:rPr lang="en" sz="2000">
                <a:solidFill>
                  <a:schemeClr val="dk1"/>
                </a:solidFill>
              </a:rPr>
              <a:t> returns.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Look for various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factors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 can be considered for improving the performance of the strategy.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