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E0ADE-9D69-4F54-8AB1-AEA9CEA7044D}" v="390" dt="2023-10-07T06:21:51.618"/>
    <p1510:client id="{2729DFC5-2A96-4653-9394-243CB251A55D}" v="197" dt="2023-10-07T05:07:35.002"/>
    <p1510:client id="{40F9C849-2500-4A4C-9D03-BA0D3C632FBE}" v="3" dt="2023-10-08T05:09:01.227"/>
    <p1510:client id="{4674C37E-AC47-4A88-8F22-28D58DE632D2}" v="376" dt="2023-10-07T10:11:47.625"/>
    <p1510:client id="{648D03E2-9D33-40AF-902C-9138DBA065FD}" v="9" dt="2023-10-07T10:13:35.037"/>
    <p1510:client id="{7DE8E288-371F-48B8-94C7-0AD09EE95351}" v="369" dt="2023-10-07T06:34:00.804"/>
    <p1510:client id="{91714532-D053-4AEF-B9F9-9350B12DC098}" v="155" dt="2023-10-07T07:06:41.466"/>
    <p1510:client id="{BA0CE3E7-6A31-4C65-9D5B-354F8642B73C}" v="1" dt="2023-10-07T10:20:03.326"/>
    <p1510:client id="{DF382C12-6215-4D9A-BF74-7ADE01557B5B}" v="1536" dt="2023-10-07T08:57:00.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230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226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075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69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46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332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06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581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810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79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9664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23248585"/>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sdot_photos/4949320633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en.wikipedia.org/wiki/File:Highway_401_Night_Lapse_Busy.jp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ngularityhub.com/2015/02/17/in-driverless-cars-champion-racing-skills-will-come-standard/"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6730" y="-347873"/>
            <a:ext cx="4620584" cy="4567137"/>
          </a:xfrm>
        </p:spPr>
        <p:txBody>
          <a:bodyPr vert="horz" lIns="91440" tIns="45720" rIns="91440" bIns="45720" rtlCol="0">
            <a:normAutofit/>
          </a:bodyPr>
          <a:lstStyle/>
          <a:p>
            <a:pPr algn="l"/>
            <a:r>
              <a:rPr lang="en-US" sz="4400" b="1" dirty="0">
                <a:solidFill>
                  <a:srgbClr val="FFC000"/>
                </a:solidFill>
                <a:latin typeface="MS Mincho"/>
                <a:ea typeface="Calibri Light"/>
                <a:cs typeface="Calibri Light"/>
              </a:rPr>
              <a:t>Innovations in Transportation to Enhance Safety and Efficiency </a:t>
            </a:r>
            <a:br>
              <a:rPr lang="en-US" sz="4400" b="1" dirty="0">
                <a:solidFill>
                  <a:srgbClr val="FFC000"/>
                </a:solidFill>
                <a:latin typeface="MS Mincho"/>
                <a:ea typeface="Calibri Light"/>
                <a:cs typeface="Calibri Light"/>
              </a:rPr>
            </a:br>
            <a:r>
              <a:rPr lang="en-US" sz="4400" b="1" dirty="0">
                <a:solidFill>
                  <a:srgbClr val="FFC000"/>
                </a:solidFill>
                <a:latin typeface="MS Mincho"/>
                <a:ea typeface="Calibri Light"/>
                <a:cs typeface="Calibri Light"/>
              </a:rPr>
              <a:t>TRACK-1</a:t>
            </a:r>
          </a:p>
        </p:txBody>
      </p:sp>
      <p:sp>
        <p:nvSpPr>
          <p:cNvPr id="3" name="Subtitle 2"/>
          <p:cNvSpPr>
            <a:spLocks noGrp="1"/>
          </p:cNvSpPr>
          <p:nvPr>
            <p:ph type="subTitle" idx="1"/>
          </p:nvPr>
        </p:nvSpPr>
        <p:spPr>
          <a:xfrm>
            <a:off x="406729" y="4348168"/>
            <a:ext cx="5789477" cy="775494"/>
          </a:xfrm>
        </p:spPr>
        <p:txBody>
          <a:bodyPr vert="horz" lIns="91440" tIns="45720" rIns="91440" bIns="45720" rtlCol="0" anchor="t">
            <a:noAutofit/>
          </a:bodyPr>
          <a:lstStyle/>
          <a:p>
            <a:pPr algn="l"/>
            <a:r>
              <a:rPr lang="en-US" dirty="0"/>
              <a:t>By group </a:t>
            </a:r>
            <a:r>
              <a:rPr lang="en-US" u="sng" dirty="0">
                <a:solidFill>
                  <a:srgbClr val="FF0000"/>
                </a:solidFill>
              </a:rPr>
              <a:t>SOHVIUM</a:t>
            </a:r>
            <a:endParaRPr lang="en-US" u="sng">
              <a:solidFill>
                <a:srgbClr val="FF0000"/>
              </a:solidFill>
              <a:ea typeface="Calibri"/>
              <a:cs typeface="Calibri"/>
            </a:endParaRPr>
          </a:p>
          <a:p>
            <a:pPr algn="l"/>
            <a:r>
              <a:rPr lang="en-US" dirty="0"/>
              <a:t>Team members – </a:t>
            </a:r>
            <a:r>
              <a:rPr lang="en-US" dirty="0">
                <a:solidFill>
                  <a:srgbClr val="7030A0"/>
                </a:solidFill>
              </a:rPr>
              <a:t>Soumen Das , Vinod  , Soham.</a:t>
            </a:r>
            <a:endParaRPr lang="en-US">
              <a:solidFill>
                <a:srgbClr val="7030A0"/>
              </a:solidFill>
              <a:ea typeface="Calibri"/>
              <a:cs typeface="Calibri"/>
            </a:endParaRPr>
          </a:p>
          <a:p>
            <a:pPr algn="l"/>
            <a:r>
              <a:rPr lang="en-US" dirty="0">
                <a:solidFill>
                  <a:srgbClr val="00B0F0"/>
                </a:solidFill>
              </a:rPr>
              <a:t>ADMINISTRATIVE MANAGEMENT COLLEGE, BANGLORE </a:t>
            </a:r>
            <a:endParaRPr lang="en-US">
              <a:solidFill>
                <a:srgbClr val="00B0F0"/>
              </a:solidFill>
              <a:ea typeface="Calibri"/>
              <a:cs typeface="Calibri"/>
            </a:endParaRPr>
          </a:p>
        </p:txBody>
      </p:sp>
      <p:pic>
        <p:nvPicPr>
          <p:cNvPr id="4" name="Picture 3" descr="A person riding a bicycle on a road with traffic cones and buildings&#10;&#10;Description automatically generated">
            <a:extLst>
              <a:ext uri="{FF2B5EF4-FFF2-40B4-BE49-F238E27FC236}">
                <a16:creationId xmlns:a16="http://schemas.microsoft.com/office/drawing/2014/main" id="{E442F07A-C1F6-B46F-C3B1-2D39C90EAA5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305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52E2F87A-EFAB-3E1B-24E7-C716D855BD16}"/>
              </a:ext>
            </a:extLst>
          </p:cNvPr>
          <p:cNvSpPr txBox="1"/>
          <p:nvPr/>
        </p:nvSpPr>
        <p:spPr>
          <a:xfrm>
            <a:off x="9857707" y="6657945"/>
            <a:ext cx="233429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up)">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city skyline at night with lights on the road&#10;&#10;Description automatically generated">
            <a:extLst>
              <a:ext uri="{FF2B5EF4-FFF2-40B4-BE49-F238E27FC236}">
                <a16:creationId xmlns:a16="http://schemas.microsoft.com/office/drawing/2014/main" id="{C272A3DA-4909-4A07-FEA0-6E7B89811A8B}"/>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5800" r="25795"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3" name="TextBox 2">
            <a:extLst>
              <a:ext uri="{FF2B5EF4-FFF2-40B4-BE49-F238E27FC236}">
                <a16:creationId xmlns:a16="http://schemas.microsoft.com/office/drawing/2014/main" id="{F3DC8FB0-8D02-D594-0DCF-E0B86D772E72}"/>
              </a:ext>
            </a:extLst>
          </p:cNvPr>
          <p:cNvSpPr txBox="1"/>
          <p:nvPr/>
        </p:nvSpPr>
        <p:spPr>
          <a:xfrm>
            <a:off x="4974464" y="136821"/>
            <a:ext cx="6577194" cy="624474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defTabSz="457200">
              <a:lnSpc>
                <a:spcPct val="90000"/>
              </a:lnSpc>
              <a:spcBef>
                <a:spcPts val="1000"/>
              </a:spcBef>
              <a:buClr>
                <a:schemeClr val="bg2">
                  <a:lumMod val="40000"/>
                  <a:lumOff val="60000"/>
                </a:schemeClr>
              </a:buClr>
              <a:buSzPct val="80000"/>
              <a:buFont typeface="Wingdings 3" charset="2"/>
              <a:buChar char=""/>
            </a:pPr>
            <a:endParaRPr lang="en-US" sz="110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r>
              <a:rPr lang="en-US" sz="3200" b="1" u="sng" dirty="0">
                <a:latin typeface="+mj-lt"/>
                <a:ea typeface="+mj-ea"/>
                <a:cs typeface="+mj-cs"/>
              </a:rPr>
              <a:t>Introduction</a:t>
            </a:r>
            <a:endParaRPr lang="en-US" sz="3200" b="1" u="sng">
              <a:latin typeface="+mj-lt"/>
              <a:ea typeface="Calibri Light"/>
              <a:cs typeface="Calibri Light"/>
            </a:endParaRPr>
          </a:p>
          <a:p>
            <a:pPr indent="-228600" defTabSz="457200">
              <a:lnSpc>
                <a:spcPct val="90000"/>
              </a:lnSpc>
              <a:spcBef>
                <a:spcPts val="1000"/>
              </a:spcBef>
              <a:buClr>
                <a:schemeClr val="bg2">
                  <a:lumMod val="40000"/>
                  <a:lumOff val="60000"/>
                </a:schemeClr>
              </a:buClr>
              <a:buSzPct val="80000"/>
              <a:buFont typeface="Wingdings 3" charset="2"/>
              <a:buChar char=""/>
            </a:pPr>
            <a:endParaRPr lang="en-US" sz="2000" u="sng" dirty="0">
              <a:latin typeface="+mj-lt"/>
              <a:ea typeface="+mj-ea"/>
              <a:cs typeface="+mj-cs"/>
            </a:endParaRPr>
          </a:p>
          <a:p>
            <a:pPr indent="-228600" defTabSz="457200">
              <a:lnSpc>
                <a:spcPct val="90000"/>
              </a:lnSpc>
              <a:spcBef>
                <a:spcPts val="1000"/>
              </a:spcBef>
              <a:buClr>
                <a:schemeClr val="bg2">
                  <a:lumMod val="40000"/>
                  <a:lumOff val="60000"/>
                </a:schemeClr>
              </a:buClr>
              <a:buSzPct val="80000"/>
              <a:buFont typeface="Wingdings 3" charset="2"/>
              <a:buChar char=""/>
            </a:pPr>
            <a:r>
              <a:rPr lang="en-US" sz="2000" dirty="0">
                <a:latin typeface="+mj-lt"/>
                <a:ea typeface="+mj-ea"/>
                <a:cs typeface="+mj-cs"/>
              </a:rPr>
              <a:t>Transportation is an essential part of modern life, connecting people and goods across the globe. Whether it's commuting to work, traveling for leisure, or transporting goods for business, our reliance on various modes of transportation is undeniable. However, along with the convenience and efficiency that transportation offers, there comes a critical concern—road safety.  </a:t>
            </a:r>
            <a:endParaRPr lang="en-US" sz="2000" u="sng" dirty="0">
              <a:latin typeface="+mj-lt"/>
              <a:ea typeface="+mj-ea"/>
              <a:cs typeface="+mj-cs"/>
            </a:endParaRPr>
          </a:p>
          <a:p>
            <a:pPr indent="-228600" defTabSz="457200">
              <a:lnSpc>
                <a:spcPct val="90000"/>
              </a:lnSpc>
              <a:spcBef>
                <a:spcPts val="1000"/>
              </a:spcBef>
              <a:buClr>
                <a:schemeClr val="bg2">
                  <a:lumMod val="40000"/>
                  <a:lumOff val="60000"/>
                </a:schemeClr>
              </a:buClr>
              <a:buSzPct val="80000"/>
              <a:buFont typeface="Wingdings 3" charset="2"/>
              <a:buChar char=""/>
            </a:pPr>
            <a:endParaRPr lang="en-US" sz="2000" dirty="0">
              <a:latin typeface="+mj-lt"/>
              <a:ea typeface="+mj-ea"/>
              <a:cs typeface="+mj-cs"/>
            </a:endParaRPr>
          </a:p>
          <a:p>
            <a:pPr indent="-228600" defTabSz="457200">
              <a:lnSpc>
                <a:spcPct val="90000"/>
              </a:lnSpc>
              <a:spcBef>
                <a:spcPts val="1000"/>
              </a:spcBef>
              <a:buClr>
                <a:schemeClr val="bg2">
                  <a:lumMod val="40000"/>
                  <a:lumOff val="60000"/>
                </a:schemeClr>
              </a:buClr>
              <a:buSzPct val="80000"/>
              <a:buFont typeface="Wingdings 3" charset="2"/>
              <a:buChar char=""/>
            </a:pPr>
            <a:r>
              <a:rPr lang="en-US" sz="2000" dirty="0">
                <a:solidFill>
                  <a:srgbClr val="000000"/>
                </a:solidFill>
                <a:latin typeface="+mj-lt"/>
                <a:ea typeface="+mj-ea"/>
                <a:cs typeface="+mj-cs"/>
              </a:rPr>
              <a:t>Road safety is a matter of paramount importance, as accidents on the road can lead to loss of life, injuries, and significant economic costs. Every year, millions of people are affected by road accidents worldwide. Therefore, it is crucial to prioritize and promote road safety in all aspects of transportation, from designing safer roads and vehicles to adopting responsible driving behaviors and utilizing advanced technologies.</a:t>
            </a:r>
            <a:endParaRPr lang="en-US" sz="2000" dirty="0">
              <a:solidFill>
                <a:srgbClr val="000000"/>
              </a:solidFill>
              <a:latin typeface="+mj-lt"/>
              <a:ea typeface="Calibri Light"/>
              <a:cs typeface="Calibri Light"/>
            </a:endParaRPr>
          </a:p>
          <a:p>
            <a:pPr indent="-228600" defTabSz="457200">
              <a:lnSpc>
                <a:spcPct val="90000"/>
              </a:lnSpc>
              <a:spcBef>
                <a:spcPts val="1000"/>
              </a:spcBef>
              <a:buClr>
                <a:schemeClr val="bg2">
                  <a:lumMod val="40000"/>
                  <a:lumOff val="60000"/>
                </a:schemeClr>
              </a:buClr>
              <a:buSzPct val="80000"/>
              <a:buFont typeface="Wingdings 3" charset="2"/>
              <a:buChar char=""/>
            </a:pPr>
            <a:endParaRPr lang="en-US" sz="2000" dirty="0">
              <a:solidFill>
                <a:srgbClr val="000000"/>
              </a:solidFill>
              <a:latin typeface="+mj-lt"/>
              <a:ea typeface="Calibri Light"/>
              <a:cs typeface="Calibri Light"/>
            </a:endParaRPr>
          </a:p>
          <a:p>
            <a:pPr indent="-228600" defTabSz="457200">
              <a:lnSpc>
                <a:spcPct val="90000"/>
              </a:lnSpc>
              <a:spcBef>
                <a:spcPts val="1000"/>
              </a:spcBef>
              <a:buClr>
                <a:schemeClr val="bg2">
                  <a:lumMod val="40000"/>
                  <a:lumOff val="60000"/>
                </a:schemeClr>
              </a:buClr>
              <a:buSzPct val="80000"/>
              <a:buFont typeface="Wingdings 3" charset="2"/>
              <a:buChar char=""/>
            </a:pPr>
            <a:endParaRPr lang="en-US" sz="1100" dirty="0">
              <a:solidFill>
                <a:srgbClr val="000000"/>
              </a:solidFill>
              <a:latin typeface="+mj-lt"/>
              <a:ea typeface="Calibri Light"/>
              <a:cs typeface="Calibri Light"/>
            </a:endParaRPr>
          </a:p>
        </p:txBody>
      </p:sp>
      <p:sp>
        <p:nvSpPr>
          <p:cNvPr id="2" name="TextBox 1">
            <a:extLst>
              <a:ext uri="{FF2B5EF4-FFF2-40B4-BE49-F238E27FC236}">
                <a16:creationId xmlns:a16="http://schemas.microsoft.com/office/drawing/2014/main" id="{B029DCB1-A73E-4978-14AD-9088163E8FA4}"/>
              </a:ext>
            </a:extLst>
          </p:cNvPr>
          <p:cNvSpPr txBox="1"/>
          <p:nvPr/>
        </p:nvSpPr>
        <p:spPr>
          <a:xfrm>
            <a:off x="551984" y="415031"/>
            <a:ext cx="7010400" cy="26049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endParaRPr lang="en-US" sz="1200">
              <a:solidFill>
                <a:srgbClr val="ECECF1"/>
              </a:solidFill>
              <a:ea typeface="+mj-ea"/>
            </a:endParaRPr>
          </a:p>
        </p:txBody>
      </p:sp>
    </p:spTree>
    <p:extLst>
      <p:ext uri="{BB962C8B-B14F-4D97-AF65-F5344CB8AC3E}">
        <p14:creationId xmlns:p14="http://schemas.microsoft.com/office/powerpoint/2010/main" val="72160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5" dur="500"/>
                                        <p:tgtEl>
                                          <p:spTgt spid="3">
                                            <p:txEl>
                                              <p:pRg st="3" end="3"/>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ar driving on a road&#10;&#10;Description automatically generated">
            <a:extLst>
              <a:ext uri="{FF2B5EF4-FFF2-40B4-BE49-F238E27FC236}">
                <a16:creationId xmlns:a16="http://schemas.microsoft.com/office/drawing/2014/main" id="{E635B667-9F3D-90E9-D8C3-87D0CCFFED6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1007" r="15906"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2" name="TextBox 1">
            <a:extLst>
              <a:ext uri="{FF2B5EF4-FFF2-40B4-BE49-F238E27FC236}">
                <a16:creationId xmlns:a16="http://schemas.microsoft.com/office/drawing/2014/main" id="{7CF1CAB1-85C3-090F-8098-19EF6AB9FEBC}"/>
              </a:ext>
            </a:extLst>
          </p:cNvPr>
          <p:cNvSpPr txBox="1"/>
          <p:nvPr/>
        </p:nvSpPr>
        <p:spPr>
          <a:xfrm>
            <a:off x="7054136" y="803267"/>
            <a:ext cx="5212730" cy="68456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The number of fatal and disabling road accident happening is increasing day by day and is a real public health challenge for all the concerned agencies to prevent it. Some of the main causes of these accidents are :</a:t>
            </a:r>
            <a:endParaRPr lang="en-US" dirty="0">
              <a:ea typeface="Calibri"/>
              <a:cs typeface="Calibri"/>
            </a:endParaRP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solidFill>
                  <a:srgbClr val="FF0000"/>
                </a:solidFill>
              </a:rPr>
              <a:t>Distracted driving</a:t>
            </a:r>
            <a:endParaRPr lang="en-US" dirty="0">
              <a:solidFill>
                <a:srgbClr val="FF0000"/>
              </a:solidFill>
              <a:ea typeface="Calibri"/>
              <a:cs typeface="Calibri"/>
            </a:endParaRP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solidFill>
                  <a:srgbClr val="FF0000"/>
                </a:solidFill>
              </a:rPr>
              <a:t>Impaired driving </a:t>
            </a:r>
            <a:endParaRPr lang="en-US" dirty="0">
              <a:solidFill>
                <a:srgbClr val="FF0000"/>
              </a:solidFill>
              <a:ea typeface="Calibri"/>
              <a:cs typeface="Calibri"/>
            </a:endParaRP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solidFill>
                  <a:srgbClr val="FF0000"/>
                </a:solidFill>
              </a:rPr>
              <a:t>Poor road conditions </a:t>
            </a:r>
            <a:endParaRPr lang="en-US" dirty="0">
              <a:solidFill>
                <a:srgbClr val="FF0000"/>
              </a:solidFill>
              <a:ea typeface="Calibri"/>
              <a:cs typeface="Calibri"/>
            </a:endParaRP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solidFill>
                  <a:srgbClr val="FF0000"/>
                </a:solidFill>
              </a:rPr>
              <a:t>Over speeding </a:t>
            </a:r>
            <a:endParaRPr lang="en-US" dirty="0">
              <a:solidFill>
                <a:srgbClr val="FF0000"/>
              </a:solidFill>
              <a:ea typeface="Calibri"/>
              <a:cs typeface="Calibri"/>
            </a:endParaRP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solidFill>
                  <a:srgbClr val="FF0000"/>
                </a:solidFill>
              </a:rPr>
              <a:t>Disobeying traffic signals </a:t>
            </a:r>
            <a:endParaRPr lang="en-US" dirty="0">
              <a:solidFill>
                <a:srgbClr val="FF0000"/>
              </a:solidFill>
              <a:ea typeface="Calibri"/>
              <a:cs typeface="Calibri"/>
            </a:endParaRPr>
          </a:p>
          <a:p>
            <a:pPr indent="-228600">
              <a:lnSpc>
                <a:spcPct val="90000"/>
              </a:lnSpc>
              <a:spcBef>
                <a:spcPct val="20000"/>
              </a:spcBef>
              <a:spcAft>
                <a:spcPts val="600"/>
              </a:spcAft>
              <a:buClr>
                <a:schemeClr val="accent1"/>
              </a:buClr>
              <a:buSzPct val="115000"/>
              <a:buFont typeface="Arial" panose="020B0604020202020204" pitchFamily="34" charset="0"/>
              <a:buChar char="•"/>
            </a:pPr>
            <a:r>
              <a:rPr lang="en-US" dirty="0">
                <a:solidFill>
                  <a:schemeClr val="accent1">
                    <a:lumMod val="75000"/>
                  </a:schemeClr>
                </a:solidFill>
              </a:rPr>
              <a:t>Over speeding </a:t>
            </a:r>
            <a:r>
              <a:rPr lang="en-US" dirty="0"/>
              <a:t>is one of the key reasons on a global scale. The </a:t>
            </a:r>
            <a:r>
              <a:rPr lang="en-US" dirty="0">
                <a:solidFill>
                  <a:srgbClr val="00B050"/>
                </a:solidFill>
              </a:rPr>
              <a:t>World Health </a:t>
            </a:r>
            <a:r>
              <a:rPr lang="en-US" err="1">
                <a:solidFill>
                  <a:srgbClr val="00B050"/>
                </a:solidFill>
              </a:rPr>
              <a:t>Organisation</a:t>
            </a:r>
            <a:r>
              <a:rPr lang="en-US" dirty="0">
                <a:solidFill>
                  <a:srgbClr val="00B050"/>
                </a:solidFill>
              </a:rPr>
              <a:t> (WHO)</a:t>
            </a:r>
            <a:r>
              <a:rPr lang="en-US" dirty="0"/>
              <a:t> estimates that excessive speed is a factor in up to half of all road traffic fatalities in low- and middle-income countries and accounts for about one-third of all fatalities in high-income nations. These data highlight the extent of the issue and the pressing need to solve it.</a:t>
            </a:r>
            <a:endParaRPr lang="en-US" dirty="0">
              <a:ea typeface="Calibri"/>
              <a:cs typeface="Calibri"/>
            </a:endParaRPr>
          </a:p>
          <a:p>
            <a:pPr indent="-228600">
              <a:lnSpc>
                <a:spcPct val="90000"/>
              </a:lnSpc>
              <a:spcBef>
                <a:spcPct val="20000"/>
              </a:spcBef>
              <a:spcAft>
                <a:spcPts val="600"/>
              </a:spcAft>
              <a:buClr>
                <a:schemeClr val="accent1"/>
              </a:buClr>
              <a:buSzPct val="115000"/>
              <a:buFont typeface="Arial" panose="020B0604020202020204" pitchFamily="34" charset="0"/>
              <a:buChar char="•"/>
            </a:pPr>
            <a:endParaRPr lang="en-US" dirty="0">
              <a:ea typeface="Calibri"/>
              <a:cs typeface="Calibri"/>
            </a:endParaRPr>
          </a:p>
          <a:p>
            <a:pPr indent="-228600">
              <a:lnSpc>
                <a:spcPct val="90000"/>
              </a:lnSpc>
              <a:spcBef>
                <a:spcPct val="20000"/>
              </a:spcBef>
              <a:spcAft>
                <a:spcPts val="600"/>
              </a:spcAft>
              <a:buClr>
                <a:schemeClr val="accent1"/>
              </a:buClr>
              <a:buSzPct val="115000"/>
              <a:buFont typeface="Arial" panose="020B0604020202020204" pitchFamily="34" charset="0"/>
              <a:buChar char="•"/>
            </a:pPr>
            <a:endParaRPr lang="en-US" sz="1100"/>
          </a:p>
          <a:p>
            <a:pPr indent="-228600">
              <a:lnSpc>
                <a:spcPct val="90000"/>
              </a:lnSpc>
              <a:spcBef>
                <a:spcPct val="20000"/>
              </a:spcBef>
              <a:spcAft>
                <a:spcPts val="600"/>
              </a:spcAft>
              <a:buClr>
                <a:schemeClr val="accent1"/>
              </a:buClr>
              <a:buSzPct val="115000"/>
              <a:buFont typeface="Arial" panose="020B0604020202020204" pitchFamily="34" charset="0"/>
              <a:buChar char="•"/>
            </a:pPr>
            <a:endParaRPr lang="en-US" sz="1100"/>
          </a:p>
          <a:p>
            <a:pPr marL="342900" indent="-228600">
              <a:lnSpc>
                <a:spcPct val="90000"/>
              </a:lnSpc>
              <a:spcBef>
                <a:spcPct val="20000"/>
              </a:spcBef>
              <a:spcAft>
                <a:spcPts val="600"/>
              </a:spcAft>
              <a:buClr>
                <a:schemeClr val="accent1"/>
              </a:buClr>
              <a:buSzPct val="115000"/>
              <a:buFont typeface="Arial" panose="020B0604020202020204" pitchFamily="34" charset="0"/>
              <a:buChar char="•"/>
            </a:pPr>
            <a:endParaRPr lang="en-US" sz="1100"/>
          </a:p>
        </p:txBody>
      </p:sp>
      <p:sp>
        <p:nvSpPr>
          <p:cNvPr id="5" name="TextBox 4">
            <a:extLst>
              <a:ext uri="{FF2B5EF4-FFF2-40B4-BE49-F238E27FC236}">
                <a16:creationId xmlns:a16="http://schemas.microsoft.com/office/drawing/2014/main" id="{D5992EA5-37D3-180C-23DD-21F91406EE47}"/>
              </a:ext>
            </a:extLst>
          </p:cNvPr>
          <p:cNvSpPr txBox="1"/>
          <p:nvPr/>
        </p:nvSpPr>
        <p:spPr>
          <a:xfrm>
            <a:off x="9825647" y="6657945"/>
            <a:ext cx="236635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333826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Blank road sign">
            <a:extLst>
              <a:ext uri="{FF2B5EF4-FFF2-40B4-BE49-F238E27FC236}">
                <a16:creationId xmlns:a16="http://schemas.microsoft.com/office/drawing/2014/main" id="{CCCD5879-A6E1-8DDD-6491-0B8FA53B2127}"/>
              </a:ext>
            </a:extLst>
          </p:cNvPr>
          <p:cNvPicPr>
            <a:picLocks noChangeAspect="1"/>
          </p:cNvPicPr>
          <p:nvPr/>
        </p:nvPicPr>
        <p:blipFill rotWithShape="1">
          <a:blip r:embed="rId2"/>
          <a:srcRect l="3328" r="-3" b="-3"/>
          <a:stretch/>
        </p:blipFill>
        <p:spPr>
          <a:xfrm>
            <a:off x="20" y="10"/>
            <a:ext cx="9947062" cy="6857990"/>
          </a:xfrm>
          <a:prstGeom prst="rect">
            <a:avLst/>
          </a:prstGeom>
        </p:spPr>
      </p:pic>
      <p:sp>
        <p:nvSpPr>
          <p:cNvPr id="10" name="Freeform: Shape 9">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2" name="Freeform: Shape 11">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8134D76F-5F93-8D32-0404-B9EEBE6C9C5D}"/>
              </a:ext>
            </a:extLst>
          </p:cNvPr>
          <p:cNvSpPr txBox="1"/>
          <p:nvPr/>
        </p:nvSpPr>
        <p:spPr>
          <a:xfrm>
            <a:off x="7646966" y="1108246"/>
            <a:ext cx="4802639" cy="574805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1400" i="1"/>
          </a:p>
          <a:p>
            <a:r>
              <a:rPr lang="en-US" dirty="0">
                <a:ea typeface="+mn-lt"/>
                <a:cs typeface="+mn-lt"/>
              </a:rPr>
              <a:t>We have frequently observed drivers breaking traffic laws, such as disregarding signboards, speed restrictions, and other traffic regulations. Accidents occur as a result. </a:t>
            </a:r>
            <a:endParaRPr lang="en-US" dirty="0">
              <a:ea typeface="Calibri"/>
              <a:cs typeface="Calibri"/>
            </a:endParaRPr>
          </a:p>
          <a:p>
            <a:endParaRPr lang="en-US" dirty="0">
              <a:ea typeface="Calibri"/>
              <a:cs typeface="Calibri"/>
            </a:endParaRPr>
          </a:p>
          <a:p>
            <a:endParaRPr lang="en-US" dirty="0">
              <a:solidFill>
                <a:srgbClr val="000000"/>
              </a:solidFill>
              <a:ea typeface="+mn-lt"/>
              <a:cs typeface="+mn-lt"/>
            </a:endParaRPr>
          </a:p>
          <a:p>
            <a:r>
              <a:rPr lang="en-US" dirty="0">
                <a:solidFill>
                  <a:srgbClr val="FF0000"/>
                </a:solidFill>
                <a:ea typeface="+mn-lt"/>
                <a:cs typeface="+mn-lt"/>
              </a:rPr>
              <a:t>Let's say we are travelling at </a:t>
            </a:r>
            <a:r>
              <a:rPr lang="en-US" dirty="0">
                <a:solidFill>
                  <a:srgbClr val="00B0F0"/>
                </a:solidFill>
                <a:ea typeface="+mn-lt"/>
                <a:cs typeface="+mn-lt"/>
              </a:rPr>
              <a:t>70 km/h </a:t>
            </a:r>
            <a:r>
              <a:rPr lang="en-US" dirty="0">
                <a:solidFill>
                  <a:srgbClr val="FF0000"/>
                </a:solidFill>
                <a:ea typeface="+mn-lt"/>
                <a:cs typeface="+mn-lt"/>
              </a:rPr>
              <a:t>on a poor road, but we are not aware of this and we have not observed the speed restriction sign i.e. </a:t>
            </a:r>
            <a:r>
              <a:rPr lang="en-US" dirty="0">
                <a:solidFill>
                  <a:srgbClr val="00B0F0"/>
                </a:solidFill>
                <a:ea typeface="+mn-lt"/>
                <a:cs typeface="+mn-lt"/>
              </a:rPr>
              <a:t>30 km/h.</a:t>
            </a:r>
            <a:r>
              <a:rPr lang="en-US" dirty="0">
                <a:solidFill>
                  <a:srgbClr val="FF0000"/>
                </a:solidFill>
                <a:ea typeface="+mn-lt"/>
                <a:cs typeface="+mn-lt"/>
              </a:rPr>
              <a:t> As a result of that, we crashed our car. The reason why there are so many accidents every day worldwide is ignorance of mind. </a:t>
            </a:r>
            <a:endParaRPr lang="en-US" dirty="0">
              <a:solidFill>
                <a:srgbClr val="FF0000"/>
              </a:solidFill>
              <a:ea typeface="Calibri"/>
              <a:cs typeface="Calibri"/>
            </a:endParaRPr>
          </a:p>
          <a:p>
            <a:pPr>
              <a:buFont typeface="Arial" panose="020B0604020202020204" pitchFamily="34" charset="0"/>
              <a:buChar char="•"/>
            </a:pPr>
            <a:endParaRPr lang="en-US" dirty="0">
              <a:solidFill>
                <a:srgbClr val="FF0000"/>
              </a:solidFill>
              <a:ea typeface="Calibri"/>
              <a:cs typeface="Calibri"/>
            </a:endParaRPr>
          </a:p>
          <a:p>
            <a:pPr>
              <a:buFont typeface="Arial" panose="020B0604020202020204" pitchFamily="34" charset="0"/>
              <a:buChar char="•"/>
            </a:pPr>
            <a:endParaRPr lang="en-US" dirty="0">
              <a:solidFill>
                <a:srgbClr val="FF0000"/>
              </a:solidFill>
              <a:ea typeface="Calibri"/>
              <a:cs typeface="Calibri"/>
            </a:endParaRPr>
          </a:p>
          <a:p>
            <a:pPr>
              <a:buFont typeface="Arial" panose="020B0604020202020204" pitchFamily="34" charset="0"/>
              <a:buChar char="•"/>
            </a:pPr>
            <a:endParaRPr lang="en-US" dirty="0">
              <a:ea typeface="Calibri"/>
              <a:cs typeface="Calibri"/>
            </a:endParaRPr>
          </a:p>
          <a:p>
            <a:pPr>
              <a:lnSpc>
                <a:spcPct val="90000"/>
              </a:lnSpc>
              <a:spcAft>
                <a:spcPts val="600"/>
              </a:spcAft>
            </a:pPr>
            <a:endParaRPr lang="en-US" dirty="0">
              <a:ea typeface="Calibri"/>
              <a:cs typeface="Calibri"/>
            </a:endParaRPr>
          </a:p>
        </p:txBody>
      </p:sp>
    </p:spTree>
    <p:extLst>
      <p:ext uri="{BB962C8B-B14F-4D97-AF65-F5344CB8AC3E}">
        <p14:creationId xmlns:p14="http://schemas.microsoft.com/office/powerpoint/2010/main" val="361948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p:cTn id="1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dashboard of a car">
            <a:extLst>
              <a:ext uri="{FF2B5EF4-FFF2-40B4-BE49-F238E27FC236}">
                <a16:creationId xmlns:a16="http://schemas.microsoft.com/office/drawing/2014/main" id="{3151089C-A038-ED2A-52CF-A70F7FB25037}"/>
              </a:ext>
            </a:extLst>
          </p:cNvPr>
          <p:cNvPicPr>
            <a:picLocks noChangeAspect="1"/>
          </p:cNvPicPr>
          <p:nvPr/>
        </p:nvPicPr>
        <p:blipFill rotWithShape="1">
          <a:blip r:embed="rId2">
            <a:alphaModFix amt="35000"/>
          </a:blip>
          <a:srcRect t="15666" r="-2" b="-2"/>
          <a:stretch/>
        </p:blipFill>
        <p:spPr>
          <a:xfrm>
            <a:off x="20" y="10"/>
            <a:ext cx="12191980" cy="6857990"/>
          </a:xfrm>
          <a:prstGeom prst="rect">
            <a:avLst/>
          </a:prstGeom>
        </p:spPr>
      </p:pic>
      <p:sp>
        <p:nvSpPr>
          <p:cNvPr id="35" name="TextBox 34">
            <a:extLst>
              <a:ext uri="{FF2B5EF4-FFF2-40B4-BE49-F238E27FC236}">
                <a16:creationId xmlns:a16="http://schemas.microsoft.com/office/drawing/2014/main" id="{4B0F6417-0AB0-7A00-73B8-E6DC128C0922}"/>
              </a:ext>
            </a:extLst>
          </p:cNvPr>
          <p:cNvSpPr txBox="1"/>
          <p:nvPr/>
        </p:nvSpPr>
        <p:spPr>
          <a:xfrm>
            <a:off x="838200" y="2062363"/>
            <a:ext cx="10515600" cy="44549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u="sng" dirty="0">
                <a:solidFill>
                  <a:srgbClr val="FFFFFF"/>
                </a:solidFill>
              </a:rPr>
              <a:t>Our Ideas for Resolving this Problem</a:t>
            </a:r>
          </a:p>
          <a:p>
            <a:pPr indent="-228600">
              <a:lnSpc>
                <a:spcPct val="90000"/>
              </a:lnSpc>
              <a:spcAft>
                <a:spcPts val="600"/>
              </a:spcAft>
              <a:buFont typeface="Arial" panose="020B0604020202020204" pitchFamily="34" charset="0"/>
              <a:buChar char="•"/>
            </a:pPr>
            <a:endParaRPr lang="en-US" u="sng">
              <a:solidFill>
                <a:srgbClr val="FFFFFF"/>
              </a:solidFill>
            </a:endParaRPr>
          </a:p>
          <a:p>
            <a:pPr>
              <a:lnSpc>
                <a:spcPct val="90000"/>
              </a:lnSpc>
              <a:spcAft>
                <a:spcPts val="600"/>
              </a:spcAft>
            </a:pPr>
            <a:r>
              <a:rPr lang="en-US">
                <a:solidFill>
                  <a:srgbClr val="FFFFFF"/>
                </a:solidFill>
              </a:rPr>
              <a:t>Our idea is that we may put a scan code at the beginning of roads that are prone to accidents or are in poor condition, and the vehicle will scan it and automatically reduce the vehicle speed to the speed limit.</a:t>
            </a:r>
            <a:endParaRPr lang="en-US">
              <a:solidFill>
                <a:srgbClr val="FFFFFF"/>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a:solidFill>
                <a:srgbClr val="FFFFFF"/>
              </a:solidFill>
            </a:endParaRPr>
          </a:p>
          <a:p>
            <a:pPr indent="-228600">
              <a:lnSpc>
                <a:spcPct val="90000"/>
              </a:lnSpc>
              <a:spcAft>
                <a:spcPts val="600"/>
              </a:spcAft>
              <a:buFont typeface="Arial" panose="020B0604020202020204" pitchFamily="34" charset="0"/>
              <a:buChar char="•"/>
            </a:pPr>
            <a:r>
              <a:rPr lang="en-US" b="1" dirty="0">
                <a:solidFill>
                  <a:srgbClr val="FFFFFF"/>
                </a:solidFill>
              </a:rPr>
              <a:t>How will it works ?</a:t>
            </a:r>
            <a:endParaRPr lang="en-US" b="1" dirty="0">
              <a:solidFill>
                <a:srgbClr val="FFFFFF"/>
              </a:solidFill>
              <a:ea typeface="Calibri"/>
              <a:cs typeface="Calibri"/>
            </a:endParaRPr>
          </a:p>
          <a:p>
            <a:pPr indent="-228600">
              <a:lnSpc>
                <a:spcPct val="90000"/>
              </a:lnSpc>
              <a:spcAft>
                <a:spcPts val="600"/>
              </a:spcAft>
              <a:buFont typeface="Arial" panose="020B0604020202020204" pitchFamily="34" charset="0"/>
              <a:buChar char="•"/>
            </a:pPr>
            <a:endParaRPr lang="en-US" b="1">
              <a:solidFill>
                <a:srgbClr val="FFFFFF"/>
              </a:solidFill>
            </a:endParaRPr>
          </a:p>
          <a:p>
            <a:pPr>
              <a:lnSpc>
                <a:spcPct val="90000"/>
              </a:lnSpc>
              <a:spcAft>
                <a:spcPts val="600"/>
              </a:spcAft>
            </a:pPr>
            <a:r>
              <a:rPr lang="en-US">
                <a:solidFill>
                  <a:srgbClr val="FFFFFF"/>
                </a:solidFill>
              </a:rPr>
              <a:t>We'll create a scan code with information about the speed restrictions based on the state of the roads. On the speed limit or sign boards, we can post this scan code. Then, a software that uses the camera to decipher the scan code must be installed in the cars. Once the code has been successfully decoded, Adaptive Cruise Control (ACC) will automatically reduce the speed, lowering the risk of an accident.</a:t>
            </a:r>
            <a:endParaRPr lang="en-US">
              <a:solidFill>
                <a:srgbClr val="FFFFFF"/>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u="sng">
              <a:solidFill>
                <a:srgbClr val="FFFFFF"/>
              </a:solidFill>
            </a:endParaRPr>
          </a:p>
          <a:p>
            <a:pPr indent="-228600">
              <a:lnSpc>
                <a:spcPct val="90000"/>
              </a:lnSpc>
              <a:spcAft>
                <a:spcPts val="600"/>
              </a:spcAft>
              <a:buFont typeface="Arial" panose="020B0604020202020204" pitchFamily="34" charset="0"/>
              <a:buChar char="•"/>
            </a:pPr>
            <a:endParaRPr lang="en-US">
              <a:solidFill>
                <a:srgbClr val="FFFFFF"/>
              </a:solidFill>
            </a:endParaRPr>
          </a:p>
        </p:txBody>
      </p:sp>
    </p:spTree>
    <p:extLst>
      <p:ext uri="{BB962C8B-B14F-4D97-AF65-F5344CB8AC3E}">
        <p14:creationId xmlns:p14="http://schemas.microsoft.com/office/powerpoint/2010/main" val="30262169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
                                            <p:txEl>
                                              <p:pRg st="2" end="2"/>
                                            </p:txEl>
                                          </p:spTgt>
                                        </p:tgtEl>
                                        <p:attrNameLst>
                                          <p:attrName>style.visibility</p:attrName>
                                        </p:attrNameLst>
                                      </p:cBhvr>
                                      <p:to>
                                        <p:strVal val="visible"/>
                                      </p:to>
                                    </p:set>
                                    <p:anim calcmode="lin" valueType="num">
                                      <p:cBhvr additive="base">
                                        <p:cTn id="12" dur="500" fill="hold"/>
                                        <p:tgtEl>
                                          <p:spTgt spid="3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
                                            <p:txEl>
                                              <p:pRg st="4" end="4"/>
                                            </p:txEl>
                                          </p:spTgt>
                                        </p:tgtEl>
                                        <p:attrNameLst>
                                          <p:attrName>style.visibility</p:attrName>
                                        </p:attrNameLst>
                                      </p:cBhvr>
                                      <p:to>
                                        <p:strVal val="visible"/>
                                      </p:to>
                                    </p:set>
                                    <p:anim calcmode="lin" valueType="num">
                                      <p:cBhvr additive="base">
                                        <p:cTn id="17" dur="500" fill="hold"/>
                                        <p:tgtEl>
                                          <p:spTgt spid="3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5">
                                            <p:txEl>
                                              <p:pRg st="6" end="6"/>
                                            </p:txEl>
                                          </p:spTgt>
                                        </p:tgtEl>
                                        <p:attrNameLst>
                                          <p:attrName>style.visibility</p:attrName>
                                        </p:attrNameLst>
                                      </p:cBhvr>
                                      <p:to>
                                        <p:strVal val="visible"/>
                                      </p:to>
                                    </p:set>
                                    <p:anim calcmode="lin" valueType="num">
                                      <p:cBhvr additive="base">
                                        <p:cTn id="22" dur="500" fill="hold"/>
                                        <p:tgtEl>
                                          <p:spTgt spid="35">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Magnifying glass on clear background">
            <a:extLst>
              <a:ext uri="{FF2B5EF4-FFF2-40B4-BE49-F238E27FC236}">
                <a16:creationId xmlns:a16="http://schemas.microsoft.com/office/drawing/2014/main" id="{B092C13F-543E-12B6-1533-CD5A2B526CD6}"/>
              </a:ext>
            </a:extLst>
          </p:cNvPr>
          <p:cNvPicPr>
            <a:picLocks noChangeAspect="1"/>
          </p:cNvPicPr>
          <p:nvPr/>
        </p:nvPicPr>
        <p:blipFill rotWithShape="1">
          <a:blip r:embed="rId2"/>
          <a:srcRect l="12799" r="10500" b="9091"/>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878454D-6D54-EE68-41F4-875AC0DC61D2}"/>
              </a:ext>
            </a:extLst>
          </p:cNvPr>
          <p:cNvSpPr txBox="1"/>
          <p:nvPr/>
        </p:nvSpPr>
        <p:spPr>
          <a:xfrm>
            <a:off x="430022" y="2774251"/>
            <a:ext cx="4023360" cy="3204134"/>
          </a:xfrm>
          <a:prstGeom prst="rect">
            <a:avLst/>
          </a:prstGeom>
          <a:solidFill>
            <a:schemeClr val="tx1"/>
          </a:solidFill>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9600" dirty="0">
                <a:solidFill>
                  <a:schemeClr val="bg1"/>
                </a:solidFill>
                <a:latin typeface="Calibri Light"/>
                <a:ea typeface="Calibri Light"/>
                <a:cs typeface="Calibri Light"/>
              </a:rPr>
              <a:t>Thank you</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6355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p:cTn id="7" dur="500" fill="hold"/>
                                        <p:tgtEl>
                                          <p:spTgt spid="7">
                                            <p:bg/>
                                          </p:spTgt>
                                        </p:tgtEl>
                                        <p:attrNameLst>
                                          <p:attrName>ppt_w</p:attrName>
                                        </p:attrNameLst>
                                      </p:cBhvr>
                                      <p:tavLst>
                                        <p:tav tm="0">
                                          <p:val>
                                            <p:fltVal val="0"/>
                                          </p:val>
                                        </p:tav>
                                        <p:tav tm="100000">
                                          <p:val>
                                            <p:strVal val="#ppt_w"/>
                                          </p:val>
                                        </p:tav>
                                      </p:tavLst>
                                    </p:anim>
                                    <p:anim calcmode="lin" valueType="num">
                                      <p:cBhvr>
                                        <p:cTn id="8" dur="500" fill="hold"/>
                                        <p:tgtEl>
                                          <p:spTgt spid="7">
                                            <p:bg/>
                                          </p:spTgt>
                                        </p:tgtEl>
                                        <p:attrNameLst>
                                          <p:attrName>ppt_h</p:attrName>
                                        </p:attrNameLst>
                                      </p:cBhvr>
                                      <p:tavLst>
                                        <p:tav tm="0">
                                          <p:val>
                                            <p:fltVal val="0"/>
                                          </p:val>
                                        </p:tav>
                                        <p:tav tm="100000">
                                          <p:val>
                                            <p:strVal val="#ppt_h"/>
                                          </p:val>
                                        </p:tav>
                                      </p:tavLst>
                                    </p:anim>
                                    <p:animEffect transition="in" filter="fade">
                                      <p:cBhvr>
                                        <p:cTn id="9" dur="500"/>
                                        <p:tgtEl>
                                          <p:spTgt spid="7">
                                            <p:bg/>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Innovations in Transportation to Enhance Safety and Efficiency  TRACK-1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467</cp:revision>
  <dcterms:created xsi:type="dcterms:W3CDTF">2013-07-15T20:26:40Z</dcterms:created>
  <dcterms:modified xsi:type="dcterms:W3CDTF">2023-10-08T05:09:03Z</dcterms:modified>
</cp:coreProperties>
</file>