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0"/>
  </p:notesMasterIdLst>
  <p:sldIdLst>
    <p:sldId id="256" r:id="rId2"/>
    <p:sldId id="257" r:id="rId3"/>
    <p:sldId id="261" r:id="rId4"/>
    <p:sldId id="263" r:id="rId5"/>
    <p:sldId id="259" r:id="rId6"/>
    <p:sldId id="258" r:id="rId7"/>
    <p:sldId id="260" r:id="rId8"/>
    <p:sldId id="264" r:id="rId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1D3A00"/>
    <a:srgbClr val="FE9202"/>
    <a:srgbClr val="CC0066"/>
    <a:srgbClr val="D47A02"/>
    <a:srgbClr val="5EEC3C"/>
    <a:srgbClr val="E6B254"/>
    <a:srgbClr val="BF7E37"/>
    <a:srgbClr val="E39A39"/>
    <a:srgbClr val="6C1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702" autoAdjust="0"/>
  </p:normalViewPr>
  <p:slideViewPr>
    <p:cSldViewPr>
      <p:cViewPr>
        <p:scale>
          <a:sx n="400" d="100"/>
          <a:sy n="400" d="100"/>
        </p:scale>
        <p:origin x="-1018" y="-3922"/>
      </p:cViewPr>
      <p:guideLst>
        <p:guide orient="horz" pos="1620"/>
        <p:guide pos="2880"/>
      </p:guideLst>
    </p:cSldViewPr>
  </p:slideViewPr>
  <p:outlineViewPr>
    <p:cViewPr>
      <p:scale>
        <a:sx n="33" d="100"/>
        <a:sy n="33" d="100"/>
      </p:scale>
      <p:origin x="0" y="-605"/>
    </p:cViewPr>
  </p:outlineViewPr>
  <p:notesTextViewPr>
    <p:cViewPr>
      <p:scale>
        <a:sx n="1" d="1"/>
        <a:sy n="1" d="1"/>
      </p:scale>
      <p:origin x="0" y="0"/>
    </p:cViewPr>
  </p:notesTextViewPr>
  <p:sorterViewPr>
    <p:cViewPr>
      <p:scale>
        <a:sx n="100" d="100"/>
        <a:sy n="100" d="100"/>
      </p:scale>
      <p:origin x="0" y="0"/>
    </p:cViewPr>
  </p:sorter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6T05:56:22.944"/>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7/16/2024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533E96-F078-4B3D-A8F4-F1AF21EBC357}" type="slidenum">
              <a:rPr lang="en-US" smtClean="0"/>
              <a:t>1</a:t>
            </a:fld>
            <a:endParaRPr lang="en-US"/>
          </a:p>
        </p:txBody>
      </p:sp>
    </p:spTree>
    <p:extLst>
      <p:ext uri="{BB962C8B-B14F-4D97-AF65-F5344CB8AC3E}">
        <p14:creationId xmlns:p14="http://schemas.microsoft.com/office/powerpoint/2010/main" val="957390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533E96-F078-4B3D-A8F4-F1AF21EBC357}" type="slidenum">
              <a:rPr lang="en-US" smtClean="0"/>
              <a:t>4</a:t>
            </a:fld>
            <a:endParaRPr lang="en-US"/>
          </a:p>
        </p:txBody>
      </p:sp>
    </p:spTree>
    <p:extLst>
      <p:ext uri="{BB962C8B-B14F-4D97-AF65-F5344CB8AC3E}">
        <p14:creationId xmlns:p14="http://schemas.microsoft.com/office/powerpoint/2010/main" val="295611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7</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533E96-F078-4B3D-A8F4-F1AF21EBC357}" type="slidenum">
              <a:rPr lang="en-US" smtClean="0"/>
              <a:t>8</a:t>
            </a:fld>
            <a:endParaRPr lang="en-US"/>
          </a:p>
        </p:txBody>
      </p:sp>
    </p:spTree>
    <p:extLst>
      <p:ext uri="{BB962C8B-B14F-4D97-AF65-F5344CB8AC3E}">
        <p14:creationId xmlns:p14="http://schemas.microsoft.com/office/powerpoint/2010/main" val="3490693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07080" y="1808225"/>
            <a:ext cx="7787955" cy="1679753"/>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907080" y="3487980"/>
            <a:ext cx="7787955" cy="763525"/>
          </a:xfrm>
        </p:spPr>
        <p:txBody>
          <a:bodyPr>
            <a:normAutofit/>
          </a:bodyPr>
          <a:lstStyle>
            <a:lvl1pPr marL="0" indent="0" algn="r">
              <a:buNone/>
              <a:defRPr sz="2800" b="0" i="0">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7/16/2024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205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40164" y="2769394"/>
            <a:ext cx="1463675" cy="392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1670" y="433880"/>
            <a:ext cx="7940659" cy="763525"/>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601670" y="1502815"/>
            <a:ext cx="7940660" cy="3359510"/>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1425" y="281175"/>
            <a:ext cx="6413610" cy="916229"/>
          </a:xfrm>
          <a:noFill/>
        </p:spPr>
        <p:txBody>
          <a:bodyPr>
            <a:normAutofit/>
          </a:bodyPr>
          <a:lstStyle>
            <a:lvl1pPr algn="l">
              <a:defRPr sz="3600">
                <a:solidFill>
                  <a:srgbClr val="CC0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281425" y="1197405"/>
            <a:ext cx="6413610" cy="3511061"/>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7/16/2024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7/16/2024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8246070" cy="763525"/>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7" y="1793944"/>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7" y="2266340"/>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793944"/>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66340"/>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7/16/2024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7/16/2024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7/16/2024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7/16/2024</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hyperlink" Target="mailto:sohampatil0715@gmail.com"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6045" y="891997"/>
            <a:ext cx="7787955" cy="1679753"/>
          </a:xfrm>
        </p:spPr>
        <p:txBody>
          <a:bodyPr>
            <a:normAutofit/>
          </a:bodyPr>
          <a:lstStyle/>
          <a:p>
            <a:pPr algn="ctr"/>
            <a:r>
              <a:rPr lang="en-US" dirty="0"/>
              <a:t>			GET DOC.|</a:t>
            </a:r>
            <a:r>
              <a:rPr lang="en-IN" sz="1400" b="0" i="0" dirty="0">
                <a:effectLst/>
                <a:latin typeface="Inter"/>
              </a:rPr>
              <a:t>AN INNOVATIVE STEP</a:t>
            </a:r>
            <a:endParaRPr lang="en-US" sz="1400" dirty="0"/>
          </a:p>
        </p:txBody>
      </p:sp>
      <p:sp>
        <p:nvSpPr>
          <p:cNvPr id="3" name="Subtitle 2"/>
          <p:cNvSpPr>
            <a:spLocks noGrp="1"/>
          </p:cNvSpPr>
          <p:nvPr>
            <p:ph type="subTitle" idx="1"/>
          </p:nvPr>
        </p:nvSpPr>
        <p:spPr>
          <a:xfrm>
            <a:off x="5784490" y="37057"/>
            <a:ext cx="3359510" cy="152707"/>
          </a:xfrm>
        </p:spPr>
        <p:txBody>
          <a:bodyPr>
            <a:noAutofit/>
          </a:bodyPr>
          <a:lstStyle/>
          <a:p>
            <a:r>
              <a:rPr lang="en-US" sz="1200" dirty="0">
                <a:solidFill>
                  <a:schemeClr val="tx1"/>
                </a:solidFill>
              </a:rPr>
              <a:t>TASK: 01</a:t>
            </a:r>
          </a:p>
        </p:txBody>
      </p:sp>
      <p:sp>
        <p:nvSpPr>
          <p:cNvPr id="4" name="TextBox 3">
            <a:extLst>
              <a:ext uri="{FF2B5EF4-FFF2-40B4-BE49-F238E27FC236}">
                <a16:creationId xmlns:a16="http://schemas.microsoft.com/office/drawing/2014/main" id="{70499D4B-DF6B-5F0A-F762-0C899242E343}"/>
              </a:ext>
            </a:extLst>
          </p:cNvPr>
          <p:cNvSpPr txBox="1"/>
          <p:nvPr/>
        </p:nvSpPr>
        <p:spPr>
          <a:xfrm>
            <a:off x="6381567" y="3793390"/>
            <a:ext cx="2776177" cy="646331"/>
          </a:xfrm>
          <a:prstGeom prst="rect">
            <a:avLst/>
          </a:prstGeom>
          <a:noFill/>
        </p:spPr>
        <p:txBody>
          <a:bodyPr wrap="square" rtlCol="0">
            <a:spAutoFit/>
          </a:bodyPr>
          <a:lstStyle/>
          <a:p>
            <a:r>
              <a:rPr lang="en-IN" dirty="0">
                <a:solidFill>
                  <a:schemeClr val="tx1">
                    <a:lumMod val="75000"/>
                    <a:lumOff val="25000"/>
                  </a:schemeClr>
                </a:solidFill>
              </a:rPr>
              <a:t>Presented By: </a:t>
            </a:r>
            <a:r>
              <a:rPr lang="en-IN" dirty="0">
                <a:solidFill>
                  <a:schemeClr val="tx1">
                    <a:lumMod val="95000"/>
                    <a:lumOff val="5000"/>
                  </a:schemeClr>
                </a:solidFill>
              </a:rPr>
              <a:t>Soham Patil</a:t>
            </a:r>
          </a:p>
          <a:p>
            <a:pPr algn="ctr"/>
            <a:r>
              <a:rPr lang="en-IN" dirty="0">
                <a:solidFill>
                  <a:schemeClr val="bg1">
                    <a:lumMod val="95000"/>
                  </a:schemeClr>
                </a:solidFill>
              </a:rPr>
              <a:t>(AI Intern, </a:t>
            </a:r>
            <a:r>
              <a:rPr lang="en-IN" dirty="0" err="1">
                <a:solidFill>
                  <a:schemeClr val="bg1">
                    <a:lumMod val="95000"/>
                  </a:schemeClr>
                </a:solidFill>
              </a:rPr>
              <a:t>Hackveda</a:t>
            </a:r>
            <a:r>
              <a:rPr lang="en-IN" dirty="0">
                <a:solidFill>
                  <a:schemeClr val="bg1">
                    <a:lumMod val="95000"/>
                  </a:schemeClr>
                </a:solidFill>
              </a:rPr>
              <a:t>.)</a:t>
            </a:r>
          </a:p>
        </p:txBody>
      </p:sp>
    </p:spTree>
    <p:extLst>
      <p:ext uri="{BB962C8B-B14F-4D97-AF65-F5344CB8AC3E}">
        <p14:creationId xmlns:p14="http://schemas.microsoft.com/office/powerpoint/2010/main" val="363920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70" y="433880"/>
            <a:ext cx="7940660" cy="916230"/>
          </a:xfrm>
        </p:spPr>
        <p:txBody>
          <a:bodyPr/>
          <a:lstStyle/>
          <a:p>
            <a:r>
              <a:rPr lang="en-US" dirty="0"/>
              <a:t>Table of Content</a:t>
            </a:r>
          </a:p>
        </p:txBody>
      </p:sp>
      <p:sp>
        <p:nvSpPr>
          <p:cNvPr id="3" name="Content Placeholder 2"/>
          <p:cNvSpPr>
            <a:spLocks noGrp="1"/>
          </p:cNvSpPr>
          <p:nvPr>
            <p:ph idx="1"/>
          </p:nvPr>
        </p:nvSpPr>
        <p:spPr/>
        <p:txBody>
          <a:bodyPr/>
          <a:lstStyle/>
          <a:p>
            <a:endParaRPr lang="en-US" dirty="0"/>
          </a:p>
          <a:p>
            <a:endParaRPr lang="en-US" dirty="0"/>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19" name="Ink 18">
                <a:extLst>
                  <a:ext uri="{FF2B5EF4-FFF2-40B4-BE49-F238E27FC236}">
                    <a16:creationId xmlns:a16="http://schemas.microsoft.com/office/drawing/2014/main" id="{7A0B5AAF-7FA4-7350-A6FB-4396B2A3010B}"/>
                  </a:ext>
                </a:extLst>
              </p14:cNvPr>
              <p14:cNvContentPartPr/>
              <p14:nvPr/>
            </p14:nvContentPartPr>
            <p14:xfrm>
              <a:off x="3228617" y="1923207"/>
              <a:ext cx="360" cy="360"/>
            </p14:xfrm>
          </p:contentPart>
        </mc:Choice>
        <mc:Fallback xmlns="">
          <p:pic>
            <p:nvPicPr>
              <p:cNvPr id="19" name="Ink 18">
                <a:extLst>
                  <a:ext uri="{FF2B5EF4-FFF2-40B4-BE49-F238E27FC236}">
                    <a16:creationId xmlns:a16="http://schemas.microsoft.com/office/drawing/2014/main" id="{7A0B5AAF-7FA4-7350-A6FB-4396B2A3010B}"/>
                  </a:ext>
                </a:extLst>
              </p:cNvPr>
              <p:cNvPicPr/>
              <p:nvPr/>
            </p:nvPicPr>
            <p:blipFill>
              <a:blip r:embed="rId3"/>
              <a:stretch>
                <a:fillRect/>
              </a:stretch>
            </p:blipFill>
            <p:spPr>
              <a:xfrm>
                <a:off x="3210617" y="1815567"/>
                <a:ext cx="36000" cy="216000"/>
              </a:xfrm>
              <a:prstGeom prst="rect">
                <a:avLst/>
              </a:prstGeom>
            </p:spPr>
          </p:pic>
        </mc:Fallback>
      </mc:AlternateContent>
      <p:sp>
        <p:nvSpPr>
          <p:cNvPr id="33" name="TextBox 32">
            <a:extLst>
              <a:ext uri="{FF2B5EF4-FFF2-40B4-BE49-F238E27FC236}">
                <a16:creationId xmlns:a16="http://schemas.microsoft.com/office/drawing/2014/main" id="{964767EA-8D95-7B52-0882-8264F9A90448}"/>
              </a:ext>
            </a:extLst>
          </p:cNvPr>
          <p:cNvSpPr txBox="1"/>
          <p:nvPr/>
        </p:nvSpPr>
        <p:spPr>
          <a:xfrm>
            <a:off x="1670605" y="2571749"/>
            <a:ext cx="204521" cy="216627"/>
          </a:xfrm>
          <a:prstGeom prst="rect">
            <a:avLst/>
          </a:prstGeom>
          <a:noFill/>
        </p:spPr>
        <p:txBody>
          <a:bodyPr wrap="square" rtlCol="0">
            <a:spAutoFit/>
          </a:bodyPr>
          <a:lstStyle/>
          <a:p>
            <a:endParaRPr lang="en-IN" dirty="0"/>
          </a:p>
        </p:txBody>
      </p:sp>
      <p:grpSp>
        <p:nvGrpSpPr>
          <p:cNvPr id="52" name="Group 51"/>
          <p:cNvGrpSpPr/>
          <p:nvPr/>
        </p:nvGrpSpPr>
        <p:grpSpPr>
          <a:xfrm>
            <a:off x="1768706" y="1502815"/>
            <a:ext cx="6116923" cy="3424984"/>
            <a:chOff x="993500" y="1498600"/>
            <a:chExt cx="8878349" cy="4530544"/>
          </a:xfrm>
        </p:grpSpPr>
        <p:sp>
          <p:nvSpPr>
            <p:cNvPr id="38" name="Rectangle 37"/>
            <p:cNvSpPr/>
            <p:nvPr/>
          </p:nvSpPr>
          <p:spPr>
            <a:xfrm rot="237226">
              <a:off x="1059452" y="1558515"/>
              <a:ext cx="1799999" cy="1799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Rectangle 38"/>
            <p:cNvSpPr/>
            <p:nvPr/>
          </p:nvSpPr>
          <p:spPr>
            <a:xfrm>
              <a:off x="999536" y="1498600"/>
              <a:ext cx="1799999" cy="179999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Oval 39"/>
            <p:cNvSpPr/>
            <p:nvPr/>
          </p:nvSpPr>
          <p:spPr>
            <a:xfrm>
              <a:off x="1719536" y="1543843"/>
              <a:ext cx="359999" cy="359999"/>
            </a:xfrm>
            <a:prstGeom prst="ellipse">
              <a:avLst/>
            </a:prstGeom>
            <a:solidFill>
              <a:schemeClr val="tx1">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Rectangle 40"/>
            <p:cNvSpPr/>
            <p:nvPr/>
          </p:nvSpPr>
          <p:spPr>
            <a:xfrm rot="237226">
              <a:off x="3837122" y="1558515"/>
              <a:ext cx="1800000" cy="1800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Rectangle 41"/>
            <p:cNvSpPr/>
            <p:nvPr/>
          </p:nvSpPr>
          <p:spPr>
            <a:xfrm>
              <a:off x="3785849" y="1512376"/>
              <a:ext cx="1800000" cy="17999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Oval 42"/>
            <p:cNvSpPr/>
            <p:nvPr/>
          </p:nvSpPr>
          <p:spPr>
            <a:xfrm>
              <a:off x="4497207" y="1543844"/>
              <a:ext cx="360000" cy="360000"/>
            </a:xfrm>
            <a:prstGeom prst="ellipse">
              <a:avLst/>
            </a:prstGeom>
            <a:solidFill>
              <a:schemeClr val="tx1">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Rectangle 43"/>
            <p:cNvSpPr/>
            <p:nvPr/>
          </p:nvSpPr>
          <p:spPr>
            <a:xfrm rot="237226">
              <a:off x="6614793" y="1558515"/>
              <a:ext cx="1800000" cy="1800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Rectangle 44"/>
            <p:cNvSpPr/>
            <p:nvPr/>
          </p:nvSpPr>
          <p:spPr>
            <a:xfrm>
              <a:off x="6554878" y="1498600"/>
              <a:ext cx="1800000" cy="180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Oval 45"/>
            <p:cNvSpPr/>
            <p:nvPr/>
          </p:nvSpPr>
          <p:spPr>
            <a:xfrm>
              <a:off x="7274878" y="1543844"/>
              <a:ext cx="360000" cy="360000"/>
            </a:xfrm>
            <a:prstGeom prst="ellipse">
              <a:avLst/>
            </a:prstGeom>
            <a:solidFill>
              <a:schemeClr val="tx1">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Rectangle 49"/>
            <p:cNvSpPr/>
            <p:nvPr/>
          </p:nvSpPr>
          <p:spPr>
            <a:xfrm rot="237226">
              <a:off x="1059451" y="4229144"/>
              <a:ext cx="1800000" cy="1800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Rectangle 50"/>
            <p:cNvSpPr/>
            <p:nvPr/>
          </p:nvSpPr>
          <p:spPr>
            <a:xfrm>
              <a:off x="999536" y="4169229"/>
              <a:ext cx="1799999" cy="179999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53" name="Oval 52"/>
            <p:cNvSpPr/>
            <p:nvPr/>
          </p:nvSpPr>
          <p:spPr>
            <a:xfrm>
              <a:off x="1719536" y="4214473"/>
              <a:ext cx="360000" cy="360000"/>
            </a:xfrm>
            <a:prstGeom prst="ellipse">
              <a:avLst/>
            </a:prstGeom>
            <a:solidFill>
              <a:schemeClr val="tx1">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Rectangle 53"/>
            <p:cNvSpPr/>
            <p:nvPr/>
          </p:nvSpPr>
          <p:spPr>
            <a:xfrm rot="237226">
              <a:off x="3837122" y="4229144"/>
              <a:ext cx="1800000" cy="1800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ectangle 54"/>
            <p:cNvSpPr/>
            <p:nvPr/>
          </p:nvSpPr>
          <p:spPr>
            <a:xfrm>
              <a:off x="3777207" y="4169229"/>
              <a:ext cx="1799999" cy="179999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Oval 55"/>
            <p:cNvSpPr/>
            <p:nvPr/>
          </p:nvSpPr>
          <p:spPr>
            <a:xfrm>
              <a:off x="4497207" y="4214473"/>
              <a:ext cx="360000" cy="360000"/>
            </a:xfrm>
            <a:prstGeom prst="ellipse">
              <a:avLst/>
            </a:prstGeom>
            <a:solidFill>
              <a:schemeClr val="tx1">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ectangle 56"/>
            <p:cNvSpPr/>
            <p:nvPr/>
          </p:nvSpPr>
          <p:spPr>
            <a:xfrm rot="237226">
              <a:off x="6614793" y="4229144"/>
              <a:ext cx="1800000" cy="1800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Rectangle 57"/>
            <p:cNvSpPr/>
            <p:nvPr/>
          </p:nvSpPr>
          <p:spPr>
            <a:xfrm>
              <a:off x="6554878" y="4169229"/>
              <a:ext cx="1799999" cy="17999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Oval 58"/>
            <p:cNvSpPr/>
            <p:nvPr/>
          </p:nvSpPr>
          <p:spPr>
            <a:xfrm>
              <a:off x="7274878" y="4214473"/>
              <a:ext cx="360000" cy="360000"/>
            </a:xfrm>
            <a:prstGeom prst="ellipse">
              <a:avLst/>
            </a:prstGeom>
            <a:solidFill>
              <a:schemeClr val="tx1">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Rectangle 62"/>
            <p:cNvSpPr/>
            <p:nvPr/>
          </p:nvSpPr>
          <p:spPr>
            <a:xfrm>
              <a:off x="1006158" y="2194095"/>
              <a:ext cx="1787343" cy="407125"/>
            </a:xfrm>
            <a:prstGeom prst="rect">
              <a:avLst/>
            </a:prstGeom>
          </p:spPr>
          <p:txBody>
            <a:bodyPr wrap="none">
              <a:spAutoFit/>
            </a:bodyPr>
            <a:lstStyle/>
            <a:p>
              <a:pPr>
                <a:spcBef>
                  <a:spcPts val="600"/>
                </a:spcBef>
              </a:pPr>
              <a:r>
                <a:rPr lang="en-US" sz="1400" b="1" dirty="0">
                  <a:solidFill>
                    <a:srgbClr val="000000"/>
                  </a:solidFill>
                  <a:latin typeface="Georgia" panose="02040502050405020303" pitchFamily="18" charset="0"/>
                </a:rPr>
                <a:t>Hook Story</a:t>
              </a:r>
            </a:p>
          </p:txBody>
        </p:sp>
        <p:sp>
          <p:nvSpPr>
            <p:cNvPr id="64" name="Rectangle 63"/>
            <p:cNvSpPr/>
            <p:nvPr/>
          </p:nvSpPr>
          <p:spPr>
            <a:xfrm>
              <a:off x="3759478" y="2171813"/>
              <a:ext cx="1925866" cy="793893"/>
            </a:xfrm>
            <a:prstGeom prst="rect">
              <a:avLst/>
            </a:prstGeom>
          </p:spPr>
          <p:txBody>
            <a:bodyPr wrap="square">
              <a:spAutoFit/>
            </a:bodyPr>
            <a:lstStyle/>
            <a:p>
              <a:pPr algn="ctr">
                <a:spcBef>
                  <a:spcPts val="600"/>
                </a:spcBef>
              </a:pPr>
              <a:r>
                <a:rPr lang="en-IN" sz="1400" b="1" dirty="0">
                  <a:solidFill>
                    <a:srgbClr val="000000"/>
                  </a:solidFill>
                  <a:latin typeface="Georgia" panose="02040502050405020303" pitchFamily="18" charset="0"/>
                </a:rPr>
                <a:t>INTRO</a:t>
              </a:r>
            </a:p>
            <a:p>
              <a:pPr algn="ctr">
                <a:spcBef>
                  <a:spcPts val="600"/>
                </a:spcBef>
              </a:pPr>
              <a:r>
                <a:rPr lang="en-IN" sz="1400" b="1" dirty="0">
                  <a:solidFill>
                    <a:srgbClr val="000000"/>
                  </a:solidFill>
                  <a:latin typeface="Georgia" panose="02040502050405020303" pitchFamily="18" charset="0"/>
                </a:rPr>
                <a:t>     </a:t>
              </a:r>
              <a:endParaRPr lang="en-IN" sz="1400" dirty="0">
                <a:solidFill>
                  <a:srgbClr val="000000"/>
                </a:solidFill>
                <a:latin typeface="Georgia Pro Light" panose="02040302050405020303" pitchFamily="18" charset="0"/>
              </a:endParaRPr>
            </a:p>
          </p:txBody>
        </p:sp>
        <p:sp>
          <p:nvSpPr>
            <p:cNvPr id="65" name="Rectangle 64"/>
            <p:cNvSpPr/>
            <p:nvPr/>
          </p:nvSpPr>
          <p:spPr>
            <a:xfrm>
              <a:off x="6519419" y="2191188"/>
              <a:ext cx="1892043" cy="407125"/>
            </a:xfrm>
            <a:prstGeom prst="rect">
              <a:avLst/>
            </a:prstGeom>
          </p:spPr>
          <p:txBody>
            <a:bodyPr wrap="square">
              <a:spAutoFit/>
            </a:bodyPr>
            <a:lstStyle/>
            <a:p>
              <a:pPr>
                <a:spcBef>
                  <a:spcPts val="600"/>
                </a:spcBef>
              </a:pPr>
              <a:r>
                <a:rPr lang="en-IN" sz="1400" b="1" dirty="0">
                  <a:solidFill>
                    <a:srgbClr val="000000"/>
                  </a:solidFill>
                  <a:latin typeface="Georgia" panose="02040502050405020303" pitchFamily="18" charset="0"/>
                </a:rPr>
                <a:t>OBJECTIVE</a:t>
              </a:r>
            </a:p>
          </p:txBody>
        </p:sp>
        <p:sp>
          <p:nvSpPr>
            <p:cNvPr id="66" name="Rectangle 65"/>
            <p:cNvSpPr/>
            <p:nvPr/>
          </p:nvSpPr>
          <p:spPr>
            <a:xfrm>
              <a:off x="9603723" y="1958530"/>
              <a:ext cx="268126" cy="407125"/>
            </a:xfrm>
            <a:prstGeom prst="rect">
              <a:avLst/>
            </a:prstGeom>
          </p:spPr>
          <p:txBody>
            <a:bodyPr wrap="none">
              <a:spAutoFit/>
            </a:bodyPr>
            <a:lstStyle/>
            <a:p>
              <a:pPr>
                <a:spcBef>
                  <a:spcPts val="600"/>
                </a:spcBef>
              </a:pPr>
              <a:endParaRPr lang="en-IN" sz="1400" dirty="0">
                <a:solidFill>
                  <a:srgbClr val="000000"/>
                </a:solidFill>
                <a:latin typeface="Georgia Pro Light" panose="02040302050405020303" pitchFamily="18" charset="0"/>
              </a:endParaRPr>
            </a:p>
          </p:txBody>
        </p:sp>
        <p:sp>
          <p:nvSpPr>
            <p:cNvPr id="67" name="Rectangle 66"/>
            <p:cNvSpPr/>
            <p:nvPr/>
          </p:nvSpPr>
          <p:spPr>
            <a:xfrm>
              <a:off x="993500" y="4707077"/>
              <a:ext cx="2425486" cy="793893"/>
            </a:xfrm>
            <a:prstGeom prst="rect">
              <a:avLst/>
            </a:prstGeom>
          </p:spPr>
          <p:txBody>
            <a:bodyPr wrap="square">
              <a:spAutoFit/>
            </a:bodyPr>
            <a:lstStyle/>
            <a:p>
              <a:pPr>
                <a:spcBef>
                  <a:spcPts val="600"/>
                </a:spcBef>
              </a:pPr>
              <a:r>
                <a:rPr lang="en-IN" sz="1400" b="1" dirty="0">
                  <a:solidFill>
                    <a:srgbClr val="000000"/>
                  </a:solidFill>
                  <a:latin typeface="Georgia" panose="02040502050405020303" pitchFamily="18" charset="0"/>
                </a:rPr>
                <a:t>TECHNO</a:t>
              </a:r>
            </a:p>
            <a:p>
              <a:pPr>
                <a:spcBef>
                  <a:spcPts val="600"/>
                </a:spcBef>
              </a:pPr>
              <a:r>
                <a:rPr lang="en-IN" sz="1400" b="1" dirty="0">
                  <a:solidFill>
                    <a:srgbClr val="000000"/>
                  </a:solidFill>
                  <a:latin typeface="Georgia" panose="02040502050405020303" pitchFamily="18" charset="0"/>
                </a:rPr>
                <a:t>     -LOGIES</a:t>
              </a:r>
            </a:p>
          </p:txBody>
        </p:sp>
        <p:sp>
          <p:nvSpPr>
            <p:cNvPr id="68" name="Rectangle 67"/>
            <p:cNvSpPr/>
            <p:nvPr/>
          </p:nvSpPr>
          <p:spPr>
            <a:xfrm>
              <a:off x="4099960" y="4820982"/>
              <a:ext cx="1154492" cy="407125"/>
            </a:xfrm>
            <a:prstGeom prst="rect">
              <a:avLst/>
            </a:prstGeom>
          </p:spPr>
          <p:txBody>
            <a:bodyPr wrap="none">
              <a:spAutoFit/>
            </a:bodyPr>
            <a:lstStyle/>
            <a:p>
              <a:pPr>
                <a:spcBef>
                  <a:spcPts val="600"/>
                </a:spcBef>
              </a:pPr>
              <a:r>
                <a:rPr lang="en-IN" sz="1400" b="1" dirty="0">
                  <a:solidFill>
                    <a:srgbClr val="000000"/>
                  </a:solidFill>
                  <a:latin typeface="Georgia" panose="02040502050405020303" pitchFamily="18" charset="0"/>
                </a:rPr>
                <a:t>DEMO</a:t>
              </a:r>
            </a:p>
          </p:txBody>
        </p:sp>
        <p:sp>
          <p:nvSpPr>
            <p:cNvPr id="69" name="Rectangle 68"/>
            <p:cNvSpPr/>
            <p:nvPr/>
          </p:nvSpPr>
          <p:spPr>
            <a:xfrm>
              <a:off x="7005598" y="4747068"/>
              <a:ext cx="898558" cy="407125"/>
            </a:xfrm>
            <a:prstGeom prst="rect">
              <a:avLst/>
            </a:prstGeom>
          </p:spPr>
          <p:txBody>
            <a:bodyPr wrap="none">
              <a:spAutoFit/>
            </a:bodyPr>
            <a:lstStyle/>
            <a:p>
              <a:pPr>
                <a:spcBef>
                  <a:spcPts val="600"/>
                </a:spcBef>
              </a:pPr>
              <a:r>
                <a:rPr lang="en-IN" sz="1400" b="1" dirty="0">
                  <a:solidFill>
                    <a:srgbClr val="000000"/>
                  </a:solidFill>
                  <a:latin typeface="Georgia" panose="02040502050405020303" pitchFamily="18" charset="0"/>
                </a:rPr>
                <a:t>QNA</a:t>
              </a:r>
            </a:p>
          </p:txBody>
        </p:sp>
        <p:sp>
          <p:nvSpPr>
            <p:cNvPr id="70" name="Rectangle 69"/>
            <p:cNvSpPr/>
            <p:nvPr/>
          </p:nvSpPr>
          <p:spPr>
            <a:xfrm>
              <a:off x="9603723" y="4629158"/>
              <a:ext cx="268126" cy="407125"/>
            </a:xfrm>
            <a:prstGeom prst="rect">
              <a:avLst/>
            </a:prstGeom>
          </p:spPr>
          <p:txBody>
            <a:bodyPr wrap="none">
              <a:spAutoFit/>
            </a:bodyPr>
            <a:lstStyle/>
            <a:p>
              <a:pPr>
                <a:spcBef>
                  <a:spcPts val="600"/>
                </a:spcBef>
              </a:pPr>
              <a:endParaRPr lang="en-IN" sz="1400" dirty="0">
                <a:solidFill>
                  <a:srgbClr val="000000"/>
                </a:solidFill>
                <a:latin typeface="Georgia Pro Light" panose="02040302050405020303" pitchFamily="18" charset="0"/>
              </a:endParaRPr>
            </a:p>
          </p:txBody>
        </p:sp>
      </p:gr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FD203-00C3-C795-3484-CFE6965ADB66}"/>
              </a:ext>
            </a:extLst>
          </p:cNvPr>
          <p:cNvSpPr>
            <a:spLocks noGrp="1"/>
          </p:cNvSpPr>
          <p:nvPr>
            <p:ph type="title"/>
          </p:nvPr>
        </p:nvSpPr>
        <p:spPr>
          <a:xfrm>
            <a:off x="601670" y="281175"/>
            <a:ext cx="7635250" cy="763525"/>
          </a:xfrm>
        </p:spPr>
        <p:txBody>
          <a:bodyPr/>
          <a:lstStyle/>
          <a:p>
            <a:r>
              <a:rPr lang="en-IN" dirty="0"/>
              <a:t>HOOK-STORY</a:t>
            </a:r>
          </a:p>
        </p:txBody>
      </p:sp>
      <p:sp>
        <p:nvSpPr>
          <p:cNvPr id="3" name="Content Placeholder 2">
            <a:extLst>
              <a:ext uri="{FF2B5EF4-FFF2-40B4-BE49-F238E27FC236}">
                <a16:creationId xmlns:a16="http://schemas.microsoft.com/office/drawing/2014/main" id="{18775B91-C004-D462-E681-025784B7CFA8}"/>
              </a:ext>
            </a:extLst>
          </p:cNvPr>
          <p:cNvSpPr>
            <a:spLocks noGrp="1"/>
          </p:cNvSpPr>
          <p:nvPr>
            <p:ph idx="1"/>
          </p:nvPr>
        </p:nvSpPr>
        <p:spPr/>
        <p:txBody>
          <a:bodyPr>
            <a:normAutofit fontScale="62500" lnSpcReduction="20000"/>
          </a:bodyPr>
          <a:lstStyle/>
          <a:p>
            <a:pPr marL="0" indent="0">
              <a:buNone/>
            </a:pPr>
            <a:r>
              <a:rPr lang="en-US" dirty="0"/>
              <a:t>In a bustling metropolis amidst the hum of daily life, Sarah found herself in need of a specialist for her mother's critical condition. She spent hours scouring through directories, making endless calls, only to face dead ends and uncertainty. Frustration mounted as time passed until she discovered a beacon of hope—</a:t>
            </a:r>
            <a:r>
              <a:rPr lang="en-US" u="sng" dirty="0"/>
              <a:t>Doctor Search Website </a:t>
            </a:r>
            <a:r>
              <a:rPr lang="en-US" dirty="0"/>
              <a:t>(</a:t>
            </a:r>
            <a:r>
              <a:rPr lang="en-US" b="1" dirty="0"/>
              <a:t>GET DOC</a:t>
            </a:r>
            <a:r>
              <a:rPr lang="en-US" dirty="0"/>
              <a:t>).</a:t>
            </a:r>
          </a:p>
          <a:p>
            <a:pPr marL="0" indent="0">
              <a:buNone/>
            </a:pPr>
            <a:r>
              <a:rPr lang="en-US" dirty="0"/>
              <a:t>With a few clicks, Sarah navigated through a user-friendly interface that offered detailed profiles of doctors, complete with specialties, patient reviews, and availability. It was a revelation—a digital sanctuary where healthcare decisions were empowered by information and ease.</a:t>
            </a:r>
          </a:p>
          <a:p>
            <a:pPr marL="0" indent="0">
              <a:buNone/>
            </a:pPr>
            <a:r>
              <a:rPr lang="en-US" dirty="0"/>
              <a:t>As she booked an appointment with a top-rated cardiologist, Sarah marveled at the simplicity and efficiency of the platform. No longer bound by the limitations of traditional healthcare access, she found solace in knowing that her mother's care was in capable hands.</a:t>
            </a:r>
            <a:endParaRPr lang="en-IN" dirty="0"/>
          </a:p>
        </p:txBody>
      </p:sp>
    </p:spTree>
    <p:extLst>
      <p:ext uri="{BB962C8B-B14F-4D97-AF65-F5344CB8AC3E}">
        <p14:creationId xmlns:p14="http://schemas.microsoft.com/office/powerpoint/2010/main" val="879691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92245" y="0"/>
            <a:ext cx="6422760" cy="916231"/>
          </a:xfrm>
        </p:spPr>
        <p:txBody>
          <a:bodyPr>
            <a:normAutofit/>
          </a:bodyPr>
          <a:lstStyle/>
          <a:p>
            <a:pPr algn="ctr"/>
            <a:r>
              <a:rPr lang="en-US" sz="1400" dirty="0"/>
              <a:t>	</a:t>
            </a:r>
            <a:r>
              <a:rPr lang="en-US" dirty="0"/>
              <a:t>INTRODUCTION</a:t>
            </a:r>
          </a:p>
        </p:txBody>
      </p:sp>
      <p:sp>
        <p:nvSpPr>
          <p:cNvPr id="3" name="Subtitle 2"/>
          <p:cNvSpPr>
            <a:spLocks noGrp="1"/>
          </p:cNvSpPr>
          <p:nvPr>
            <p:ph type="subTitle" idx="1"/>
          </p:nvPr>
        </p:nvSpPr>
        <p:spPr>
          <a:xfrm rot="10800000" flipV="1">
            <a:off x="4266590" y="1197405"/>
            <a:ext cx="4733854" cy="3417643"/>
          </a:xfrm>
        </p:spPr>
        <p:txBody>
          <a:bodyPr>
            <a:noAutofit/>
          </a:bodyPr>
          <a:lstStyle/>
          <a:p>
            <a:pPr algn="l"/>
            <a:r>
              <a:rPr lang="en-US" sz="1800" dirty="0">
                <a:solidFill>
                  <a:schemeClr val="tx1"/>
                </a:solidFill>
              </a:rPr>
              <a:t>In an era where technology touches every aspect of our lives, the healthcare sector is no exception. Traditional methods of finding a doctor often involve time-consuming searches, word-of-mouth recommendations, and lengthy wait times. </a:t>
            </a:r>
          </a:p>
          <a:p>
            <a:pPr algn="l"/>
            <a:r>
              <a:rPr lang="en-US" sz="1800" dirty="0">
                <a:solidFill>
                  <a:schemeClr val="tx1"/>
                </a:solidFill>
              </a:rPr>
              <a:t>Our Doctor Search Website aims to streamline this process, offering a comprehensive database of verified doctors, detailed profiles, and an intuitive booking system designed to enhance the patient experience.</a:t>
            </a:r>
          </a:p>
        </p:txBody>
      </p:sp>
    </p:spTree>
    <p:extLst>
      <p:ext uri="{BB962C8B-B14F-4D97-AF65-F5344CB8AC3E}">
        <p14:creationId xmlns:p14="http://schemas.microsoft.com/office/powerpoint/2010/main" val="3081107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bg1">
                    <a:lumMod val="95000"/>
                  </a:schemeClr>
                </a:solidFill>
              </a:rPr>
              <a:t>OBJECTIVE</a:t>
            </a:r>
          </a:p>
        </p:txBody>
      </p:sp>
      <p:sp>
        <p:nvSpPr>
          <p:cNvPr id="5" name="Content Placeholder 4"/>
          <p:cNvSpPr>
            <a:spLocks noGrp="1"/>
          </p:cNvSpPr>
          <p:nvPr>
            <p:ph idx="1"/>
          </p:nvPr>
        </p:nvSpPr>
        <p:spPr/>
        <p:txBody>
          <a:bodyPr>
            <a:normAutofit/>
          </a:bodyPr>
          <a:lstStyle/>
          <a:p>
            <a:r>
              <a:rPr lang="en-US" sz="1800" dirty="0">
                <a:solidFill>
                  <a:schemeClr val="tx1"/>
                </a:solidFill>
              </a:rPr>
              <a:t>Develop a user-friendly website interface</a:t>
            </a:r>
          </a:p>
          <a:p>
            <a:r>
              <a:rPr lang="en-US" sz="1800" dirty="0">
                <a:solidFill>
                  <a:schemeClr val="tx1"/>
                </a:solidFill>
              </a:rPr>
              <a:t>Patients can search for doctors based on their specialties, location, and availability.</a:t>
            </a:r>
          </a:p>
          <a:p>
            <a:r>
              <a:rPr lang="en-US" sz="1800" dirty="0">
                <a:solidFill>
                  <a:schemeClr val="tx1"/>
                </a:solidFill>
              </a:rPr>
              <a:t>Providing an intuitive and responsive web interface accessible from any device.</a:t>
            </a:r>
          </a:p>
          <a:p>
            <a:r>
              <a:rPr lang="en-US" sz="1800" dirty="0">
                <a:solidFill>
                  <a:schemeClr val="tx1"/>
                </a:solidFill>
              </a:rPr>
              <a:t>Streamline appointment scheduling through an efficient online booking system, reducing administrative burdens for healthcare providers and patients.</a:t>
            </a:r>
          </a:p>
          <a:p>
            <a:r>
              <a:rPr lang="en-US" sz="1800" dirty="0">
                <a:solidFill>
                  <a:schemeClr val="tx1"/>
                </a:solidFill>
              </a:rPr>
              <a:t>Promote health equity by addressing gaps in access to medical expertise, especially in underserved communities.</a:t>
            </a:r>
          </a:p>
        </p:txBody>
      </p:sp>
    </p:spTree>
    <p:extLst>
      <p:ext uri="{BB962C8B-B14F-4D97-AF65-F5344CB8AC3E}">
        <p14:creationId xmlns:p14="http://schemas.microsoft.com/office/powerpoint/2010/main" val="1101633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66590" y="142751"/>
            <a:ext cx="5039264" cy="916230"/>
          </a:xfrm>
        </p:spPr>
        <p:txBody>
          <a:bodyPr>
            <a:normAutofit/>
          </a:bodyPr>
          <a:lstStyle/>
          <a:p>
            <a:pPr algn="l"/>
            <a:r>
              <a:rPr lang="en-IN" dirty="0">
                <a:solidFill>
                  <a:schemeClr val="bg1">
                    <a:lumMod val="95000"/>
                  </a:schemeClr>
                </a:solidFill>
              </a:rPr>
              <a:t>TECHNOLOGIES</a:t>
            </a:r>
          </a:p>
        </p:txBody>
      </p:sp>
      <p:sp>
        <p:nvSpPr>
          <p:cNvPr id="5" name="Text Placeholder 4"/>
          <p:cNvSpPr>
            <a:spLocks noGrp="1"/>
          </p:cNvSpPr>
          <p:nvPr>
            <p:ph type="body" idx="1"/>
          </p:nvPr>
        </p:nvSpPr>
        <p:spPr>
          <a:xfrm>
            <a:off x="574304" y="2153815"/>
            <a:ext cx="1897253" cy="319691"/>
          </a:xfrm>
        </p:spPr>
        <p:txBody>
          <a:bodyPr>
            <a:normAutofit fontScale="92500" lnSpcReduction="20000"/>
          </a:bodyPr>
          <a:lstStyle/>
          <a:p>
            <a:r>
              <a:rPr lang="en-US" sz="1800" dirty="0"/>
              <a:t>XAMPP</a:t>
            </a:r>
          </a:p>
        </p:txBody>
      </p:sp>
      <p:sp>
        <p:nvSpPr>
          <p:cNvPr id="7" name="Text Placeholder 6"/>
          <p:cNvSpPr>
            <a:spLocks noGrp="1"/>
          </p:cNvSpPr>
          <p:nvPr>
            <p:ph type="body" sz="quarter" idx="3"/>
          </p:nvPr>
        </p:nvSpPr>
        <p:spPr>
          <a:xfrm>
            <a:off x="6397665" y="2144395"/>
            <a:ext cx="1290060" cy="319691"/>
          </a:xfrm>
        </p:spPr>
        <p:txBody>
          <a:bodyPr>
            <a:normAutofit fontScale="92500" lnSpcReduction="20000"/>
          </a:bodyPr>
          <a:lstStyle/>
          <a:p>
            <a:r>
              <a:rPr lang="en-US" sz="1700" dirty="0"/>
              <a:t>SQL</a:t>
            </a:r>
          </a:p>
        </p:txBody>
      </p:sp>
      <p:sp>
        <p:nvSpPr>
          <p:cNvPr id="8" name="Content Placeholder 7"/>
          <p:cNvSpPr>
            <a:spLocks noGrp="1"/>
          </p:cNvSpPr>
          <p:nvPr>
            <p:ph sz="quarter" idx="4"/>
          </p:nvPr>
        </p:nvSpPr>
        <p:spPr>
          <a:xfrm>
            <a:off x="2060764" y="3951892"/>
            <a:ext cx="1527050" cy="413038"/>
          </a:xfrm>
        </p:spPr>
        <p:txBody>
          <a:bodyPr>
            <a:normAutofit/>
          </a:bodyPr>
          <a:lstStyle/>
          <a:p>
            <a:pPr marL="0" indent="0">
              <a:buNone/>
            </a:pPr>
            <a:r>
              <a:rPr lang="en-US" sz="1700" b="1" dirty="0"/>
              <a:t>HTML5</a:t>
            </a:r>
          </a:p>
        </p:txBody>
      </p:sp>
      <p:sp>
        <p:nvSpPr>
          <p:cNvPr id="2" name="TextBox 1">
            <a:extLst>
              <a:ext uri="{FF2B5EF4-FFF2-40B4-BE49-F238E27FC236}">
                <a16:creationId xmlns:a16="http://schemas.microsoft.com/office/drawing/2014/main" id="{24CBBA76-8F56-D7A9-9EF6-9204F4DBA0AC}"/>
              </a:ext>
            </a:extLst>
          </p:cNvPr>
          <p:cNvSpPr txBox="1"/>
          <p:nvPr/>
        </p:nvSpPr>
        <p:spPr>
          <a:xfrm>
            <a:off x="2551515" y="4290790"/>
            <a:ext cx="232330" cy="75663"/>
          </a:xfrm>
          <a:prstGeom prst="rect">
            <a:avLst/>
          </a:prstGeom>
          <a:noFill/>
        </p:spPr>
        <p:txBody>
          <a:bodyPr wrap="square" rtlCol="0">
            <a:spAutoFit/>
          </a:bodyPr>
          <a:lstStyle/>
          <a:p>
            <a:endParaRPr lang="en-IN" dirty="0"/>
          </a:p>
        </p:txBody>
      </p:sp>
      <p:pic>
        <p:nvPicPr>
          <p:cNvPr id="1028" name="Picture 4">
            <a:extLst>
              <a:ext uri="{FF2B5EF4-FFF2-40B4-BE49-F238E27FC236}">
                <a16:creationId xmlns:a16="http://schemas.microsoft.com/office/drawing/2014/main" id="{8578D3E8-67CD-6D58-CA12-5E4E99045BB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4725" y="1622744"/>
            <a:ext cx="1456410" cy="38402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43068F2-CD6B-4510-2CCC-0A6E7FBCBA0E}"/>
              </a:ext>
            </a:extLst>
          </p:cNvPr>
          <p:cNvSpPr txBox="1"/>
          <p:nvPr/>
        </p:nvSpPr>
        <p:spPr>
          <a:xfrm>
            <a:off x="4122415" y="2136690"/>
            <a:ext cx="610820" cy="353943"/>
          </a:xfrm>
          <a:prstGeom prst="rect">
            <a:avLst/>
          </a:prstGeom>
          <a:noFill/>
        </p:spPr>
        <p:txBody>
          <a:bodyPr wrap="square">
            <a:spAutoFit/>
          </a:bodyPr>
          <a:lstStyle/>
          <a:p>
            <a:r>
              <a:rPr lang="en-US" sz="1700" b="1" dirty="0"/>
              <a:t>PHP</a:t>
            </a:r>
          </a:p>
        </p:txBody>
      </p:sp>
      <p:sp>
        <p:nvSpPr>
          <p:cNvPr id="11" name="TextBox 10">
            <a:extLst>
              <a:ext uri="{FF2B5EF4-FFF2-40B4-BE49-F238E27FC236}">
                <a16:creationId xmlns:a16="http://schemas.microsoft.com/office/drawing/2014/main" id="{0BD0F399-29BC-0F76-47CA-76383DB875C1}"/>
              </a:ext>
            </a:extLst>
          </p:cNvPr>
          <p:cNvSpPr txBox="1"/>
          <p:nvPr/>
        </p:nvSpPr>
        <p:spPr>
          <a:xfrm>
            <a:off x="5488230" y="3936847"/>
            <a:ext cx="655123" cy="353943"/>
          </a:xfrm>
          <a:prstGeom prst="rect">
            <a:avLst/>
          </a:prstGeom>
          <a:noFill/>
        </p:spPr>
        <p:txBody>
          <a:bodyPr wrap="square">
            <a:spAutoFit/>
          </a:bodyPr>
          <a:lstStyle/>
          <a:p>
            <a:r>
              <a:rPr lang="en-IN" sz="1700" b="1" dirty="0"/>
              <a:t>CSS3</a:t>
            </a:r>
          </a:p>
        </p:txBody>
      </p:sp>
      <p:pic>
        <p:nvPicPr>
          <p:cNvPr id="1030" name="Picture 6">
            <a:extLst>
              <a:ext uri="{FF2B5EF4-FFF2-40B4-BE49-F238E27FC236}">
                <a16:creationId xmlns:a16="http://schemas.microsoft.com/office/drawing/2014/main" id="{1146164E-AA2E-DF88-C14E-7B8181CF362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71557" y="3219819"/>
            <a:ext cx="705464" cy="70546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SS Logo">
            <a:extLst>
              <a:ext uri="{FF2B5EF4-FFF2-40B4-BE49-F238E27FC236}">
                <a16:creationId xmlns:a16="http://schemas.microsoft.com/office/drawing/2014/main" id="{D9035BFC-CAB3-837A-1A25-A5929008927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82820" y="3230747"/>
            <a:ext cx="1126939" cy="70546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FAB6A2B8-D6BA-E3FC-3074-CB73FED00D4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04418" y="1492829"/>
            <a:ext cx="1192336" cy="64386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MySQL Logo">
            <a:extLst>
              <a:ext uri="{FF2B5EF4-FFF2-40B4-BE49-F238E27FC236}">
                <a16:creationId xmlns:a16="http://schemas.microsoft.com/office/drawing/2014/main" id="{EB0D872A-9BFC-3359-145F-722AA6796BE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84093" y="1440681"/>
            <a:ext cx="1111834" cy="696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0783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FFA313-0230-F2AF-33F8-B36EED468A46}"/>
              </a:ext>
            </a:extLst>
          </p:cNvPr>
          <p:cNvSpPr txBox="1"/>
          <p:nvPr/>
        </p:nvSpPr>
        <p:spPr>
          <a:xfrm>
            <a:off x="4724705" y="281175"/>
            <a:ext cx="3970330" cy="646331"/>
          </a:xfrm>
          <a:prstGeom prst="rect">
            <a:avLst/>
          </a:prstGeom>
          <a:noFill/>
        </p:spPr>
        <p:txBody>
          <a:bodyPr wrap="square" rtlCol="0">
            <a:spAutoFit/>
          </a:bodyPr>
          <a:lstStyle/>
          <a:p>
            <a:r>
              <a:rPr lang="en-IN" sz="3600" dirty="0">
                <a:solidFill>
                  <a:schemeClr val="bg1">
                    <a:lumMod val="95000"/>
                  </a:schemeClr>
                </a:solidFill>
                <a:effectLst>
                  <a:outerShdw blurRad="50800" dist="38100" dir="2700000" algn="tl" rotWithShape="0">
                    <a:prstClr val="black">
                      <a:alpha val="40000"/>
                    </a:prstClr>
                  </a:outerShdw>
                </a:effectLst>
                <a:latin typeface="+mj-lt"/>
                <a:ea typeface="+mj-ea"/>
                <a:cs typeface="+mj-cs"/>
              </a:rPr>
              <a:t>DEMONSTRATION</a:t>
            </a:r>
            <a:r>
              <a:rPr lang="en-IN" dirty="0"/>
              <a:t> </a:t>
            </a:r>
          </a:p>
        </p:txBody>
      </p:sp>
      <p:pic>
        <p:nvPicPr>
          <p:cNvPr id="4" name="Picture 3">
            <a:extLst>
              <a:ext uri="{FF2B5EF4-FFF2-40B4-BE49-F238E27FC236}">
                <a16:creationId xmlns:a16="http://schemas.microsoft.com/office/drawing/2014/main" id="{BD3DF83E-E494-D34C-52D1-2BA8E6AE27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1670" y="1655520"/>
            <a:ext cx="2566515" cy="1374345"/>
          </a:xfrm>
          <a:prstGeom prst="rect">
            <a:avLst/>
          </a:prstGeom>
        </p:spPr>
      </p:pic>
      <p:sp>
        <p:nvSpPr>
          <p:cNvPr id="5" name="TextBox 4">
            <a:extLst>
              <a:ext uri="{FF2B5EF4-FFF2-40B4-BE49-F238E27FC236}">
                <a16:creationId xmlns:a16="http://schemas.microsoft.com/office/drawing/2014/main" id="{AECD4DE0-8907-9625-C67B-707B76300362}"/>
              </a:ext>
            </a:extLst>
          </p:cNvPr>
          <p:cNvSpPr txBox="1"/>
          <p:nvPr/>
        </p:nvSpPr>
        <p:spPr>
          <a:xfrm>
            <a:off x="1365195" y="3075895"/>
            <a:ext cx="1068936" cy="369332"/>
          </a:xfrm>
          <a:prstGeom prst="rect">
            <a:avLst/>
          </a:prstGeom>
          <a:noFill/>
        </p:spPr>
        <p:txBody>
          <a:bodyPr wrap="square" rtlCol="0">
            <a:spAutoFit/>
          </a:bodyPr>
          <a:lstStyle/>
          <a:p>
            <a:r>
              <a:rPr lang="en-IN" dirty="0"/>
              <a:t>PREVIEW</a:t>
            </a:r>
          </a:p>
        </p:txBody>
      </p:sp>
      <p:pic>
        <p:nvPicPr>
          <p:cNvPr id="7" name="Picture 6">
            <a:extLst>
              <a:ext uri="{FF2B5EF4-FFF2-40B4-BE49-F238E27FC236}">
                <a16:creationId xmlns:a16="http://schemas.microsoft.com/office/drawing/2014/main" id="{9C9C8693-ABCD-0963-50FE-539828240787}"/>
              </a:ext>
            </a:extLst>
          </p:cNvPr>
          <p:cNvPicPr>
            <a:picLocks noChangeAspect="1"/>
          </p:cNvPicPr>
          <p:nvPr/>
        </p:nvPicPr>
        <p:blipFill>
          <a:blip r:embed="rId4"/>
          <a:stretch>
            <a:fillRect/>
          </a:stretch>
        </p:blipFill>
        <p:spPr>
          <a:xfrm>
            <a:off x="6810926" y="1655520"/>
            <a:ext cx="1935758" cy="1960930"/>
          </a:xfrm>
          <a:prstGeom prst="rect">
            <a:avLst/>
          </a:prstGeom>
        </p:spPr>
      </p:pic>
      <p:sp>
        <p:nvSpPr>
          <p:cNvPr id="9" name="TextBox 8">
            <a:extLst>
              <a:ext uri="{FF2B5EF4-FFF2-40B4-BE49-F238E27FC236}">
                <a16:creationId xmlns:a16="http://schemas.microsoft.com/office/drawing/2014/main" id="{22BA6953-2A4D-513C-3A23-C4D9FB9BDE03}"/>
              </a:ext>
            </a:extLst>
          </p:cNvPr>
          <p:cNvSpPr txBox="1"/>
          <p:nvPr/>
        </p:nvSpPr>
        <p:spPr>
          <a:xfrm>
            <a:off x="7167985" y="3635542"/>
            <a:ext cx="1388689" cy="369332"/>
          </a:xfrm>
          <a:prstGeom prst="rect">
            <a:avLst/>
          </a:prstGeom>
          <a:noFill/>
        </p:spPr>
        <p:txBody>
          <a:bodyPr wrap="square">
            <a:spAutoFit/>
          </a:bodyPr>
          <a:lstStyle/>
          <a:p>
            <a:r>
              <a:rPr lang="en-IN" dirty="0"/>
              <a:t>LOGIN PAGE</a:t>
            </a:r>
          </a:p>
        </p:txBody>
      </p:sp>
      <p:pic>
        <p:nvPicPr>
          <p:cNvPr id="11" name="Picture 10">
            <a:extLst>
              <a:ext uri="{FF2B5EF4-FFF2-40B4-BE49-F238E27FC236}">
                <a16:creationId xmlns:a16="http://schemas.microsoft.com/office/drawing/2014/main" id="{7A55F94D-A36E-8CFB-AE66-FD4C02ACAC9C}"/>
              </a:ext>
            </a:extLst>
          </p:cNvPr>
          <p:cNvPicPr>
            <a:picLocks noChangeAspect="1"/>
          </p:cNvPicPr>
          <p:nvPr/>
        </p:nvPicPr>
        <p:blipFill>
          <a:blip r:embed="rId5"/>
          <a:stretch>
            <a:fillRect/>
          </a:stretch>
        </p:blipFill>
        <p:spPr>
          <a:xfrm>
            <a:off x="4060526" y="1603447"/>
            <a:ext cx="1915291" cy="2065076"/>
          </a:xfrm>
          <a:prstGeom prst="rect">
            <a:avLst/>
          </a:prstGeom>
        </p:spPr>
      </p:pic>
      <p:sp>
        <p:nvSpPr>
          <p:cNvPr id="15" name="TextBox 14">
            <a:extLst>
              <a:ext uri="{FF2B5EF4-FFF2-40B4-BE49-F238E27FC236}">
                <a16:creationId xmlns:a16="http://schemas.microsoft.com/office/drawing/2014/main" id="{BE078528-BCCC-F04C-CE64-F621B37D07E6}"/>
              </a:ext>
            </a:extLst>
          </p:cNvPr>
          <p:cNvSpPr txBox="1"/>
          <p:nvPr/>
        </p:nvSpPr>
        <p:spPr>
          <a:xfrm>
            <a:off x="4310338" y="3616450"/>
            <a:ext cx="1388689" cy="369332"/>
          </a:xfrm>
          <a:prstGeom prst="rect">
            <a:avLst/>
          </a:prstGeom>
          <a:noFill/>
        </p:spPr>
        <p:txBody>
          <a:bodyPr wrap="square">
            <a:spAutoFit/>
          </a:bodyPr>
          <a:lstStyle/>
          <a:p>
            <a:r>
              <a:rPr lang="en-IN" dirty="0"/>
              <a:t>SIGNIN PAGE</a:t>
            </a:r>
          </a:p>
        </p:txBody>
      </p:sp>
    </p:spTree>
    <p:extLst>
      <p:ext uri="{BB962C8B-B14F-4D97-AF65-F5344CB8AC3E}">
        <p14:creationId xmlns:p14="http://schemas.microsoft.com/office/powerpoint/2010/main" val="109100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92245" y="0"/>
            <a:ext cx="6422760" cy="916231"/>
          </a:xfrm>
        </p:spPr>
        <p:txBody>
          <a:bodyPr>
            <a:normAutofit/>
          </a:bodyPr>
          <a:lstStyle/>
          <a:p>
            <a:pPr algn="ctr"/>
            <a:r>
              <a:rPr lang="en-US" sz="1400" dirty="0"/>
              <a:t>	</a:t>
            </a:r>
            <a:r>
              <a:rPr lang="en-US" dirty="0">
                <a:solidFill>
                  <a:schemeClr val="bg1">
                    <a:lumMod val="95000"/>
                  </a:schemeClr>
                </a:solidFill>
                <a:effectLst>
                  <a:outerShdw blurRad="50800" dist="38100" dir="2700000" algn="tl" rotWithShape="0">
                    <a:prstClr val="black">
                      <a:alpha val="40000"/>
                    </a:prstClr>
                  </a:outerShdw>
                </a:effectLst>
              </a:rPr>
              <a:t>QNA</a:t>
            </a:r>
          </a:p>
        </p:txBody>
      </p:sp>
      <p:sp>
        <p:nvSpPr>
          <p:cNvPr id="3" name="Subtitle 2"/>
          <p:cNvSpPr>
            <a:spLocks noGrp="1"/>
          </p:cNvSpPr>
          <p:nvPr>
            <p:ph type="subTitle" idx="1"/>
          </p:nvPr>
        </p:nvSpPr>
        <p:spPr>
          <a:xfrm rot="10800000" flipV="1">
            <a:off x="4266590" y="1197405"/>
            <a:ext cx="4733854" cy="3417643"/>
          </a:xfrm>
        </p:spPr>
        <p:txBody>
          <a:bodyPr>
            <a:noAutofit/>
          </a:bodyPr>
          <a:lstStyle/>
          <a:p>
            <a:pPr marL="285750" indent="-285750" algn="l">
              <a:buFont typeface="Arial" panose="020B0604020202020204" pitchFamily="34" charset="0"/>
              <a:buChar char="•"/>
            </a:pPr>
            <a:r>
              <a:rPr lang="en-US" sz="1800" dirty="0">
                <a:solidFill>
                  <a:schemeClr val="tx1"/>
                </a:solidFill>
              </a:rPr>
              <a:t> For Any </a:t>
            </a:r>
            <a:r>
              <a:rPr lang="en-US" sz="1800" dirty="0" err="1">
                <a:solidFill>
                  <a:schemeClr val="tx1"/>
                </a:solidFill>
              </a:rPr>
              <a:t>Quries</a:t>
            </a:r>
            <a:r>
              <a:rPr lang="en-US" sz="1800" dirty="0">
                <a:solidFill>
                  <a:schemeClr val="tx1"/>
                </a:solidFill>
              </a:rPr>
              <a:t> And Doubt you can reach me at </a:t>
            </a:r>
            <a:r>
              <a:rPr lang="en-US" sz="1800" dirty="0">
                <a:solidFill>
                  <a:schemeClr val="tx1"/>
                </a:solidFill>
                <a:hlinkClick r:id="rId3"/>
              </a:rPr>
              <a:t>sohampatil0715@gmail.com</a:t>
            </a:r>
            <a:endParaRPr lang="en-US" sz="1800" dirty="0">
              <a:solidFill>
                <a:schemeClr val="tx1"/>
              </a:solidFill>
            </a:endParaRPr>
          </a:p>
          <a:p>
            <a:pPr marL="285750" indent="-285750" algn="l">
              <a:buFont typeface="Arial" panose="020B0604020202020204" pitchFamily="34" charset="0"/>
              <a:buChar char="•"/>
            </a:pPr>
            <a:r>
              <a:rPr lang="en-US" sz="1800" dirty="0">
                <a:solidFill>
                  <a:schemeClr val="tx1"/>
                </a:solidFill>
              </a:rPr>
              <a:t>Thank You!</a:t>
            </a:r>
          </a:p>
        </p:txBody>
      </p:sp>
    </p:spTree>
    <p:extLst>
      <p:ext uri="{BB962C8B-B14F-4D97-AF65-F5344CB8AC3E}">
        <p14:creationId xmlns:p14="http://schemas.microsoft.com/office/powerpoint/2010/main" val="19280342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373</Words>
  <Application>Microsoft Office PowerPoint</Application>
  <PresentationFormat>On-screen Show (16:9)</PresentationFormat>
  <Paragraphs>43</Paragraphs>
  <Slides>8</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Georgia</vt:lpstr>
      <vt:lpstr>Georgia Pro Light</vt:lpstr>
      <vt:lpstr>Inter</vt:lpstr>
      <vt:lpstr>Office Theme</vt:lpstr>
      <vt:lpstr>   GET DOC.|AN INNOVATIVE STEP</vt:lpstr>
      <vt:lpstr>Table of Content</vt:lpstr>
      <vt:lpstr>HOOK-STORY</vt:lpstr>
      <vt:lpstr> INTRODUCTION</vt:lpstr>
      <vt:lpstr>OBJECTIVE</vt:lpstr>
      <vt:lpstr>TECHNOLOGIES</vt:lpstr>
      <vt:lpstr>PowerPoint Presentation</vt:lpstr>
      <vt:lpstr> QNA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2024-07-16T13:43:19Z</dcterms:modified>
</cp:coreProperties>
</file>