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presProps" Target="pres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viewProps" Target="viewProps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heme" Target="theme/theme1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" Type="http://schemas.openxmlformats.org/officeDocument/2006/relationships/slide" Target="slides/slide3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" Type="http://schemas.openxmlformats.org/officeDocument/2006/relationships/slide" Target="slides/slide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A60-6964-BCC4-AF0A-62168C36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E66AFB-2398-C294-D8CB-9A5D7CD7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D13F5-4236-D4E6-E877-4D67AB4E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AC374-CC02-BBB4-415E-DA8F9865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07915-34D1-8321-67F9-97636A4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9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8964-7994-6C66-ABA3-9EC855B3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04BBE-918F-1E99-F293-3B19C02E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332E2-288F-F1F6-17FB-36F6031C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92015-240E-3423-ACA5-442210F3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96A23-6D64-E3E4-D48A-A5353DE5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9C382-4658-40E2-F205-7D3F9C11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D2B2F-F2A8-B995-E29F-66270978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6B029-488C-837A-655D-E5D46C9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AF35D8-B2C8-4A1B-9368-A7D9E3FF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CFC99-3F3B-2492-FDAA-88DD996F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86AC-E5A3-EF17-4E57-9790C204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9BA526-E0D3-159E-F6D8-8618AF89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85EB1-C874-1012-A8F7-832002A8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E682E-FFC9-AFAB-9A35-057F2A43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CDEF6-8F58-8E73-2DDF-CFDBBF1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2B039-3502-83CE-644A-6046087F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E5533-39A3-B7A7-EDA2-7C067F7E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6CA5E-02E4-6A8B-942A-1FB2E6A4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3E522-828E-907F-CF1B-FC4034C3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C176A-AA1C-394C-2945-A29099E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5A42B-316D-DC70-85C2-76F09B5F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B645D-7D07-CF90-F1D5-7AE07B660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E02A04-B5A1-E5C3-E922-C32819B1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5F4959-9279-2125-AFEB-B2F2B92E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E5662-2D86-A6C0-AFF5-DBD7EDFC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7D2E6-DD86-B82E-AE98-5CB54425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7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BC5DC-9DE2-069A-11E5-A257088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4A901-0A1E-CA0B-FF03-0E83B573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C99E9-C815-7C71-17B9-D663D19A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23845C-B53B-D1DE-4F9D-4FF306CC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480DC4-8EA8-0D92-CBA9-B5934F1C8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6600D7-3213-A9A6-EF1C-6ABDA5E8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A97F9-5482-FB16-A237-8BA8DA30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863985-F5B1-FAFB-F4BE-CA875EC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192B8-1ABC-715E-C236-8120CEAD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D4061-BE4F-F100-8186-42A97603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541EA0-C2E0-207E-ECF9-86A608BF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58B476-B6CA-69F4-33D2-CE077C4A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8FBA3C-9D1E-C1EC-B31C-7A899DA5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6E04DB-7A38-B973-9C9B-F29A103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6BB9D-4EFE-76AB-F208-7921906F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8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95E25-F334-BD29-2F16-4F5D583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9B1948-0CF3-C560-106F-77130578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A8D0E-1501-644C-4D09-6B71BB3DF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D72E7-3CDA-81D3-7B9D-99C655A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311BEA-BECA-CF21-4EA3-A68A579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16410E-DECF-A689-9BEC-068D9A5A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5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08E6-1E75-B151-0EEE-CF11C54A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4E7F0-7941-EF17-4E0B-B16ECA90A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BB899-04F7-6529-84FB-C7C0C162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6534E-0E6D-30AF-FE25-0834F071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99727-F5F8-E6F4-AC67-A76C9D24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980F7-4C9E-FE11-0D5C-689EB46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174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6EC6A-C808-8CA7-6876-DA1C992D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B5706D-79DC-A755-636E-FC5B8754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D9704-FB81-8599-1480-3B8B8D45E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8B59D-36E2-4557-AC31-0FF3B68BF955}" type="datetimeFigureOut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897BF-2F3D-F887-6284-9FAF1346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819ED-1B16-8AD7-402A-4696DC810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0C4E-A2D9-4825-B1FF-05FF4FCE4C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압구정（지）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논현로　８７８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06022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1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정책기획국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금융시장국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금융결제국결제업무과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발권국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금융결제국　국고과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금융결제국　증권과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안전관리실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국제국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외화자금국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감사실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본부총괄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부산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부산광역시　중구　대청로　１１２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600091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대구경북　본부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대구광역시　중구　동덕로　１４５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700422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목포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전라남도　목포시　영산로　１０９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58723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광주전남　본부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광주광역시　서구　상무중앙로　１２６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61947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전북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전라북도　전주시　덕진구　팔달로　３２５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54936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대전세종충남　본부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대전광역시　서구　둔산북로　６５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35232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충북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충청북도　청주시　상당구　대성로　１４５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28514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강원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강원도　춘천시　중앙로　３１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24346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인천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인천광역시　중구　인항로　１０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22333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제주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제주특별자치도　제주시　복지로１길　２０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63220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기획국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경기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수원시　장안구　팔달로　２１７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16272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경남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경상남도　창원시　의창구　원이대로　６３３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51444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진주（지）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경남　진주시　신안동　４３７－３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660100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강릉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강원도　강릉시　경강로　２０６３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25533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울산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울산광역시　남구　돋질로　５２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44676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포항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경상북도　포항시　북구　중흥로　１８０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37763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강남　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테헤란로　２０２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06220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뉴욕（사）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미국　뉴욕　　　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프랑크프르트（사）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독일　프랑크프르트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동경（사）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일본동경　　　　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전산정보국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테헤란로　２０２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135920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런던（사）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영국　런던　　　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/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홍콩（주）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ＨＯＮＧ　ＫＯＮＧ　２０ＣＨＡＴＥＲ　ＲＯＡＤ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000000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북경（사）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중국　북경사무소　　　　　　　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000000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기업금융부문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임원실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ＩＤＴ본부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연금신탁본부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리스크관리부문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글로벌사업부문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창조금융부문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총무국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ＰＦ본부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기업금융４실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심사평가부문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재무관리부문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（여의도동）　한국산업은행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지역성장부문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강남지역본부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영동대로　５０８　２층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06173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경인지역본부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부천시　송내대로　８８　２층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14623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강북지역본부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종로구　율곡로　６　Ａ동　３층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03142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중부지역본부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경기도　안양시　동안구　부림로１６９번길　４２　２층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14051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기간산업안정기금본부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기간산업안정기금본부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조사국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경영관리부문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기획관리부문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자본시장부문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해양산업금융본부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부산광역시　남구　문현금융로　４０　부산국제금융센터　２２층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48400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ＫＤＢ미래전략연구소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구조조정본부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혁신성장금융부문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비서실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테스트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강남구　테헤란로　２０２　ㅁㅁㅁ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135758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ＰＦ１실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경제통계국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홍보실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종합기획부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윤리준법부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영업기획부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법무실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ＰＦ２실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위탁관리부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재무기획부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리스크관리부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여신감리부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금융안정분석국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마케팅지원실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수신기획부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ＫＤＢｄｉｒｅｃｔ부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ＫＤＢｄｉｒｅｃｔ실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150973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미래전략개발부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서울시　영등포구　은행로　１４　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개발금융연구센터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혁신신성장정책금융센터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해외사업실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인사부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총무부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ＩＴ기획부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２２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한국　　　　　　　　 금융결제국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중구　남대문로　３９　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100794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코어금융부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２２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디지털금융부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　영등포구　여의도동　산업은행본점　１６－３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150973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정보보호부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차세대추진부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디지털전략부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경기　하남시　미사강변한강로　１７７　ＫＤＢ　Ｄｉｇｉｔａｌ　Ｓｑｕａｒｅ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12902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신탁실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연금사업실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한국산업은행　본점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자금부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97BF5F-F716-BEF1-C268-16F6C2FF6BBA}"/>
              </a:ext>
            </a:extLst>
          </p:cNvPr>
          <p:cNvSpPr/>
          <p:nvPr/>
        </p:nvSpPr>
        <p:spPr>
          <a:xfrm>
            <a:off x="1541125" y="1413163"/>
            <a:ext cx="958958" cy="4114799"/>
          </a:xfrm>
          <a:prstGeom prst="roundRect">
            <a:avLst>
              <a:gd name="adj" fmla="val 34379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68C1C4-80C0-BE54-0F16-70FCA92E79A0}"/>
              </a:ext>
            </a:extLst>
          </p:cNvPr>
          <p:cNvSpPr/>
          <p:nvPr/>
        </p:nvSpPr>
        <p:spPr>
          <a:xfrm>
            <a:off x="2143496" y="1413164"/>
            <a:ext cx="8633361" cy="411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0B26D-735C-9BAA-8546-946D5D996D3F}"/>
              </a:ext>
            </a:extLst>
          </p:cNvPr>
          <p:cNvSpPr txBox="1"/>
          <p:nvPr/>
        </p:nvSpPr>
        <p:spPr>
          <a:xfrm>
            <a:off x="2902696" y="19772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Class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D1C90-C5BD-A813-721E-51246897D204}"/>
              </a:ext>
            </a:extLst>
          </p:cNvPr>
          <p:cNvSpPr txBox="1"/>
          <p:nvPr/>
        </p:nvSpPr>
        <p:spPr>
          <a:xfrm>
            <a:off x="2902696" y="2274725"/>
            <a:ext cx="1848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서울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종로구 창신동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124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3FCE4-EE4A-488A-22B5-112021641BFF}"/>
              </a:ext>
            </a:extLst>
          </p:cNvPr>
          <p:cNvSpPr txBox="1"/>
          <p:nvPr/>
        </p:nvSpPr>
        <p:spPr>
          <a:xfrm>
            <a:off x="2902696" y="2502127"/>
            <a:ext cx="104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 혜 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4944F-4B6A-2831-EE83-FB6322536111}"/>
              </a:ext>
            </a:extLst>
          </p:cNvPr>
          <p:cNvSpPr/>
          <p:nvPr/>
        </p:nvSpPr>
        <p:spPr>
          <a:xfrm>
            <a:off x="3006026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68949C-A500-BF8D-5FE3-1CCFBD0FBF5A}"/>
              </a:ext>
            </a:extLst>
          </p:cNvPr>
          <p:cNvSpPr/>
          <p:nvPr/>
        </p:nvSpPr>
        <p:spPr>
          <a:xfrm>
            <a:off x="3201685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D30CE7-9FAF-AE12-9AE8-468043892BC0}"/>
              </a:ext>
            </a:extLst>
          </p:cNvPr>
          <p:cNvSpPr/>
          <p:nvPr/>
        </p:nvSpPr>
        <p:spPr>
          <a:xfrm>
            <a:off x="3397344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B3A630-3ED1-3F9A-C579-8E85E4F9A732}"/>
              </a:ext>
            </a:extLst>
          </p:cNvPr>
          <p:cNvSpPr/>
          <p:nvPr/>
        </p:nvSpPr>
        <p:spPr>
          <a:xfrm>
            <a:off x="359300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3A5FAA-8B3F-12D5-9909-24CF3056EC88}"/>
              </a:ext>
            </a:extLst>
          </p:cNvPr>
          <p:cNvSpPr/>
          <p:nvPr/>
        </p:nvSpPr>
        <p:spPr>
          <a:xfrm>
            <a:off x="3788663" y="2779126"/>
            <a:ext cx="154379" cy="23334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name">
            <a:extLst>
              <a:ext uri="{FF2B5EF4-FFF2-40B4-BE49-F238E27FC236}">
                <a16:creationId xmlns:a16="http://schemas.microsoft.com/office/drawing/2014/main" id="{5760B612-C3AE-B33F-7DC9-4BF21B44DED8}"/>
              </a:ext>
            </a:extLst>
          </p:cNvPr>
          <p:cNvSpPr txBox="1"/>
          <p:nvPr/>
        </p:nvSpPr>
        <p:spPr>
          <a:xfrm>
            <a:off x="6767311" y="3641501"/>
            <a:ext cx="38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b="1">
                <a:solidFill>
                  <a:srgbClr val="000000"/>
                </a:solidFill>
                <a:latin typeface="맑은 고딕"/>
              </a:rPr>
              <a:t>산업　　　　　　　　 영업부　　　　　　　　　　　　 귀하</a:t>
            </a:r>
          </a:p>
        </p:txBody>
      </p:sp>
      <p:sp>
        <p:nvSpPr>
          <p:cNvPr id="22" name="address">
            <a:extLst>
              <a:ext uri="{FF2B5EF4-FFF2-40B4-BE49-F238E27FC236}">
                <a16:creationId xmlns:a16="http://schemas.microsoft.com/office/drawing/2014/main" id="{2B03EC3E-B1FC-83A6-A66B-538028E1F8D4}"/>
              </a:ext>
            </a:extLst>
          </p:cNvPr>
          <p:cNvSpPr txBox="1"/>
          <p:nvPr/>
        </p:nvSpPr>
        <p:spPr>
          <a:xfrm>
            <a:off x="6769627" y="4080474"/>
            <a:ext cx="400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>
                <a:solidFill>
                  <a:srgbClr val="000000"/>
                </a:solidFill>
                <a:latin typeface="맑은 고딕"/>
              </a:rPr>
              <a:t>서울특별시　영등포구　은행로　１４　　　　　　　　　　　　　　　　　　　　　　　　　　　　　　　　　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pCode1">
            <a:extLst>
              <a:ext uri="{FF2B5EF4-FFF2-40B4-BE49-F238E27FC236}">
                <a16:creationId xmlns:a16="http://schemas.microsoft.com/office/drawing/2014/main" id="{7B2BD07B-FB50-378E-9C00-52DEFAF3EF41}"/>
              </a:ext>
            </a:extLst>
          </p:cNvPr>
          <p:cNvSpPr/>
          <p:nvPr/>
        </p:nvSpPr>
        <p:spPr>
          <a:xfrm>
            <a:off x="68932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000000"/>
                </a:solidFill>
                <a:latin typeface="맑은 고딕"/>
              </a:rPr>
              <a:t>07242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pCode2">
            <a:extLst>
              <a:ext uri="{FF2B5EF4-FFF2-40B4-BE49-F238E27FC236}">
                <a16:creationId xmlns:a16="http://schemas.microsoft.com/office/drawing/2014/main" id="{21BB9D50-C35D-F8E2-0E74-EF30BBBABDBB}"/>
              </a:ext>
            </a:extLst>
          </p:cNvPr>
          <p:cNvSpPr/>
          <p:nvPr/>
        </p:nvSpPr>
        <p:spPr>
          <a:xfrm>
            <a:off x="72566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pCode3">
            <a:extLst>
              <a:ext uri="{FF2B5EF4-FFF2-40B4-BE49-F238E27FC236}">
                <a16:creationId xmlns:a16="http://schemas.microsoft.com/office/drawing/2014/main" id="{AE0A4D01-19C3-0AB6-71E9-BD2A20BCA580}"/>
              </a:ext>
            </a:extLst>
          </p:cNvPr>
          <p:cNvSpPr/>
          <p:nvPr/>
        </p:nvSpPr>
        <p:spPr>
          <a:xfrm>
            <a:off x="76200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pCode4">
            <a:extLst>
              <a:ext uri="{FF2B5EF4-FFF2-40B4-BE49-F238E27FC236}">
                <a16:creationId xmlns:a16="http://schemas.microsoft.com/office/drawing/2014/main" id="{72DEBAA9-0E51-F52E-373A-A19E6F0F7D11}"/>
              </a:ext>
            </a:extLst>
          </p:cNvPr>
          <p:cNvSpPr/>
          <p:nvPr/>
        </p:nvSpPr>
        <p:spPr>
          <a:xfrm>
            <a:off x="7983416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pCode5">
            <a:extLst>
              <a:ext uri="{FF2B5EF4-FFF2-40B4-BE49-F238E27FC236}">
                <a16:creationId xmlns:a16="http://schemas.microsoft.com/office/drawing/2014/main" id="{2507AC22-CBF1-BAD1-7E5C-BB7CE8ADDC7C}"/>
              </a:ext>
            </a:extLst>
          </p:cNvPr>
          <p:cNvSpPr>
            <a:spLocks/>
          </p:cNvSpPr>
          <p:nvPr/>
        </p:nvSpPr>
        <p:spPr>
          <a:xfrm>
            <a:off x="8346815" y="4851196"/>
            <a:ext cx="259689" cy="29658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26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16903</dc:creator>
  <cp:lastModifiedBy>16903</cp:lastModifiedBy>
  <cp:revision>9</cp:revision>
  <dcterms:created xsi:type="dcterms:W3CDTF">2023-06-03T16:37:14Z</dcterms:created>
  <dcterms:modified xsi:type="dcterms:W3CDTF">2023-07-21T14:53:13Z</dcterms:modified>
</cp:coreProperties>
</file>