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  <p:sldMasterId id="2147483662" r:id="rId2"/>
    <p:sldMasterId id="2147483710" r:id="rId3"/>
    <p:sldMasterId id="2147483734" r:id="rId4"/>
  </p:sldMasterIdLst>
  <p:notesMasterIdLst>
    <p:notesMasterId r:id="rId33"/>
  </p:notesMasterIdLst>
  <p:sldIdLst>
    <p:sldId id="256" r:id="rId5"/>
    <p:sldId id="257" r:id="rId6"/>
    <p:sldId id="284" r:id="rId7"/>
    <p:sldId id="261" r:id="rId8"/>
    <p:sldId id="288" r:id="rId9"/>
    <p:sldId id="272" r:id="rId10"/>
    <p:sldId id="296" r:id="rId11"/>
    <p:sldId id="276" r:id="rId12"/>
    <p:sldId id="285" r:id="rId13"/>
    <p:sldId id="297" r:id="rId14"/>
    <p:sldId id="298" r:id="rId15"/>
    <p:sldId id="300" r:id="rId16"/>
    <p:sldId id="319" r:id="rId17"/>
    <p:sldId id="324" r:id="rId18"/>
    <p:sldId id="323" r:id="rId19"/>
    <p:sldId id="322" r:id="rId20"/>
    <p:sldId id="321" r:id="rId21"/>
    <p:sldId id="326" r:id="rId22"/>
    <p:sldId id="299" r:id="rId23"/>
    <p:sldId id="304" r:id="rId24"/>
    <p:sldId id="305" r:id="rId25"/>
    <p:sldId id="286" r:id="rId26"/>
    <p:sldId id="306" r:id="rId27"/>
    <p:sldId id="311" r:id="rId28"/>
    <p:sldId id="307" r:id="rId29"/>
    <p:sldId id="287" r:id="rId30"/>
    <p:sldId id="277" r:id="rId31"/>
    <p:sldId id="270" r:id="rId32"/>
  </p:sldIdLst>
  <p:sldSz cx="9144000" cy="6858000" type="screen4x3"/>
  <p:notesSz cx="6858000" cy="9144000"/>
  <p:embeddedFontLst>
    <p:embeddedFont>
      <p:font typeface="12롯데마트드림Medium" panose="02020603020101020101" pitchFamily="18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a옛날목욕탕L" panose="02020600000000000000" pitchFamily="18" charset="-127"/>
      <p:regular r:id="rId38"/>
    </p:embeddedFont>
    <p:embeddedFont>
      <p:font typeface="a옛날목욕탕M" panose="02020600000000000000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94660"/>
  </p:normalViewPr>
  <p:slideViewPr>
    <p:cSldViewPr>
      <p:cViewPr varScale="1">
        <p:scale>
          <a:sx n="82" d="100"/>
          <a:sy n="82" d="100"/>
        </p:scale>
        <p:origin x="-1416" y="-8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8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전체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13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14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15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16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17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75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27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634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충격량 </a:t>
            </a:r>
            <a:r>
              <a:rPr lang="en-US" altLang="ko-KR"/>
              <a:t>-&gt; </a:t>
            </a:r>
            <a:r>
              <a:rPr lang="ko-KR" altLang="en-US"/>
              <a:t>도로의 방지턱을 지나는 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975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274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충격량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도로의 </a:t>
            </a:r>
            <a:r>
              <a:rPr lang="ko-KR" altLang="en-US" dirty="0" err="1"/>
              <a:t>방지턱을</a:t>
            </a:r>
            <a:r>
              <a:rPr lang="ko-KR" altLang="en-US"/>
              <a:t> 지나는 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23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4975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24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497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4E647-5A0F-41E6-A0EF-B58D8C1C6CD4}" type="slidenum">
              <a:rPr lang="en-US" altLang="en-US">
                <a:solidFill>
                  <a:prstClr val="black"/>
                </a:solidFill>
                <a:ea typeface="맑은 고딕"/>
              </a:rPr>
              <a:pPr>
                <a:defRPr/>
              </a:pPr>
              <a:t>25</a:t>
            </a:fld>
            <a:endParaRPr lang="en-US" altLang="en-US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4975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36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142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5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44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2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73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0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94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5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9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6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1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64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61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7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53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27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29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28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7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32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3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7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404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64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70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2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00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122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522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630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99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649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58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1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20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2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dakyeong.tistory.com/entry/%EB%B6%84%EB%A5%98-%EB%AA%A8%EB%8D%B8-%EC%84%B1%EB%8A%A5-%ED%8F%89%EA%B0%80-%EC%A7%80%ED%91%9C-Confusion-Matrix%EB%9E%80-%EC%A0%95%ED%99%95%EB%8F%84Accuracy-%EC%A0%95%EB%B0%80%EB%8F%84Precision-%EC%9E%AC%ED%98%84%EB%8F%84Recall-F1-Scor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pnc.co.kr/news/articleView.html?idxno=91429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4" y="2168150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오픈소스전문프로젝트</a:t>
            </a:r>
            <a:endParaRPr lang="en-US" altLang="ko-KR" sz="44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4400" b="1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SmarTruck</a:t>
            </a:r>
            <a:r>
              <a:rPr lang="en-US" altLang="ko-KR" sz="4400" b="1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4400" b="1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4" y="3748063"/>
            <a:ext cx="2736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&lt;Computer Engineering&gt;</a:t>
            </a:r>
          </a:p>
          <a:p>
            <a:pPr algn="dist"/>
            <a:endParaRPr lang="en-US" altLang="ko-KR" sz="16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endParaRPr lang="en-US" altLang="ko-KR" sz="16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2018037006 </a:t>
            </a:r>
            <a:r>
              <a:rPr lang="ko-KR" altLang="en-US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오지현</a:t>
            </a:r>
            <a:endParaRPr lang="en-US" altLang="ko-KR" sz="16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2018037007 </a:t>
            </a:r>
            <a:r>
              <a:rPr lang="ko-KR" altLang="en-US" sz="1600" b="1" dirty="0" err="1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김효희</a:t>
            </a:r>
            <a:endParaRPr lang="en-US" altLang="ko-KR" sz="16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2018037013 </a:t>
            </a:r>
            <a:r>
              <a:rPr lang="ko-KR" altLang="en-US" sz="1600" b="1" dirty="0" err="1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이제은</a:t>
            </a:r>
            <a:endParaRPr lang="en-US" altLang="ko-KR" sz="16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2018037015 </a:t>
            </a:r>
            <a:r>
              <a:rPr lang="ko-KR" altLang="en-US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김은진</a:t>
            </a:r>
            <a:endParaRPr lang="en-US" altLang="ko-KR" sz="16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2018037019 </a:t>
            </a:r>
            <a:r>
              <a:rPr lang="ko-KR" altLang="en-US" sz="16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김소현</a:t>
            </a:r>
            <a:endParaRPr lang="en-US" altLang="ko-KR" sz="16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770" y="170080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Open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source Project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학습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36709C-DFC9-4A5E-B2C3-12FC5E87FB2A}"/>
              </a:ext>
            </a:extLst>
          </p:cNvPr>
          <p:cNvSpPr txBox="1"/>
          <p:nvPr/>
        </p:nvSpPr>
        <p:spPr>
          <a:xfrm>
            <a:off x="2375756" y="112281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데이터 수집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0D286C-B9C2-4305-A5A4-4BF27A4F76A1}"/>
              </a:ext>
            </a:extLst>
          </p:cNvPr>
          <p:cNvSpPr txBox="1"/>
          <p:nvPr/>
        </p:nvSpPr>
        <p:spPr>
          <a:xfrm>
            <a:off x="1151620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D91A5DE7-2215-43AE-BA46-66947F3B188C}"/>
              </a:ext>
            </a:extLst>
          </p:cNvPr>
          <p:cNvSpPr txBox="1">
            <a:spLocks/>
          </p:cNvSpPr>
          <p:nvPr/>
        </p:nvSpPr>
        <p:spPr>
          <a:xfrm>
            <a:off x="840297" y="5309845"/>
            <a:ext cx="3647758" cy="1587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</a:t>
            </a: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현장의 온습도를 측정하여</a:t>
            </a:r>
            <a:endParaRPr kumimoji="0" lang="en-US" altLang="ko-KR" sz="15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디스플레이에 수치로 표현</a:t>
            </a:r>
            <a:r>
              <a:rPr lang="en-US" altLang="ko-KR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en-US" altLang="ko-KR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2927952" descr="EMB00002bc0889c">
            <a:extLst>
              <a:ext uri="{FF2B5EF4-FFF2-40B4-BE49-F238E27FC236}">
                <a16:creationId xmlns:a16="http://schemas.microsoft.com/office/drawing/2014/main" xmlns="" id="{697E1E48-FF6E-4E5F-9A4F-81777F95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9" y="2209811"/>
            <a:ext cx="3708322" cy="28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42893680" descr="EMB00002bc088a4">
            <a:extLst>
              <a:ext uri="{FF2B5EF4-FFF2-40B4-BE49-F238E27FC236}">
                <a16:creationId xmlns:a16="http://schemas.microsoft.com/office/drawing/2014/main" xmlns="" id="{DA1A363C-903C-460B-9BFF-BC43D5A1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70" y="2205077"/>
            <a:ext cx="3644505" cy="28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BF3F38BE-5B43-46CD-996F-65B9244F4336}"/>
              </a:ext>
            </a:extLst>
          </p:cNvPr>
          <p:cNvCxnSpPr>
            <a:cxnSpLocks/>
          </p:cNvCxnSpPr>
          <p:nvPr/>
        </p:nvCxnSpPr>
        <p:spPr>
          <a:xfrm>
            <a:off x="4572000" y="1707586"/>
            <a:ext cx="0" cy="4608262"/>
          </a:xfrm>
          <a:prstGeom prst="line">
            <a:avLst/>
          </a:prstGeom>
          <a:ln w="19050">
            <a:solidFill>
              <a:srgbClr val="1037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D8D632-ACF5-4D0B-AC26-C1C6E26FD323}"/>
              </a:ext>
            </a:extLst>
          </p:cNvPr>
          <p:cNvSpPr txBox="1"/>
          <p:nvPr/>
        </p:nvSpPr>
        <p:spPr>
          <a:xfrm>
            <a:off x="1707904" y="1751068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온습도센서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32C6C22-F2FE-4814-9706-EF0A3FB1BCEC}"/>
              </a:ext>
            </a:extLst>
          </p:cNvPr>
          <p:cNvSpPr txBox="1"/>
          <p:nvPr/>
        </p:nvSpPr>
        <p:spPr>
          <a:xfrm>
            <a:off x="6017380" y="1753086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충격량센서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3ED4BBD0-80D6-4769-B133-AB689559EAAC}"/>
              </a:ext>
            </a:extLst>
          </p:cNvPr>
          <p:cNvSpPr txBox="1">
            <a:spLocks/>
          </p:cNvSpPr>
          <p:nvPr/>
        </p:nvSpPr>
        <p:spPr>
          <a:xfrm>
            <a:off x="4872357" y="5314444"/>
            <a:ext cx="3647758" cy="1587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</a:t>
            </a: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 높이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별</a:t>
            </a:r>
            <a:r>
              <a:rPr lang="en-US" altLang="ko-KR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500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속도별로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충격량을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측정해</a:t>
            </a:r>
            <a:endParaRPr lang="en-US" altLang="ko-KR" sz="1500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</a:t>
            </a:r>
            <a:r>
              <a:rPr kumimoji="0" lang="ko-KR" altLang="en-US" sz="15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수치별로</a:t>
            </a: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kumimoji="0" lang="ko-KR" altLang="en-US" sz="15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충격량을</a:t>
            </a: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나누어 표현</a:t>
            </a:r>
            <a:r>
              <a:rPr kumimoji="0" lang="en-US" altLang="ko-KR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en-US" altLang="ko-KR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93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학습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847979" y="2141089"/>
            <a:ext cx="1374686" cy="1374686"/>
            <a:chOff x="847979" y="1956423"/>
            <a:chExt cx="1374686" cy="1374686"/>
          </a:xfrm>
        </p:grpSpPr>
        <p:sp>
          <p:nvSpPr>
            <p:cNvPr id="10" name="타원 9"/>
            <p:cNvSpPr/>
            <p:nvPr/>
          </p:nvSpPr>
          <p:spPr>
            <a:xfrm>
              <a:off x="847979" y="1956423"/>
              <a:ext cx="1374686" cy="137468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32C6C22-F2FE-4814-9706-EF0A3FB1BCEC}"/>
                </a:ext>
              </a:extLst>
            </p:cNvPr>
            <p:cNvSpPr txBox="1"/>
            <p:nvPr/>
          </p:nvSpPr>
          <p:spPr>
            <a:xfrm>
              <a:off x="859733" y="2459100"/>
              <a:ext cx="136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a옛날목욕탕M" panose="02020600000000000000" pitchFamily="18" charset="-127"/>
                  <a:ea typeface="a옛날목욕탕M" panose="02020600000000000000" pitchFamily="18" charset="-127"/>
                </a:rPr>
                <a:t>떨어트리기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83768" y="250526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5cm = 27.6, 10cm = 72.79, 15cm = 138.72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기준으로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충격량을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 – 5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나누어 설정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85746" y="3955771"/>
            <a:ext cx="1379777" cy="1374686"/>
            <a:chOff x="847979" y="1956423"/>
            <a:chExt cx="1379777" cy="1374686"/>
          </a:xfrm>
        </p:grpSpPr>
        <p:sp>
          <p:nvSpPr>
            <p:cNvPr id="23" name="타원 22"/>
            <p:cNvSpPr/>
            <p:nvPr/>
          </p:nvSpPr>
          <p:spPr>
            <a:xfrm>
              <a:off x="847979" y="1956423"/>
              <a:ext cx="1374686" cy="137468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32C6C22-F2FE-4814-9706-EF0A3FB1BCEC}"/>
                </a:ext>
              </a:extLst>
            </p:cNvPr>
            <p:cNvSpPr txBox="1"/>
            <p:nvPr/>
          </p:nvSpPr>
          <p:spPr>
            <a:xfrm>
              <a:off x="864824" y="2320601"/>
              <a:ext cx="1362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a옛날목욕탕M" panose="02020600000000000000" pitchFamily="18" charset="-127"/>
                  <a:ea typeface="a옛날목욕탕M" panose="02020600000000000000" pitchFamily="18" charset="-127"/>
                </a:rPr>
                <a:t>걷기</a:t>
              </a:r>
              <a:r>
                <a:rPr lang="en-US" altLang="ko-KR" dirty="0">
                  <a:latin typeface="a옛날목욕탕M" panose="02020600000000000000" pitchFamily="18" charset="-127"/>
                  <a:ea typeface="a옛날목욕탕M" panose="02020600000000000000" pitchFamily="18" charset="-127"/>
                </a:rPr>
                <a:t>, </a:t>
              </a:r>
              <a:r>
                <a:rPr lang="ko-KR" altLang="en-US" dirty="0">
                  <a:latin typeface="a옛날목욕탕M" panose="02020600000000000000" pitchFamily="18" charset="-127"/>
                  <a:ea typeface="a옛날목욕탕M" panose="02020600000000000000" pitchFamily="18" charset="-127"/>
                </a:rPr>
                <a:t>뛰기</a:t>
              </a:r>
              <a:r>
                <a:rPr lang="en-US" altLang="ko-KR" dirty="0">
                  <a:latin typeface="a옛날목욕탕M" panose="02020600000000000000" pitchFamily="18" charset="-127"/>
                  <a:ea typeface="a옛날목욕탕M" panose="02020600000000000000" pitchFamily="18" charset="-127"/>
                </a:rPr>
                <a:t>,</a:t>
              </a:r>
            </a:p>
            <a:p>
              <a:pPr algn="ctr"/>
              <a:r>
                <a:rPr lang="ko-KR" altLang="en-US" dirty="0">
                  <a:latin typeface="a옛날목욕탕M" panose="02020600000000000000" pitchFamily="18" charset="-127"/>
                  <a:ea typeface="a옛날목욕탕M" panose="02020600000000000000" pitchFamily="18" charset="-127"/>
                </a:rPr>
                <a:t>부딪히기</a:t>
              </a:r>
              <a:endParaRPr lang="en-US" altLang="ko-KR" dirty="0">
                <a:latin typeface="a옛날목욕탕M" panose="02020600000000000000" pitchFamily="18" charset="-127"/>
                <a:ea typeface="a옛날목욕탕M" panose="02020600000000000000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7979" y="4319949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걷기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= 59.76,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뛰기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 257.77,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부딪히기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 98.52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기준으로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충격량을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 – 5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나누어 설정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1620" y="973177"/>
            <a:ext cx="6840760" cy="1015663"/>
            <a:chOff x="1151620" y="973177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51620" y="973177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“         ” 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b="1" spc="-150" dirty="0">
                  <a:solidFill>
                    <a:srgbClr val="10374A"/>
                  </a:solidFill>
                  <a:latin typeface="맑은 고딕"/>
                  <a:ea typeface="HY헤드라인M" pitchFamily="18" charset="-127"/>
                </a:rPr>
                <a:t>데이터 수집</a:t>
              </a:r>
              <a:endPara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9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학습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5604" y="5735189"/>
            <a:ext cx="73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다층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퍼셉트론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입력층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은닉층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 이상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출력층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개로 구성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“     ” 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0374A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 L P</a:t>
              </a:r>
              <a:endPara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0C35C8C-E066-4277-9ECB-578DBF7E5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1" y="1787859"/>
            <a:ext cx="6336704" cy="36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4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02. </a:t>
            </a:r>
            <a:r>
              <a:rPr lang="ko-KR" altLang="en-US" sz="1200" b="1" spc="-150" dirty="0">
                <a:solidFill>
                  <a:prstClr val="white"/>
                </a:solidFill>
              </a:rPr>
              <a:t>데이터 학습</a:t>
            </a:r>
            <a:r>
              <a:rPr lang="en-US" altLang="ko-KR" sz="1200" b="1" spc="-150" dirty="0">
                <a:solidFill>
                  <a:prstClr val="white"/>
                </a:solidFill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6474" y="2286286"/>
            <a:ext cx="320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csv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파일을 불러와 행렬 </a:t>
            </a:r>
            <a:endParaRPr lang="en-US" altLang="ko-KR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작성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 L 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026" name="Picture 2" descr="C:\Users\jeeun\Desktop\2020\오픈소스전문프로젝트\11주차\ㅋㄷ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28095"/>
            <a:ext cx="4960938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38879" y="4667101"/>
            <a:ext cx="301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타입과 개수 출력</a:t>
            </a:r>
          </a:p>
        </p:txBody>
      </p:sp>
      <p:pic>
        <p:nvPicPr>
          <p:cNvPr id="1028" name="Picture 4" descr="C:\Users\jeeun\Desktop\2020\오픈소스전문프로젝트\11주차\ㅋㄷ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01" y="4667102"/>
            <a:ext cx="2789116" cy="70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02. </a:t>
            </a:r>
            <a:r>
              <a:rPr lang="ko-KR" altLang="en-US" sz="1200" b="1" spc="-150" dirty="0">
                <a:solidFill>
                  <a:prstClr val="white"/>
                </a:solidFill>
              </a:rPr>
              <a:t>데이터 학습</a:t>
            </a:r>
            <a:r>
              <a:rPr lang="en-US" altLang="ko-KR" sz="1200" b="1" spc="-150" dirty="0">
                <a:solidFill>
                  <a:prstClr val="white"/>
                </a:solidFill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 L 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2050" name="Picture 2" descr="C:\Users\jeeun\Desktop\2020\오픈소스전문프로젝트\11주차\ㅋㄷ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91234"/>
            <a:ext cx="4114800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12700" y="1791234"/>
            <a:ext cx="248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입력값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x, </a:t>
            </a:r>
            <a:r>
              <a:rPr lang="ko-KR" altLang="en-US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출력값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y</a:t>
            </a:r>
            <a:endParaRPr lang="ko-KR" altLang="en-US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2843644"/>
            <a:ext cx="31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train: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테스트를 위한 변수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6056" y="2132856"/>
            <a:ext cx="327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x: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데이터에서 </a:t>
            </a:r>
            <a:r>
              <a:rPr lang="ko-KR" altLang="en-US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입력값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추출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2080" y="2492896"/>
            <a:ext cx="20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y: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레벨을 출력</a:t>
            </a:r>
          </a:p>
        </p:txBody>
      </p:sp>
      <p:pic>
        <p:nvPicPr>
          <p:cNvPr id="2051" name="Picture 3" descr="C:\Users\jeeun\Desktop\2020\오픈소스전문프로젝트\11주차\ㅋㄷ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2" y="3680139"/>
            <a:ext cx="435927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32748" y="3680139"/>
            <a:ext cx="344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정규화를 위해</a:t>
            </a:r>
            <a:r>
              <a:rPr lang="en-US" altLang="ko-KR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standardscaler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 algn="just"/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라이브러리 사용</a:t>
            </a:r>
          </a:p>
        </p:txBody>
      </p:sp>
    </p:spTree>
    <p:extLst>
      <p:ext uri="{BB962C8B-B14F-4D97-AF65-F5344CB8AC3E}">
        <p14:creationId xmlns:p14="http://schemas.microsoft.com/office/powerpoint/2010/main" val="12813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02. </a:t>
            </a:r>
            <a:r>
              <a:rPr lang="ko-KR" altLang="en-US" sz="1200" b="1" spc="-150" dirty="0">
                <a:solidFill>
                  <a:prstClr val="white"/>
                </a:solidFill>
              </a:rPr>
              <a:t>데이터 학습</a:t>
            </a:r>
            <a:r>
              <a:rPr lang="en-US" altLang="ko-KR" sz="1200" b="1" spc="-150" dirty="0">
                <a:solidFill>
                  <a:prstClr val="white"/>
                </a:solidFill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080" y="5229200"/>
            <a:ext cx="73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MLP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</a:t>
            </a:r>
            <a:r>
              <a:rPr lang="ko-KR" altLang="en-US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은닉층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사이즈 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10,10,10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지정하여 학습시킴</a:t>
            </a:r>
            <a:endParaRPr lang="en-US" altLang="ko-KR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 L 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3074" name="Picture 2" descr="C:\Users\jeeun\Desktop\2020\오픈소스전문프로젝트\11주차\ㅋㄷ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6" y="2339588"/>
            <a:ext cx="8190230" cy="25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02. </a:t>
            </a:r>
            <a:r>
              <a:rPr lang="ko-KR" altLang="en-US" sz="1200" b="1" spc="-150" dirty="0">
                <a:solidFill>
                  <a:prstClr val="white"/>
                </a:solidFill>
              </a:rPr>
              <a:t>데이터 학습</a:t>
            </a:r>
            <a:r>
              <a:rPr lang="en-US" altLang="ko-KR" sz="1200" b="1" spc="-150" dirty="0">
                <a:solidFill>
                  <a:prstClr val="white"/>
                </a:solidFill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5603" y="5013176"/>
            <a:ext cx="730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매트릭스를 이용하기 위해 위의 라이브러리 사용</a:t>
            </a:r>
            <a:endParaRPr lang="en-US" altLang="ko-KR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입력된 데이터가 출력이 맞는지 정확도 측정</a:t>
            </a:r>
            <a:endParaRPr lang="en-US" altLang="ko-KR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 L 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098" name="Picture 2" descr="C:\Users\jeeun\Desktop\2020\오픈소스전문프로젝트\11주차\ㅋㄷ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28" y="1707586"/>
            <a:ext cx="4884737" cy="31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71617" y="5651956"/>
            <a:ext cx="76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reacll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재현도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precision: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정밀도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accuracy: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weight </a:t>
            </a:r>
            <a:r>
              <a:rPr lang="en-US" altLang="ko-KR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avg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가중치</a:t>
            </a:r>
            <a:endParaRPr lang="en-US" altLang="ko-KR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3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02. </a:t>
            </a:r>
            <a:r>
              <a:rPr lang="ko-KR" altLang="en-US" sz="1200" b="1" spc="-150" dirty="0">
                <a:solidFill>
                  <a:prstClr val="white"/>
                </a:solidFill>
              </a:rPr>
              <a:t>데이터 학습</a:t>
            </a:r>
            <a:r>
              <a:rPr lang="en-US" altLang="ko-KR" sz="1200" b="1" spc="-150" dirty="0">
                <a:solidFill>
                  <a:prstClr val="white"/>
                </a:solidFill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 L 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026" name="Picture 2" descr="C:\Users\jeeun\Desktop\2020\오픈소스전문프로젝트\11주차\ㅋㄷ\부딪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5"/>
            <a:ext cx="3821232" cy="25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BF3F38BE-5B43-46CD-996F-65B9244F4336}"/>
              </a:ext>
            </a:extLst>
          </p:cNvPr>
          <p:cNvCxnSpPr>
            <a:cxnSpLocks/>
          </p:cNvCxnSpPr>
          <p:nvPr/>
        </p:nvCxnSpPr>
        <p:spPr>
          <a:xfrm>
            <a:off x="4572000" y="1707586"/>
            <a:ext cx="0" cy="4608262"/>
          </a:xfrm>
          <a:prstGeom prst="line">
            <a:avLst/>
          </a:prstGeom>
          <a:ln w="19050">
            <a:solidFill>
              <a:srgbClr val="1037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D91A5DE7-2215-43AE-BA46-66947F3B188C}"/>
              </a:ext>
            </a:extLst>
          </p:cNvPr>
          <p:cNvSpPr txBox="1">
            <a:spLocks/>
          </p:cNvSpPr>
          <p:nvPr/>
        </p:nvSpPr>
        <p:spPr>
          <a:xfrm>
            <a:off x="641018" y="4916667"/>
            <a:ext cx="3647758" cy="1587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</a:t>
            </a: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부딪히기 데이터</a:t>
            </a:r>
            <a:endParaRPr kumimoji="0" lang="en-US" altLang="ko-KR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 </a:t>
            </a:r>
            <a:r>
              <a:rPr lang="en-US" altLang="ko-KR" sz="14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94%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3ED4BBD0-80D6-4769-B133-AB689559EAAC}"/>
              </a:ext>
            </a:extLst>
          </p:cNvPr>
          <p:cNvSpPr txBox="1">
            <a:spLocks/>
          </p:cNvSpPr>
          <p:nvPr/>
        </p:nvSpPr>
        <p:spPr>
          <a:xfrm>
            <a:off x="4922606" y="4916277"/>
            <a:ext cx="3647758" cy="1587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</a:t>
            </a: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떨어트리기</a:t>
            </a:r>
            <a:r>
              <a:rPr lang="en-US" altLang="ko-KR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endParaRPr lang="en-US" altLang="ko-KR" sz="1500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kumimoji="0" lang="ko-KR" altLang="en-US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 </a:t>
            </a:r>
            <a:r>
              <a:rPr kumimoji="0" lang="en-US" altLang="ko-KR" sz="1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99%</a:t>
            </a:r>
            <a:endParaRPr kumimoji="0" lang="en-US" altLang="ko-KR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027" name="Picture 3" descr="C:\Users\jeeun\Desktop\2020\오픈소스전문프로젝트\11주차\ㅋㄷ\떨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5"/>
            <a:ext cx="4032448" cy="25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39304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02. </a:t>
            </a:r>
            <a:r>
              <a:rPr lang="ko-KR" altLang="en-US" sz="1200" b="1" spc="-150" dirty="0">
                <a:solidFill>
                  <a:prstClr val="white"/>
                </a:solidFill>
              </a:rPr>
              <a:t>데이터 학습</a:t>
            </a:r>
            <a:r>
              <a:rPr lang="en-US" altLang="ko-KR" sz="1200" b="1" spc="-150" dirty="0">
                <a:solidFill>
                  <a:prstClr val="white"/>
                </a:solidFill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12281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 L 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BF3F38BE-5B43-46CD-996F-65B9244F4336}"/>
              </a:ext>
            </a:extLst>
          </p:cNvPr>
          <p:cNvCxnSpPr>
            <a:cxnSpLocks/>
          </p:cNvCxnSpPr>
          <p:nvPr/>
        </p:nvCxnSpPr>
        <p:spPr>
          <a:xfrm>
            <a:off x="4572000" y="1707586"/>
            <a:ext cx="0" cy="4608262"/>
          </a:xfrm>
          <a:prstGeom prst="line">
            <a:avLst/>
          </a:prstGeom>
          <a:ln w="19050">
            <a:solidFill>
              <a:srgbClr val="1037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D91A5DE7-2215-43AE-BA46-66947F3B188C}"/>
              </a:ext>
            </a:extLst>
          </p:cNvPr>
          <p:cNvSpPr txBox="1">
            <a:spLocks/>
          </p:cNvSpPr>
          <p:nvPr/>
        </p:nvSpPr>
        <p:spPr>
          <a:xfrm>
            <a:off x="490342" y="4931089"/>
            <a:ext cx="3647758" cy="1587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ko-KR" sz="1500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뛰기 데이터</a:t>
            </a:r>
            <a:endParaRPr lang="en-US" altLang="ko-KR" sz="1400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altLang="ko-KR" sz="14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 </a:t>
            </a:r>
            <a:r>
              <a:rPr lang="en-US" altLang="ko-KR" sz="14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99%</a:t>
            </a:r>
          </a:p>
          <a:p>
            <a:pPr marL="0" indent="0" algn="ctr">
              <a:buFont typeface="Arial" pitchFamily="34" charset="0"/>
              <a:buNone/>
              <a:defRPr/>
            </a:pPr>
            <a:endParaRPr lang="en-US" altLang="ko-KR" sz="1400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3ED4BBD0-80D6-4769-B133-AB689559EAAC}"/>
              </a:ext>
            </a:extLst>
          </p:cNvPr>
          <p:cNvSpPr txBox="1">
            <a:spLocks/>
          </p:cNvSpPr>
          <p:nvPr/>
        </p:nvSpPr>
        <p:spPr>
          <a:xfrm>
            <a:off x="4980002" y="4931088"/>
            <a:ext cx="3647758" cy="1587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n-US" altLang="ko-KR" sz="1500" i="1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걷기</a:t>
            </a:r>
            <a:r>
              <a:rPr lang="en-US" altLang="ko-KR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endParaRPr lang="en-US" altLang="ko-KR" sz="1500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altLang="ko-KR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lang="ko-KR" altLang="en-US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 </a:t>
            </a:r>
            <a:r>
              <a:rPr lang="en-US" altLang="ko-KR" sz="150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99%</a:t>
            </a:r>
            <a:endParaRPr lang="en-US" altLang="ko-KR" sz="1400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050" name="Picture 2" descr="C:\Users\jeeun\Desktop\2020\오픈소스전문프로젝트\11주차\ㅋㄷ\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3742564" cy="26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eeun\Desktop\2020\오픈소스전문프로젝트\11주차\ㅋㄷ\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90" y="2060848"/>
            <a:ext cx="3617608" cy="26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3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0394" y="2451722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운전자 </a:t>
            </a:r>
            <a:r>
              <a:rPr lang="en-US" altLang="ko-KR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Application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D0896B-8176-45E8-953A-93149C9D5C1B}"/>
              </a:ext>
            </a:extLst>
          </p:cNvPr>
          <p:cNvSpPr/>
          <p:nvPr/>
        </p:nvSpPr>
        <p:spPr>
          <a:xfrm>
            <a:off x="4571029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8F375D3-5663-4ADB-A5EE-B250595DB2CA}"/>
              </a:ext>
            </a:extLst>
          </p:cNvPr>
          <p:cNvSpPr/>
          <p:nvPr/>
        </p:nvSpPr>
        <p:spPr>
          <a:xfrm>
            <a:off x="274452" y="3240769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A7E3B6B-1DB1-4236-8728-80F728E6CBF0}"/>
              </a:ext>
            </a:extLst>
          </p:cNvPr>
          <p:cNvSpPr/>
          <p:nvPr/>
        </p:nvSpPr>
        <p:spPr>
          <a:xfrm>
            <a:off x="2369637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506" y="1151180"/>
            <a:ext cx="874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01      02      03      04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9828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84444" y="24395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24593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09883" y="245889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591" y="2439528"/>
            <a:ext cx="218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SmarTruck</a:t>
            </a:r>
            <a:r>
              <a:rPr lang="en-US" altLang="ko-KR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배경</a:t>
            </a:r>
          </a:p>
          <a:p>
            <a:pPr algn="ctr"/>
            <a:endParaRPr lang="ko-KR" altLang="en-US" b="1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4247" y="3260513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1970036" y="2492844"/>
            <a:ext cx="252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학습</a:t>
            </a:r>
            <a:endParaRPr lang="en-US" altLang="ko-KR" b="1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751" y="2477888"/>
            <a:ext cx="240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SmarTruck</a:t>
            </a:r>
            <a:endParaRPr lang="en-US" altLang="ko-KR" b="1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Application</a:t>
            </a:r>
            <a:endParaRPr lang="ko-KR" altLang="en-US" b="1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5408" y="2482922"/>
            <a:ext cx="232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참고자료</a:t>
            </a:r>
            <a:endParaRPr lang="en-US" altLang="ko-KR" b="1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F961FAA-9065-4F42-B8F5-C61F7C9980F2}"/>
              </a:ext>
            </a:extLst>
          </p:cNvPr>
          <p:cNvSpPr txBox="1"/>
          <p:nvPr/>
        </p:nvSpPr>
        <p:spPr>
          <a:xfrm>
            <a:off x="2336276" y="3716547"/>
            <a:ext cx="17949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pc="-150" dirty="0">
              <a:latin typeface="1HoonRoman Regular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1HoonRoman Regular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-150" dirty="0">
              <a:latin typeface="1HoonRoman Regular" panose="02000000000000000000" pitchFamily="2" charset="0"/>
            </a:endParaRPr>
          </a:p>
          <a:p>
            <a:endParaRPr lang="en-US" altLang="ko-KR" sz="2000" spc="-150" dirty="0">
              <a:latin typeface="1HoonRoman Regular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AB4A5A-C8A0-4679-A8CA-1CC7DDD17923}"/>
              </a:ext>
            </a:extLst>
          </p:cNvPr>
          <p:cNvSpPr txBox="1"/>
          <p:nvPr/>
        </p:nvSpPr>
        <p:spPr>
          <a:xfrm>
            <a:off x="241842" y="2862176"/>
            <a:ext cx="172819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아이디어</a:t>
            </a: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주요 기능 설명</a:t>
            </a: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서비스  진행</a:t>
            </a: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알고리즘</a:t>
            </a:r>
            <a:endParaRPr lang="en-US" altLang="ko-KR" sz="20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18BDDBC-F26C-47C4-BDAB-6A01F21C75E2}"/>
              </a:ext>
            </a:extLst>
          </p:cNvPr>
          <p:cNvSpPr txBox="1"/>
          <p:nvPr/>
        </p:nvSpPr>
        <p:spPr>
          <a:xfrm>
            <a:off x="2360718" y="3340114"/>
            <a:ext cx="172819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수집</a:t>
            </a: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MLP</a:t>
            </a: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9CCEE2C-3D5F-4A1B-B66E-3F323B2C8610}"/>
              </a:ext>
            </a:extLst>
          </p:cNvPr>
          <p:cNvSpPr txBox="1"/>
          <p:nvPr/>
        </p:nvSpPr>
        <p:spPr>
          <a:xfrm>
            <a:off x="4599964" y="3098248"/>
            <a:ext cx="172819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운전자 </a:t>
            </a:r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Application</a:t>
            </a: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소비자 </a:t>
            </a:r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Application</a:t>
            </a: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A2517E9-C0DF-48BA-A030-4598081691EC}"/>
              </a:ext>
            </a:extLst>
          </p:cNvPr>
          <p:cNvSpPr txBox="1"/>
          <p:nvPr/>
        </p:nvSpPr>
        <p:spPr>
          <a:xfrm>
            <a:off x="6807293" y="3329683"/>
            <a:ext cx="172819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참고자료</a:t>
            </a: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 </a:t>
            </a:r>
            <a:r>
              <a:rPr lang="ko-KR" altLang="en-US" sz="1700" spc="-1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출처</a:t>
            </a:r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1700" spc="-15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2F29B2E-2B58-4974-8D2B-D6B8DA0275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8" y="1752904"/>
            <a:ext cx="2780598" cy="46526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959" y="272091"/>
            <a:ext cx="1700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en-US" altLang="ko-KR" sz="1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SmarTruck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Application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“         ” 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2156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0374A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운전자 </a:t>
              </a:r>
              <a:r>
                <a:rPr kumimoji="0" lang="en-US" altLang="ko-KR" sz="32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0374A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App</a:t>
              </a:r>
              <a:endPara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3DF0509-9ADF-44FA-A67E-7BE427F925C3}"/>
              </a:ext>
            </a:extLst>
          </p:cNvPr>
          <p:cNvCxnSpPr/>
          <p:nvPr/>
        </p:nvCxnSpPr>
        <p:spPr>
          <a:xfrm>
            <a:off x="3095777" y="2780928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3791ED-8E14-4A7D-9477-5B5E72B3E595}"/>
              </a:ext>
            </a:extLst>
          </p:cNvPr>
          <p:cNvSpPr txBox="1"/>
          <p:nvPr/>
        </p:nvSpPr>
        <p:spPr>
          <a:xfrm>
            <a:off x="4860890" y="2562837"/>
            <a:ext cx="294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이름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A7027451-91FF-4D38-BA38-ABE46DC6E13B}"/>
              </a:ext>
            </a:extLst>
          </p:cNvPr>
          <p:cNvCxnSpPr>
            <a:cxnSpLocks/>
          </p:cNvCxnSpPr>
          <p:nvPr/>
        </p:nvCxnSpPr>
        <p:spPr>
          <a:xfrm flipV="1">
            <a:off x="2267744" y="3570673"/>
            <a:ext cx="2518366" cy="580164"/>
          </a:xfrm>
          <a:prstGeom prst="bentConnector3">
            <a:avLst>
              <a:gd name="adj1" fmla="val -696"/>
            </a:avLst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262D14-087A-475A-AB7D-40A14909EB7F}"/>
              </a:ext>
            </a:extLst>
          </p:cNvPr>
          <p:cNvSpPr txBox="1"/>
          <p:nvPr/>
        </p:nvSpPr>
        <p:spPr>
          <a:xfrm>
            <a:off x="4848727" y="3294558"/>
            <a:ext cx="294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차량번호 입력 칸을 누르면 키패드가 활성화 </a:t>
            </a:r>
            <a:r>
              <a:rPr lang="ko-KR" altLang="en-US" noProof="0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6C4DF252-E49C-4AEF-93D3-FD3EF0127557}"/>
              </a:ext>
            </a:extLst>
          </p:cNvPr>
          <p:cNvCxnSpPr>
            <a:cxnSpLocks/>
          </p:cNvCxnSpPr>
          <p:nvPr/>
        </p:nvCxnSpPr>
        <p:spPr>
          <a:xfrm>
            <a:off x="2710328" y="5233770"/>
            <a:ext cx="2075782" cy="4085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6E0A7E8-7CB7-4062-9F05-FB6B0415CD28}"/>
              </a:ext>
            </a:extLst>
          </p:cNvPr>
          <p:cNvSpPr txBox="1"/>
          <p:nvPr/>
        </p:nvSpPr>
        <p:spPr>
          <a:xfrm>
            <a:off x="4825378" y="4045714"/>
            <a:ext cx="2944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돋보기 표시는 운송장번호나 차량번호가 존재하는지 확인할 수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8D5E0C29-1938-4BA0-B129-E82031C70827}"/>
              </a:ext>
            </a:extLst>
          </p:cNvPr>
          <p:cNvCxnSpPr>
            <a:cxnSpLocks/>
          </p:cNvCxnSpPr>
          <p:nvPr/>
        </p:nvCxnSpPr>
        <p:spPr>
          <a:xfrm>
            <a:off x="3347864" y="4365104"/>
            <a:ext cx="1438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6B3561-1D9C-4FDC-998A-6F2374541D2B}"/>
              </a:ext>
            </a:extLst>
          </p:cNvPr>
          <p:cNvSpPr txBox="1"/>
          <p:nvPr/>
        </p:nvSpPr>
        <p:spPr>
          <a:xfrm>
            <a:off x="4848727" y="5319153"/>
            <a:ext cx="339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접속버튼을 누르면 택배의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배송상태를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60078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61923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959" y="272091"/>
            <a:ext cx="1700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en-US" altLang="ko-KR" sz="1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SmarTruck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Application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  <a:cs typeface="+mn-cs"/>
                </a:rPr>
                <a:t>“         ” 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2156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0374A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운전자 </a:t>
              </a:r>
              <a:r>
                <a:rPr kumimoji="0" lang="en-US" altLang="ko-KR" sz="3200" b="1" i="0" u="none" strike="noStrike" kern="1200" cap="none" spc="-150" normalizeH="0" baseline="0" noProof="0" dirty="0">
                  <a:ln>
                    <a:noFill/>
                  </a:ln>
                  <a:solidFill>
                    <a:srgbClr val="10374A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App</a:t>
              </a:r>
              <a:endPara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3791ED-8E14-4A7D-9477-5B5E72B3E595}"/>
              </a:ext>
            </a:extLst>
          </p:cNvPr>
          <p:cNvSpPr txBox="1"/>
          <p:nvPr/>
        </p:nvSpPr>
        <p:spPr>
          <a:xfrm>
            <a:off x="4836192" y="2371894"/>
            <a:ext cx="294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262D14-087A-475A-AB7D-40A14909EB7F}"/>
              </a:ext>
            </a:extLst>
          </p:cNvPr>
          <p:cNvSpPr txBox="1"/>
          <p:nvPr/>
        </p:nvSpPr>
        <p:spPr>
          <a:xfrm>
            <a:off x="4391472" y="3142709"/>
            <a:ext cx="309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 번호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운전자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온습도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충격량이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표시됨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262D14-087A-475A-AB7D-40A14909EB7F}"/>
              </a:ext>
            </a:extLst>
          </p:cNvPr>
          <p:cNvSpPr txBox="1"/>
          <p:nvPr/>
        </p:nvSpPr>
        <p:spPr>
          <a:xfrm>
            <a:off x="4175447" y="5482098"/>
            <a:ext cx="352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정보 전송을 누르면 소비자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정보가 전송됨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23A608F-F111-42E5-954A-483AC6733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6" y="1546389"/>
            <a:ext cx="2827265" cy="500677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62250D0-F8D8-4CD9-8AFC-DFED861B4B5A}"/>
              </a:ext>
            </a:extLst>
          </p:cNvPr>
          <p:cNvCxnSpPr>
            <a:cxnSpLocks/>
          </p:cNvCxnSpPr>
          <p:nvPr/>
        </p:nvCxnSpPr>
        <p:spPr>
          <a:xfrm>
            <a:off x="2771800" y="3453049"/>
            <a:ext cx="1438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5ACBE78-AAE1-4566-A1B9-7B1C522BB65F}"/>
              </a:ext>
            </a:extLst>
          </p:cNvPr>
          <p:cNvCxnSpPr>
            <a:cxnSpLocks/>
          </p:cNvCxnSpPr>
          <p:nvPr/>
        </p:nvCxnSpPr>
        <p:spPr>
          <a:xfrm>
            <a:off x="2557690" y="5805264"/>
            <a:ext cx="1438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0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소비자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46792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C:\Users\jeeun\Desktop\2020\오픈소스전문프로젝트\11주차\KakaoTalk_20200614_2312240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2" y="1800456"/>
            <a:ext cx="23812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960" y="272091"/>
            <a:ext cx="1700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03. </a:t>
            </a:r>
            <a:r>
              <a:rPr lang="en-US" altLang="ko-KR" sz="1200" b="1" spc="-150" dirty="0" err="1">
                <a:solidFill>
                  <a:prstClr val="white"/>
                </a:solidFill>
              </a:rPr>
              <a:t>SmarTruck</a:t>
            </a:r>
            <a:r>
              <a:rPr lang="ko-KR" altLang="en-US" sz="1200" b="1" spc="-150" dirty="0">
                <a:solidFill>
                  <a:prstClr val="white"/>
                </a:solidFill>
              </a:rPr>
              <a:t> </a:t>
            </a:r>
            <a:r>
              <a:rPr lang="en-US" altLang="ko-KR" sz="1200" b="1" spc="-150" dirty="0">
                <a:solidFill>
                  <a:prstClr val="white"/>
                </a:solidFill>
              </a:rPr>
              <a:t>Application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2156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소비자 </a:t>
              </a: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3791ED-8E14-4A7D-9477-5B5E72B3E595}"/>
              </a:ext>
            </a:extLst>
          </p:cNvPr>
          <p:cNvSpPr txBox="1"/>
          <p:nvPr/>
        </p:nvSpPr>
        <p:spPr>
          <a:xfrm>
            <a:off x="4836192" y="2371894"/>
            <a:ext cx="294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262D14-087A-475A-AB7D-40A14909EB7F}"/>
              </a:ext>
            </a:extLst>
          </p:cNvPr>
          <p:cNvSpPr txBox="1"/>
          <p:nvPr/>
        </p:nvSpPr>
        <p:spPr>
          <a:xfrm>
            <a:off x="4836192" y="2779343"/>
            <a:ext cx="35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운송장번호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차량번호 </a:t>
            </a:r>
            <a:r>
              <a:rPr lang="ko-KR" altLang="en-US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입력칸을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누르면 </a:t>
            </a:r>
            <a:r>
              <a:rPr lang="ko-KR" altLang="en-US" dirty="0" err="1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키패드가</a:t>
            </a: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활성화됨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3262D14-087A-475A-AB7D-40A14909EB7F}"/>
              </a:ext>
            </a:extLst>
          </p:cNvPr>
          <p:cNvSpPr txBox="1"/>
          <p:nvPr/>
        </p:nvSpPr>
        <p:spPr>
          <a:xfrm>
            <a:off x="4836192" y="5122058"/>
            <a:ext cx="35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접속을 누르면 현재 위치와 교통</a:t>
            </a:r>
            <a:endParaRPr lang="en-US" altLang="ko-KR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상황을 알 수 있음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6E0A7E8-7CB7-4062-9F05-FB6B0415CD28}"/>
              </a:ext>
            </a:extLst>
          </p:cNvPr>
          <p:cNvSpPr txBox="1"/>
          <p:nvPr/>
        </p:nvSpPr>
        <p:spPr>
          <a:xfrm>
            <a:off x="4836192" y="3585790"/>
            <a:ext cx="333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돋보기 표시는 운송장번호나 차량번호가 존재하는지 확인할 수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027" name="Picture 3" descr="C:\Users\jeeun\Desktop\2020\오픈소스전문프로젝트\11주차\KakaoTalk_20200614_2322411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7" y="1800456"/>
            <a:ext cx="2362200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8D5E0C29-1938-4BA0-B129-E82031C70827}"/>
              </a:ext>
            </a:extLst>
          </p:cNvPr>
          <p:cNvCxnSpPr>
            <a:cxnSpLocks/>
          </p:cNvCxnSpPr>
          <p:nvPr/>
        </p:nvCxnSpPr>
        <p:spPr>
          <a:xfrm>
            <a:off x="2314423" y="5445224"/>
            <a:ext cx="2401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8D5E0C29-1938-4BA0-B129-E82031C70827}"/>
              </a:ext>
            </a:extLst>
          </p:cNvPr>
          <p:cNvCxnSpPr>
            <a:cxnSpLocks/>
          </p:cNvCxnSpPr>
          <p:nvPr/>
        </p:nvCxnSpPr>
        <p:spPr>
          <a:xfrm>
            <a:off x="2915816" y="3982834"/>
            <a:ext cx="1776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6C4DF252-E49C-4AEF-93D3-FD3EF0127557}"/>
              </a:ext>
            </a:extLst>
          </p:cNvPr>
          <p:cNvCxnSpPr>
            <a:cxnSpLocks/>
          </p:cNvCxnSpPr>
          <p:nvPr/>
        </p:nvCxnSpPr>
        <p:spPr>
          <a:xfrm flipV="1">
            <a:off x="2314423" y="3129249"/>
            <a:ext cx="2401593" cy="802470"/>
          </a:xfrm>
          <a:prstGeom prst="bentConnector3">
            <a:avLst>
              <a:gd name="adj1" fmla="val 431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C:\Users\jeeun\Desktop\2020\오픈소스전문프로젝트\11주차\KakaoTalk_20200614_2312571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0" y="1803563"/>
            <a:ext cx="2381251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959" y="272091"/>
            <a:ext cx="1700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03. </a:t>
            </a:r>
            <a:r>
              <a:rPr lang="en-US" altLang="ko-KR" sz="1200" b="1" spc="-150" dirty="0" err="1">
                <a:solidFill>
                  <a:prstClr val="white"/>
                </a:solidFill>
              </a:rPr>
              <a:t>SmarTruck</a:t>
            </a:r>
            <a:r>
              <a:rPr lang="ko-KR" altLang="en-US" sz="1200" b="1" spc="-150" dirty="0">
                <a:solidFill>
                  <a:prstClr val="white"/>
                </a:solidFill>
              </a:rPr>
              <a:t> </a:t>
            </a:r>
            <a:r>
              <a:rPr lang="en-US" altLang="ko-KR" sz="1200" b="1" spc="-150" dirty="0">
                <a:solidFill>
                  <a:prstClr val="white"/>
                </a:solidFill>
              </a:rPr>
              <a:t>Application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2156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소비자 </a:t>
              </a: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3791ED-8E14-4A7D-9477-5B5E72B3E595}"/>
              </a:ext>
            </a:extLst>
          </p:cNvPr>
          <p:cNvSpPr txBox="1"/>
          <p:nvPr/>
        </p:nvSpPr>
        <p:spPr>
          <a:xfrm>
            <a:off x="4836192" y="2371894"/>
            <a:ext cx="294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262D14-087A-475A-AB7D-40A14909EB7F}"/>
              </a:ext>
            </a:extLst>
          </p:cNvPr>
          <p:cNvSpPr txBox="1"/>
          <p:nvPr/>
        </p:nvSpPr>
        <p:spPr>
          <a:xfrm>
            <a:off x="4814400" y="2433971"/>
            <a:ext cx="35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현재 도로 상황을 보여주는 </a:t>
            </a:r>
            <a:endParaRPr lang="en-US" altLang="ko-KR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사이트로 연결됨</a:t>
            </a:r>
            <a:r>
              <a:rPr lang="en-US" altLang="ko-KR" dirty="0">
                <a:solidFill>
                  <a:prstClr val="black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8D5E0C29-1938-4BA0-B129-E82031C70827}"/>
              </a:ext>
            </a:extLst>
          </p:cNvPr>
          <p:cNvCxnSpPr>
            <a:cxnSpLocks/>
          </p:cNvCxnSpPr>
          <p:nvPr/>
        </p:nvCxnSpPr>
        <p:spPr>
          <a:xfrm>
            <a:off x="2843808" y="2757137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1" name="Picture 3" descr="C:\Users\jeeun\Desktop\2020\오픈소스전문프로젝트\11주차\KakaoTalk_20200614_2321510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33668"/>
            <a:ext cx="2444139" cy="42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959" y="272091"/>
            <a:ext cx="1700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prstClr val="white"/>
                </a:solidFill>
              </a:rPr>
              <a:t>03. </a:t>
            </a:r>
            <a:r>
              <a:rPr lang="en-US" altLang="ko-KR" sz="1200" b="1" spc="-150" dirty="0" err="1">
                <a:solidFill>
                  <a:prstClr val="white"/>
                </a:solidFill>
              </a:rPr>
              <a:t>SmarTruck</a:t>
            </a:r>
            <a:r>
              <a:rPr lang="ko-KR" altLang="en-US" sz="1200" b="1" spc="-150" dirty="0">
                <a:solidFill>
                  <a:prstClr val="white"/>
                </a:solidFill>
              </a:rPr>
              <a:t> </a:t>
            </a:r>
            <a:r>
              <a:rPr lang="en-US" altLang="ko-KR" sz="1200" b="1" spc="-150" dirty="0">
                <a:solidFill>
                  <a:prstClr val="white"/>
                </a:solidFill>
              </a:rPr>
              <a:t>Application</a:t>
            </a:r>
            <a:r>
              <a:rPr lang="ko-KR" altLang="en-US" sz="1200" b="1" spc="-15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476BFD-923A-4A7C-A61B-1AEB575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37" y="28739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DCAD20-8835-46DD-A79A-8A37ED42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4B7B45-51B7-4F7E-81F1-77F14C19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C812778-E606-4B82-91EF-913FEEB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4722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16" y="980728"/>
            <a:ext cx="6840760" cy="1015663"/>
            <a:chOff x="1115616" y="980728"/>
            <a:chExt cx="6840760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0D286C-B9C2-4305-A5A4-4BF27A4F76A1}"/>
                </a:ext>
              </a:extLst>
            </p:cNvPr>
            <p:cNvSpPr txBox="1"/>
            <p:nvPr/>
          </p:nvSpPr>
          <p:spPr>
            <a:xfrm>
              <a:off x="1115616" y="980728"/>
              <a:ext cx="6840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” 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536709C-DFC9-4A5E-B2C3-12FC5E87FB2A}"/>
                </a:ext>
              </a:extLst>
            </p:cNvPr>
            <p:cNvSpPr txBox="1"/>
            <p:nvPr/>
          </p:nvSpPr>
          <p:spPr>
            <a:xfrm>
              <a:off x="2375756" y="12156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소비자 </a:t>
              </a:r>
              <a:r>
                <a:rPr lang="en-US" altLang="ko-KR" sz="3200" b="1" spc="-150" dirty="0">
                  <a:solidFill>
                    <a:srgbClr val="10374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App</a:t>
              </a:r>
              <a:endParaRPr lang="ko-KR" altLang="en-US" sz="3200" b="1" spc="-150" dirty="0">
                <a:solidFill>
                  <a:srgbClr val="1037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3791ED-8E14-4A7D-9477-5B5E72B3E595}"/>
              </a:ext>
            </a:extLst>
          </p:cNvPr>
          <p:cNvSpPr txBox="1"/>
          <p:nvPr/>
        </p:nvSpPr>
        <p:spPr>
          <a:xfrm>
            <a:off x="4836192" y="2371894"/>
            <a:ext cx="294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3262D14-087A-475A-AB7D-40A14909EB7F}"/>
              </a:ext>
            </a:extLst>
          </p:cNvPr>
          <p:cNvSpPr txBox="1"/>
          <p:nvPr/>
        </p:nvSpPr>
        <p:spPr>
          <a:xfrm>
            <a:off x="4620875" y="2550743"/>
            <a:ext cx="35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트럭 이미지를 누르면 운전자명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충격량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온습도가</a:t>
            </a:r>
            <a:r>
              <a:rPr lang="ko-KR" altLang="en-US" dirty="0">
                <a:solidFill>
                  <a:prstClr val="black"/>
                </a:solidFill>
              </a:rPr>
              <a:t> 표시됨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2" name="Picture 2" descr="C:\Users\jeeun\Desktop\2020\오픈소스전문프로젝트\11주차\KakaoTalk_20200614_2312571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0" y="1803563"/>
            <a:ext cx="2381251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6C4DF252-E49C-4AEF-93D3-FD3EF0127557}"/>
              </a:ext>
            </a:extLst>
          </p:cNvPr>
          <p:cNvCxnSpPr>
            <a:cxnSpLocks/>
          </p:cNvCxnSpPr>
          <p:nvPr/>
        </p:nvCxnSpPr>
        <p:spPr>
          <a:xfrm flipV="1">
            <a:off x="2134403" y="2873909"/>
            <a:ext cx="2404138" cy="12596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C:\Users\jeeun\Desktop\2020\오픈소스전문프로젝트\11주차\KakaoTalk_20200614_2314334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92" y="1996391"/>
            <a:ext cx="2677956" cy="35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2451723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참고자료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출처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03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180" y="271681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참고자료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510B3FDB-7B85-414F-95BA-6FD5CF86090A}"/>
              </a:ext>
            </a:extLst>
          </p:cNvPr>
          <p:cNvSpPr txBox="1">
            <a:spLocks/>
          </p:cNvSpPr>
          <p:nvPr/>
        </p:nvSpPr>
        <p:spPr>
          <a:xfrm>
            <a:off x="457200" y="2636913"/>
            <a:ext cx="822960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000" dirty="0">
                <a:hlinkClick r:id="rId3"/>
              </a:rPr>
              <a:t>https://leedakyeong.tistory.com/entry/%EB%B6%84%EB%A5%98-%EB%AA%A8%EB%8D%B8-%EC%84%B1%EB%8A%A5-%ED%8F%89%EA%B0%80-%EC%A7%80%ED%91%9C-Confusion-Matrix%EB%9E%80-%EC%A0%95%ED%99%95%EB%8F%84Accuracy-%EC%A0%95%EB%B0%80%EB%8F%84Precision-%EC%9E%AC%ED%98%84%EB%8F%84Recall-F1-Score</a:t>
            </a:r>
            <a:r>
              <a:rPr lang="en-US" altLang="ko-KR" sz="2000" u="sng" dirty="0">
                <a:hlinkClick r:id="rId4"/>
              </a:rPr>
              <a:t>https://www.epnc.co.kr/news/articleView.html?idxno=91429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A387629-F0A1-4A47-81E2-B4D1B7F06734}"/>
              </a:ext>
            </a:extLst>
          </p:cNvPr>
          <p:cNvSpPr txBox="1"/>
          <p:nvPr/>
        </p:nvSpPr>
        <p:spPr>
          <a:xfrm>
            <a:off x="1151620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265AF6-22CC-462A-871E-926C2ABF0435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참고자료 </a:t>
            </a:r>
            <a:r>
              <a:rPr lang="en-US" altLang="ko-KR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&amp; </a:t>
            </a: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출처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137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105051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155693-36DE-4AB1-857B-E9272724FA81}"/>
              </a:ext>
            </a:extLst>
          </p:cNvPr>
          <p:cNvSpPr txBox="1"/>
          <p:nvPr/>
        </p:nvSpPr>
        <p:spPr>
          <a:xfrm>
            <a:off x="6156176" y="4969692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ko-KR" sz="1600" b="1" dirty="0">
              <a:solidFill>
                <a:srgbClr val="10374A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2018037006 </a:t>
            </a:r>
            <a:r>
              <a:rPr lang="ko-KR" altLang="en-US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오지현</a:t>
            </a:r>
            <a:endParaRPr lang="en-US" altLang="ko-KR" sz="1600" b="1" dirty="0">
              <a:solidFill>
                <a:srgbClr val="10374A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2018037007 </a:t>
            </a:r>
            <a:r>
              <a:rPr lang="ko-KR" altLang="en-US" sz="1600" b="1" dirty="0" err="1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김효희</a:t>
            </a:r>
            <a:endParaRPr lang="en-US" altLang="ko-KR" sz="1600" b="1" dirty="0">
              <a:solidFill>
                <a:srgbClr val="10374A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2018037013 </a:t>
            </a:r>
            <a:r>
              <a:rPr lang="ko-KR" altLang="en-US" sz="1600" b="1" dirty="0" err="1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이제은</a:t>
            </a:r>
            <a:endParaRPr lang="en-US" altLang="ko-KR" sz="1600" b="1" dirty="0">
              <a:solidFill>
                <a:srgbClr val="10374A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2018037015 </a:t>
            </a:r>
            <a:r>
              <a:rPr lang="ko-KR" altLang="en-US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김은진</a:t>
            </a:r>
            <a:endParaRPr lang="en-US" altLang="ko-KR" sz="1600" b="1" dirty="0">
              <a:solidFill>
                <a:srgbClr val="10374A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2018037019 </a:t>
            </a:r>
            <a:r>
              <a:rPr lang="ko-KR" altLang="en-US" sz="1600" b="1" dirty="0">
                <a:solidFill>
                  <a:srgbClr val="10374A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김소현</a:t>
            </a:r>
            <a:endParaRPr lang="en-US" altLang="ko-KR" sz="1600" b="1" dirty="0">
              <a:solidFill>
                <a:srgbClr val="10374A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468795"/>
            <a:ext cx="616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3600" b="1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SmarTruck</a:t>
            </a:r>
            <a:endParaRPr lang="en-US" altLang="ko-KR" sz="36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   개발배경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5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9735" y="240253"/>
            <a:ext cx="1618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SmarTruck</a:t>
            </a: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개발배경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36709C-DFC9-4A5E-B2C3-12FC5E87FB2A}"/>
              </a:ext>
            </a:extLst>
          </p:cNvPr>
          <p:cNvSpPr txBox="1"/>
          <p:nvPr/>
        </p:nvSpPr>
        <p:spPr>
          <a:xfrm>
            <a:off x="2375756" y="112281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아이디어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0D286C-B9C2-4305-A5A4-4BF27A4F76A1}"/>
              </a:ext>
            </a:extLst>
          </p:cNvPr>
          <p:cNvSpPr txBox="1"/>
          <p:nvPr/>
        </p:nvSpPr>
        <p:spPr>
          <a:xfrm>
            <a:off x="1151620" y="973177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D91A5DE7-2215-43AE-BA46-66947F3B188C}"/>
              </a:ext>
            </a:extLst>
          </p:cNvPr>
          <p:cNvSpPr txBox="1">
            <a:spLocks/>
          </p:cNvSpPr>
          <p:nvPr/>
        </p:nvSpPr>
        <p:spPr>
          <a:xfrm>
            <a:off x="600206" y="5207383"/>
            <a:ext cx="8328278" cy="27750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500" i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 </a:t>
            </a:r>
            <a:r>
              <a:rPr lang="ko-KR" altLang="en-US" sz="15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온라인보다 오프라인에서 더 많은 구매가 이뤄지고 있음</a:t>
            </a:r>
            <a:endParaRPr lang="en-US" altLang="ko-KR" sz="15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sz="1500" i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⇒  </a:t>
            </a:r>
            <a:r>
              <a:rPr lang="ko-KR" altLang="en-US" sz="15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식료품의 신선도를 직접 확인할 수 없어 온라인 구매 하지 않는다는 응답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31F3540-5673-4954-9A38-19F67EB74EBF}"/>
              </a:ext>
            </a:extLst>
          </p:cNvPr>
          <p:cNvPicPr/>
          <p:nvPr/>
        </p:nvPicPr>
        <p:blipFill rotWithShape="1">
          <a:blip r:embed="rId3">
            <a:lum/>
          </a:blip>
          <a:srcRect t="1755" b="1"/>
          <a:stretch/>
        </p:blipFill>
        <p:spPr>
          <a:xfrm>
            <a:off x="683568" y="1670193"/>
            <a:ext cx="7488832" cy="2625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3B33FF-6836-4EAB-8BBE-26267AAD0616}"/>
              </a:ext>
            </a:extLst>
          </p:cNvPr>
          <p:cNvSpPr txBox="1"/>
          <p:nvPr/>
        </p:nvSpPr>
        <p:spPr>
          <a:xfrm>
            <a:off x="2398098" y="4327236"/>
            <a:ext cx="427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/>
              <a:t>‘</a:t>
            </a:r>
            <a:r>
              <a:rPr lang="ko-KR" altLang="en-US" sz="1200" b="1" dirty="0"/>
              <a:t>오픈 </a:t>
            </a:r>
            <a:r>
              <a:rPr lang="ko-KR" altLang="en-US" sz="1200" b="1" dirty="0" err="1"/>
              <a:t>서베이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의 온라인 식료품 구매에 대한 설문조사 결과</a:t>
            </a:r>
          </a:p>
        </p:txBody>
      </p:sp>
    </p:spTree>
    <p:extLst>
      <p:ext uri="{BB962C8B-B14F-4D97-AF65-F5344CB8AC3E}">
        <p14:creationId xmlns:p14="http://schemas.microsoft.com/office/powerpoint/2010/main" val="25199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A4FDBE-D715-42E8-93AB-A578EB3EA0E4}"/>
              </a:ext>
            </a:extLst>
          </p:cNvPr>
          <p:cNvSpPr txBox="1"/>
          <p:nvPr/>
        </p:nvSpPr>
        <p:spPr>
          <a:xfrm>
            <a:off x="1151620" y="980728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220764-C464-443E-BE2D-1A0734AC60F7}"/>
              </a:ext>
            </a:extLst>
          </p:cNvPr>
          <p:cNvSpPr txBox="1"/>
          <p:nvPr/>
        </p:nvSpPr>
        <p:spPr>
          <a:xfrm>
            <a:off x="2375756" y="112281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아이디어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FC6559-5305-4CFD-BA44-A7C27A07C8F7}"/>
              </a:ext>
            </a:extLst>
          </p:cNvPr>
          <p:cNvSpPr/>
          <p:nvPr/>
        </p:nvSpPr>
        <p:spPr>
          <a:xfrm>
            <a:off x="1168879" y="2540967"/>
            <a:ext cx="69667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온라인으로 식료품을 구매하는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소비자들에게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배송 중인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식료품의 상태를 알 수 있는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디자인하자</a:t>
            </a:r>
          </a:p>
        </p:txBody>
      </p:sp>
      <p:pic>
        <p:nvPicPr>
          <p:cNvPr id="15" name="그림 14" descr="그리기, 표지판이(가) 표시된 사진&#10;&#10;자동 생성된 설명">
            <a:extLst>
              <a:ext uri="{FF2B5EF4-FFF2-40B4-BE49-F238E27FC236}">
                <a16:creationId xmlns:a16="http://schemas.microsoft.com/office/drawing/2014/main" xmlns="" id="{80265625-350D-43A8-827C-73A635B56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07" y="4873894"/>
            <a:ext cx="1049790" cy="1049790"/>
          </a:xfrm>
          <a:prstGeom prst="rect">
            <a:avLst/>
          </a:prstGeom>
        </p:spPr>
      </p:pic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A039B7B-787B-4537-979D-8822349B6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3804" y="3988678"/>
            <a:ext cx="830730" cy="1049790"/>
          </a:xfrm>
          <a:prstGeom prst="rect">
            <a:avLst/>
          </a:prstGeom>
        </p:spPr>
      </p:pic>
      <p:pic>
        <p:nvPicPr>
          <p:cNvPr id="22" name="그래픽 21" descr="남자">
            <a:extLst>
              <a:ext uri="{FF2B5EF4-FFF2-40B4-BE49-F238E27FC236}">
                <a16:creationId xmlns:a16="http://schemas.microsoft.com/office/drawing/2014/main" xmlns="" id="{58624AE5-24F1-41C3-8974-5F59B88C04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5186" y="4267590"/>
            <a:ext cx="1315551" cy="13155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BADCB8-2E46-4116-A095-A5BAC81D3825}"/>
              </a:ext>
            </a:extLst>
          </p:cNvPr>
          <p:cNvSpPr txBox="1"/>
          <p:nvPr/>
        </p:nvSpPr>
        <p:spPr>
          <a:xfrm rot="841923">
            <a:off x="1542494" y="3964169"/>
            <a:ext cx="4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</a:rPr>
              <a:t>!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8765E5-369C-4C1A-BB1D-5F688556D04C}"/>
              </a:ext>
            </a:extLst>
          </p:cNvPr>
          <p:cNvSpPr txBox="1"/>
          <p:nvPr/>
        </p:nvSpPr>
        <p:spPr>
          <a:xfrm>
            <a:off x="5076056" y="446385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=&gt;</a:t>
            </a:r>
            <a:r>
              <a:rPr lang="ko-KR" altLang="en-US" sz="2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SMARTRUCK </a:t>
            </a:r>
            <a:r>
              <a:rPr lang="ko-KR" altLang="en-US" sz="2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8E87A5C-6B8D-4803-81DA-D94612B14F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66" y="4671919"/>
            <a:ext cx="524895" cy="52489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9C1DDB7-1123-44AF-80FE-1C21AB684894}"/>
              </a:ext>
            </a:extLst>
          </p:cNvPr>
          <p:cNvSpPr/>
          <p:nvPr/>
        </p:nvSpPr>
        <p:spPr>
          <a:xfrm>
            <a:off x="159735" y="240253"/>
            <a:ext cx="1618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SmarTruck</a:t>
            </a: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개발배경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68879" y="3140968"/>
            <a:ext cx="1530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배송 중인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91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36709C-DFC9-4A5E-B2C3-12FC5E87FB2A}"/>
              </a:ext>
            </a:extLst>
          </p:cNvPr>
          <p:cNvSpPr txBox="1"/>
          <p:nvPr/>
        </p:nvSpPr>
        <p:spPr>
          <a:xfrm>
            <a:off x="2069722" y="1122811"/>
            <a:ext cx="493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</a:rPr>
              <a:t>주요 기능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0D286C-B9C2-4305-A5A4-4BF27A4F76A1}"/>
              </a:ext>
            </a:extLst>
          </p:cNvPr>
          <p:cNvSpPr txBox="1"/>
          <p:nvPr/>
        </p:nvSpPr>
        <p:spPr>
          <a:xfrm>
            <a:off x="1168273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E37E35A-8607-46DA-BF69-6E662CA45944}"/>
              </a:ext>
            </a:extLst>
          </p:cNvPr>
          <p:cNvSpPr/>
          <p:nvPr/>
        </p:nvSpPr>
        <p:spPr>
          <a:xfrm>
            <a:off x="831717" y="1879958"/>
            <a:ext cx="1467233" cy="1356775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pc="-150" dirty="0" err="1">
                <a:solidFill>
                  <a:schemeClr val="tx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충격량</a:t>
            </a:r>
            <a:r>
              <a:rPr lang="en-US" altLang="ko-KR" sz="1600" spc="-150" dirty="0">
                <a:solidFill>
                  <a:schemeClr val="tx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1600" spc="-150" dirty="0">
                <a:solidFill>
                  <a:schemeClr val="tx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센서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B6F526E-D9D9-4E2C-85E4-F4DB7EFA0E01}"/>
              </a:ext>
            </a:extLst>
          </p:cNvPr>
          <p:cNvSpPr/>
          <p:nvPr/>
        </p:nvSpPr>
        <p:spPr>
          <a:xfrm>
            <a:off x="6878356" y="3236733"/>
            <a:ext cx="1467233" cy="1356775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pc="-150" dirty="0" err="1">
                <a:solidFill>
                  <a:schemeClr val="tx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아두이노</a:t>
            </a:r>
            <a:endParaRPr lang="ko-KR" altLang="en-US" sz="1600" spc="-150" dirty="0">
              <a:solidFill>
                <a:schemeClr val="tx1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50FC7F8-1048-456B-B371-2AD0C0241A61}"/>
              </a:ext>
            </a:extLst>
          </p:cNvPr>
          <p:cNvSpPr/>
          <p:nvPr/>
        </p:nvSpPr>
        <p:spPr>
          <a:xfrm>
            <a:off x="831716" y="4593508"/>
            <a:ext cx="1467233" cy="1356775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pc="-150" dirty="0" err="1">
                <a:solidFill>
                  <a:schemeClr val="tx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온습도</a:t>
            </a:r>
            <a:r>
              <a:rPr lang="en-US" altLang="ko-KR" sz="1600" spc="-150" dirty="0">
                <a:solidFill>
                  <a:schemeClr val="tx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1600" spc="-150" dirty="0">
                <a:solidFill>
                  <a:schemeClr val="tx1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센서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EE7E26-6178-4A8D-B018-E7F1A7D30110}"/>
              </a:ext>
            </a:extLst>
          </p:cNvPr>
          <p:cNvSpPr/>
          <p:nvPr/>
        </p:nvSpPr>
        <p:spPr>
          <a:xfrm>
            <a:off x="159735" y="240253"/>
            <a:ext cx="1618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SmarTruck</a:t>
            </a: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개발배경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92EACC-9971-44DA-93F8-BD42ECA4D706}"/>
              </a:ext>
            </a:extLst>
          </p:cNvPr>
          <p:cNvSpPr txBox="1"/>
          <p:nvPr/>
        </p:nvSpPr>
        <p:spPr>
          <a:xfrm>
            <a:off x="831716" y="3587173"/>
            <a:ext cx="590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스마트 기기와 블루투스로 연결되어 기기의 사용자가 센서들을 통해 얻은 짐칸의 정보를 확인할 수 있게 함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6E11127-3163-454B-AF33-2B06F5D8F112}"/>
              </a:ext>
            </a:extLst>
          </p:cNvPr>
          <p:cNvSpPr txBox="1"/>
          <p:nvPr/>
        </p:nvSpPr>
        <p:spPr>
          <a:xfrm>
            <a:off x="2406492" y="2230279"/>
            <a:ext cx="590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측정한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충격량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수치를 단계별로 나눠 충격 정도를 확인할 수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just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있게 함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1B69B4E-A91D-48CD-9F24-7E81B6AA6BBC}"/>
              </a:ext>
            </a:extLst>
          </p:cNvPr>
          <p:cNvSpPr txBox="1"/>
          <p:nvPr/>
        </p:nvSpPr>
        <p:spPr>
          <a:xfrm>
            <a:off x="2445065" y="5056258"/>
            <a:ext cx="590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 내부의 온도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습도를 측정해 이동중 식품 상태를 확인할 수 있게 함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35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E37E35A-8607-46DA-BF69-6E662CA45944}"/>
              </a:ext>
            </a:extLst>
          </p:cNvPr>
          <p:cNvSpPr/>
          <p:nvPr/>
        </p:nvSpPr>
        <p:spPr>
          <a:xfrm>
            <a:off x="831717" y="1879958"/>
            <a:ext cx="1467233" cy="1356775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소비자</a:t>
            </a:r>
            <a:endParaRPr lang="en-US" altLang="ko-KR" sz="1600" spc="-150" dirty="0">
              <a:solidFill>
                <a:prstClr val="black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M" panose="02020600000000000000" pitchFamily="18" charset="-127"/>
                <a:ea typeface="a옛날목욕탕M" panose="02020600000000000000" pitchFamily="18" charset="-127"/>
              </a:rPr>
              <a:t>디바이스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B6F526E-D9D9-4E2C-85E4-F4DB7EFA0E01}"/>
              </a:ext>
            </a:extLst>
          </p:cNvPr>
          <p:cNvSpPr/>
          <p:nvPr/>
        </p:nvSpPr>
        <p:spPr>
          <a:xfrm>
            <a:off x="6878356" y="3236733"/>
            <a:ext cx="1467233" cy="1356775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운전자</a:t>
            </a:r>
            <a:endParaRPr lang="en-US" altLang="ko-KR" sz="1600" spc="-150" dirty="0">
              <a:solidFill>
                <a:prstClr val="black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M" panose="02020600000000000000" pitchFamily="18" charset="-127"/>
                <a:ea typeface="a옛날목욕탕M" panose="02020600000000000000" pitchFamily="18" charset="-127"/>
              </a:rPr>
              <a:t>디바이스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50FC7F8-1048-456B-B371-2AD0C0241A61}"/>
              </a:ext>
            </a:extLst>
          </p:cNvPr>
          <p:cNvSpPr/>
          <p:nvPr/>
        </p:nvSpPr>
        <p:spPr>
          <a:xfrm>
            <a:off x="831716" y="4593508"/>
            <a:ext cx="1467233" cy="1356775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위치</a:t>
            </a:r>
            <a:endParaRPr lang="en-US" altLang="ko-KR" sz="1600" spc="-150" dirty="0">
              <a:solidFill>
                <a:prstClr val="black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서비스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8137FE8-B631-48F1-821E-610E8F811F5D}"/>
              </a:ext>
            </a:extLst>
          </p:cNvPr>
          <p:cNvSpPr txBox="1"/>
          <p:nvPr/>
        </p:nvSpPr>
        <p:spPr>
          <a:xfrm>
            <a:off x="1168273" y="963225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AF4B91-387F-4710-BCCC-2EA7F1162869}"/>
              </a:ext>
            </a:extLst>
          </p:cNvPr>
          <p:cNvSpPr txBox="1"/>
          <p:nvPr/>
        </p:nvSpPr>
        <p:spPr>
          <a:xfrm>
            <a:off x="2069722" y="1158580"/>
            <a:ext cx="493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</a:rPr>
              <a:t>주요 기능 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D62C7BC-C917-4AE5-B46B-2843BDC3E055}"/>
              </a:ext>
            </a:extLst>
          </p:cNvPr>
          <p:cNvSpPr/>
          <p:nvPr/>
        </p:nvSpPr>
        <p:spPr>
          <a:xfrm>
            <a:off x="159735" y="240253"/>
            <a:ext cx="1618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SmarTruck</a:t>
            </a: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개발배경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184517-3123-4B9E-8AE4-013B45E15168}"/>
              </a:ext>
            </a:extLst>
          </p:cNvPr>
          <p:cNvSpPr txBox="1"/>
          <p:nvPr/>
        </p:nvSpPr>
        <p:spPr>
          <a:xfrm>
            <a:off x="2406492" y="2230279"/>
            <a:ext cx="590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차량의 위치를 표시 후 차량 이미지를 클릭했을 때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온습도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</a:p>
          <a:p>
            <a:pPr algn="just"/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충격량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등의 정보 표시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B1ACD4-C0B1-4220-BDA7-C48BC36165C5}"/>
              </a:ext>
            </a:extLst>
          </p:cNvPr>
          <p:cNvSpPr txBox="1"/>
          <p:nvPr/>
        </p:nvSpPr>
        <p:spPr>
          <a:xfrm>
            <a:off x="1844062" y="3730454"/>
            <a:ext cx="50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차량에 부착된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아두이노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센서 값을 받아 화면에 표시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16C40A9-2813-4DE5-B3E1-F5A96A158ACD}"/>
              </a:ext>
            </a:extLst>
          </p:cNvPr>
          <p:cNvSpPr txBox="1"/>
          <p:nvPr/>
        </p:nvSpPr>
        <p:spPr>
          <a:xfrm>
            <a:off x="2445065" y="5056258"/>
            <a:ext cx="59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 위치를 사용자 디바이스에 표시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3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36709C-DFC9-4A5E-B2C3-12FC5E87FB2A}"/>
              </a:ext>
            </a:extLst>
          </p:cNvPr>
          <p:cNvSpPr txBox="1"/>
          <p:nvPr/>
        </p:nvSpPr>
        <p:spPr>
          <a:xfrm>
            <a:off x="1997714" y="1054583"/>
            <a:ext cx="50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서비스 진행 알고리즘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0D286C-B9C2-4305-A5A4-4BF27A4F76A1}"/>
              </a:ext>
            </a:extLst>
          </p:cNvPr>
          <p:cNvSpPr txBox="1"/>
          <p:nvPr/>
        </p:nvSpPr>
        <p:spPr>
          <a:xfrm>
            <a:off x="1151620" y="837923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 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0814E3-8CBE-41FE-AE80-D8586CDD0B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5" t="16052" r="20862" b="9051"/>
          <a:stretch/>
        </p:blipFill>
        <p:spPr>
          <a:xfrm>
            <a:off x="2128229" y="1742469"/>
            <a:ext cx="4887542" cy="45668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0159C99-D617-4C1C-A260-620F8619DFFF}"/>
              </a:ext>
            </a:extLst>
          </p:cNvPr>
          <p:cNvSpPr/>
          <p:nvPr/>
        </p:nvSpPr>
        <p:spPr>
          <a:xfrm>
            <a:off x="159735" y="240253"/>
            <a:ext cx="1618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2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SmarTruck</a:t>
            </a: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개발배경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29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2427695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데이터 학습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6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10374A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10374A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10374A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10374A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787</Words>
  <Application>Microsoft Office PowerPoint</Application>
  <PresentationFormat>화면 슬라이드 쇼(4:3)</PresentationFormat>
  <Paragraphs>257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굴림</vt:lpstr>
      <vt:lpstr>Arial</vt:lpstr>
      <vt:lpstr>12롯데마트드림Medium</vt:lpstr>
      <vt:lpstr>HY헤드라인M</vt:lpstr>
      <vt:lpstr>맑은 고딕</vt:lpstr>
      <vt:lpstr>a옛날목욕탕L</vt:lpstr>
      <vt:lpstr>a옛날목욕탕M</vt:lpstr>
      <vt:lpstr>1HoonRoman Regular</vt:lpstr>
      <vt:lpstr>Office 테마</vt:lpstr>
      <vt:lpstr>1_Office 테마</vt:lpstr>
      <vt:lpstr>5_Office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EJ</dc:creator>
  <cp:lastModifiedBy>Windows User</cp:lastModifiedBy>
  <cp:revision>133</cp:revision>
  <dcterms:created xsi:type="dcterms:W3CDTF">2016-11-03T20:47:04Z</dcterms:created>
  <dcterms:modified xsi:type="dcterms:W3CDTF">2020-06-16T07:26:19Z</dcterms:modified>
  <cp:version>1000.0000.01</cp:version>
</cp:coreProperties>
</file>