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82" r:id="rId4"/>
    <p:sldId id="258" r:id="rId5"/>
    <p:sldId id="283" r:id="rId6"/>
    <p:sldId id="259" r:id="rId7"/>
    <p:sldId id="271" r:id="rId8"/>
    <p:sldId id="284" r:id="rId9"/>
    <p:sldId id="261" r:id="rId10"/>
    <p:sldId id="272" r:id="rId11"/>
    <p:sldId id="278" r:id="rId12"/>
    <p:sldId id="279" r:id="rId13"/>
    <p:sldId id="280" r:id="rId14"/>
    <p:sldId id="281" r:id="rId15"/>
    <p:sldId id="285" r:id="rId16"/>
    <p:sldId id="273" r:id="rId17"/>
    <p:sldId id="275" r:id="rId18"/>
    <p:sldId id="274" r:id="rId19"/>
    <p:sldId id="276" r:id="rId20"/>
    <p:sldId id="277" r:id="rId21"/>
    <p:sldId id="27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2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53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75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02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552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41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754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6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53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0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142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8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51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56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5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speakiot.com/smart-services-products-turn-into-servic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hinkfood.co.kr/news/articleView.html?idxno=83385" TargetMode="External"/><Relationship Id="rId4" Type="http://schemas.openxmlformats.org/officeDocument/2006/relationships/hyperlink" Target="https://www.epnc.co.kr/news/articleView.html?idxno=9142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4" y="2168150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오픈소스전문프로젝트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-</a:t>
            </a:r>
            <a:r>
              <a:rPr lang="ko-KR" altLang="en-US" sz="4400" b="1" spc="-150" dirty="0">
                <a:solidFill>
                  <a:schemeClr val="bg1"/>
                </a:solidFill>
              </a:rPr>
              <a:t>스마트 운송</a:t>
            </a:r>
            <a:r>
              <a:rPr lang="en-US" altLang="ko-KR" sz="4400" b="1" spc="-150" dirty="0">
                <a:solidFill>
                  <a:schemeClr val="bg1"/>
                </a:solidFill>
              </a:rPr>
              <a:t>-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4" y="3748063"/>
            <a:ext cx="2736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&lt;Computer Engineering&gt;</a:t>
            </a: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2018037006 </a:t>
            </a:r>
            <a:r>
              <a:rPr lang="ko-KR" altLang="en-US" sz="1600" b="1" dirty="0">
                <a:solidFill>
                  <a:schemeClr val="bg1"/>
                </a:solidFill>
              </a:rPr>
              <a:t>오지현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2018037007 </a:t>
            </a:r>
            <a:r>
              <a:rPr lang="ko-KR" altLang="en-US" sz="1600" b="1" dirty="0" err="1">
                <a:solidFill>
                  <a:schemeClr val="bg1"/>
                </a:solidFill>
              </a:rPr>
              <a:t>김효희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2018037013 </a:t>
            </a:r>
            <a:r>
              <a:rPr lang="ko-KR" altLang="en-US" sz="1600" b="1" dirty="0" err="1">
                <a:solidFill>
                  <a:schemeClr val="bg1"/>
                </a:solidFill>
              </a:rPr>
              <a:t>이제은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2018037015 </a:t>
            </a:r>
            <a:r>
              <a:rPr lang="ko-KR" altLang="en-US" sz="1600" b="1" dirty="0">
                <a:solidFill>
                  <a:schemeClr val="bg1"/>
                </a:solidFill>
              </a:rPr>
              <a:t>김은진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2018037019 </a:t>
            </a:r>
            <a:r>
              <a:rPr lang="ko-KR" altLang="en-US" sz="1600" b="1" dirty="0">
                <a:solidFill>
                  <a:schemeClr val="bg1"/>
                </a:solidFill>
              </a:rPr>
              <a:t>김소현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770" y="170080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Open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source Project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110" y="263993"/>
            <a:ext cx="2776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 센싱을 기반으로 한 스마트서비스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2069722" y="1122811"/>
            <a:ext cx="493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디자인을 위해 필요한 요소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15616" y="874511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3C28CE-6885-4E35-8C09-F9F1211AB1A5}"/>
              </a:ext>
            </a:extLst>
          </p:cNvPr>
          <p:cNvSpPr/>
          <p:nvPr/>
        </p:nvSpPr>
        <p:spPr>
          <a:xfrm>
            <a:off x="2649288" y="2197424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>
                <a:solidFill>
                  <a:schemeClr val="tx1"/>
                </a:solidFill>
              </a:rPr>
              <a:t>온</a:t>
            </a:r>
            <a:r>
              <a:rPr lang="en-US" altLang="ko-KR" sz="1600" spc="-150" dirty="0">
                <a:solidFill>
                  <a:schemeClr val="tx1"/>
                </a:solidFill>
              </a:rPr>
              <a:t>/</a:t>
            </a:r>
            <a:r>
              <a:rPr lang="ko-KR" altLang="en-US" sz="1600" spc="-150" dirty="0">
                <a:solidFill>
                  <a:schemeClr val="tx1"/>
                </a:solidFill>
              </a:rPr>
              <a:t>습도 센서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37E35A-8607-46DA-BF69-6E662CA45944}"/>
              </a:ext>
            </a:extLst>
          </p:cNvPr>
          <p:cNvSpPr/>
          <p:nvPr/>
        </p:nvSpPr>
        <p:spPr>
          <a:xfrm>
            <a:off x="458811" y="2192641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>
                <a:solidFill>
                  <a:schemeClr val="tx1"/>
                </a:solidFill>
              </a:rPr>
              <a:t>충격감지</a:t>
            </a:r>
            <a:endParaRPr lang="en-US" altLang="ko-KR" sz="1600" spc="-15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 spc="-150" dirty="0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8C6B3CD-2E74-42CD-942A-3980AF805F57}"/>
              </a:ext>
            </a:extLst>
          </p:cNvPr>
          <p:cNvSpPr/>
          <p:nvPr/>
        </p:nvSpPr>
        <p:spPr>
          <a:xfrm>
            <a:off x="4839765" y="2192041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기사님의</a:t>
            </a:r>
          </a:p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모바일기기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8A249D6-3EAC-4549-807B-EBB7D5408E4D}"/>
              </a:ext>
            </a:extLst>
          </p:cNvPr>
          <p:cNvSpPr/>
          <p:nvPr/>
        </p:nvSpPr>
        <p:spPr>
          <a:xfrm>
            <a:off x="6920295" y="2216004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아두이노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7FB1F9-AB97-46ED-8A5F-9F63D70B41A8}"/>
              </a:ext>
            </a:extLst>
          </p:cNvPr>
          <p:cNvSpPr/>
          <p:nvPr/>
        </p:nvSpPr>
        <p:spPr>
          <a:xfrm>
            <a:off x="1509307" y="4424669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소비자</a:t>
            </a: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디바이스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E7DFF03-2D44-445C-A3B9-53382487DA87}"/>
              </a:ext>
            </a:extLst>
          </p:cNvPr>
          <p:cNvSpPr/>
          <p:nvPr/>
        </p:nvSpPr>
        <p:spPr>
          <a:xfrm>
            <a:off x="3698903" y="4424670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인터넷</a:t>
            </a: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BF93CF-FAAB-4087-8D32-7FFC31E51BCA}"/>
              </a:ext>
            </a:extLst>
          </p:cNvPr>
          <p:cNvSpPr/>
          <p:nvPr/>
        </p:nvSpPr>
        <p:spPr>
          <a:xfrm>
            <a:off x="5868144" y="4435494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33593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600" dirty="0">
              <a:solidFill>
                <a:srgbClr val="10374A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110" y="263993"/>
            <a:ext cx="2776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 센싱을 기반으로 한 스마트서비스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아두이노를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통한 데이터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4D3DF-6C1A-475B-9894-8DD3E7807EFD}"/>
              </a:ext>
            </a:extLst>
          </p:cNvPr>
          <p:cNvSpPr txBox="1"/>
          <p:nvPr/>
        </p:nvSpPr>
        <p:spPr>
          <a:xfrm>
            <a:off x="467544" y="3317553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아두이노는</a:t>
            </a:r>
            <a:r>
              <a:rPr lang="ko-KR" altLang="en-US" dirty="0"/>
              <a:t> 스마트 기기와 블루투스로 연결되어 기기의 사용자</a:t>
            </a:r>
            <a:r>
              <a:rPr lang="en-US" altLang="ko-KR" dirty="0"/>
              <a:t>(</a:t>
            </a:r>
            <a:r>
              <a:rPr lang="ko-KR" altLang="en-US" dirty="0"/>
              <a:t>여기서는   택배차량 기사님</a:t>
            </a:r>
            <a:r>
              <a:rPr lang="en-US" altLang="ko-KR" dirty="0"/>
              <a:t>)</a:t>
            </a:r>
            <a:r>
              <a:rPr lang="ko-KR" altLang="en-US" dirty="0"/>
              <a:t>가 센서들을 통해 얻은 짐칸의 정보를 확인할 수 있게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0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110" y="263993"/>
            <a:ext cx="2776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 센싱을 기반으로 한 스마트서비스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아두이노를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통한 데이터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B46EA9-E328-4D21-9C63-B67346BA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5504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127048" descr="EMB00004ac04470">
            <a:extLst>
              <a:ext uri="{FF2B5EF4-FFF2-40B4-BE49-F238E27FC236}">
                <a16:creationId xmlns:a16="http://schemas.microsoft.com/office/drawing/2014/main" id="{305480B9-90F3-4801-BCE3-52A2FEB7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93111"/>
            <a:ext cx="3015320" cy="26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A8694-5A67-4302-8C1A-1A6714F99EE1}"/>
              </a:ext>
            </a:extLst>
          </p:cNvPr>
          <p:cNvSpPr txBox="1"/>
          <p:nvPr/>
        </p:nvSpPr>
        <p:spPr>
          <a:xfrm>
            <a:off x="431539" y="5257144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ko-KR" altLang="en-US" sz="1400" dirty="0" err="1"/>
              <a:t>아두이노의</a:t>
            </a:r>
            <a:r>
              <a:rPr lang="ko-KR" altLang="en-US" sz="1400" dirty="0"/>
              <a:t> 충격 감지센서</a:t>
            </a:r>
            <a:r>
              <a:rPr lang="en-US" altLang="ko-KR" sz="1400" dirty="0"/>
              <a:t>(</a:t>
            </a:r>
            <a:r>
              <a:rPr lang="ko-KR" altLang="en-US" sz="1400" dirty="0"/>
              <a:t>진동 센서</a:t>
            </a:r>
            <a:r>
              <a:rPr lang="en-US" altLang="ko-KR" sz="1400" dirty="0"/>
              <a:t>)</a:t>
            </a:r>
            <a:r>
              <a:rPr lang="ko-KR" altLang="en-US" sz="1400" dirty="0"/>
              <a:t>는 이 센서 내부에 있는 스프링이 충격을 감지하는 구조로 되어있어 충격의 여부를 측정할 수 있다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ko-KR" altLang="en-US" sz="1400" dirty="0"/>
              <a:t>각 핀들을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보드에 연결한다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이 센서가 충격을 감지하면 전류의 흐름이 끊기게 되고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 상태가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반대로 충격을 감지하지 않으면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 상태가 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 fontAlgn="base">
              <a:buFont typeface="Symbol" panose="05050102010706020507" pitchFamily="18" charset="2"/>
              <a:buChar char="Þ"/>
            </a:pP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006725-6A4F-4A9D-A555-82E82EB4A667}"/>
              </a:ext>
            </a:extLst>
          </p:cNvPr>
          <p:cNvSpPr/>
          <p:nvPr/>
        </p:nvSpPr>
        <p:spPr>
          <a:xfrm>
            <a:off x="2572093" y="1894931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#</a:t>
            </a:r>
            <a:r>
              <a:rPr lang="ko-KR" altLang="en-US" dirty="0" err="1"/>
              <a:t>아두이노진동센서</a:t>
            </a:r>
            <a:r>
              <a:rPr lang="en-US" altLang="ko-KR" dirty="0"/>
              <a:t>_Vibration 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21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110" y="263993"/>
            <a:ext cx="2776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 센싱을 기반으로 한 스마트서비스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아두이노를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통한 데이터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520486-1084-4069-8E20-04F02465C5F2}"/>
              </a:ext>
            </a:extLst>
          </p:cNvPr>
          <p:cNvSpPr/>
          <p:nvPr/>
        </p:nvSpPr>
        <p:spPr>
          <a:xfrm>
            <a:off x="3253432" y="1789078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#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B46EA9-E328-4D21-9C63-B67346BA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5504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A8694-5A67-4302-8C1A-1A6714F99EE1}"/>
              </a:ext>
            </a:extLst>
          </p:cNvPr>
          <p:cNvSpPr txBox="1"/>
          <p:nvPr/>
        </p:nvSpPr>
        <p:spPr>
          <a:xfrm>
            <a:off x="431539" y="5214580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=&gt; </a:t>
            </a:r>
            <a:r>
              <a:rPr lang="ko-KR" altLang="en-US" sz="1400" dirty="0"/>
              <a:t>두 전극은 서로 연결이 되어 있지 않지만 공기 중의 수분을 통해 아주 미세하게 전류가 흐르게 되고 공기 중의 습도가 오르면 전류는 더 많이 흐른다</a:t>
            </a:r>
            <a:r>
              <a:rPr lang="en-US" altLang="ko-KR" sz="1400" dirty="0"/>
              <a:t>.</a:t>
            </a:r>
            <a:r>
              <a:rPr lang="ko-KR" altLang="en-US" sz="1400" dirty="0"/>
              <a:t> 이를 통해 변화된 저항 값으로 습도를 측정 할 수 있게 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=&gt; </a:t>
            </a:r>
            <a:r>
              <a:rPr lang="ko-KR" altLang="en-US" sz="1400" dirty="0"/>
              <a:t>물질의 저항 값이 온도에 따라 변화되는 성질을 사용한 것으로 </a:t>
            </a:r>
            <a:r>
              <a:rPr lang="ko-KR" altLang="en-US" sz="1400" dirty="0" err="1"/>
              <a:t>써미스터</a:t>
            </a:r>
            <a:r>
              <a:rPr lang="ko-KR" altLang="en-US" sz="1400" dirty="0"/>
              <a:t> 라고 부르는 온도 센서가 </a:t>
            </a:r>
            <a:r>
              <a:rPr lang="en-US" altLang="ko-KR" sz="1400" dirty="0"/>
              <a:t>DH11</a:t>
            </a:r>
            <a:r>
              <a:rPr lang="ko-KR" altLang="en-US" sz="1400" dirty="0"/>
              <a:t>안에 들어 있어 이를 습도 센서와 함께 결합하여 사용한다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11695A-8DB6-4DCF-A900-736D99B7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56712232" descr="EMB00004ac04472">
            <a:extLst>
              <a:ext uri="{FF2B5EF4-FFF2-40B4-BE49-F238E27FC236}">
                <a16:creationId xmlns:a16="http://schemas.microsoft.com/office/drawing/2014/main" id="{C195479D-C771-412B-8FA5-AA232B8E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12" y="2348503"/>
            <a:ext cx="2775876" cy="26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89C8573D-5D34-4A14-9A3F-D1C148A8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3" y="2175969"/>
            <a:ext cx="10248495" cy="4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336862416" descr="EMB00004ac04476">
            <a:extLst>
              <a:ext uri="{FF2B5EF4-FFF2-40B4-BE49-F238E27FC236}">
                <a16:creationId xmlns:a16="http://schemas.microsoft.com/office/drawing/2014/main" id="{A0522281-E152-4F92-8BF2-0980DB7D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85" y="2597084"/>
            <a:ext cx="3868095" cy="226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5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110" y="263993"/>
            <a:ext cx="2776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 센싱을 기반으로 한 스마트서비스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아두이노를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통한 데이터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B46EA9-E328-4D21-9C63-B67346BA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5504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A8694-5A67-4302-8C1A-1A6714F99EE1}"/>
              </a:ext>
            </a:extLst>
          </p:cNvPr>
          <p:cNvSpPr txBox="1"/>
          <p:nvPr/>
        </p:nvSpPr>
        <p:spPr>
          <a:xfrm>
            <a:off x="467544" y="3281124"/>
            <a:ext cx="82089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=&gt; </a:t>
            </a:r>
            <a:r>
              <a:rPr lang="ko-KR" altLang="en-US" dirty="0" err="1"/>
              <a:t>아두이노에</a:t>
            </a:r>
            <a:r>
              <a:rPr lang="ko-KR" altLang="en-US" dirty="0"/>
              <a:t> 설치된 </a:t>
            </a:r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  <a:r>
              <a:rPr lang="en-US" altLang="ko-KR" dirty="0"/>
              <a:t>(DHT11) </a:t>
            </a:r>
            <a:r>
              <a:rPr lang="ko-KR" altLang="en-US" dirty="0"/>
              <a:t>데이터를 블루투스 센서</a:t>
            </a:r>
            <a:r>
              <a:rPr lang="en-US" altLang="ko-KR" dirty="0"/>
              <a:t>(HC-06) </a:t>
            </a:r>
            <a:r>
              <a:rPr lang="ko-KR" altLang="en-US" dirty="0"/>
              <a:t>보드에 의해서 안드로이드 폰에 수신한다</a:t>
            </a:r>
            <a:r>
              <a:rPr lang="en-US" altLang="ko-KR" dirty="0"/>
              <a:t>. </a:t>
            </a:r>
            <a:r>
              <a:rPr lang="ko-KR" altLang="en-US" dirty="0"/>
              <a:t>블루투스 센서와 안드로이드 폰 수신을 위해서는 앱 </a:t>
            </a:r>
            <a:r>
              <a:rPr lang="ko-KR" altLang="en-US" dirty="0" err="1"/>
              <a:t>인벤터를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2D1B82-C448-4576-8795-0141835A63D9}"/>
              </a:ext>
            </a:extLst>
          </p:cNvPr>
          <p:cNvSpPr/>
          <p:nvPr/>
        </p:nvSpPr>
        <p:spPr>
          <a:xfrm>
            <a:off x="2635475" y="1806228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#</a:t>
            </a:r>
            <a:r>
              <a:rPr lang="ko-KR" altLang="en-US" dirty="0" err="1"/>
              <a:t>아두이노를</a:t>
            </a:r>
            <a:r>
              <a:rPr lang="ko-KR" altLang="en-US" dirty="0"/>
              <a:t> 이용한 블루투스 연결</a:t>
            </a:r>
          </a:p>
        </p:txBody>
      </p:sp>
    </p:spTree>
    <p:extLst>
      <p:ext uri="{BB962C8B-B14F-4D97-AF65-F5344CB8AC3E}">
        <p14:creationId xmlns:p14="http://schemas.microsoft.com/office/powerpoint/2010/main" val="291185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04. System Architecture &amp; Operation Steps</a:t>
            </a:r>
          </a:p>
        </p:txBody>
      </p:sp>
    </p:spTree>
    <p:extLst>
      <p:ext uri="{BB962C8B-B14F-4D97-AF65-F5344CB8AC3E}">
        <p14:creationId xmlns:p14="http://schemas.microsoft.com/office/powerpoint/2010/main" val="365496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08" y="271681"/>
            <a:ext cx="2492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4. System Architecture &amp; Operation Steps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97714" y="1054583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System Architecture </a:t>
            </a: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도식화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15616" y="861042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” 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A4BB6C1-AEE8-4243-B567-1710CA21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848821"/>
            <a:ext cx="7877139" cy="44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3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08" y="271681"/>
            <a:ext cx="2492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System Architecture &amp; Operation Steps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97714" y="1054583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System Architecture 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도식화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15616" y="861042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  ” 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F65576-19EE-4F39-A901-FFE7426F4111}"/>
              </a:ext>
            </a:extLst>
          </p:cNvPr>
          <p:cNvSpPr/>
          <p:nvPr/>
        </p:nvSpPr>
        <p:spPr>
          <a:xfrm>
            <a:off x="1043608" y="1916832"/>
            <a:ext cx="1872208" cy="18722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Arduino Sensor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5C8A237-FC5D-4362-83C1-BF7F7B2F58C1}"/>
              </a:ext>
            </a:extLst>
          </p:cNvPr>
          <p:cNvSpPr/>
          <p:nvPr/>
        </p:nvSpPr>
        <p:spPr>
          <a:xfrm>
            <a:off x="3563888" y="1916832"/>
            <a:ext cx="1872208" cy="18722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EE800-5C98-438F-AC3B-8ECCE66DB776}"/>
              </a:ext>
            </a:extLst>
          </p:cNvPr>
          <p:cNvSpPr/>
          <p:nvPr/>
        </p:nvSpPr>
        <p:spPr>
          <a:xfrm>
            <a:off x="6156176" y="1916832"/>
            <a:ext cx="1872208" cy="18722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8AA275C-EEE8-4A87-BDB6-BD240A14836C}"/>
              </a:ext>
            </a:extLst>
          </p:cNvPr>
          <p:cNvSpPr/>
          <p:nvPr/>
        </p:nvSpPr>
        <p:spPr>
          <a:xfrm>
            <a:off x="5148064" y="4149080"/>
            <a:ext cx="1872208" cy="18722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CD91B75-4E13-4C79-B710-F46AD9646762}"/>
              </a:ext>
            </a:extLst>
          </p:cNvPr>
          <p:cNvSpPr/>
          <p:nvPr/>
        </p:nvSpPr>
        <p:spPr>
          <a:xfrm>
            <a:off x="2195736" y="4149080"/>
            <a:ext cx="1872208" cy="18722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762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08" y="271681"/>
            <a:ext cx="2492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System Architecture &amp; Operation Steps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97714" y="1054583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Operation</a:t>
            </a: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 </a:t>
            </a:r>
            <a:r>
              <a:rPr lang="en-US" altLang="ko-KR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Steps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53675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 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FDB76F-2A85-4CE7-9377-2BA8418B3654}"/>
              </a:ext>
            </a:extLst>
          </p:cNvPr>
          <p:cNvSpPr/>
          <p:nvPr/>
        </p:nvSpPr>
        <p:spPr>
          <a:xfrm>
            <a:off x="1043608" y="1916832"/>
            <a:ext cx="1872208" cy="1872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DBBE371-8F70-4EF3-94CD-C8652D767AE9}"/>
              </a:ext>
            </a:extLst>
          </p:cNvPr>
          <p:cNvSpPr/>
          <p:nvPr/>
        </p:nvSpPr>
        <p:spPr>
          <a:xfrm>
            <a:off x="3563888" y="1916832"/>
            <a:ext cx="1872208" cy="1872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아두이노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119787-8EB2-488B-B105-761F5668B2E3}"/>
              </a:ext>
            </a:extLst>
          </p:cNvPr>
          <p:cNvSpPr/>
          <p:nvPr/>
        </p:nvSpPr>
        <p:spPr>
          <a:xfrm>
            <a:off x="6156176" y="1916832"/>
            <a:ext cx="1872208" cy="1872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위치 확인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93AE7B-AD80-4D3A-8E02-97C487AD666E}"/>
              </a:ext>
            </a:extLst>
          </p:cNvPr>
          <p:cNvSpPr/>
          <p:nvPr/>
        </p:nvSpPr>
        <p:spPr>
          <a:xfrm>
            <a:off x="5148064" y="4149080"/>
            <a:ext cx="1872208" cy="1872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앱으로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확인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03FD50-5490-4656-839B-7C7560670095}"/>
              </a:ext>
            </a:extLst>
          </p:cNvPr>
          <p:cNvSpPr/>
          <p:nvPr/>
        </p:nvSpPr>
        <p:spPr>
          <a:xfrm>
            <a:off x="2195736" y="4149080"/>
            <a:ext cx="1872208" cy="1872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서버 전송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08" y="271681"/>
            <a:ext cx="2492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System Architecture &amp; Operation Steps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97714" y="1054583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서비스진행 시 고려사항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4672" y="894458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” 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0814E3-8CBE-41FE-AE80-D8586CDD0B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5" t="16052" r="20862" b="9051"/>
          <a:stretch/>
        </p:blipFill>
        <p:spPr>
          <a:xfrm>
            <a:off x="2060721" y="1683737"/>
            <a:ext cx="4950549" cy="46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D0896B-8176-45E8-953A-93149C9D5C1B}"/>
              </a:ext>
            </a:extLst>
          </p:cNvPr>
          <p:cNvSpPr/>
          <p:nvPr/>
        </p:nvSpPr>
        <p:spPr>
          <a:xfrm>
            <a:off x="4571029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F375D3-5663-4ADB-A5EE-B250595DB2CA}"/>
              </a:ext>
            </a:extLst>
          </p:cNvPr>
          <p:cNvSpPr/>
          <p:nvPr/>
        </p:nvSpPr>
        <p:spPr>
          <a:xfrm>
            <a:off x="274452" y="3240769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7E3B6B-1DB1-4236-8728-80F728E6CBF0}"/>
              </a:ext>
            </a:extLst>
          </p:cNvPr>
          <p:cNvSpPr/>
          <p:nvPr/>
        </p:nvSpPr>
        <p:spPr>
          <a:xfrm>
            <a:off x="2369637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506" y="1151180"/>
            <a:ext cx="874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01      02      03      04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9828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84444" y="24395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24593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09883" y="245889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5454" y="2492844"/>
            <a:ext cx="21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스마트서비스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4247" y="3260513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498182" y="3377993"/>
            <a:ext cx="1794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1.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아이디어</a:t>
            </a: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2.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디자인을 위해  필요한 요소</a:t>
            </a: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3. </a:t>
            </a:r>
            <a:r>
              <a:rPr lang="ko-KR" altLang="en-US" sz="1600" spc="-150" dirty="0" err="1">
                <a:latin typeface="1HoonRoman Regular" panose="02000000000000000000" pitchFamily="2" charset="0"/>
              </a:rPr>
              <a:t>아두이노를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 통한 데이터 전달</a:t>
            </a:r>
            <a:endParaRPr lang="en-US" altLang="ko-KR" sz="1600" spc="-150" dirty="0">
              <a:latin typeface="1HoonRoman Regular" panose="02000000000000000000" pitchFamily="2" charset="0"/>
            </a:endParaRPr>
          </a:p>
          <a:p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1600" spc="-150" dirty="0">
              <a:latin typeface="1HoonRoman Regular" panose="02000000000000000000" pitchFamily="2" charset="0"/>
            </a:endParaRPr>
          </a:p>
          <a:p>
            <a:endParaRPr lang="en-US" altLang="ko-KR" sz="1600" spc="-150" dirty="0">
              <a:latin typeface="1HoonRoman Regular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5641" y="249284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스마트서비스 사례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6751" y="2501695"/>
            <a:ext cx="240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모바일 센싱을 </a:t>
            </a:r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기반으로한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스마트서비스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05408" y="2482922"/>
            <a:ext cx="232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System Architecture &amp;</a:t>
            </a:r>
          </a:p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Operation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C250FA-1486-4526-951B-0BF57F4AAD85}"/>
              </a:ext>
            </a:extLst>
          </p:cNvPr>
          <p:cNvSpPr txBox="1"/>
          <p:nvPr/>
        </p:nvSpPr>
        <p:spPr>
          <a:xfrm>
            <a:off x="6837607" y="3305919"/>
            <a:ext cx="1728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1. System Architecture </a:t>
            </a:r>
          </a:p>
          <a:p>
            <a:pPr algn="ctr"/>
            <a:r>
              <a:rPr lang="ko-KR" altLang="en-US" sz="1600" spc="-150" dirty="0">
                <a:latin typeface="1HoonRoman Regular" panose="02000000000000000000" pitchFamily="2" charset="0"/>
              </a:rPr>
              <a:t>도식화</a:t>
            </a: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2. Operation   Steps</a:t>
            </a: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3.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서비스진행 중 고려사항</a:t>
            </a: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4.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출처</a:t>
            </a:r>
            <a:r>
              <a:rPr lang="en-US" altLang="ko-KR" sz="1600" spc="-150" dirty="0">
                <a:latin typeface="1HoonRoman Regular" panose="02000000000000000000" pitchFamily="2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61FAA-9065-4F42-B8F5-C61F7C9980F2}"/>
              </a:ext>
            </a:extLst>
          </p:cNvPr>
          <p:cNvSpPr txBox="1"/>
          <p:nvPr/>
        </p:nvSpPr>
        <p:spPr>
          <a:xfrm>
            <a:off x="2336276" y="3716547"/>
            <a:ext cx="17949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1HoonRoman Regular" panose="02000000000000000000" pitchFamily="2" charset="0"/>
              </a:rPr>
              <a:t>1. </a:t>
            </a:r>
            <a:r>
              <a:rPr lang="ko-KR" altLang="en-US" spc="-150" dirty="0">
                <a:latin typeface="1HoonRoman Regular" panose="02000000000000000000" pitchFamily="2" charset="0"/>
              </a:rPr>
              <a:t>사례</a:t>
            </a:r>
            <a:r>
              <a:rPr lang="en-US" altLang="ko-KR" spc="-150" dirty="0">
                <a:latin typeface="1HoonRoman Regular" panose="02000000000000000000" pitchFamily="2" charset="0"/>
              </a:rPr>
              <a:t>1</a:t>
            </a:r>
          </a:p>
          <a:p>
            <a:pPr marL="342900" indent="-342900" algn="ctr">
              <a:buFontTx/>
              <a:buChar char="-"/>
            </a:pPr>
            <a:endParaRPr lang="en-US" altLang="ko-KR" spc="-150" dirty="0">
              <a:latin typeface="1HoonRoman Regular" panose="020000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altLang="ko-KR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pc="-150" dirty="0">
                <a:latin typeface="1HoonRoman Regular" panose="02000000000000000000" pitchFamily="2" charset="0"/>
              </a:rPr>
              <a:t>2. </a:t>
            </a:r>
            <a:r>
              <a:rPr lang="ko-KR" altLang="en-US" spc="-150" dirty="0">
                <a:latin typeface="1HoonRoman Regular" panose="02000000000000000000" pitchFamily="2" charset="0"/>
              </a:rPr>
              <a:t>사례</a:t>
            </a:r>
            <a:r>
              <a:rPr lang="en-US" altLang="ko-KR" spc="-150" dirty="0">
                <a:latin typeface="1HoonRoman Regular" panose="02000000000000000000" pitchFamily="2" charset="0"/>
              </a:rPr>
              <a:t>2</a:t>
            </a:r>
          </a:p>
          <a:p>
            <a:endParaRPr lang="en-US" altLang="ko-KR" spc="-150" dirty="0">
              <a:latin typeface="1HoonRoman Regular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1HoonRoman Regular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B4A5A-C8A0-4679-A8CA-1CC7DDD17923}"/>
              </a:ext>
            </a:extLst>
          </p:cNvPr>
          <p:cNvSpPr txBox="1"/>
          <p:nvPr/>
        </p:nvSpPr>
        <p:spPr>
          <a:xfrm>
            <a:off x="188434" y="4077072"/>
            <a:ext cx="17949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latin typeface="1HoonRoman Regular" panose="02000000000000000000" pitchFamily="2" charset="0"/>
              </a:rPr>
              <a:t>1. </a:t>
            </a:r>
            <a:r>
              <a:rPr lang="ko-KR" altLang="en-US" spc="-150" dirty="0">
                <a:latin typeface="1HoonRoman Regular" panose="02000000000000000000" pitchFamily="2" charset="0"/>
              </a:rPr>
              <a:t>정의</a:t>
            </a:r>
            <a:endParaRPr lang="en-US" altLang="ko-KR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508" y="271681"/>
            <a:ext cx="2492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System Architecture &amp; Operation Steps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97714" y="1054583"/>
            <a:ext cx="50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출처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15616" y="1002697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” 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10B3FDB-7B85-414F-95BA-6FD5CF86090A}"/>
              </a:ext>
            </a:extLst>
          </p:cNvPr>
          <p:cNvSpPr txBox="1">
            <a:spLocks/>
          </p:cNvSpPr>
          <p:nvPr/>
        </p:nvSpPr>
        <p:spPr>
          <a:xfrm>
            <a:off x="457200" y="263691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u="sng" dirty="0">
                <a:hlinkClick r:id="rId3"/>
              </a:rPr>
              <a:t>https://www.wespeakiot.com/smart-services-products-turn-into-services/</a:t>
            </a:r>
            <a:endParaRPr lang="en-US" altLang="ko-KR" sz="2000" dirty="0"/>
          </a:p>
          <a:p>
            <a:pPr fontAlgn="base"/>
            <a:r>
              <a:rPr lang="en-US" altLang="ko-KR" sz="2000" u="sng" dirty="0">
                <a:hlinkClick r:id="rId4"/>
              </a:rPr>
              <a:t>https://www.epnc.co.kr/news/articleView.html?idxno=91429</a:t>
            </a:r>
            <a:endParaRPr lang="en-US" altLang="ko-KR" sz="2000" dirty="0"/>
          </a:p>
          <a:p>
            <a:pPr fontAlgn="base"/>
            <a:r>
              <a:rPr lang="en-US" altLang="ko-KR" sz="2000" u="sng" dirty="0">
                <a:hlinkClick r:id="rId5"/>
              </a:rPr>
              <a:t>https://www.thinkfood.co.kr/news/articleView.html?idxno=83385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5613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55693-36DE-4AB1-857B-E9272724FA81}"/>
              </a:ext>
            </a:extLst>
          </p:cNvPr>
          <p:cNvSpPr txBox="1"/>
          <p:nvPr/>
        </p:nvSpPr>
        <p:spPr>
          <a:xfrm>
            <a:off x="6156176" y="4969692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2018037006 </a:t>
            </a:r>
            <a:r>
              <a:rPr lang="ko-KR" altLang="en-US" sz="1600" b="1" dirty="0">
                <a:solidFill>
                  <a:srgbClr val="10374A"/>
                </a:solidFill>
              </a:rPr>
              <a:t>오지현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2018037007 </a:t>
            </a:r>
            <a:r>
              <a:rPr lang="ko-KR" altLang="en-US" sz="1600" b="1" dirty="0" err="1">
                <a:solidFill>
                  <a:srgbClr val="10374A"/>
                </a:solidFill>
              </a:rPr>
              <a:t>김효희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2018037013 </a:t>
            </a:r>
            <a:r>
              <a:rPr lang="ko-KR" altLang="en-US" sz="1600" b="1" dirty="0" err="1">
                <a:solidFill>
                  <a:srgbClr val="10374A"/>
                </a:solidFill>
              </a:rPr>
              <a:t>이제은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2018037015 </a:t>
            </a:r>
            <a:r>
              <a:rPr lang="ko-KR" altLang="en-US" sz="1600" b="1" dirty="0">
                <a:solidFill>
                  <a:srgbClr val="10374A"/>
                </a:solidFill>
              </a:rPr>
              <a:t>김은진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2018037019 </a:t>
            </a:r>
            <a:r>
              <a:rPr lang="ko-KR" altLang="en-US" sz="1600" b="1" dirty="0">
                <a:solidFill>
                  <a:srgbClr val="10374A"/>
                </a:solidFill>
              </a:rPr>
              <a:t>김소현</a:t>
            </a:r>
            <a:endParaRPr lang="en-US" altLang="ko-KR" sz="1600" b="1" dirty="0">
              <a:solidFill>
                <a:srgbClr val="10374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564904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스마트서비스</a:t>
            </a:r>
            <a:r>
              <a:rPr lang="en-US" altLang="ko-KR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?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719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4231" y="286489"/>
            <a:ext cx="1168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schemeClr val="bg1"/>
                </a:solidFill>
              </a:rPr>
              <a:t>1.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스마트서비스</a:t>
            </a:r>
            <a:r>
              <a:rPr lang="en-US" altLang="ko-KR" sz="1200" b="1" spc="-150" dirty="0">
                <a:solidFill>
                  <a:schemeClr val="bg1"/>
                </a:solidFill>
              </a:rPr>
              <a:t>?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756" y="1263838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+mj-lt"/>
                <a:ea typeface="HY헤드라인M"/>
              </a:rPr>
              <a:t>스마트서비스</a:t>
            </a:r>
            <a:r>
              <a:rPr lang="en-US" altLang="ko-KR" sz="3200" b="1" spc="-150" dirty="0">
                <a:solidFill>
                  <a:srgbClr val="10374A"/>
                </a:solidFill>
                <a:latin typeface="+mj-lt"/>
                <a:ea typeface="HY헤드라인M"/>
              </a:rPr>
              <a:t> </a:t>
            </a:r>
            <a:r>
              <a:rPr lang="ko-KR" altLang="en-US" sz="3200" b="1" spc="-150" dirty="0">
                <a:solidFill>
                  <a:srgbClr val="10374A"/>
                </a:solidFill>
                <a:latin typeface="+mj-lt"/>
                <a:ea typeface="HY헤드라인M"/>
              </a:rPr>
              <a:t>정의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093375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2706956-DD64-4E87-918B-DBEC6A820321}"/>
              </a:ext>
            </a:extLst>
          </p:cNvPr>
          <p:cNvSpPr txBox="1">
            <a:spLocks/>
          </p:cNvSpPr>
          <p:nvPr/>
        </p:nvSpPr>
        <p:spPr>
          <a:xfrm>
            <a:off x="755576" y="3284984"/>
            <a:ext cx="10478642" cy="26643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/>
              <a:t>⇒ 사물이 다른 사물이나 사람과 항상 연결되어 있어서 사람이 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직접 개입하지 않아도 상황을 판단하고 반응할 수 있는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스마트서비스</a:t>
            </a:r>
            <a:r>
              <a:rPr lang="en-US" altLang="ko-KR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사례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82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266" y="263457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/>
              </a:rPr>
              <a:t>스마트서비스 사례</a:t>
            </a:r>
            <a:endParaRPr kumimoji="0" lang="ko-KR" altLang="en-US" sz="1200" b="1" i="0" u="none" strike="noStrike" kern="1200" cap="none" spc="-150" normalizeH="0" baseline="0" dirty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756" y="1166241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1" i="0" u="none" strike="noStrike" kern="1200" cap="none" spc="-150" normalizeH="0" baseline="0" dirty="0"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스마트서비스 사례</a:t>
            </a:r>
            <a:r>
              <a:rPr kumimoji="0" lang="en-US" altLang="ko-KR" sz="3200" b="1" i="0" u="none" strike="noStrike" kern="1200" cap="none" spc="-150" normalizeH="0" baseline="0" dirty="0"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1</a:t>
            </a:r>
            <a:endParaRPr kumimoji="0" lang="ko-KR" altLang="en-US" sz="3200" b="1" i="0" u="none" strike="noStrike" kern="1200" cap="none" spc="-150" normalizeH="0" baseline="0" dirty="0">
              <a:solidFill>
                <a:srgbClr val="10374A"/>
              </a:solidFill>
              <a:effectLst/>
              <a:uLnTx/>
              <a:uFillTx/>
              <a:latin typeface="맑은 고딕"/>
              <a:ea typeface="HY헤드라인M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950796"/>
            <a:ext cx="540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0" i="0" u="none" strike="noStrike" kern="1200" cap="none" spc="0" normalizeH="0" baseline="0" dirty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     ”</a:t>
            </a:r>
            <a:endParaRPr kumimoji="0" lang="ko-KR" altLang="en-US" sz="6000" b="0" i="0" u="none" strike="noStrike" kern="1200" cap="none" spc="0" normalizeH="0" baseline="0" dirty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F1B6F7-19AE-42AD-B81C-CD74CB729887}"/>
              </a:ext>
            </a:extLst>
          </p:cNvPr>
          <p:cNvSpPr txBox="1">
            <a:spLocks/>
          </p:cNvSpPr>
          <p:nvPr/>
        </p:nvSpPr>
        <p:spPr>
          <a:xfrm>
            <a:off x="4337893" y="2279501"/>
            <a:ext cx="5918450" cy="4708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dirty="0"/>
              <a:t>아마존에서 고객들이 주문한 상품들을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도착지까지 자율 주행 </a:t>
            </a:r>
            <a:r>
              <a:rPr lang="ko-KR" altLang="en-US" sz="1800" dirty="0" err="1"/>
              <a:t>드론을</a:t>
            </a:r>
            <a:r>
              <a:rPr lang="ko-KR" altLang="en-US" sz="1800" dirty="0"/>
              <a:t> 활용한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‘</a:t>
            </a:r>
            <a:r>
              <a:rPr lang="ko-KR" altLang="en-US" sz="1800" dirty="0"/>
              <a:t>프라임 에어</a:t>
            </a:r>
            <a:r>
              <a:rPr lang="en-US" altLang="ko-KR" sz="1800" dirty="0"/>
              <a:t>’</a:t>
            </a:r>
            <a:r>
              <a:rPr lang="ko-KR" altLang="en-US" sz="1800" dirty="0"/>
              <a:t> 서비스를 준비함</a:t>
            </a:r>
            <a:r>
              <a:rPr lang="en-US" altLang="ko-KR" sz="1800" dirty="0"/>
              <a:t>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얼마 전 캘리포니아에서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</a:t>
            </a:r>
            <a:r>
              <a:rPr lang="ko-KR" altLang="en-US" sz="1800" dirty="0"/>
              <a:t>배송 시연을 성공함</a:t>
            </a:r>
            <a:r>
              <a:rPr lang="en-US" altLang="ko-KR" sz="1800" dirty="0"/>
              <a:t>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1800" dirty="0" err="1"/>
              <a:t>드론에는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광센서</a:t>
            </a:r>
            <a:r>
              <a:rPr lang="en-US" altLang="ko-KR" sz="1800" dirty="0"/>
              <a:t>,</a:t>
            </a:r>
            <a:r>
              <a:rPr lang="ko-KR" altLang="en-US" sz="1800" dirty="0"/>
              <a:t> 가시관선 센서</a:t>
            </a:r>
            <a:r>
              <a:rPr lang="en-US" altLang="ko-KR" sz="1800" dirty="0"/>
              <a:t>,</a:t>
            </a:r>
          </a:p>
          <a:p>
            <a:pPr marL="0" indent="0">
              <a:buNone/>
              <a:defRPr/>
            </a:pPr>
            <a:r>
              <a:rPr lang="en-US" altLang="ko-KR" sz="1800" dirty="0"/>
              <a:t>   </a:t>
            </a:r>
            <a:r>
              <a:rPr lang="ko-KR" altLang="en-US" sz="1800" dirty="0"/>
              <a:t> 청각 센서</a:t>
            </a:r>
            <a:r>
              <a:rPr lang="en-US" altLang="ko-KR" sz="1800" dirty="0"/>
              <a:t>,</a:t>
            </a:r>
            <a:r>
              <a:rPr lang="ko-KR" altLang="en-US" sz="1800" dirty="0"/>
              <a:t> 입출력 마이크 등의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</a:t>
            </a:r>
            <a:r>
              <a:rPr lang="ko-KR" altLang="en-US" sz="1800" dirty="0"/>
              <a:t>장치들이 장착되어 있음</a:t>
            </a:r>
            <a:r>
              <a:rPr lang="en-US" altLang="ko-KR" sz="18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F71807-BCB3-4F71-AFC4-3C5DA0A87424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51680" y="2270107"/>
            <a:ext cx="3316264" cy="24482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54CFA3-0368-4D05-A39E-3F36FE7D02EE}"/>
              </a:ext>
            </a:extLst>
          </p:cNvPr>
          <p:cNvSpPr txBox="1"/>
          <p:nvPr/>
        </p:nvSpPr>
        <p:spPr>
          <a:xfrm>
            <a:off x="683568" y="4793074"/>
            <a:ext cx="4550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/>
              <a:t>스마트 운송 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아마존의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프라임 에어</a:t>
            </a:r>
            <a:r>
              <a:rPr lang="en-US" altLang="ko-KR" sz="1600" b="1" dirty="0"/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266" y="263457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스마트서비스 사례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5871" y="1098626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스마트서비스 사례</a:t>
            </a:r>
            <a:r>
              <a:rPr lang="en-US" altLang="ko-KR" sz="3200" b="1" spc="-150" dirty="0">
                <a:solidFill>
                  <a:srgbClr val="10374A"/>
                </a:solidFill>
                <a:latin typeface="맑은 고딕"/>
                <a:ea typeface="HY헤드라인M"/>
              </a:rPr>
              <a:t>2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1700" y="883181"/>
            <a:ext cx="540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A8CE84-DF2C-4708-8806-A0FCEC75683A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97762" y="2008901"/>
            <a:ext cx="3555986" cy="2466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620087-F832-4140-85EA-CCEA1979FD70}"/>
              </a:ext>
            </a:extLst>
          </p:cNvPr>
          <p:cNvSpPr txBox="1"/>
          <p:nvPr/>
        </p:nvSpPr>
        <p:spPr>
          <a:xfrm>
            <a:off x="291671" y="4537033"/>
            <a:ext cx="40462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/>
              <a:t>스마트 지게차 관리 시스템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E1B59D-E4C8-4B79-8C86-2D3EA9422B0F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021871" y="4937651"/>
            <a:ext cx="2707767" cy="1434084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E0659F1-C7CD-4D8C-978D-79727B93C1EA}"/>
              </a:ext>
            </a:extLst>
          </p:cNvPr>
          <p:cNvSpPr txBox="1">
            <a:spLocks/>
          </p:cNvSpPr>
          <p:nvPr/>
        </p:nvSpPr>
        <p:spPr>
          <a:xfrm>
            <a:off x="3923929" y="1999381"/>
            <a:ext cx="6206485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dirty="0"/>
              <a:t>관리자는 ‘창고 운영 </a:t>
            </a:r>
            <a:r>
              <a:rPr lang="ko-KR" altLang="en-US" sz="1600" dirty="0" err="1"/>
              <a:t>현황’과</a:t>
            </a:r>
            <a:r>
              <a:rPr lang="ko-KR" altLang="en-US" sz="1600" dirty="0"/>
              <a:t> ‘지게차 운영 계획’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  </a:t>
            </a:r>
            <a:r>
              <a:rPr lang="ko-KR" altLang="en-US" sz="1600" dirty="0"/>
              <a:t>등 창고 운영 시스템에 업로드 함.</a:t>
            </a:r>
            <a:endParaRPr lang="en-US" altLang="ko-KR" sz="1600" dirty="0"/>
          </a:p>
          <a:p>
            <a:pPr marL="0" indent="0">
              <a:buNone/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이 정보는 </a:t>
            </a:r>
            <a:r>
              <a:rPr lang="ko-KR" altLang="en-US" sz="1600" dirty="0" err="1"/>
              <a:t>업로드하자마자</a:t>
            </a:r>
            <a:r>
              <a:rPr lang="ko-KR" altLang="en-US" sz="1600" dirty="0"/>
              <a:t> 지게차에 설치된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 </a:t>
            </a:r>
            <a:r>
              <a:rPr lang="ko-KR" altLang="en-US" sz="1600" dirty="0"/>
              <a:t> 태블릿에 전송해 작업자가 확인 가능하도록 하여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 </a:t>
            </a:r>
            <a:r>
              <a:rPr lang="ko-KR" altLang="en-US" sz="1600" dirty="0"/>
              <a:t> 작업 효율을 높임</a:t>
            </a:r>
            <a:r>
              <a:rPr lang="en-US" altLang="ko-KR" sz="1600" dirty="0">
                <a:cs typeface="함초롬돋움"/>
              </a:rPr>
              <a:t>.</a:t>
            </a:r>
          </a:p>
          <a:p>
            <a:pPr marL="0" indent="0">
              <a:buNone/>
              <a:defRPr/>
            </a:pPr>
            <a:endParaRPr lang="en-US" altLang="ko-KR" sz="1600" dirty="0">
              <a:cs typeface="함초롬돋움"/>
            </a:endParaRPr>
          </a:p>
          <a:p>
            <a:pPr>
              <a:defRPr/>
            </a:pPr>
            <a:r>
              <a:rPr lang="ko-KR" altLang="en-US" sz="1600" dirty="0"/>
              <a:t>지게차 운전자는 이 내용으로 업무를 진행하고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  </a:t>
            </a:r>
            <a:r>
              <a:rPr lang="ko-KR" altLang="en-US" sz="1600" dirty="0"/>
              <a:t>관리자는 운전자의 업무 사항을 파악하여 </a:t>
            </a:r>
            <a:endParaRPr lang="en-US" altLang="ko-KR" sz="1600" dirty="0"/>
          </a:p>
          <a:p>
            <a:pPr marL="0" indent="0">
              <a:buNone/>
              <a:defRPr/>
            </a:pPr>
            <a:r>
              <a:rPr lang="en-US" altLang="ko-KR" sz="1600" dirty="0"/>
              <a:t>     </a:t>
            </a:r>
            <a:r>
              <a:rPr lang="ko-KR" altLang="en-US" sz="1600" dirty="0"/>
              <a:t>추가적인 지시를 내림</a:t>
            </a:r>
            <a:r>
              <a:rPr lang="en-US" altLang="ko-KR" sz="1600" dirty="0">
                <a:cs typeface="함초롬돋움"/>
              </a:rPr>
              <a:t>.</a:t>
            </a:r>
          </a:p>
          <a:p>
            <a:pPr marL="0" indent="0">
              <a:buNone/>
              <a:defRPr/>
            </a:pPr>
            <a:endParaRPr lang="en-US" altLang="ko-KR" sz="1600" dirty="0">
              <a:cs typeface="함초롬돋움"/>
            </a:endParaRPr>
          </a:p>
          <a:p>
            <a:pPr>
              <a:defRPr/>
            </a:pPr>
            <a:r>
              <a:rPr lang="en-US" altLang="ko-KR" sz="1600" dirty="0" err="1">
                <a:cs typeface="함초롬돋움"/>
              </a:rPr>
              <a:t>지게차가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셔터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접근</a:t>
            </a:r>
            <a:r>
              <a:rPr lang="en-US" altLang="ko-KR" sz="1600" dirty="0">
                <a:cs typeface="함초롬돋움"/>
              </a:rPr>
              <a:t> 시 </a:t>
            </a:r>
            <a:r>
              <a:rPr lang="en-US" altLang="ko-KR" sz="1600" dirty="0" err="1">
                <a:cs typeface="함초롬돋움"/>
              </a:rPr>
              <a:t>모션센서로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RFID태그를</a:t>
            </a:r>
            <a:endParaRPr lang="en-US" altLang="ko-KR" sz="1600" dirty="0">
              <a:cs typeface="함초롬돋움"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cs typeface="함초롬돋움"/>
              </a:rPr>
              <a:t>     </a:t>
            </a:r>
            <a:r>
              <a:rPr lang="en-US" altLang="ko-KR" sz="1600" dirty="0" err="1">
                <a:cs typeface="함초롬돋움"/>
              </a:rPr>
              <a:t>읽어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셔터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온오프가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가능하기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때문에</a:t>
            </a:r>
            <a:r>
              <a:rPr lang="en-US" altLang="ko-KR" sz="1600" dirty="0">
                <a:cs typeface="함초롬돋움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1600" dirty="0">
                <a:cs typeface="함초롬돋움"/>
              </a:rPr>
              <a:t>     </a:t>
            </a:r>
            <a:r>
              <a:rPr lang="en-US" altLang="ko-KR" sz="1600" dirty="0" err="1">
                <a:cs typeface="함초롬돋움"/>
              </a:rPr>
              <a:t>자동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셔터관리가</a:t>
            </a:r>
            <a:r>
              <a:rPr lang="en-US" altLang="ko-KR" sz="1600" dirty="0">
                <a:cs typeface="함초롬돋움"/>
              </a:rPr>
              <a:t> </a:t>
            </a:r>
            <a:r>
              <a:rPr lang="en-US" altLang="ko-KR" sz="1600" dirty="0" err="1">
                <a:cs typeface="함초롬돋움"/>
              </a:rPr>
              <a:t>가능하다</a:t>
            </a:r>
            <a:r>
              <a:rPr lang="en-US" altLang="ko-KR" sz="1600" dirty="0">
                <a:cs typeface="함초롬돋움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94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모바일 센싱을 기반으로 한 스마트서비스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110" y="263993"/>
            <a:ext cx="2776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3.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모바일 센싱을 기반으로 한 스마트서비스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아이디어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869864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91A5DE7-2215-43AE-BA46-66947F3B188C}"/>
              </a:ext>
            </a:extLst>
          </p:cNvPr>
          <p:cNvSpPr txBox="1">
            <a:spLocks/>
          </p:cNvSpPr>
          <p:nvPr/>
        </p:nvSpPr>
        <p:spPr>
          <a:xfrm>
            <a:off x="578822" y="4842915"/>
            <a:ext cx="832827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/>
              <a:t>온라인보다 오프라인에서 더 많은 구매가 이뤄지고 있음</a:t>
            </a:r>
            <a:r>
              <a:rPr lang="en-US" altLang="ko-KR" sz="1400" dirty="0"/>
              <a:t>.</a:t>
            </a:r>
          </a:p>
          <a:p>
            <a:pPr>
              <a:defRPr/>
            </a:pPr>
            <a:r>
              <a:rPr lang="ko-KR" altLang="en-US" sz="1400" dirty="0"/>
              <a:t>온라인에서는 식료품의 신선도를 직접 확인할 수 없다고 생각하는 사람이 많음</a:t>
            </a:r>
            <a:r>
              <a:rPr lang="en-US" altLang="ko-KR" sz="1400" dirty="0"/>
              <a:t>.</a:t>
            </a:r>
          </a:p>
          <a:p>
            <a:pPr>
              <a:defRPr/>
            </a:pPr>
            <a:endParaRPr lang="en-US" altLang="ko-KR" sz="1400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ko-KR" sz="1400" i="1" dirty="0"/>
              <a:t>⇒</a:t>
            </a:r>
            <a:r>
              <a:rPr lang="ko-KR" altLang="en-US" sz="1400" i="1" dirty="0"/>
              <a:t>  온라인 구매를 하는 사용자들이 배송중인 식료품의 정확한 신선도 상태를 실시간으로 확인할 수 있게 하여 사용자들이 안심하고 식료품을 구매할 수 있도록 하는 </a:t>
            </a:r>
            <a:r>
              <a:rPr lang="en-US" altLang="ko-KR" sz="1400" i="1" u="sng" dirty="0"/>
              <a:t>‘</a:t>
            </a:r>
            <a:r>
              <a:rPr lang="ko-KR" altLang="en-US" sz="1400" b="1" i="1" u="sng" dirty="0"/>
              <a:t>식료품의 배송</a:t>
            </a:r>
            <a:r>
              <a:rPr lang="en-US" altLang="ko-KR" sz="1400" b="1" i="1" u="sng" dirty="0"/>
              <a:t>’</a:t>
            </a:r>
            <a:r>
              <a:rPr lang="ko-KR" altLang="en-US" sz="1400" i="1" u="sng" dirty="0"/>
              <a:t>에 초점을 맞추어 디자인을 하자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1F3540-5673-4954-9A38-19F67EB74EBF}"/>
              </a:ext>
            </a:extLst>
          </p:cNvPr>
          <p:cNvPicPr/>
          <p:nvPr/>
        </p:nvPicPr>
        <p:blipFill rotWithShape="1">
          <a:blip r:embed="rId3">
            <a:lum/>
          </a:blip>
          <a:srcRect t="1755" b="1"/>
          <a:stretch/>
        </p:blipFill>
        <p:spPr>
          <a:xfrm>
            <a:off x="683568" y="1670193"/>
            <a:ext cx="7488832" cy="2625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B33FF-6836-4EAB-8BBE-26267AAD0616}"/>
              </a:ext>
            </a:extLst>
          </p:cNvPr>
          <p:cNvSpPr txBox="1"/>
          <p:nvPr/>
        </p:nvSpPr>
        <p:spPr>
          <a:xfrm>
            <a:off x="2398098" y="4327236"/>
            <a:ext cx="427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/>
              <a:t>‘</a:t>
            </a:r>
            <a:r>
              <a:rPr lang="ko-KR" altLang="en-US" sz="1200" b="1" dirty="0"/>
              <a:t>오픈 </a:t>
            </a:r>
            <a:r>
              <a:rPr lang="ko-KR" altLang="en-US" sz="1200" b="1" dirty="0" err="1"/>
              <a:t>서베이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의 온라인 식료품 구매에 대한 설문조사 결과</a:t>
            </a:r>
          </a:p>
        </p:txBody>
      </p:sp>
    </p:spTree>
    <p:extLst>
      <p:ext uri="{BB962C8B-B14F-4D97-AF65-F5344CB8AC3E}">
        <p14:creationId xmlns:p14="http://schemas.microsoft.com/office/powerpoint/2010/main" val="251998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836</Words>
  <Application>Microsoft Office PowerPoint</Application>
  <PresentationFormat>화면 슬라이드 쇼(4:3)</PresentationFormat>
  <Paragraphs>206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HY헤드라인M</vt:lpstr>
      <vt:lpstr>맑은 고딕</vt:lpstr>
      <vt:lpstr>1HoonRoman Regular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EJ</dc:creator>
  <cp:lastModifiedBy>은진 김</cp:lastModifiedBy>
  <cp:revision>76</cp:revision>
  <dcterms:created xsi:type="dcterms:W3CDTF">2016-11-03T20:47:04Z</dcterms:created>
  <dcterms:modified xsi:type="dcterms:W3CDTF">2020-04-11T10:04:21Z</dcterms:modified>
  <cp:version>1000.0000.01</cp:version>
</cp:coreProperties>
</file>