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1"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TxStyle/>
      <a:tcStyle>
        <a:tcBdr>
          <a:top>
            <a:lnRef idx="1">
              <a:schemeClr val="accent5"/>
            </a:lnRef>
          </a:top>
          <a:bottom>
            <a:lnRef idx="1">
              <a:schemeClr val="accent5"/>
            </a:lnRef>
          </a:bottom>
        </a:tcBdr>
      </a:tcStyle>
    </a:band1H>
    <a:band1V>
      <a:tcTxStyle/>
      <a:tcStyle>
        <a:tcBdr>
          <a:left>
            <a:lnRef idx="1">
              <a:schemeClr val="accent5"/>
            </a:lnRef>
          </a:left>
          <a:right>
            <a:lnRef idx="1">
              <a:schemeClr val="accent5"/>
            </a:lnRef>
          </a:right>
        </a:tcBdr>
      </a:tcStyle>
    </a:band1V>
    <a:band2V>
      <a:tcTxStyle/>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TxStyle/>
      <a:tcStyle>
        <a:tcBdr/>
        <a:fill>
          <a:solidFill>
            <a:schemeClr val="accent5">
              <a:tint val="40000"/>
            </a:schemeClr>
          </a:solidFill>
        </a:fill>
      </a:tcStyle>
    </a:band1H>
    <a:band2H>
      <a:tcTxStyle/>
      <a:tcStyle>
        <a:tcBdr/>
      </a:tcStyle>
    </a:band2H>
    <a:band1V>
      <a:tcTxStyle/>
      <a:tcStyle>
        <a:tcBdr/>
        <a:fill>
          <a:solidFill>
            <a:schemeClr val="accent5">
              <a:tint val="40000"/>
            </a:schemeClr>
          </a:solidFill>
        </a:fill>
      </a:tcStyle>
    </a:band1V>
    <a:band2V>
      <a:tcTxStyle/>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099" autoAdjust="0"/>
    <p:restoredTop sz="94660"/>
  </p:normalViewPr>
  <p:slideViewPr>
    <p:cSldViewPr>
      <p:cViewPr varScale="1">
        <p:scale>
          <a:sx n="100" d="100"/>
          <a:sy n="100" d="100"/>
        </p:scale>
        <p:origin x="40" y="328"/>
      </p:cViewPr>
      <p:guideLst>
        <p:guide orient="horz" pos="2157"/>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65771C21-3757-4199-83DE-22960358A2A5}" type="datetime1">
              <a:rPr lang="ko-KR" altLang="en-US"/>
              <a:pPr lvl="0">
                <a:defRPr/>
              </a:pPr>
              <a:t>2020-03-31</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4A4E647-5A0F-41E6-A0EF-B58D8C1C6CD4}"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04A4E647-5A0F-41E6-A0EF-B58D8C1C6CD4}" type="slidenum">
              <a:rPr lang="en-US" altLang="en-US"/>
              <a:pPr lvl="0">
                <a:defRPr/>
              </a:pPr>
              <a:t>1</a:t>
            </a:fld>
            <a:endParaRPr lang="en-US" altLang="en-US"/>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10</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11</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12</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13</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14</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marL="0" marR="0" indent="0" algn="l" defTabSz="914400" rtl="0" eaLnBrk="1" latinLnBrk="1" hangingPunct="1">
              <a:lnSpc>
                <a:spcPct val="100000"/>
              </a:lnSpc>
              <a:spcBef>
                <a:spcPts val="0"/>
              </a:spcBef>
              <a:spcAft>
                <a:spcPts val="0"/>
              </a:spcAft>
              <a:buClrTx/>
              <a:buFontTx/>
              <a:buNone/>
              <a:defRPr/>
            </a:pPr>
            <a:r>
              <a:rPr lang="en-US" altLang="ko-KR" sz="1200"/>
              <a:t>http://minheeblog.tistory.com/category/PPT</a:t>
            </a:r>
            <a:endParaRPr lang="en-US" altLang="ko-KR" sz="1200"/>
          </a:p>
          <a:p>
            <a:pPr lvl="0">
              <a:defRPr/>
            </a:pPr>
            <a:endParaRPr lang="ko-KR" altLang="en-US"/>
          </a:p>
        </p:txBody>
      </p:sp>
      <p:sp>
        <p:nvSpPr>
          <p:cNvPr id="4" name="슬라이드 번호 개체 틀 3"/>
          <p:cNvSpPr>
            <a:spLocks noGrp="1"/>
          </p:cNvSpPr>
          <p:nvPr>
            <p:ph type="sldNum" sz="quarter" idx="10"/>
          </p:nvPr>
        </p:nvSpPr>
        <p:spPr/>
        <p:txBody>
          <a:bodyPr/>
          <a:lstStyle/>
          <a:p>
            <a:pPr lvl="0">
              <a:defRPr/>
            </a:pPr>
            <a:fld id="{04A4E647-5A0F-41E6-A0EF-B58D8C1C6CD4}" type="slidenum">
              <a:rPr lang="en-US" altLang="en-US"/>
              <a:pPr lvl="0">
                <a:defRPr/>
              </a:pPr>
              <a:t>15</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04A4E647-5A0F-41E6-A0EF-B58D8C1C6CD4}" type="slidenum">
              <a:rPr lang="en-US" altLang="en-US"/>
              <a:pPr lvl="0">
                <a:defRPr/>
              </a:pPr>
              <a:t>2</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04A4E647-5A0F-41E6-A0EF-B58D8C1C6CD4}" type="slidenum">
              <a:rPr lang="en-US" altLang="en-US"/>
              <a:pPr lvl="0">
                <a:defRPr/>
              </a:pPr>
              <a:t>3</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rPr>
              <a:pPr marL="0" marR="0" lvl="0" indent="0" algn="r" defTabSz="914400" rtl="0" eaLnBrk="1" latinLnBrk="1" hangingPunct="1">
                <a:lnSpc>
                  <a:spcPct val="100000"/>
                </a:lnSpc>
                <a:spcBef>
                  <a:spcPts val="0"/>
                </a:spcBef>
                <a:spcAft>
                  <a:spcPts val="0"/>
                </a:spcAft>
                <a:buClrTx/>
                <a:buFontTx/>
                <a:buNone/>
                <a:defRPr/>
              </a:pPr>
              <a:t>4</a:t>
            </a:fld>
            <a:endParaRPr kumimoji="0" lang="en-US" altLang="en-US" sz="1200" b="0" i="0" u="none" strike="noStrike" kern="1200" cap="none" spc="0" normalizeH="0" baseline="0">
              <a:solidFill>
                <a:prstClr val="black"/>
              </a:solidFill>
              <a:effectLst/>
              <a:uLnTx/>
              <a:uFillTx/>
            </a:endParaRPr>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5</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6</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7</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8</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normAutofit/>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latinLnBrk="1" hangingPunct="1">
              <a:lnSpc>
                <a:spcPct val="100000"/>
              </a:lnSpc>
              <a:spcBef>
                <a:spcPts val="0"/>
              </a:spcBef>
              <a:spcAft>
                <a:spcPts val="0"/>
              </a:spcAft>
              <a:buClrTx/>
              <a:buFontTx/>
              <a:buNone/>
              <a:defRPr/>
            </a:pPr>
            <a:fld id="{04A4E647-5A0F-41E6-A0EF-B58D8C1C6CD4}" type="slidenum">
              <a:rPr kumimoji="0" lang="en-US" altLang="en-US" sz="1200" b="0" i="0" u="none" strike="noStrike" kern="1200" cap="none" spc="0" normalizeH="0" baseline="0">
                <a:solidFill>
                  <a:prstClr val="black"/>
                </a:solidFill>
                <a:effectLst/>
                <a:uLnTx/>
                <a:uFillTx/>
                <a:latin typeface="맑은 고딕"/>
                <a:ea typeface="맑은 고딕"/>
                <a:cs typeface="+mn-cs"/>
              </a:rPr>
              <a:pPr marL="0" marR="0" lvl="0" indent="0" algn="r" defTabSz="914400" rtl="0" eaLnBrk="1" latinLnBrk="1" hangingPunct="1">
                <a:lnSpc>
                  <a:spcPct val="100000"/>
                </a:lnSpc>
                <a:spcBef>
                  <a:spcPts val="0"/>
                </a:spcBef>
                <a:spcAft>
                  <a:spcPts val="0"/>
                </a:spcAft>
                <a:buClrTx/>
                <a:buFontTx/>
                <a:buNone/>
                <a:defRPr/>
              </a:pPr>
              <a:t>9</a:t>
            </a:fld>
            <a:endParaRPr kumimoji="0" lang="en-US" altLang="en-US" sz="1200" b="0" i="0" u="none" strike="noStrike" kern="1200" cap="none" spc="0" normalizeH="0" baseline="0">
              <a:solidFill>
                <a:prstClr val="black"/>
              </a:solidFill>
              <a:effectLst/>
              <a:uLnTx/>
              <a:uFillTx/>
              <a:latin typeface="맑은 고딕"/>
              <a:ea typeface="맑은 고딕"/>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2020-03-30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E722-38C7-4231-8BB5-7A27D4E5977D}" type="datetimeFigureOut">
              <a:rPr lang="ko-KR" altLang="en-US" smtClean="0"/>
              <a:pPr/>
              <a:t>2020-03-30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CD0F7-B239-41DD-B89C-138EEA1D13E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image" Target="../media/image5.png"  /><Relationship Id="rId4" Type="http://schemas.openxmlformats.org/officeDocument/2006/relationships/image" Target="../media/image6.png"  /><Relationship Id="rId5" Type="http://schemas.openxmlformats.org/officeDocument/2006/relationships/image" Target="../media/image7.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1835696" y="2708920"/>
            <a:ext cx="5472608" cy="769441"/>
          </a:xfrm>
          <a:prstGeom prst="rect">
            <a:avLst/>
          </a:prstGeom>
          <a:noFill/>
        </p:spPr>
        <p:txBody>
          <a:bodyPr wrap="square" rtlCol="0">
            <a:spAutoFit/>
          </a:bodyPr>
          <a:lstStyle/>
          <a:p>
            <a:pPr algn="ctr"/>
            <a:r>
              <a:rPr lang="ko-KR" altLang="en-US" sz="4400" b="1" spc="-150" dirty="0">
                <a:solidFill>
                  <a:schemeClr val="bg1"/>
                </a:solidFill>
              </a:rPr>
              <a:t>알츠하이머형 치매</a:t>
            </a:r>
          </a:p>
        </p:txBody>
      </p:sp>
      <p:sp>
        <p:nvSpPr>
          <p:cNvPr id="5" name="TextBox 4"/>
          <p:cNvSpPr txBox="1"/>
          <p:nvPr/>
        </p:nvSpPr>
        <p:spPr>
          <a:xfrm>
            <a:off x="3203848" y="4170566"/>
            <a:ext cx="2736304" cy="1815882"/>
          </a:xfrm>
          <a:prstGeom prst="rect">
            <a:avLst/>
          </a:prstGeom>
          <a:noFill/>
        </p:spPr>
        <p:txBody>
          <a:bodyPr wrap="square" rtlCol="0">
            <a:spAutoFit/>
          </a:bodyPr>
          <a:lstStyle/>
          <a:p>
            <a:pPr algn="dist"/>
            <a:r>
              <a:rPr lang="en-US" altLang="ko-KR" sz="1600" b="1" dirty="0">
                <a:solidFill>
                  <a:schemeClr val="bg1"/>
                </a:solidFill>
              </a:rPr>
              <a:t>&lt;Computer Engineering&gt;</a:t>
            </a:r>
          </a:p>
          <a:p>
            <a:pPr algn="dist"/>
            <a:endParaRPr lang="en-US" altLang="ko-KR" sz="1600" b="1" dirty="0">
              <a:solidFill>
                <a:schemeClr val="bg1"/>
              </a:solidFill>
            </a:endParaRPr>
          </a:p>
          <a:p>
            <a:pPr algn="dist"/>
            <a:endParaRPr lang="en-US" altLang="ko-KR" sz="1600" b="1" dirty="0">
              <a:solidFill>
                <a:schemeClr val="bg1"/>
              </a:solidFill>
            </a:endParaRPr>
          </a:p>
          <a:p>
            <a:pPr algn="dist"/>
            <a:r>
              <a:rPr lang="en-US" altLang="ko-KR" sz="1600" b="1" dirty="0">
                <a:solidFill>
                  <a:schemeClr val="bg1"/>
                </a:solidFill>
              </a:rPr>
              <a:t>2018037006 </a:t>
            </a:r>
            <a:r>
              <a:rPr lang="ko-KR" altLang="en-US" sz="1600" b="1" dirty="0">
                <a:solidFill>
                  <a:schemeClr val="bg1"/>
                </a:solidFill>
              </a:rPr>
              <a:t>오지현</a:t>
            </a:r>
            <a:endParaRPr lang="en-US" altLang="ko-KR" sz="1600" b="1" dirty="0">
              <a:solidFill>
                <a:schemeClr val="bg1"/>
              </a:solidFill>
            </a:endParaRPr>
          </a:p>
          <a:p>
            <a:pPr algn="dist"/>
            <a:r>
              <a:rPr lang="en-US" altLang="ko-KR" sz="1600" b="1" dirty="0">
                <a:solidFill>
                  <a:schemeClr val="bg1"/>
                </a:solidFill>
              </a:rPr>
              <a:t>2018037007 </a:t>
            </a:r>
            <a:r>
              <a:rPr lang="ko-KR" altLang="en-US" sz="1600" b="1" dirty="0" err="1">
                <a:solidFill>
                  <a:schemeClr val="bg1"/>
                </a:solidFill>
              </a:rPr>
              <a:t>김효희</a:t>
            </a:r>
            <a:endParaRPr lang="en-US" altLang="ko-KR" sz="1600" b="1" dirty="0">
              <a:solidFill>
                <a:schemeClr val="bg1"/>
              </a:solidFill>
            </a:endParaRPr>
          </a:p>
          <a:p>
            <a:pPr algn="dist"/>
            <a:r>
              <a:rPr lang="en-US" altLang="ko-KR" sz="1600" b="1" dirty="0">
                <a:solidFill>
                  <a:schemeClr val="bg1"/>
                </a:solidFill>
              </a:rPr>
              <a:t>2018037015 </a:t>
            </a:r>
            <a:r>
              <a:rPr lang="ko-KR" altLang="en-US" sz="1600" b="1" dirty="0">
                <a:solidFill>
                  <a:schemeClr val="bg1"/>
                </a:solidFill>
              </a:rPr>
              <a:t>김은진</a:t>
            </a:r>
            <a:endParaRPr lang="en-US" altLang="ko-KR" sz="1600" b="1" dirty="0">
              <a:solidFill>
                <a:schemeClr val="bg1"/>
              </a:solidFill>
            </a:endParaRPr>
          </a:p>
          <a:p>
            <a:pPr algn="dist"/>
            <a:r>
              <a:rPr lang="en-US" altLang="ko-KR" sz="1600" b="1" dirty="0">
                <a:solidFill>
                  <a:schemeClr val="bg1"/>
                </a:solidFill>
              </a:rPr>
              <a:t>2018037019 </a:t>
            </a:r>
            <a:r>
              <a:rPr lang="ko-KR" altLang="en-US" sz="1600" b="1" dirty="0">
                <a:solidFill>
                  <a:schemeClr val="bg1"/>
                </a:solidFill>
              </a:rPr>
              <a:t>김소현</a:t>
            </a:r>
            <a:endParaRPr lang="en-US" altLang="ko-KR" sz="1600" b="1" dirty="0">
              <a:solidFill>
                <a:schemeClr val="bg1"/>
              </a:solidFill>
            </a:endParaRPr>
          </a:p>
        </p:txBody>
      </p:sp>
      <p:sp>
        <p:nvSpPr>
          <p:cNvPr id="4" name="TextBox 3"/>
          <p:cNvSpPr txBox="1"/>
          <p:nvPr/>
        </p:nvSpPr>
        <p:spPr>
          <a:xfrm>
            <a:off x="2483768" y="2276872"/>
            <a:ext cx="4256473" cy="369332"/>
          </a:xfrm>
          <a:prstGeom prst="rect">
            <a:avLst/>
          </a:prstGeom>
          <a:solidFill>
            <a:schemeClr val="bg1"/>
          </a:solidFill>
        </p:spPr>
        <p:txBody>
          <a:bodyPr wrap="square" rtlCol="0">
            <a:spAutoFit/>
          </a:bodyPr>
          <a:lstStyle/>
          <a:p>
            <a:pPr algn="dist"/>
            <a:r>
              <a:rPr lang="en-US" altLang="ko-KR" b="1" dirty="0">
                <a:latin typeface="+mj-ea"/>
                <a:ea typeface="+mj-ea"/>
              </a:rPr>
              <a:t>applied mathematics</a:t>
            </a:r>
            <a:endParaRPr lang="ko-KR" altLang="en-US" sz="1400" b="1" dirty="0">
              <a:solidFill>
                <a:schemeClr val="tx2">
                  <a:lumMod val="50000"/>
                </a:schemeClr>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156144" y="271681"/>
            <a:ext cx="1423788"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4. </a:t>
            </a:r>
            <a:r>
              <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상용예정 디바이스</a:t>
            </a: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rPr>
              <a:t>디바이스 설명</a:t>
            </a:r>
          </a:p>
        </p:txBody>
      </p:sp>
      <p:sp>
        <p:nvSpPr>
          <p:cNvPr id="13" name="TextBox 12">
            <a:extLst>
              <a:ext uri="{FF2B5EF4-FFF2-40B4-BE49-F238E27FC236}">
                <a16:creationId xmlns:a16="http://schemas.microsoft.com/office/drawing/2014/main" id="{820D286C-B9C2-4305-A5A4-4BF27A4F76A1}"/>
              </a:ext>
            </a:extLst>
          </p:cNvPr>
          <p:cNvSpPr txBox="1"/>
          <p:nvPr/>
        </p:nvSpPr>
        <p:spPr>
          <a:xfrm>
            <a:off x="1115616" y="944679"/>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10" name="제목 1">
            <a:extLst>
              <a:ext uri="{FF2B5EF4-FFF2-40B4-BE49-F238E27FC236}">
                <a16:creationId xmlns:a16="http://schemas.microsoft.com/office/drawing/2014/main" id="{5E813551-3161-4989-9A4D-75B801994E1F}"/>
              </a:ext>
            </a:extLst>
          </p:cNvPr>
          <p:cNvSpPr txBox="1">
            <a:spLocks/>
          </p:cNvSpPr>
          <p:nvPr/>
        </p:nvSpPr>
        <p:spPr>
          <a:xfrm>
            <a:off x="826368" y="2352623"/>
            <a:ext cx="4177680" cy="626721"/>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1. </a:t>
            </a: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콘솔게임</a:t>
            </a: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_console game</a:t>
            </a:r>
            <a:endPar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endParaRPr>
          </a:p>
        </p:txBody>
      </p:sp>
      <p:sp>
        <p:nvSpPr>
          <p:cNvPr id="15" name="내용 개체 틀 2">
            <a:extLst>
              <a:ext uri="{FF2B5EF4-FFF2-40B4-BE49-F238E27FC236}">
                <a16:creationId xmlns:a16="http://schemas.microsoft.com/office/drawing/2014/main" id="{3021B25E-C031-4181-BDE4-0F3615831B4F}"/>
              </a:ext>
            </a:extLst>
          </p:cNvPr>
          <p:cNvSpPr txBox="1">
            <a:spLocks/>
          </p:cNvSpPr>
          <p:nvPr/>
        </p:nvSpPr>
        <p:spPr>
          <a:xfrm>
            <a:off x="982368" y="3048928"/>
            <a:ext cx="3877664" cy="225227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콘솔게임 중 하나인 </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Wii</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를 활용 하여 환자의 운동능력과 행동능력을 관찰하고 향상시킬 것이다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어렵지 않은 조작법으로 다양한 연령층의 사용이 가능하다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p:txBody>
      </p:sp>
      <p:pic>
        <p:nvPicPr>
          <p:cNvPr id="5" name="그림 4">
            <a:extLst>
              <a:ext uri="{FF2B5EF4-FFF2-40B4-BE49-F238E27FC236}">
                <a16:creationId xmlns:a16="http://schemas.microsoft.com/office/drawing/2014/main" id="{35EC5C6F-D6DD-4ECD-B065-EA4A2BD51590}"/>
              </a:ext>
            </a:extLst>
          </p:cNvPr>
          <p:cNvPicPr>
            <a:picLocks noChangeAspect="1"/>
          </p:cNvPicPr>
          <p:nvPr/>
        </p:nvPicPr>
        <p:blipFill>
          <a:blip r:embed="rId3"/>
          <a:stretch>
            <a:fillRect/>
          </a:stretch>
        </p:blipFill>
        <p:spPr>
          <a:xfrm>
            <a:off x="5004048" y="2464593"/>
            <a:ext cx="1790700" cy="1928813"/>
          </a:xfrm>
          <a:prstGeom prst="rect">
            <a:avLst/>
          </a:prstGeom>
        </p:spPr>
      </p:pic>
      <p:pic>
        <p:nvPicPr>
          <p:cNvPr id="6" name="그림 5">
            <a:extLst>
              <a:ext uri="{FF2B5EF4-FFF2-40B4-BE49-F238E27FC236}">
                <a16:creationId xmlns:a16="http://schemas.microsoft.com/office/drawing/2014/main" id="{31D1585C-09A8-402F-B178-C864833F1B8F}"/>
              </a:ext>
            </a:extLst>
          </p:cNvPr>
          <p:cNvPicPr>
            <a:picLocks noChangeAspect="1"/>
          </p:cNvPicPr>
          <p:nvPr/>
        </p:nvPicPr>
        <p:blipFill>
          <a:blip r:embed="rId4"/>
          <a:stretch>
            <a:fillRect/>
          </a:stretch>
        </p:blipFill>
        <p:spPr>
          <a:xfrm>
            <a:off x="5403168" y="3999898"/>
            <a:ext cx="2783160" cy="1913423"/>
          </a:xfrm>
          <a:prstGeom prst="rect">
            <a:avLst/>
          </a:prstGeom>
        </p:spPr>
      </p:pic>
      <p:pic>
        <p:nvPicPr>
          <p:cNvPr id="7" name="그림 6">
            <a:extLst>
              <a:ext uri="{FF2B5EF4-FFF2-40B4-BE49-F238E27FC236}">
                <a16:creationId xmlns:a16="http://schemas.microsoft.com/office/drawing/2014/main" id="{CD734A28-3C12-4F56-8762-2A05945D6DD4}"/>
              </a:ext>
            </a:extLst>
          </p:cNvPr>
          <p:cNvPicPr>
            <a:picLocks noChangeAspect="1"/>
          </p:cNvPicPr>
          <p:nvPr/>
        </p:nvPicPr>
        <p:blipFill rotWithShape="1">
          <a:blip r:embed="rId5"/>
          <a:srcRect l="19383" b="16356"/>
          <a:stretch/>
        </p:blipFill>
        <p:spPr>
          <a:xfrm>
            <a:off x="6889767" y="2437148"/>
            <a:ext cx="1240157" cy="1531243"/>
          </a:xfrm>
          <a:prstGeom prst="rect">
            <a:avLst/>
          </a:prstGeom>
        </p:spPr>
      </p:pic>
    </p:spTree>
    <p:extLst>
      <p:ext uri="{BB962C8B-B14F-4D97-AF65-F5344CB8AC3E}">
        <p14:creationId xmlns:p14="http://schemas.microsoft.com/office/powerpoint/2010/main" val="326646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156144" y="271681"/>
            <a:ext cx="1423788"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4. </a:t>
            </a:r>
            <a:r>
              <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상용예정 디바이스</a:t>
            </a: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rPr>
              <a:t>디바이스</a:t>
            </a:r>
          </a:p>
        </p:txBody>
      </p:sp>
      <p:sp>
        <p:nvSpPr>
          <p:cNvPr id="13" name="TextBox 12">
            <a:extLst>
              <a:ext uri="{FF2B5EF4-FFF2-40B4-BE49-F238E27FC236}">
                <a16:creationId xmlns:a16="http://schemas.microsoft.com/office/drawing/2014/main" id="{820D286C-B9C2-4305-A5A4-4BF27A4F76A1}"/>
              </a:ext>
            </a:extLst>
          </p:cNvPr>
          <p:cNvSpPr txBox="1"/>
          <p:nvPr/>
        </p:nvSpPr>
        <p:spPr>
          <a:xfrm>
            <a:off x="1115616" y="973177"/>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10" name="제목 1">
            <a:extLst>
              <a:ext uri="{FF2B5EF4-FFF2-40B4-BE49-F238E27FC236}">
                <a16:creationId xmlns:a16="http://schemas.microsoft.com/office/drawing/2014/main" id="{5E813551-3161-4989-9A4D-75B801994E1F}"/>
              </a:ext>
            </a:extLst>
          </p:cNvPr>
          <p:cNvSpPr txBox="1">
            <a:spLocks/>
          </p:cNvSpPr>
          <p:nvPr/>
        </p:nvSpPr>
        <p:spPr>
          <a:xfrm>
            <a:off x="826368" y="2352623"/>
            <a:ext cx="4177680" cy="626721"/>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2. </a:t>
            </a: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스마트폰 </a:t>
            </a: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&amp; </a:t>
            </a: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태블릿</a:t>
            </a:r>
          </a:p>
        </p:txBody>
      </p:sp>
      <p:sp>
        <p:nvSpPr>
          <p:cNvPr id="12" name="내용 개체 틀 2">
            <a:extLst>
              <a:ext uri="{FF2B5EF4-FFF2-40B4-BE49-F238E27FC236}">
                <a16:creationId xmlns:a16="http://schemas.microsoft.com/office/drawing/2014/main" id="{994DD716-2F91-45CD-A6F5-023CC7A143C0}"/>
              </a:ext>
            </a:extLst>
          </p:cNvPr>
          <p:cNvSpPr txBox="1">
            <a:spLocks/>
          </p:cNvSpPr>
          <p:nvPr/>
        </p:nvSpPr>
        <p:spPr>
          <a:xfrm>
            <a:off x="1012054" y="3080085"/>
            <a:ext cx="4424042" cy="193309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터치 스크린이 있어 터치만으로도 누구나 쉽고 빠르게 조작할 수 있다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다양한 게임과 앱을 시간</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공간의 제약없이 사용 가능하다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p:txBody>
      </p:sp>
      <p:pic>
        <p:nvPicPr>
          <p:cNvPr id="4" name="그림 3">
            <a:extLst>
              <a:ext uri="{FF2B5EF4-FFF2-40B4-BE49-F238E27FC236}">
                <a16:creationId xmlns:a16="http://schemas.microsoft.com/office/drawing/2014/main" id="{E4519914-E0B5-4437-8569-23456DCC7C67}"/>
              </a:ext>
            </a:extLst>
          </p:cNvPr>
          <p:cNvPicPr>
            <a:picLocks noChangeAspect="1"/>
          </p:cNvPicPr>
          <p:nvPr/>
        </p:nvPicPr>
        <p:blipFill rotWithShape="1">
          <a:blip r:embed="rId3"/>
          <a:srcRect l="15894" t="3647" r="8839" b="3281"/>
          <a:stretch/>
        </p:blipFill>
        <p:spPr>
          <a:xfrm>
            <a:off x="6173235" y="4158531"/>
            <a:ext cx="816855" cy="1351842"/>
          </a:xfrm>
          <a:prstGeom prst="rect">
            <a:avLst/>
          </a:prstGeom>
        </p:spPr>
      </p:pic>
      <p:pic>
        <p:nvPicPr>
          <p:cNvPr id="5" name="그림 4">
            <a:extLst>
              <a:ext uri="{FF2B5EF4-FFF2-40B4-BE49-F238E27FC236}">
                <a16:creationId xmlns:a16="http://schemas.microsoft.com/office/drawing/2014/main" id="{AE203CA4-59E6-43DD-82CB-5ADB0F28AE91}"/>
              </a:ext>
            </a:extLst>
          </p:cNvPr>
          <p:cNvPicPr>
            <a:picLocks noChangeAspect="1"/>
          </p:cNvPicPr>
          <p:nvPr/>
        </p:nvPicPr>
        <p:blipFill rotWithShape="1">
          <a:blip r:embed="rId4"/>
          <a:srcRect l="13532"/>
          <a:stretch/>
        </p:blipFill>
        <p:spPr>
          <a:xfrm>
            <a:off x="6990162" y="3875118"/>
            <a:ext cx="1145251" cy="1851162"/>
          </a:xfrm>
          <a:prstGeom prst="rect">
            <a:avLst/>
          </a:prstGeom>
        </p:spPr>
      </p:pic>
      <p:pic>
        <p:nvPicPr>
          <p:cNvPr id="6" name="그림 5">
            <a:extLst>
              <a:ext uri="{FF2B5EF4-FFF2-40B4-BE49-F238E27FC236}">
                <a16:creationId xmlns:a16="http://schemas.microsoft.com/office/drawing/2014/main" id="{90ABFA12-E853-46B5-A35D-138047EDDD2F}"/>
              </a:ext>
            </a:extLst>
          </p:cNvPr>
          <p:cNvPicPr>
            <a:picLocks noChangeAspect="1"/>
          </p:cNvPicPr>
          <p:nvPr/>
        </p:nvPicPr>
        <p:blipFill rotWithShape="1">
          <a:blip r:embed="rId5"/>
          <a:srcRect b="6630"/>
          <a:stretch/>
        </p:blipFill>
        <p:spPr>
          <a:xfrm>
            <a:off x="5614900" y="2167795"/>
            <a:ext cx="2304056" cy="1772039"/>
          </a:xfrm>
          <a:prstGeom prst="rect">
            <a:avLst/>
          </a:prstGeom>
        </p:spPr>
      </p:pic>
    </p:spTree>
    <p:extLst>
      <p:ext uri="{BB962C8B-B14F-4D97-AF65-F5344CB8AC3E}">
        <p14:creationId xmlns:p14="http://schemas.microsoft.com/office/powerpoint/2010/main" val="339940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156144" y="271681"/>
            <a:ext cx="1423788"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4. </a:t>
            </a:r>
            <a:r>
              <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상용예정 디바이스</a:t>
            </a: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rPr>
              <a:t>디바이스 설명</a:t>
            </a:r>
          </a:p>
        </p:txBody>
      </p:sp>
      <p:sp>
        <p:nvSpPr>
          <p:cNvPr id="13" name="TextBox 12">
            <a:extLst>
              <a:ext uri="{FF2B5EF4-FFF2-40B4-BE49-F238E27FC236}">
                <a16:creationId xmlns:a16="http://schemas.microsoft.com/office/drawing/2014/main" id="{820D286C-B9C2-4305-A5A4-4BF27A4F76A1}"/>
              </a:ext>
            </a:extLst>
          </p:cNvPr>
          <p:cNvSpPr txBox="1"/>
          <p:nvPr/>
        </p:nvSpPr>
        <p:spPr>
          <a:xfrm>
            <a:off x="1115616" y="944679"/>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10" name="제목 1">
            <a:extLst>
              <a:ext uri="{FF2B5EF4-FFF2-40B4-BE49-F238E27FC236}">
                <a16:creationId xmlns:a16="http://schemas.microsoft.com/office/drawing/2014/main" id="{5E813551-3161-4989-9A4D-75B801994E1F}"/>
              </a:ext>
            </a:extLst>
          </p:cNvPr>
          <p:cNvSpPr txBox="1">
            <a:spLocks/>
          </p:cNvSpPr>
          <p:nvPr/>
        </p:nvSpPr>
        <p:spPr>
          <a:xfrm>
            <a:off x="826368" y="2352623"/>
            <a:ext cx="4177680" cy="626721"/>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2. </a:t>
            </a: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스마트폰 </a:t>
            </a: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&amp; </a:t>
            </a: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태블릿</a:t>
            </a:r>
          </a:p>
        </p:txBody>
      </p:sp>
      <p:sp>
        <p:nvSpPr>
          <p:cNvPr id="15" name="내용 개체 틀 2">
            <a:extLst>
              <a:ext uri="{FF2B5EF4-FFF2-40B4-BE49-F238E27FC236}">
                <a16:creationId xmlns:a16="http://schemas.microsoft.com/office/drawing/2014/main" id="{3021B25E-C031-4181-BDE4-0F3615831B4F}"/>
              </a:ext>
            </a:extLst>
          </p:cNvPr>
          <p:cNvSpPr txBox="1">
            <a:spLocks/>
          </p:cNvSpPr>
          <p:nvPr/>
        </p:nvSpPr>
        <p:spPr>
          <a:xfrm>
            <a:off x="982368" y="3048928"/>
            <a:ext cx="3550112" cy="261232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다양한 예방 게임과 앱들을 스마트폰과 </a:t>
            </a:r>
            <a:r>
              <a:rPr kumimoji="0" lang="ko-KR" altLang="en-US" sz="1800" b="0" i="0" u="none" strike="noStrike" kern="1200" cap="none" spc="0" normalizeH="0" baseline="0" noProof="0" dirty="0" err="1">
                <a:ln>
                  <a:noFill/>
                </a:ln>
                <a:solidFill>
                  <a:prstClr val="black"/>
                </a:solidFill>
                <a:effectLst/>
                <a:uLnTx/>
                <a:uFillTx/>
                <a:latin typeface="HY헤드라인M" panose="02030600000101010101" pitchFamily="18" charset="-127"/>
                <a:ea typeface="HY헤드라인M" panose="02030600000101010101" pitchFamily="18" charset="-127"/>
                <a:cs typeface="+mn-cs"/>
              </a:rPr>
              <a:t>태블릿으로</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쉽게 접할 수 있다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게임 형태로 만들어져 스마트폰 게임에 익숙하지 않은 사람들도 적은 시간에 조작법을 익힐 수 있다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p:txBody>
      </p:sp>
      <p:pic>
        <p:nvPicPr>
          <p:cNvPr id="19" name="그림 18">
            <a:extLst>
              <a:ext uri="{FF2B5EF4-FFF2-40B4-BE49-F238E27FC236}">
                <a16:creationId xmlns:a16="http://schemas.microsoft.com/office/drawing/2014/main" id="{6FD9C93F-7DD7-4C64-A4FB-9D65C6AA602F}"/>
              </a:ext>
            </a:extLst>
          </p:cNvPr>
          <p:cNvPicPr>
            <a:picLocks noChangeAspect="1"/>
          </p:cNvPicPr>
          <p:nvPr/>
        </p:nvPicPr>
        <p:blipFill>
          <a:blip r:embed="rId3"/>
          <a:stretch>
            <a:fillRect/>
          </a:stretch>
        </p:blipFill>
        <p:spPr>
          <a:xfrm>
            <a:off x="6395687" y="2412953"/>
            <a:ext cx="2212278" cy="2024159"/>
          </a:xfrm>
          <a:prstGeom prst="rect">
            <a:avLst/>
          </a:prstGeom>
        </p:spPr>
      </p:pic>
      <p:pic>
        <p:nvPicPr>
          <p:cNvPr id="20" name="그림 19">
            <a:extLst>
              <a:ext uri="{FF2B5EF4-FFF2-40B4-BE49-F238E27FC236}">
                <a16:creationId xmlns:a16="http://schemas.microsoft.com/office/drawing/2014/main" id="{5B70BD65-473E-459F-A033-D5FBEB09EC03}"/>
              </a:ext>
            </a:extLst>
          </p:cNvPr>
          <p:cNvPicPr>
            <a:picLocks noChangeAspect="1"/>
          </p:cNvPicPr>
          <p:nvPr/>
        </p:nvPicPr>
        <p:blipFill>
          <a:blip r:embed="rId4"/>
          <a:stretch>
            <a:fillRect/>
          </a:stretch>
        </p:blipFill>
        <p:spPr>
          <a:xfrm>
            <a:off x="4611521" y="3450573"/>
            <a:ext cx="2212861" cy="1692188"/>
          </a:xfrm>
          <a:prstGeom prst="rect">
            <a:avLst/>
          </a:prstGeom>
        </p:spPr>
      </p:pic>
      <p:pic>
        <p:nvPicPr>
          <p:cNvPr id="21" name="그림 20">
            <a:extLst>
              <a:ext uri="{FF2B5EF4-FFF2-40B4-BE49-F238E27FC236}">
                <a16:creationId xmlns:a16="http://schemas.microsoft.com/office/drawing/2014/main" id="{D7F80B80-E305-40A3-B200-7ADE0259551B}"/>
              </a:ext>
            </a:extLst>
          </p:cNvPr>
          <p:cNvPicPr>
            <a:picLocks noChangeAspect="1"/>
          </p:cNvPicPr>
          <p:nvPr/>
        </p:nvPicPr>
        <p:blipFill rotWithShape="1">
          <a:blip r:embed="rId5"/>
          <a:srcRect b="15054"/>
          <a:stretch/>
        </p:blipFill>
        <p:spPr>
          <a:xfrm>
            <a:off x="4860032" y="4549423"/>
            <a:ext cx="3594749" cy="1647626"/>
          </a:xfrm>
          <a:prstGeom prst="rect">
            <a:avLst/>
          </a:prstGeom>
        </p:spPr>
      </p:pic>
    </p:spTree>
    <p:extLst>
      <p:ext uri="{BB962C8B-B14F-4D97-AF65-F5344CB8AC3E}">
        <p14:creationId xmlns:p14="http://schemas.microsoft.com/office/powerpoint/2010/main" val="426153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156144" y="271681"/>
            <a:ext cx="1423788"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4. </a:t>
            </a:r>
            <a:r>
              <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상용예정 디바이스</a:t>
            </a: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rPr>
              <a:t>프로그램</a:t>
            </a:r>
          </a:p>
        </p:txBody>
      </p:sp>
      <p:sp>
        <p:nvSpPr>
          <p:cNvPr id="13" name="TextBox 12">
            <a:extLst>
              <a:ext uri="{FF2B5EF4-FFF2-40B4-BE49-F238E27FC236}">
                <a16:creationId xmlns:a16="http://schemas.microsoft.com/office/drawing/2014/main" id="{820D286C-B9C2-4305-A5A4-4BF27A4F76A1}"/>
              </a:ext>
            </a:extLst>
          </p:cNvPr>
          <p:cNvSpPr txBox="1"/>
          <p:nvPr/>
        </p:nvSpPr>
        <p:spPr>
          <a:xfrm>
            <a:off x="1115616" y="999687"/>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10" name="제목 1">
            <a:extLst>
              <a:ext uri="{FF2B5EF4-FFF2-40B4-BE49-F238E27FC236}">
                <a16:creationId xmlns:a16="http://schemas.microsoft.com/office/drawing/2014/main" id="{5E813551-3161-4989-9A4D-75B801994E1F}"/>
              </a:ext>
            </a:extLst>
          </p:cNvPr>
          <p:cNvSpPr txBox="1">
            <a:spLocks/>
          </p:cNvSpPr>
          <p:nvPr/>
        </p:nvSpPr>
        <p:spPr>
          <a:xfrm>
            <a:off x="826368" y="2352623"/>
            <a:ext cx="4177680" cy="626721"/>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인지능력 향상 프로그램</a:t>
            </a:r>
          </a:p>
        </p:txBody>
      </p:sp>
      <p:sp>
        <p:nvSpPr>
          <p:cNvPr id="12" name="내용 개체 틀 2">
            <a:extLst>
              <a:ext uri="{FF2B5EF4-FFF2-40B4-BE49-F238E27FC236}">
                <a16:creationId xmlns:a16="http://schemas.microsoft.com/office/drawing/2014/main" id="{994DD716-2F91-45CD-A6F5-023CC7A143C0}"/>
              </a:ext>
            </a:extLst>
          </p:cNvPr>
          <p:cNvSpPr txBox="1">
            <a:spLocks/>
          </p:cNvSpPr>
          <p:nvPr/>
        </p:nvSpPr>
        <p:spPr>
          <a:xfrm>
            <a:off x="1012054" y="3080086"/>
            <a:ext cx="4280026" cy="17625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알츠하이머병 초기 단계인 환자들의 인지 능력 향상에 도움을 준다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알츠하이머병에 관심이 있거나 예방차원에서도 활용될 수 있다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p:txBody>
      </p:sp>
      <p:pic>
        <p:nvPicPr>
          <p:cNvPr id="4" name="그림 3">
            <a:extLst>
              <a:ext uri="{FF2B5EF4-FFF2-40B4-BE49-F238E27FC236}">
                <a16:creationId xmlns:a16="http://schemas.microsoft.com/office/drawing/2014/main" id="{3939F0CD-A203-4C50-8B20-3BC33FF43CB5}"/>
              </a:ext>
            </a:extLst>
          </p:cNvPr>
          <p:cNvPicPr>
            <a:picLocks noChangeAspect="1"/>
          </p:cNvPicPr>
          <p:nvPr/>
        </p:nvPicPr>
        <p:blipFill>
          <a:blip r:embed="rId3"/>
          <a:stretch>
            <a:fillRect/>
          </a:stretch>
        </p:blipFill>
        <p:spPr>
          <a:xfrm>
            <a:off x="5506631" y="2352623"/>
            <a:ext cx="2867025" cy="3028950"/>
          </a:xfrm>
          <a:prstGeom prst="rect">
            <a:avLst/>
          </a:prstGeom>
        </p:spPr>
      </p:pic>
    </p:spTree>
    <p:extLst>
      <p:ext uri="{BB962C8B-B14F-4D97-AF65-F5344CB8AC3E}">
        <p14:creationId xmlns:p14="http://schemas.microsoft.com/office/powerpoint/2010/main" val="393086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156144" y="271681"/>
            <a:ext cx="1423788"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4. </a:t>
            </a:r>
            <a:r>
              <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상용예정 디바이스</a:t>
            </a: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rPr>
              <a:t>프로그램 설명</a:t>
            </a:r>
          </a:p>
        </p:txBody>
      </p:sp>
      <p:sp>
        <p:nvSpPr>
          <p:cNvPr id="13" name="TextBox 12">
            <a:extLst>
              <a:ext uri="{FF2B5EF4-FFF2-40B4-BE49-F238E27FC236}">
                <a16:creationId xmlns:a16="http://schemas.microsoft.com/office/drawing/2014/main" id="{820D286C-B9C2-4305-A5A4-4BF27A4F76A1}"/>
              </a:ext>
            </a:extLst>
          </p:cNvPr>
          <p:cNvSpPr txBox="1"/>
          <p:nvPr/>
        </p:nvSpPr>
        <p:spPr>
          <a:xfrm>
            <a:off x="1151620" y="980728"/>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10" name="제목 1">
            <a:extLst>
              <a:ext uri="{FF2B5EF4-FFF2-40B4-BE49-F238E27FC236}">
                <a16:creationId xmlns:a16="http://schemas.microsoft.com/office/drawing/2014/main" id="{5E813551-3161-4989-9A4D-75B801994E1F}"/>
              </a:ext>
            </a:extLst>
          </p:cNvPr>
          <p:cNvSpPr txBox="1">
            <a:spLocks/>
          </p:cNvSpPr>
          <p:nvPr/>
        </p:nvSpPr>
        <p:spPr>
          <a:xfrm>
            <a:off x="826368" y="2352623"/>
            <a:ext cx="4177680" cy="626721"/>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인지능력 향상 프로그램</a:t>
            </a:r>
          </a:p>
        </p:txBody>
      </p:sp>
      <p:sp>
        <p:nvSpPr>
          <p:cNvPr id="12" name="내용 개체 틀 2">
            <a:extLst>
              <a:ext uri="{FF2B5EF4-FFF2-40B4-BE49-F238E27FC236}">
                <a16:creationId xmlns:a16="http://schemas.microsoft.com/office/drawing/2014/main" id="{0FB1045F-F9DA-4764-A964-95EE25054CB3}"/>
              </a:ext>
            </a:extLst>
          </p:cNvPr>
          <p:cNvSpPr txBox="1">
            <a:spLocks/>
          </p:cNvSpPr>
          <p:nvPr/>
        </p:nvSpPr>
        <p:spPr>
          <a:xfrm>
            <a:off x="1004185" y="2979344"/>
            <a:ext cx="3840282" cy="253844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40</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대 </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60</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대 까지 또는 </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60</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대 이상인 사람들에게 친숙하고 간단하다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err="1">
                <a:ln>
                  <a:noFill/>
                </a:ln>
                <a:solidFill>
                  <a:prstClr val="black"/>
                </a:solidFill>
                <a:effectLst/>
                <a:uLnTx/>
                <a:uFillTx/>
                <a:latin typeface="HY헤드라인M" panose="02030600000101010101" pitchFamily="18" charset="-127"/>
                <a:ea typeface="HY헤드라인M" panose="02030600000101010101" pitchFamily="18" charset="-127"/>
                <a:cs typeface="+mn-cs"/>
              </a:rPr>
              <a:t>칠교</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놀이</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구슬 퍼즐</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숫자 점 잇기 등</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a:t>
            </a: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같은 다양한 놀이를 활용한다</a:t>
            </a:r>
            <a:r>
              <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a:t>
            </a: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p:txBody>
      </p:sp>
      <p:pic>
        <p:nvPicPr>
          <p:cNvPr id="16" name="내용 개체 틀 4">
            <a:extLst>
              <a:ext uri="{FF2B5EF4-FFF2-40B4-BE49-F238E27FC236}">
                <a16:creationId xmlns:a16="http://schemas.microsoft.com/office/drawing/2014/main" id="{956B9416-073D-484C-8D25-7433800D074A}"/>
              </a:ext>
            </a:extLst>
          </p:cNvPr>
          <p:cNvPicPr>
            <a:picLocks noChangeAspect="1"/>
          </p:cNvPicPr>
          <p:nvPr/>
        </p:nvPicPr>
        <p:blipFill rotWithShape="1">
          <a:blip r:embed="rId3"/>
          <a:srcRect r="1965"/>
          <a:stretch/>
        </p:blipFill>
        <p:spPr>
          <a:xfrm>
            <a:off x="5688473" y="2409948"/>
            <a:ext cx="1161866" cy="1320803"/>
          </a:xfrm>
          <a:prstGeom prst="rect">
            <a:avLst/>
          </a:prstGeom>
        </p:spPr>
      </p:pic>
      <p:pic>
        <p:nvPicPr>
          <p:cNvPr id="17" name="그림 16">
            <a:extLst>
              <a:ext uri="{FF2B5EF4-FFF2-40B4-BE49-F238E27FC236}">
                <a16:creationId xmlns:a16="http://schemas.microsoft.com/office/drawing/2014/main" id="{1D657602-118A-40E1-B694-EC08818EE4B8}"/>
              </a:ext>
            </a:extLst>
          </p:cNvPr>
          <p:cNvPicPr>
            <a:picLocks noChangeAspect="1"/>
          </p:cNvPicPr>
          <p:nvPr/>
        </p:nvPicPr>
        <p:blipFill>
          <a:blip r:embed="rId4"/>
          <a:stretch>
            <a:fillRect/>
          </a:stretch>
        </p:blipFill>
        <p:spPr>
          <a:xfrm rot="647003">
            <a:off x="7040300" y="1838979"/>
            <a:ext cx="1601387" cy="2085528"/>
          </a:xfrm>
          <a:prstGeom prst="rect">
            <a:avLst/>
          </a:prstGeom>
        </p:spPr>
      </p:pic>
      <p:pic>
        <p:nvPicPr>
          <p:cNvPr id="18" name="그림 17">
            <a:extLst>
              <a:ext uri="{FF2B5EF4-FFF2-40B4-BE49-F238E27FC236}">
                <a16:creationId xmlns:a16="http://schemas.microsoft.com/office/drawing/2014/main" id="{F57E4B3C-E497-4921-9908-0769519B9519}"/>
              </a:ext>
            </a:extLst>
          </p:cNvPr>
          <p:cNvPicPr>
            <a:picLocks noChangeAspect="1"/>
          </p:cNvPicPr>
          <p:nvPr/>
        </p:nvPicPr>
        <p:blipFill rotWithShape="1">
          <a:blip r:embed="rId5"/>
          <a:srcRect l="3063" r="3530" b="4033"/>
          <a:stretch/>
        </p:blipFill>
        <p:spPr>
          <a:xfrm>
            <a:off x="4858208" y="3607447"/>
            <a:ext cx="2061809" cy="1366832"/>
          </a:xfrm>
          <a:prstGeom prst="rect">
            <a:avLst/>
          </a:prstGeom>
        </p:spPr>
      </p:pic>
      <p:pic>
        <p:nvPicPr>
          <p:cNvPr id="19" name="그림 18">
            <a:extLst>
              <a:ext uri="{FF2B5EF4-FFF2-40B4-BE49-F238E27FC236}">
                <a16:creationId xmlns:a16="http://schemas.microsoft.com/office/drawing/2014/main" id="{E2CA4766-8701-495E-8FAE-6E284C8D5953}"/>
              </a:ext>
            </a:extLst>
          </p:cNvPr>
          <p:cNvPicPr>
            <a:picLocks noChangeAspect="1"/>
          </p:cNvPicPr>
          <p:nvPr/>
        </p:nvPicPr>
        <p:blipFill rotWithShape="1">
          <a:blip r:embed="rId6"/>
          <a:srcRect l="9105" t="11508" r="10644" b="23635"/>
          <a:stretch/>
        </p:blipFill>
        <p:spPr>
          <a:xfrm>
            <a:off x="6305238" y="4044803"/>
            <a:ext cx="2175805" cy="1364014"/>
          </a:xfrm>
          <a:prstGeom prst="rect">
            <a:avLst/>
          </a:prstGeom>
        </p:spPr>
      </p:pic>
    </p:spTree>
    <p:extLst>
      <p:ext uri="{BB962C8B-B14F-4D97-AF65-F5344CB8AC3E}">
        <p14:creationId xmlns:p14="http://schemas.microsoft.com/office/powerpoint/2010/main" val="299540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51520" y="3068960"/>
            <a:ext cx="8640960"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2627784" y="1052736"/>
            <a:ext cx="3858956" cy="385895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2699792" y="2564904"/>
            <a:ext cx="3816424" cy="1754326"/>
          </a:xfrm>
          <a:prstGeom prst="rect">
            <a:avLst/>
          </a:prstGeom>
          <a:noFill/>
        </p:spPr>
        <p:txBody>
          <a:bodyPr wrap="square" rtlCol="0">
            <a:spAutoFit/>
          </a:bodyPr>
          <a:lstStyle/>
          <a:p>
            <a:pPr algn="ctr"/>
            <a:r>
              <a:rPr lang="en-US" altLang="ko-KR" sz="5400" b="1" dirty="0">
                <a:solidFill>
                  <a:schemeClr val="bg1"/>
                </a:solidFill>
              </a:rPr>
              <a:t>THANK</a:t>
            </a:r>
          </a:p>
          <a:p>
            <a:pPr algn="ctr"/>
            <a:r>
              <a:rPr lang="en-US" altLang="ko-KR" sz="5400" b="1" dirty="0">
                <a:solidFill>
                  <a:schemeClr val="bg1"/>
                </a:solidFill>
              </a:rPr>
              <a:t>YOU</a:t>
            </a:r>
            <a:endParaRPr lang="ko-KR" altLang="en-US" sz="5400" b="1" dirty="0">
              <a:solidFill>
                <a:schemeClr val="bg1"/>
              </a:solidFill>
            </a:endParaRPr>
          </a:p>
        </p:txBody>
      </p:sp>
      <p:sp>
        <p:nvSpPr>
          <p:cNvPr id="9" name="TextBox 8">
            <a:extLst>
              <a:ext uri="{FF2B5EF4-FFF2-40B4-BE49-F238E27FC236}">
                <a16:creationId xmlns:a16="http://schemas.microsoft.com/office/drawing/2014/main" id="{95155693-36DE-4AB1-857B-E9272724FA81}"/>
              </a:ext>
            </a:extLst>
          </p:cNvPr>
          <p:cNvSpPr txBox="1"/>
          <p:nvPr/>
        </p:nvSpPr>
        <p:spPr>
          <a:xfrm>
            <a:off x="6150072" y="5169678"/>
            <a:ext cx="2736304" cy="1323439"/>
          </a:xfrm>
          <a:prstGeom prst="rect">
            <a:avLst/>
          </a:prstGeom>
          <a:noFill/>
        </p:spPr>
        <p:txBody>
          <a:bodyPr wrap="square" rtlCol="0">
            <a:spAutoFit/>
          </a:bodyPr>
          <a:lstStyle/>
          <a:p>
            <a:pPr algn="dist"/>
            <a:endParaRPr lang="en-US" altLang="ko-KR" sz="1600" b="1" dirty="0">
              <a:solidFill>
                <a:schemeClr val="tx2">
                  <a:lumMod val="75000"/>
                </a:schemeClr>
              </a:solidFill>
            </a:endParaRPr>
          </a:p>
          <a:p>
            <a:pPr algn="dist"/>
            <a:r>
              <a:rPr lang="en-US" altLang="ko-KR" sz="1600" b="1" dirty="0">
                <a:solidFill>
                  <a:schemeClr val="tx2">
                    <a:lumMod val="75000"/>
                  </a:schemeClr>
                </a:solidFill>
              </a:rPr>
              <a:t>2018037006 </a:t>
            </a:r>
            <a:r>
              <a:rPr lang="ko-KR" altLang="en-US" sz="1600" b="1" dirty="0">
                <a:solidFill>
                  <a:schemeClr val="tx2">
                    <a:lumMod val="75000"/>
                  </a:schemeClr>
                </a:solidFill>
              </a:rPr>
              <a:t>오지현</a:t>
            </a:r>
            <a:endParaRPr lang="en-US" altLang="ko-KR" sz="1600" b="1" dirty="0">
              <a:solidFill>
                <a:schemeClr val="tx2">
                  <a:lumMod val="75000"/>
                </a:schemeClr>
              </a:solidFill>
            </a:endParaRPr>
          </a:p>
          <a:p>
            <a:pPr algn="dist"/>
            <a:r>
              <a:rPr lang="en-US" altLang="ko-KR" sz="1600" b="1" dirty="0">
                <a:solidFill>
                  <a:schemeClr val="tx2">
                    <a:lumMod val="75000"/>
                  </a:schemeClr>
                </a:solidFill>
              </a:rPr>
              <a:t>2018037007 </a:t>
            </a:r>
            <a:r>
              <a:rPr lang="ko-KR" altLang="en-US" sz="1600" b="1" dirty="0" err="1">
                <a:solidFill>
                  <a:schemeClr val="tx2">
                    <a:lumMod val="75000"/>
                  </a:schemeClr>
                </a:solidFill>
              </a:rPr>
              <a:t>김효희</a:t>
            </a:r>
            <a:endParaRPr lang="en-US" altLang="ko-KR" sz="1600" b="1" dirty="0">
              <a:solidFill>
                <a:schemeClr val="tx2">
                  <a:lumMod val="75000"/>
                </a:schemeClr>
              </a:solidFill>
            </a:endParaRPr>
          </a:p>
          <a:p>
            <a:pPr algn="dist"/>
            <a:r>
              <a:rPr lang="en-US" altLang="ko-KR" sz="1600" b="1" dirty="0">
                <a:solidFill>
                  <a:schemeClr val="tx2">
                    <a:lumMod val="75000"/>
                  </a:schemeClr>
                </a:solidFill>
              </a:rPr>
              <a:t>2018037015 </a:t>
            </a:r>
            <a:r>
              <a:rPr lang="ko-KR" altLang="en-US" sz="1600" b="1" dirty="0">
                <a:solidFill>
                  <a:schemeClr val="tx2">
                    <a:lumMod val="75000"/>
                  </a:schemeClr>
                </a:solidFill>
              </a:rPr>
              <a:t>김은진</a:t>
            </a:r>
            <a:endParaRPr lang="en-US" altLang="ko-KR" sz="1600" b="1" dirty="0">
              <a:solidFill>
                <a:schemeClr val="tx2">
                  <a:lumMod val="75000"/>
                </a:schemeClr>
              </a:solidFill>
            </a:endParaRPr>
          </a:p>
          <a:p>
            <a:pPr algn="dist"/>
            <a:r>
              <a:rPr lang="en-US" altLang="ko-KR" sz="1600" b="1" dirty="0">
                <a:solidFill>
                  <a:schemeClr val="tx2">
                    <a:lumMod val="75000"/>
                  </a:schemeClr>
                </a:solidFill>
              </a:rPr>
              <a:t>2018037019 </a:t>
            </a:r>
            <a:r>
              <a:rPr lang="ko-KR" altLang="en-US" sz="1600" b="1" dirty="0">
                <a:solidFill>
                  <a:schemeClr val="tx2">
                    <a:lumMod val="75000"/>
                  </a:schemeClr>
                </a:solidFill>
              </a:rPr>
              <a:t>김소현</a:t>
            </a:r>
            <a:endParaRPr lang="en-US" altLang="ko-KR" sz="1600" b="1" dirty="0">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4" name="직사각형 33">
            <a:extLst>
              <a:ext uri="{FF2B5EF4-FFF2-40B4-BE49-F238E27FC236}">
                <a16:creationId xmlns:a16="http://schemas.microsoft.com/office/drawing/2014/main" id="{90D0896B-8176-45E8-953A-93149C9D5C1B}"/>
              </a:ext>
            </a:extLst>
          </p:cNvPr>
          <p:cNvSpPr/>
          <p:nvPr/>
        </p:nvSpPr>
        <p:spPr>
          <a:xfrm>
            <a:off x="4571029" y="3230338"/>
            <a:ext cx="1728193" cy="238390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36" name="직사각형 35">
            <a:extLst>
              <a:ext uri="{FF2B5EF4-FFF2-40B4-BE49-F238E27FC236}">
                <a16:creationId xmlns:a16="http://schemas.microsoft.com/office/drawing/2014/main" id="{D8F375D3-5663-4ADB-A5EE-B250595DB2CA}"/>
              </a:ext>
            </a:extLst>
          </p:cNvPr>
          <p:cNvSpPr/>
          <p:nvPr/>
        </p:nvSpPr>
        <p:spPr>
          <a:xfrm>
            <a:off x="274452" y="3240769"/>
            <a:ext cx="1728193" cy="238390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35" name="직사각형 34">
            <a:extLst>
              <a:ext uri="{FF2B5EF4-FFF2-40B4-BE49-F238E27FC236}">
                <a16:creationId xmlns:a16="http://schemas.microsoft.com/office/drawing/2014/main" id="{EA7E3B6B-1DB1-4236-8728-80F728E6CBF0}"/>
              </a:ext>
            </a:extLst>
          </p:cNvPr>
          <p:cNvSpPr/>
          <p:nvPr/>
        </p:nvSpPr>
        <p:spPr>
          <a:xfrm>
            <a:off x="2369637" y="3230338"/>
            <a:ext cx="1728193" cy="238390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7" name="TextBox 6"/>
          <p:cNvSpPr txBox="1"/>
          <p:nvPr/>
        </p:nvSpPr>
        <p:spPr>
          <a:xfrm>
            <a:off x="323528" y="548680"/>
            <a:ext cx="4176464" cy="461665"/>
          </a:xfrm>
          <a:prstGeom prst="rect">
            <a:avLst/>
          </a:prstGeom>
          <a:noFill/>
        </p:spPr>
        <p:txBody>
          <a:bodyPr wrap="square" rtlCol="0">
            <a:spAutoFit/>
          </a:bodyPr>
          <a:lstStyle/>
          <a:p>
            <a:r>
              <a:rPr lang="en-US" altLang="ko-KR" sz="2400" b="1" dirty="0">
                <a:solidFill>
                  <a:schemeClr val="bg1"/>
                </a:solidFill>
              </a:rPr>
              <a:t>CONTENTS</a:t>
            </a:r>
            <a:endParaRPr lang="ko-KR" altLang="en-US" sz="2400" b="1" dirty="0">
              <a:solidFill>
                <a:schemeClr val="bg1"/>
              </a:solidFill>
            </a:endParaRPr>
          </a:p>
        </p:txBody>
      </p:sp>
      <p:sp>
        <p:nvSpPr>
          <p:cNvPr id="9" name="TextBox 8"/>
          <p:cNvSpPr txBox="1"/>
          <p:nvPr/>
        </p:nvSpPr>
        <p:spPr>
          <a:xfrm>
            <a:off x="296496" y="1127325"/>
            <a:ext cx="8748972" cy="923330"/>
          </a:xfrm>
          <a:prstGeom prst="rect">
            <a:avLst/>
          </a:prstGeom>
          <a:noFill/>
        </p:spPr>
        <p:txBody>
          <a:bodyPr wrap="square" rtlCol="0">
            <a:spAutoFit/>
          </a:bodyPr>
          <a:lstStyle/>
          <a:p>
            <a:r>
              <a:rPr lang="en-US" altLang="ko-KR" sz="5400" dirty="0">
                <a:solidFill>
                  <a:schemeClr val="bg1"/>
                </a:solidFill>
                <a:latin typeface="HY헤드라인M" pitchFamily="18" charset="-127"/>
                <a:ea typeface="HY헤드라인M" pitchFamily="18" charset="-127"/>
              </a:rPr>
              <a:t>  01     02      03      04   </a:t>
            </a:r>
            <a:endParaRPr lang="ko-KR" altLang="en-US" sz="5400" dirty="0">
              <a:solidFill>
                <a:schemeClr val="bg1"/>
              </a:solidFill>
              <a:latin typeface="HY헤드라인M" pitchFamily="18" charset="-127"/>
              <a:ea typeface="HY헤드라인M" pitchFamily="18" charset="-127"/>
            </a:endParaRPr>
          </a:p>
        </p:txBody>
      </p:sp>
      <p:cxnSp>
        <p:nvCxnSpPr>
          <p:cNvPr id="11" name="직선 연결선 10"/>
          <p:cNvCxnSpPr/>
          <p:nvPr/>
        </p:nvCxnSpPr>
        <p:spPr>
          <a:xfrm>
            <a:off x="509828" y="2429247"/>
            <a:ext cx="115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684444" y="2439528"/>
            <a:ext cx="115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4824593" y="2429247"/>
            <a:ext cx="115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7009883" y="2458891"/>
            <a:ext cx="115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963" y="2553640"/>
            <a:ext cx="2182691" cy="369332"/>
          </a:xfrm>
          <a:prstGeom prst="rect">
            <a:avLst/>
          </a:prstGeom>
          <a:noFill/>
        </p:spPr>
        <p:txBody>
          <a:bodyPr wrap="square" rtlCol="0">
            <a:spAutoFit/>
          </a:bodyPr>
          <a:lstStyle/>
          <a:p>
            <a:pPr algn="ctr"/>
            <a:r>
              <a:rPr lang="ko-KR" altLang="en-US" b="1" spc="-150" dirty="0">
                <a:solidFill>
                  <a:schemeClr val="bg1"/>
                </a:solidFill>
                <a:latin typeface="+mj-ea"/>
                <a:ea typeface="+mj-ea"/>
              </a:rPr>
              <a:t>알츠하이머형 </a:t>
            </a:r>
            <a:r>
              <a:rPr lang="ko-KR" altLang="en-US" b="1" spc="-150" dirty="0" err="1">
                <a:solidFill>
                  <a:schemeClr val="bg1"/>
                </a:solidFill>
                <a:latin typeface="+mj-ea"/>
                <a:ea typeface="+mj-ea"/>
              </a:rPr>
              <a:t>치매란</a:t>
            </a:r>
            <a:endParaRPr lang="ko-KR" altLang="en-US" b="1" spc="-150" dirty="0">
              <a:solidFill>
                <a:schemeClr val="bg1"/>
              </a:solidFill>
              <a:latin typeface="+mj-ea"/>
              <a:ea typeface="+mj-ea"/>
            </a:endParaRPr>
          </a:p>
        </p:txBody>
      </p:sp>
      <p:sp>
        <p:nvSpPr>
          <p:cNvPr id="17" name="TextBox 16"/>
          <p:cNvSpPr txBox="1"/>
          <p:nvPr/>
        </p:nvSpPr>
        <p:spPr>
          <a:xfrm>
            <a:off x="432125" y="3861048"/>
            <a:ext cx="1368152" cy="1631216"/>
          </a:xfrm>
          <a:prstGeom prst="rect">
            <a:avLst/>
          </a:prstGeom>
          <a:noFill/>
        </p:spPr>
        <p:txBody>
          <a:bodyPr wrap="square" rtlCol="0">
            <a:spAutoFit/>
          </a:bodyPr>
          <a:lstStyle/>
          <a:p>
            <a:r>
              <a:rPr lang="en-US" altLang="ko-KR" sz="2000" spc="-150" dirty="0">
                <a:latin typeface="1HoonRoman Regular" panose="02000000000000000000" pitchFamily="2" charset="0"/>
              </a:rPr>
              <a:t>- </a:t>
            </a:r>
            <a:r>
              <a:rPr lang="ko-KR" altLang="en-US" sz="2000" spc="-150" dirty="0">
                <a:latin typeface="1HoonRoman Regular" panose="02000000000000000000" pitchFamily="2" charset="0"/>
              </a:rPr>
              <a:t>정의</a:t>
            </a:r>
          </a:p>
          <a:p>
            <a:endParaRPr lang="en-US" altLang="ko-KR" sz="2000" spc="-150" dirty="0">
              <a:latin typeface="1HoonRoman Regular" panose="02000000000000000000" pitchFamily="2" charset="0"/>
            </a:endParaRPr>
          </a:p>
          <a:p>
            <a:r>
              <a:rPr lang="en-US" altLang="ko-KR" sz="2000" spc="-150" dirty="0">
                <a:latin typeface="1HoonRoman Regular" panose="02000000000000000000" pitchFamily="2" charset="0"/>
              </a:rPr>
              <a:t>- </a:t>
            </a:r>
            <a:r>
              <a:rPr lang="ko-KR" altLang="en-US" sz="2000" spc="-150" dirty="0">
                <a:latin typeface="1HoonRoman Regular" panose="02000000000000000000" pitchFamily="2" charset="0"/>
              </a:rPr>
              <a:t>발병원인</a:t>
            </a:r>
            <a:endParaRPr lang="en-US" altLang="ko-KR" sz="2000" spc="-150" dirty="0">
              <a:latin typeface="1HoonRoman Regular" panose="02000000000000000000" pitchFamily="2" charset="0"/>
            </a:endParaRPr>
          </a:p>
          <a:p>
            <a:pPr>
              <a:buFontTx/>
              <a:buChar char="-"/>
            </a:pPr>
            <a:endParaRPr lang="en-US" altLang="ko-KR" sz="2000" spc="-150" dirty="0">
              <a:latin typeface="1HoonRoman Regular" panose="02000000000000000000" pitchFamily="2" charset="0"/>
            </a:endParaRPr>
          </a:p>
          <a:p>
            <a:endParaRPr lang="ko-KR" altLang="en-US" sz="2000" spc="-150" dirty="0">
              <a:latin typeface="1HoonRoman Regular" panose="02000000000000000000" pitchFamily="2" charset="0"/>
            </a:endParaRPr>
          </a:p>
        </p:txBody>
      </p:sp>
      <p:sp>
        <p:nvSpPr>
          <p:cNvPr id="21" name="직사각형 20"/>
          <p:cNvSpPr/>
          <p:nvPr/>
        </p:nvSpPr>
        <p:spPr>
          <a:xfrm>
            <a:off x="6804247" y="3260513"/>
            <a:ext cx="1728193" cy="238390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3" name="TextBox 22"/>
          <p:cNvSpPr txBox="1"/>
          <p:nvPr/>
        </p:nvSpPr>
        <p:spPr>
          <a:xfrm>
            <a:off x="4665657" y="3599067"/>
            <a:ext cx="1728193" cy="1631216"/>
          </a:xfrm>
          <a:prstGeom prst="rect">
            <a:avLst/>
          </a:prstGeom>
          <a:noFill/>
        </p:spPr>
        <p:txBody>
          <a:bodyPr wrap="square" rtlCol="0">
            <a:spAutoFit/>
          </a:bodyPr>
          <a:lstStyle/>
          <a:p>
            <a:r>
              <a:rPr lang="en-US" altLang="ko-KR" sz="2000" spc="-150" dirty="0">
                <a:latin typeface="1HoonRoman Regular" panose="02000000000000000000" pitchFamily="2" charset="0"/>
              </a:rPr>
              <a:t>- </a:t>
            </a:r>
            <a:r>
              <a:rPr lang="ko-KR" altLang="en-US" sz="2000" spc="-150" dirty="0">
                <a:latin typeface="1HoonRoman Regular" panose="02000000000000000000" pitchFamily="2" charset="0"/>
              </a:rPr>
              <a:t>개요</a:t>
            </a:r>
            <a:endParaRPr lang="en-US" altLang="ko-KR" sz="2000" spc="-150" dirty="0">
              <a:latin typeface="1HoonRoman Regular" panose="02000000000000000000" pitchFamily="2" charset="0"/>
            </a:endParaRPr>
          </a:p>
          <a:p>
            <a:pPr marL="342900" indent="-342900">
              <a:buFontTx/>
              <a:buChar char="-"/>
            </a:pPr>
            <a:endParaRPr lang="en-US" altLang="ko-KR" sz="2000" spc="-150" dirty="0">
              <a:latin typeface="1HoonRoman Regular" panose="02000000000000000000" pitchFamily="2" charset="0"/>
            </a:endParaRPr>
          </a:p>
          <a:p>
            <a:r>
              <a:rPr lang="en-US" altLang="ko-KR" sz="2000" spc="-150" dirty="0">
                <a:latin typeface="1HoonRoman Regular" panose="02000000000000000000" pitchFamily="2" charset="0"/>
              </a:rPr>
              <a:t>- </a:t>
            </a:r>
            <a:r>
              <a:rPr lang="ko-KR" altLang="en-US" sz="2000" spc="-150" dirty="0">
                <a:latin typeface="1HoonRoman Regular" panose="02000000000000000000" pitchFamily="2" charset="0"/>
              </a:rPr>
              <a:t>심리적치료</a:t>
            </a:r>
            <a:endParaRPr lang="en-US" altLang="ko-KR" sz="2000" spc="-150" dirty="0">
              <a:latin typeface="1HoonRoman Regular" panose="02000000000000000000" pitchFamily="2" charset="0"/>
            </a:endParaRPr>
          </a:p>
          <a:p>
            <a:pPr marL="342900" indent="-342900">
              <a:buFontTx/>
              <a:buChar char="-"/>
            </a:pPr>
            <a:endParaRPr lang="en-US" altLang="ko-KR" sz="2000" spc="-150" dirty="0">
              <a:latin typeface="1HoonRoman Regular" panose="02000000000000000000" pitchFamily="2" charset="0"/>
            </a:endParaRPr>
          </a:p>
          <a:p>
            <a:r>
              <a:rPr lang="en-US" altLang="ko-KR" sz="2000" spc="-150" dirty="0">
                <a:latin typeface="1HoonRoman Regular" panose="02000000000000000000" pitchFamily="2" charset="0"/>
              </a:rPr>
              <a:t>- </a:t>
            </a:r>
            <a:r>
              <a:rPr lang="ko-KR" altLang="en-US" sz="2000" spc="-150" dirty="0">
                <a:latin typeface="1HoonRoman Regular" panose="02000000000000000000" pitchFamily="2" charset="0"/>
              </a:rPr>
              <a:t>약물치료</a:t>
            </a:r>
            <a:endParaRPr lang="en-US" altLang="ko-KR" sz="2000" spc="-150" dirty="0">
              <a:latin typeface="1HoonRoman Regular" panose="02000000000000000000" pitchFamily="2" charset="0"/>
            </a:endParaRPr>
          </a:p>
        </p:txBody>
      </p:sp>
      <p:sp>
        <p:nvSpPr>
          <p:cNvPr id="27" name="TextBox 26"/>
          <p:cNvSpPr txBox="1"/>
          <p:nvPr/>
        </p:nvSpPr>
        <p:spPr>
          <a:xfrm>
            <a:off x="2461736" y="2553640"/>
            <a:ext cx="1656184" cy="369332"/>
          </a:xfrm>
          <a:prstGeom prst="rect">
            <a:avLst/>
          </a:prstGeom>
          <a:noFill/>
        </p:spPr>
        <p:txBody>
          <a:bodyPr wrap="square" rtlCol="0">
            <a:spAutoFit/>
          </a:bodyPr>
          <a:lstStyle/>
          <a:p>
            <a:pPr algn="ctr"/>
            <a:r>
              <a:rPr lang="ko-KR" altLang="en-US" b="1" spc="-150" dirty="0">
                <a:solidFill>
                  <a:schemeClr val="bg1"/>
                </a:solidFill>
                <a:latin typeface="+mj-ea"/>
              </a:rPr>
              <a:t>육하원칙</a:t>
            </a:r>
          </a:p>
        </p:txBody>
      </p:sp>
      <p:sp>
        <p:nvSpPr>
          <p:cNvPr id="28" name="TextBox 27"/>
          <p:cNvSpPr txBox="1"/>
          <p:nvPr/>
        </p:nvSpPr>
        <p:spPr>
          <a:xfrm>
            <a:off x="4571029" y="2539121"/>
            <a:ext cx="1656184" cy="369332"/>
          </a:xfrm>
          <a:prstGeom prst="rect">
            <a:avLst/>
          </a:prstGeom>
          <a:noFill/>
        </p:spPr>
        <p:txBody>
          <a:bodyPr wrap="square" rtlCol="0">
            <a:spAutoFit/>
          </a:bodyPr>
          <a:lstStyle/>
          <a:p>
            <a:pPr algn="ctr"/>
            <a:r>
              <a:rPr lang="ko-KR" altLang="en-US" b="1" spc="-150">
                <a:solidFill>
                  <a:schemeClr val="bg1"/>
                </a:solidFill>
                <a:latin typeface="+mj-ea"/>
              </a:rPr>
              <a:t>치료방법</a:t>
            </a:r>
            <a:endParaRPr lang="ko-KR" altLang="en-US" b="1" spc="-150" dirty="0">
              <a:solidFill>
                <a:schemeClr val="bg1"/>
              </a:solidFill>
              <a:latin typeface="+mj-ea"/>
            </a:endParaRPr>
          </a:p>
        </p:txBody>
      </p:sp>
      <p:sp>
        <p:nvSpPr>
          <p:cNvPr id="29" name="TextBox 28"/>
          <p:cNvSpPr txBox="1"/>
          <p:nvPr/>
        </p:nvSpPr>
        <p:spPr>
          <a:xfrm>
            <a:off x="6494602" y="2524318"/>
            <a:ext cx="2182690" cy="369332"/>
          </a:xfrm>
          <a:prstGeom prst="rect">
            <a:avLst/>
          </a:prstGeom>
          <a:noFill/>
        </p:spPr>
        <p:txBody>
          <a:bodyPr wrap="square" rtlCol="0">
            <a:spAutoFit/>
          </a:bodyPr>
          <a:lstStyle/>
          <a:p>
            <a:pPr algn="ctr"/>
            <a:r>
              <a:rPr lang="ko-KR" altLang="en-US" b="1" spc="-150" dirty="0">
                <a:solidFill>
                  <a:schemeClr val="bg1"/>
                </a:solidFill>
                <a:latin typeface="+mj-ea"/>
              </a:rPr>
              <a:t>상용예정 디바이스</a:t>
            </a:r>
          </a:p>
        </p:txBody>
      </p:sp>
      <p:sp>
        <p:nvSpPr>
          <p:cNvPr id="37" name="TextBox 36">
            <a:extLst>
              <a:ext uri="{FF2B5EF4-FFF2-40B4-BE49-F238E27FC236}">
                <a16:creationId xmlns:a16="http://schemas.microsoft.com/office/drawing/2014/main" id="{79ADA80B-AD2D-402C-AADB-C8F273CC1FD4}"/>
              </a:ext>
            </a:extLst>
          </p:cNvPr>
          <p:cNvSpPr txBox="1"/>
          <p:nvPr/>
        </p:nvSpPr>
        <p:spPr>
          <a:xfrm>
            <a:off x="2498274" y="4214620"/>
            <a:ext cx="1368152" cy="400110"/>
          </a:xfrm>
          <a:prstGeom prst="rect">
            <a:avLst/>
          </a:prstGeom>
          <a:noFill/>
        </p:spPr>
        <p:txBody>
          <a:bodyPr wrap="square" rtlCol="0">
            <a:spAutoFit/>
          </a:bodyPr>
          <a:lstStyle/>
          <a:p>
            <a:r>
              <a:rPr lang="en-US" altLang="ko-KR" sz="2000" spc="-150" dirty="0">
                <a:latin typeface="1HoonRoman Regular" panose="02000000000000000000" pitchFamily="2" charset="0"/>
              </a:rPr>
              <a:t>- </a:t>
            </a:r>
            <a:r>
              <a:rPr lang="ko-KR" altLang="en-US" sz="2000" spc="-150" dirty="0">
                <a:latin typeface="1HoonRoman Regular" panose="02000000000000000000" pitchFamily="2" charset="0"/>
              </a:rPr>
              <a:t>육하원칙</a:t>
            </a:r>
          </a:p>
        </p:txBody>
      </p:sp>
      <p:sp>
        <p:nvSpPr>
          <p:cNvPr id="38" name="TextBox 37">
            <a:extLst>
              <a:ext uri="{FF2B5EF4-FFF2-40B4-BE49-F238E27FC236}">
                <a16:creationId xmlns:a16="http://schemas.microsoft.com/office/drawing/2014/main" id="{D5C250FA-1486-4526-951B-0BF57F4AAD85}"/>
              </a:ext>
            </a:extLst>
          </p:cNvPr>
          <p:cNvSpPr txBox="1"/>
          <p:nvPr/>
        </p:nvSpPr>
        <p:spPr>
          <a:xfrm>
            <a:off x="7092280" y="3260513"/>
            <a:ext cx="1333649" cy="2308324"/>
          </a:xfrm>
          <a:prstGeom prst="rect">
            <a:avLst/>
          </a:prstGeom>
          <a:noFill/>
        </p:spPr>
        <p:txBody>
          <a:bodyPr wrap="square" rtlCol="0">
            <a:spAutoFit/>
          </a:bodyPr>
          <a:lstStyle/>
          <a:p>
            <a:r>
              <a:rPr lang="en-US" altLang="ko-KR" spc="-150" dirty="0">
                <a:latin typeface="1HoonRoman Regular" panose="02000000000000000000" pitchFamily="2" charset="0"/>
              </a:rPr>
              <a:t>- </a:t>
            </a:r>
            <a:r>
              <a:rPr lang="ko-KR" altLang="en-US" spc="-150" dirty="0">
                <a:latin typeface="1HoonRoman Regular" panose="02000000000000000000" pitchFamily="2" charset="0"/>
              </a:rPr>
              <a:t>디바이스 설명</a:t>
            </a:r>
          </a:p>
          <a:p>
            <a:endParaRPr lang="en-US" altLang="ko-KR" spc="-150" dirty="0">
              <a:latin typeface="1HoonRoman Regular" panose="02000000000000000000" pitchFamily="2" charset="0"/>
            </a:endParaRPr>
          </a:p>
          <a:p>
            <a:r>
              <a:rPr lang="en-US" altLang="ko-KR" spc="-150" dirty="0">
                <a:latin typeface="1HoonRoman Regular" panose="02000000000000000000" pitchFamily="2" charset="0"/>
              </a:rPr>
              <a:t>-</a:t>
            </a:r>
            <a:r>
              <a:rPr lang="ko-KR" altLang="en-US" spc="-150" dirty="0">
                <a:latin typeface="1HoonRoman Regular" panose="02000000000000000000" pitchFamily="2" charset="0"/>
              </a:rPr>
              <a:t> 디바이스 활용 방법</a:t>
            </a:r>
            <a:endParaRPr lang="en-US" altLang="ko-KR" spc="-150" dirty="0">
              <a:latin typeface="1HoonRoman Regular" panose="02000000000000000000" pitchFamily="2" charset="0"/>
            </a:endParaRPr>
          </a:p>
          <a:p>
            <a:pPr>
              <a:buFontTx/>
              <a:buChar char="-"/>
            </a:pPr>
            <a:endParaRPr lang="en-US" altLang="ko-KR" spc="-150" dirty="0">
              <a:latin typeface="1HoonRoman Regular" panose="02000000000000000000" pitchFamily="2" charset="0"/>
            </a:endParaRPr>
          </a:p>
          <a:p>
            <a:r>
              <a:rPr lang="en-US" altLang="ko-KR" spc="-150" dirty="0">
                <a:latin typeface="1HoonRoman Regular" panose="02000000000000000000" pitchFamily="2" charset="0"/>
              </a:rPr>
              <a:t>- </a:t>
            </a:r>
            <a:r>
              <a:rPr lang="ko-KR" altLang="en-US" spc="-150" dirty="0">
                <a:latin typeface="1HoonRoman Regular" panose="02000000000000000000" pitchFamily="2" charset="0"/>
              </a:rPr>
              <a:t>디바이스 적용방법</a:t>
            </a:r>
          </a:p>
        </p:txBody>
      </p:sp>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2">
            <a:lumMod val="75000"/>
          </a:schemeClr>
        </a:solidFill>
      </p:bgPr>
    </p:bg>
    <p:spTree>
      <p:nvGrpSpPr>
        <p:cNvPr id="1" name=""/>
        <p:cNvGrpSpPr/>
        <p:nvPr/>
      </p:nvGrpSpPr>
      <p:grpSpPr>
        <a:xfrm>
          <a:off x="0" y="0"/>
          <a:ext cx="0" cy="0"/>
          <a:chOff x="0" y="0"/>
          <a:chExt cx="0" cy="0"/>
        </a:xfrm>
      </p:grpSpPr>
      <p:sp>
        <p:nvSpPr>
          <p:cNvPr id="2" name="직사각형 1"/>
          <p:cNvSpPr/>
          <p:nvPr/>
        </p:nvSpPr>
        <p:spPr>
          <a:xfrm>
            <a:off x="251520" y="577196"/>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사각형 7"/>
          <p:cNvSpPr/>
          <p:nvPr/>
        </p:nvSpPr>
        <p:spPr>
          <a:xfrm>
            <a:off x="156210" y="286489"/>
            <a:ext cx="1544955" cy="264056"/>
          </a:xfrm>
          <a:prstGeom prst="rect">
            <a:avLst/>
          </a:prstGeom>
        </p:spPr>
        <p:txBody>
          <a:bodyPr wrap="none">
            <a:spAutoFit/>
          </a:bodyPr>
          <a:lstStyle/>
          <a:p>
            <a:pPr algn="ctr">
              <a:defRPr/>
            </a:pPr>
            <a:r>
              <a:rPr lang="en-US" altLang="ko-KR" sz="1200" b="1" spc="-150">
                <a:solidFill>
                  <a:schemeClr val="bg1"/>
                </a:solidFill>
              </a:rPr>
              <a:t>1. </a:t>
            </a:r>
            <a:r>
              <a:rPr lang="ko-KR" altLang="en-US" sz="1200" b="1" spc="-150">
                <a:solidFill>
                  <a:schemeClr val="bg1"/>
                </a:solidFill>
              </a:rPr>
              <a:t>알츠하이머형 치매란</a:t>
            </a:r>
            <a:endParaRPr lang="ko-KR" altLang="en-US" sz="1200" b="1" spc="-150">
              <a:solidFill>
                <a:schemeClr val="bg1"/>
              </a:solidFill>
            </a:endParaRPr>
          </a:p>
        </p:txBody>
      </p:sp>
      <p:sp>
        <p:nvSpPr>
          <p:cNvPr id="9" name="TextBox 8"/>
          <p:cNvSpPr txBox="1"/>
          <p:nvPr/>
        </p:nvSpPr>
        <p:spPr>
          <a:xfrm>
            <a:off x="3995936" y="479095"/>
            <a:ext cx="1080120" cy="461665"/>
          </a:xfrm>
          <a:prstGeom prst="rect">
            <a:avLst/>
          </a:prstGeom>
          <a:noFill/>
        </p:spPr>
        <p:txBody>
          <a:bodyPr wrap="square">
            <a:spAutoFit/>
          </a:bodyPr>
          <a:lstStyle/>
          <a:p>
            <a:pPr algn="ctr">
              <a:defRPr/>
            </a:pPr>
            <a:r>
              <a:rPr lang="en-US" altLang="ko-KR" sz="2400">
                <a:solidFill>
                  <a:schemeClr val="bg1"/>
                </a:solidFill>
                <a:latin typeface="HY헤드라인M"/>
                <a:ea typeface="HY헤드라인M"/>
              </a:rPr>
              <a:t>01</a:t>
            </a:r>
            <a:endParaRPr lang="ko-KR" altLang="en-US" sz="2400">
              <a:solidFill>
                <a:schemeClr val="bg1"/>
              </a:solidFill>
              <a:latin typeface="HY헤드라인M"/>
              <a:ea typeface="HY헤드라인M"/>
            </a:endParaRPr>
          </a:p>
        </p:txBody>
      </p:sp>
      <p:sp>
        <p:nvSpPr>
          <p:cNvPr id="11" name="TextBox 10"/>
          <p:cNvSpPr txBox="1"/>
          <p:nvPr/>
        </p:nvSpPr>
        <p:spPr>
          <a:xfrm>
            <a:off x="2375756" y="1263838"/>
            <a:ext cx="4320480" cy="572582"/>
          </a:xfrm>
          <a:prstGeom prst="rect">
            <a:avLst/>
          </a:prstGeom>
          <a:noFill/>
        </p:spPr>
        <p:txBody>
          <a:bodyPr wrap="square">
            <a:spAutoFit/>
          </a:bodyPr>
          <a:lstStyle/>
          <a:p>
            <a:pPr algn="ctr">
              <a:defRPr/>
            </a:pPr>
            <a:r>
              <a:rPr lang="ko-KR" altLang="en-US" sz="3200" b="1" spc="-150">
                <a:solidFill>
                  <a:schemeClr val="tx2">
                    <a:lumMod val="75000"/>
                  </a:schemeClr>
                </a:solidFill>
                <a:latin typeface="+mj-lt"/>
                <a:ea typeface="HY헤드라인M"/>
              </a:rPr>
              <a:t>알츠하이머형 치매 정의</a:t>
            </a:r>
            <a:endParaRPr lang="ko-KR" altLang="en-US" sz="3200" b="1" spc="-150">
              <a:solidFill>
                <a:schemeClr val="tx2">
                  <a:lumMod val="75000"/>
                </a:schemeClr>
              </a:solidFill>
              <a:latin typeface="+mj-lt"/>
              <a:ea typeface="HY헤드라인M"/>
            </a:endParaRPr>
          </a:p>
        </p:txBody>
      </p:sp>
      <p:sp>
        <p:nvSpPr>
          <p:cNvPr id="13" name="TextBox 12"/>
          <p:cNvSpPr txBox="1"/>
          <p:nvPr/>
        </p:nvSpPr>
        <p:spPr>
          <a:xfrm>
            <a:off x="971600" y="1076497"/>
            <a:ext cx="7200800" cy="998048"/>
          </a:xfrm>
          <a:prstGeom prst="rect">
            <a:avLst/>
          </a:prstGeom>
          <a:noFill/>
        </p:spPr>
        <p:txBody>
          <a:bodyPr wrap="square">
            <a:spAutoFit/>
          </a:bodyPr>
          <a:lstStyle/>
          <a:p>
            <a:pPr algn="ctr">
              <a:defRPr/>
            </a:pPr>
            <a:r>
              <a:rPr lang="en-US" altLang="ko-KR" sz="6000">
                <a:solidFill>
                  <a:schemeClr val="bg1">
                    <a:lumMod val="75000"/>
                  </a:schemeClr>
                </a:solidFill>
                <a:latin typeface="HY헤드라인M"/>
                <a:ea typeface="HY헤드라인M"/>
              </a:rPr>
              <a:t>“                 ”</a:t>
            </a:r>
            <a:endParaRPr lang="ko-KR" altLang="en-US" sz="6000">
              <a:solidFill>
                <a:schemeClr val="bg1">
                  <a:lumMod val="75000"/>
                </a:schemeClr>
              </a:solidFill>
              <a:latin typeface="HY헤드라인M"/>
              <a:ea typeface="HY헤드라인M"/>
            </a:endParaRPr>
          </a:p>
        </p:txBody>
      </p:sp>
      <p:sp>
        <p:nvSpPr>
          <p:cNvPr id="14" name=""/>
          <p:cNvSpPr txBox="1"/>
          <p:nvPr/>
        </p:nvSpPr>
        <p:spPr>
          <a:xfrm>
            <a:off x="971599" y="1988840"/>
            <a:ext cx="7344816" cy="361930"/>
          </a:xfrm>
          <a:prstGeom prst="rect">
            <a:avLst/>
          </a:prstGeom>
        </p:spPr>
        <p:txBody>
          <a:bodyPr wrap="square">
            <a:spAutoFit/>
          </a:bodyPr>
          <a:p>
            <a:pPr>
              <a:defRPr/>
            </a:pPr>
            <a:r>
              <a:rPr lang="ko-KR" altLang="en-US" b="1"/>
              <a:t>   </a:t>
            </a:r>
            <a:r>
              <a:rPr lang="en-US" altLang="ko-KR" b="1"/>
              <a:t>=&gt;</a:t>
            </a:r>
            <a:r>
              <a:rPr lang="ko-KR" altLang="en-US" b="1"/>
              <a:t>  알츠하이머병은 치매를 일으키는 흔한 퇴행성 뇌질환이다</a:t>
            </a:r>
            <a:r>
              <a:rPr lang="en-US" altLang="ko-KR" b="1"/>
              <a:t>.</a:t>
            </a:r>
            <a:endParaRPr lang="en-US" altLang="ko-KR" b="1"/>
          </a:p>
        </p:txBody>
      </p:sp>
      <p:sp>
        <p:nvSpPr>
          <p:cNvPr id="16" name=""/>
          <p:cNvSpPr/>
          <p:nvPr/>
        </p:nvSpPr>
        <p:spPr>
          <a:xfrm>
            <a:off x="3995936" y="3789040"/>
            <a:ext cx="1512168" cy="720080"/>
          </a:xfrm>
          <a:prstGeom prst="ellipse">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a:t>특징</a:t>
            </a:r>
            <a:endParaRPr lang="ko-KR" altLang="en-US"/>
          </a:p>
        </p:txBody>
      </p:sp>
      <p:sp>
        <p:nvSpPr>
          <p:cNvPr id="17" name=""/>
          <p:cNvSpPr/>
          <p:nvPr/>
        </p:nvSpPr>
        <p:spPr>
          <a:xfrm>
            <a:off x="5796136" y="2564904"/>
            <a:ext cx="2808312" cy="1296144"/>
          </a:xfrm>
          <a:prstGeom prst="wedgeRoundRectCallout">
            <a:avLst>
              <a:gd name="adj1" fmla="val -62816"/>
              <a:gd name="adj2" fmla="val 50208"/>
              <a:gd name="adj3" fmla="val 16667"/>
            </a:avLst>
          </a:prstGeom>
          <a:ln>
            <a:solidFill>
              <a:schemeClr val="lt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sz="1500" b="1"/>
              <a:t>기억력 문제를 보이다가 언어기능 판단력 등 여러 인지디능의 이상이 동반됨</a:t>
            </a:r>
            <a:r>
              <a:rPr lang="en-US" altLang="ko-KR" sz="1500" b="1"/>
              <a:t>.</a:t>
            </a:r>
            <a:endParaRPr lang="en-US" altLang="ko-KR" sz="1500" b="1"/>
          </a:p>
        </p:txBody>
      </p:sp>
      <p:sp>
        <p:nvSpPr>
          <p:cNvPr id="18" name=""/>
          <p:cNvSpPr/>
          <p:nvPr/>
        </p:nvSpPr>
        <p:spPr>
          <a:xfrm>
            <a:off x="5724128" y="4725144"/>
            <a:ext cx="2808312" cy="1296144"/>
          </a:xfrm>
          <a:prstGeom prst="wedgeRoundRectCallout">
            <a:avLst>
              <a:gd name="adj1" fmla="val -58464"/>
              <a:gd name="adj2" fmla="val -72672"/>
              <a:gd name="adj3" fmla="val 16667"/>
            </a:avLst>
          </a:prstGeom>
          <a:ln>
            <a:solidFill>
              <a:schemeClr val="lt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sz="1500" b="1"/>
              <a:t>&lt;</a:t>
            </a:r>
            <a:r>
              <a:rPr lang="ko-KR" altLang="en-US" sz="1500" b="1"/>
              <a:t>초기</a:t>
            </a:r>
            <a:r>
              <a:rPr lang="en-US" altLang="ko-KR" sz="1500" b="1"/>
              <a:t>&gt;</a:t>
            </a:r>
            <a:endParaRPr lang="en-US" altLang="ko-KR" sz="1500" b="1"/>
          </a:p>
          <a:p>
            <a:pPr algn="ctr">
              <a:defRPr/>
            </a:pPr>
            <a:r>
              <a:rPr lang="ko-KR" altLang="en-US" sz="1500" b="1"/>
              <a:t>정신행동 증상 </a:t>
            </a:r>
            <a:r>
              <a:rPr lang="en-US" altLang="ko-KR" sz="1500" b="1"/>
              <a:t>:</a:t>
            </a:r>
            <a:r>
              <a:rPr lang="ko-KR" altLang="en-US" sz="1500" b="1"/>
              <a:t> 초조행동</a:t>
            </a:r>
            <a:r>
              <a:rPr lang="en-US" altLang="ko-KR" sz="1500" b="1"/>
              <a:t>,</a:t>
            </a:r>
            <a:r>
              <a:rPr lang="ko-KR" altLang="en-US" sz="1500" b="1"/>
              <a:t> 우울증</a:t>
            </a:r>
            <a:r>
              <a:rPr lang="en-US" altLang="ko-KR" sz="1500" b="1"/>
              <a:t>,</a:t>
            </a:r>
            <a:r>
              <a:rPr lang="ko-KR" altLang="en-US" sz="1500" b="1"/>
              <a:t> 망상</a:t>
            </a:r>
            <a:r>
              <a:rPr lang="en-US" altLang="ko-KR" sz="1500" b="1"/>
              <a:t>,</a:t>
            </a:r>
            <a:r>
              <a:rPr lang="ko-KR" altLang="en-US" sz="1500" b="1"/>
              <a:t> 환각</a:t>
            </a:r>
            <a:r>
              <a:rPr lang="en-US" altLang="ko-KR" sz="1500" b="1"/>
              <a:t>,</a:t>
            </a:r>
            <a:r>
              <a:rPr lang="ko-KR" altLang="en-US" sz="1500" b="1"/>
              <a:t> 공격성 증가</a:t>
            </a:r>
            <a:r>
              <a:rPr lang="en-US" altLang="ko-KR" sz="1500" b="1"/>
              <a:t>,</a:t>
            </a:r>
            <a:r>
              <a:rPr lang="ko-KR" altLang="en-US" sz="1500" b="1"/>
              <a:t> 수면 장애</a:t>
            </a:r>
            <a:endParaRPr lang="ko-KR" altLang="en-US" sz="1500" b="1"/>
          </a:p>
        </p:txBody>
      </p:sp>
      <p:sp>
        <p:nvSpPr>
          <p:cNvPr id="19" name=""/>
          <p:cNvSpPr/>
          <p:nvPr/>
        </p:nvSpPr>
        <p:spPr>
          <a:xfrm>
            <a:off x="1439652" y="5013176"/>
            <a:ext cx="3132348" cy="1224136"/>
          </a:xfrm>
          <a:prstGeom prst="wedgeRoundRectCallout">
            <a:avLst>
              <a:gd name="adj1" fmla="val 39585"/>
              <a:gd name="adj2" fmla="val -82399"/>
              <a:gd name="adj3" fmla="val 16667"/>
            </a:avLst>
          </a:prstGeom>
          <a:ln>
            <a:solidFill>
              <a:schemeClr val="lt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sz="1500" b="1"/>
              <a:t>&lt;</a:t>
            </a:r>
            <a:r>
              <a:rPr lang="ko-KR" altLang="en-US" sz="1500" b="1"/>
              <a:t>말기</a:t>
            </a:r>
            <a:r>
              <a:rPr lang="en-US" altLang="ko-KR" sz="1500" b="1"/>
              <a:t>&gt;</a:t>
            </a:r>
            <a:endParaRPr lang="en-US" altLang="ko-KR" sz="1500" b="1"/>
          </a:p>
          <a:p>
            <a:pPr algn="ctr">
              <a:defRPr/>
            </a:pPr>
            <a:r>
              <a:rPr lang="ko-KR" altLang="en-US" sz="1500" b="1"/>
              <a:t>신경학적 장애 </a:t>
            </a:r>
            <a:r>
              <a:rPr lang="en-US" altLang="ko-KR" sz="1500" b="1"/>
              <a:t>:</a:t>
            </a:r>
            <a:r>
              <a:rPr lang="ko-KR" altLang="en-US" sz="1500" b="1"/>
              <a:t> 경직</a:t>
            </a:r>
            <a:r>
              <a:rPr lang="en-US" altLang="ko-KR" sz="1500" b="1"/>
              <a:t>,</a:t>
            </a:r>
            <a:r>
              <a:rPr lang="ko-KR" altLang="en-US" sz="1500" b="1"/>
              <a:t> 보행 이상</a:t>
            </a:r>
            <a:endParaRPr lang="ko-KR" altLang="en-US" sz="1500" b="1"/>
          </a:p>
          <a:p>
            <a:pPr algn="ctr">
              <a:defRPr/>
            </a:pPr>
            <a:r>
              <a:rPr lang="ko-KR" altLang="en-US" sz="1500" b="1"/>
              <a:t>신체적 합병즙 </a:t>
            </a:r>
            <a:r>
              <a:rPr lang="en-US" altLang="ko-KR" sz="1500" b="1"/>
              <a:t>:</a:t>
            </a:r>
            <a:r>
              <a:rPr lang="ko-KR" altLang="en-US" sz="1500" b="1"/>
              <a:t> 대소변 실금</a:t>
            </a:r>
            <a:r>
              <a:rPr lang="en-US" altLang="ko-KR" sz="1500" b="1"/>
              <a:t>,</a:t>
            </a:r>
            <a:r>
              <a:rPr lang="ko-KR" altLang="en-US" sz="1500" b="1"/>
              <a:t> 욕창</a:t>
            </a:r>
            <a:endParaRPr lang="ko-KR" altLang="en-US" sz="1500" b="1"/>
          </a:p>
        </p:txBody>
      </p:sp>
      <p:sp>
        <p:nvSpPr>
          <p:cNvPr id="20" name=""/>
          <p:cNvSpPr/>
          <p:nvPr/>
        </p:nvSpPr>
        <p:spPr>
          <a:xfrm>
            <a:off x="827584" y="2888940"/>
            <a:ext cx="2520280" cy="1080120"/>
          </a:xfrm>
          <a:prstGeom prst="wedgeRoundRectCallout">
            <a:avLst>
              <a:gd name="adj1" fmla="val 70819"/>
              <a:gd name="adj2" fmla="val 50208"/>
              <a:gd name="adj3" fmla="val 16667"/>
            </a:avLst>
          </a:prstGeom>
          <a:ln>
            <a:solidFill>
              <a:schemeClr val="lt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sz="1500" b="1"/>
              <a:t>서서히 발병하여 점진적으로 진행되는 경과가 보인다</a:t>
            </a:r>
            <a:r>
              <a:rPr lang="en-US" altLang="ko-KR" sz="1500" b="1"/>
              <a:t>.</a:t>
            </a:r>
            <a:endParaRPr lang="en-US" altLang="ko-KR" sz="15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2">
            <a:lumMod val="75000"/>
          </a:schemeClr>
        </a:solidFill>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8" name="직사각형 7"/>
          <p:cNvSpPr/>
          <p:nvPr/>
        </p:nvSpPr>
        <p:spPr>
          <a:xfrm>
            <a:off x="146685" y="263457"/>
            <a:ext cx="1544955" cy="276999"/>
          </a:xfrm>
          <a:prstGeom prst="rect">
            <a:avLst/>
          </a:prstGeom>
        </p:spPr>
        <p:txBody>
          <a:bodyPr wrap="non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1200" b="1" i="0" u="none" strike="noStrike" kern="1200" cap="none" spc="-150" normalizeH="0" baseline="0">
                <a:solidFill>
                  <a:prstClr val="white"/>
                </a:solidFill>
                <a:effectLst/>
                <a:uLnTx/>
                <a:uFillTx/>
                <a:latin typeface="맑은 고딕"/>
                <a:ea typeface="맑은 고딕"/>
                <a:cs typeface="+mn-cs"/>
              </a:rPr>
              <a:t>1. </a:t>
            </a:r>
            <a:r>
              <a:rPr kumimoji="0" lang="ko-KR" altLang="en-US" sz="1200" b="1" i="0" u="none" strike="noStrike" kern="1200" cap="none" spc="-150" normalizeH="0" baseline="0">
                <a:solidFill>
                  <a:prstClr val="white"/>
                </a:solidFill>
                <a:effectLst/>
                <a:uLnTx/>
                <a:uFillTx/>
                <a:latin typeface="맑은 고딕"/>
                <a:ea typeface="맑은 고딕"/>
                <a:cs typeface="+mn-cs"/>
              </a:rPr>
              <a:t>알츠하이머형 치매란</a:t>
            </a:r>
            <a:endParaRPr kumimoji="0" lang="ko-KR" altLang="en-US" sz="1200" b="1" i="0" u="none" strike="noStrike" kern="1200" cap="none" spc="-150" normalizeH="0" baseline="0">
              <a:solidFill>
                <a:prstClr val="white"/>
              </a:solidFill>
              <a:effectLst/>
              <a:uLnTx/>
              <a:uFillTx/>
              <a:latin typeface="맑은 고딕"/>
              <a:ea typeface="맑은 고딕"/>
              <a:cs typeface="+mn-cs"/>
            </a:endParaRPr>
          </a:p>
        </p:txBody>
      </p:sp>
      <p:sp>
        <p:nvSpPr>
          <p:cNvPr id="9" name="TextBox 8"/>
          <p:cNvSpPr txBox="1"/>
          <p:nvPr/>
        </p:nvSpPr>
        <p:spPr>
          <a:xfrm>
            <a:off x="3995936" y="479095"/>
            <a:ext cx="1080120" cy="461665"/>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2400" b="0" i="0" u="none" strike="noStrike" kern="1200" cap="none" spc="0" normalizeH="0" baseline="0">
                <a:solidFill>
                  <a:prstClr val="white"/>
                </a:solidFill>
                <a:effectLst/>
                <a:uLnTx/>
                <a:uFillTx/>
                <a:latin typeface="HY헤드라인M"/>
                <a:ea typeface="HY헤드라인M"/>
                <a:cs typeface="+mn-cs"/>
              </a:rPr>
              <a:t>01</a:t>
            </a:r>
            <a:endParaRPr kumimoji="0" lang="ko-KR" altLang="en-US" sz="2400" b="0" i="0" u="none" strike="noStrike" kern="1200" cap="none" spc="0" normalizeH="0" baseline="0">
              <a:solidFill>
                <a:prstClr val="white"/>
              </a:solidFill>
              <a:effectLst/>
              <a:uLnTx/>
              <a:uFillTx/>
              <a:latin typeface="HY헤드라인M"/>
              <a:ea typeface="HY헤드라인M"/>
              <a:cs typeface="+mn-cs"/>
            </a:endParaRPr>
          </a:p>
        </p:txBody>
      </p:sp>
      <p:sp>
        <p:nvSpPr>
          <p:cNvPr id="11" name="TextBox 10"/>
          <p:cNvSpPr txBox="1"/>
          <p:nvPr/>
        </p:nvSpPr>
        <p:spPr>
          <a:xfrm>
            <a:off x="2375756" y="1263838"/>
            <a:ext cx="4320480" cy="572582"/>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lang="ko-KR" altLang="en-US" sz="3200" b="1" spc="-150">
                <a:solidFill>
                  <a:srgbClr val="1f497d">
                    <a:lumMod val="75000"/>
                  </a:srgbClr>
                </a:solidFill>
                <a:latin typeface="맑은 고딕"/>
                <a:ea typeface="HY헤드라인M"/>
              </a:rPr>
              <a:t>발병원인</a:t>
            </a:r>
            <a:endParaRPr kumimoji="0" lang="ko-KR" altLang="en-US" sz="3200" b="1" i="0" u="none" strike="noStrike" kern="1200" cap="none" spc="-150" normalizeH="0" baseline="0">
              <a:solidFill>
                <a:srgbClr val="1f497d">
                  <a:lumMod val="75000"/>
                </a:srgbClr>
              </a:solidFill>
              <a:effectLst/>
              <a:uLnTx/>
              <a:uFillTx/>
              <a:latin typeface="맑은 고딕"/>
              <a:ea typeface="HY헤드라인M"/>
              <a:cs typeface="+mn-cs"/>
            </a:endParaRPr>
          </a:p>
        </p:txBody>
      </p:sp>
      <p:sp>
        <p:nvSpPr>
          <p:cNvPr id="13" name="TextBox 12"/>
          <p:cNvSpPr txBox="1"/>
          <p:nvPr/>
        </p:nvSpPr>
        <p:spPr>
          <a:xfrm>
            <a:off x="1871700" y="1103776"/>
            <a:ext cx="5400600" cy="999344"/>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6000" b="0" i="0" u="none" strike="noStrike" kern="1200" cap="none" spc="0" normalizeH="0" baseline="0">
                <a:solidFill>
                  <a:prstClr val="white">
                    <a:lumMod val="75000"/>
                  </a:prstClr>
                </a:solidFill>
                <a:effectLst/>
                <a:uLnTx/>
                <a:uFillTx/>
                <a:latin typeface="HY헤드라인M"/>
                <a:ea typeface="HY헤드라인M"/>
                <a:cs typeface="+mn-cs"/>
              </a:rPr>
              <a:t>“       ”</a:t>
            </a:r>
            <a:endParaRPr kumimoji="0" lang="ko-KR" altLang="en-US" sz="6000" b="0" i="0" u="none" strike="noStrike" kern="1200" cap="none" spc="0" normalizeH="0" baseline="0">
              <a:solidFill>
                <a:prstClr val="white">
                  <a:lumMod val="75000"/>
                </a:prstClr>
              </a:solidFill>
              <a:effectLst/>
              <a:uLnTx/>
              <a:uFillTx/>
              <a:latin typeface="HY헤드라인M"/>
              <a:ea typeface="HY헤드라인M"/>
              <a:cs typeface="+mn-cs"/>
            </a:endParaRPr>
          </a:p>
        </p:txBody>
      </p:sp>
      <p:sp>
        <p:nvSpPr>
          <p:cNvPr id="14" name=""/>
          <p:cNvSpPr txBox="1"/>
          <p:nvPr/>
        </p:nvSpPr>
        <p:spPr>
          <a:xfrm>
            <a:off x="1007604" y="2343115"/>
            <a:ext cx="7128792" cy="3606165"/>
          </a:xfrm>
          <a:prstGeom prst="rect">
            <a:avLst/>
          </a:prstGeom>
        </p:spPr>
        <p:txBody>
          <a:bodyPr vert="horz" wrap="square" lIns="91440" tIns="45720" rIns="91440" bIns="45720" anchor="t">
            <a:spAutoFit/>
          </a:bodyPr>
          <a:p>
            <a:pPr marL="257040" indent="-257040">
              <a:lnSpc>
                <a:spcPct val="160000"/>
              </a:lnSpc>
              <a:buClr>
                <a:schemeClr val="tx1"/>
              </a:buClr>
              <a:buFont typeface="Wingdings"/>
              <a:buChar char="ü"/>
              <a:defRPr/>
            </a:pPr>
            <a:r>
              <a:rPr lang="ko-KR" altLang="en-US">
                <a:solidFill>
                  <a:schemeClr val="tx1"/>
                </a:solidFill>
              </a:rPr>
              <a:t>정확한 발병 기전과 원인에 대해서는 정확히 알려져 있지는 않다</a:t>
            </a:r>
            <a:r>
              <a:rPr lang="en-US" altLang="ko-KR">
                <a:solidFill>
                  <a:schemeClr val="tx1"/>
                </a:solidFill>
              </a:rPr>
              <a:t>.</a:t>
            </a:r>
            <a:endParaRPr lang="en-US" altLang="ko-KR">
              <a:solidFill>
                <a:schemeClr val="tx1"/>
              </a:solidFill>
            </a:endParaRPr>
          </a:p>
          <a:p>
            <a:pPr marL="257040" indent="-257040">
              <a:lnSpc>
                <a:spcPct val="160000"/>
              </a:lnSpc>
              <a:buClr>
                <a:schemeClr val="tx1"/>
              </a:buClr>
              <a:buFont typeface="Wingdings"/>
              <a:buChar char="ü"/>
              <a:defRPr/>
            </a:pPr>
            <a:r>
              <a:rPr lang="ko-KR" altLang="en-US">
                <a:solidFill>
                  <a:schemeClr val="tx1"/>
                </a:solidFill>
              </a:rPr>
              <a:t>베타 아밀로이드라는 작은 단백질이 과도하게 만들어져 뇌에 침착되면서 뇌 세포에 유해한 영향을 주는 것이 발병 핵심 기전으로 알려져 있다</a:t>
            </a:r>
            <a:r>
              <a:rPr lang="en-US" altLang="ko-KR">
                <a:solidFill>
                  <a:schemeClr val="tx1"/>
                </a:solidFill>
              </a:rPr>
              <a:t>.</a:t>
            </a:r>
            <a:endParaRPr lang="en-US" altLang="ko-KR">
              <a:solidFill>
                <a:schemeClr val="tx1"/>
              </a:solidFill>
            </a:endParaRPr>
          </a:p>
          <a:p>
            <a:pPr marL="257040" indent="-257040">
              <a:lnSpc>
                <a:spcPct val="160000"/>
              </a:lnSpc>
              <a:buClr>
                <a:schemeClr val="tx1"/>
              </a:buClr>
              <a:buFont typeface="Wingdings"/>
              <a:buChar char="ü"/>
              <a:defRPr/>
            </a:pPr>
            <a:r>
              <a:rPr lang="ko-KR" altLang="en-US">
                <a:solidFill>
                  <a:schemeClr val="tx1"/>
                </a:solidFill>
              </a:rPr>
              <a:t>발병의 </a:t>
            </a:r>
            <a:r>
              <a:rPr lang="en-US" altLang="ko-KR">
                <a:solidFill>
                  <a:schemeClr val="tx1"/>
                </a:solidFill>
              </a:rPr>
              <a:t>70%</a:t>
            </a:r>
            <a:r>
              <a:rPr lang="ko-KR" altLang="en-US">
                <a:solidFill>
                  <a:schemeClr val="tx1"/>
                </a:solidFill>
              </a:rPr>
              <a:t> 정도는 유전적 요인에 의해서 발병하였다</a:t>
            </a:r>
            <a:r>
              <a:rPr lang="en-US" altLang="ko-KR">
                <a:solidFill>
                  <a:schemeClr val="tx1"/>
                </a:solidFill>
              </a:rPr>
              <a:t>.</a:t>
            </a:r>
            <a:endParaRPr lang="en-US" altLang="ko-KR">
              <a:solidFill>
                <a:schemeClr val="tx1"/>
              </a:solidFill>
            </a:endParaRPr>
          </a:p>
          <a:p>
            <a:pPr marL="257040" indent="-257040">
              <a:lnSpc>
                <a:spcPct val="160000"/>
              </a:lnSpc>
              <a:buClr>
                <a:schemeClr val="tx1"/>
              </a:buClr>
              <a:buFont typeface="Wingdings"/>
              <a:buChar char="ü"/>
              <a:defRPr/>
            </a:pPr>
            <a:r>
              <a:rPr lang="ko-KR" altLang="en-US">
                <a:solidFill>
                  <a:schemeClr val="tx1"/>
                </a:solidFill>
              </a:rPr>
              <a:t>이외에도 고령은 발병 위험을 증가시키는 주요 요인이다</a:t>
            </a:r>
            <a:r>
              <a:rPr lang="en-US" altLang="ko-KR">
                <a:solidFill>
                  <a:schemeClr val="tx1"/>
                </a:solidFill>
              </a:rPr>
              <a:t>.</a:t>
            </a:r>
            <a:endParaRPr lang="en-US" altLang="ko-KR">
              <a:solidFill>
                <a:schemeClr val="tx1"/>
              </a:solidFill>
            </a:endParaRPr>
          </a:p>
          <a:p>
            <a:pPr marL="257040" indent="-257040">
              <a:lnSpc>
                <a:spcPct val="160000"/>
              </a:lnSpc>
              <a:buClr>
                <a:schemeClr val="tx1"/>
              </a:buClr>
              <a:buFont typeface="Wingdings"/>
              <a:buChar char="ü"/>
              <a:defRPr/>
            </a:pPr>
            <a:r>
              <a:rPr lang="ko-KR" altLang="en-US">
                <a:solidFill>
                  <a:schemeClr val="tx1"/>
                </a:solidFill>
              </a:rPr>
              <a:t>증상을 일시적으로 개선할 수는 있지만 완전히 멈추거나 진행을 역전시킬 수 없다</a:t>
            </a:r>
            <a:r>
              <a:rPr lang="en-US" altLang="ko-KR">
                <a:solidFill>
                  <a:schemeClr val="tx1"/>
                </a:solidFill>
              </a:rPr>
              <a:t>.</a:t>
            </a:r>
            <a:endParaRPr lang="en-US" altLang="ko-K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443081" y="271681"/>
            <a:ext cx="849913"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spc="-150" dirty="0">
                <a:solidFill>
                  <a:prstClr val="white"/>
                </a:solidFill>
                <a:latin typeface="맑은 고딕"/>
                <a:ea typeface="맑은 고딕" panose="020B0503020000020004" pitchFamily="50" charset="-127"/>
              </a:rPr>
              <a:t>2. </a:t>
            </a:r>
            <a:r>
              <a:rPr lang="ko-KR" altLang="en-US" sz="1200" b="1" spc="-150" dirty="0">
                <a:solidFill>
                  <a:prstClr val="white"/>
                </a:solidFill>
                <a:latin typeface="맑은 고딕"/>
                <a:ea typeface="맑은 고딕" panose="020B0503020000020004" pitchFamily="50" charset="-127"/>
              </a:rPr>
              <a:t>육하원칙</a:t>
            </a:r>
            <a:endPar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endParaRP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02</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3200" b="1" spc="-150" dirty="0">
                <a:solidFill>
                  <a:srgbClr val="1F497D">
                    <a:lumMod val="75000"/>
                  </a:srgbClr>
                </a:solidFill>
                <a:latin typeface="맑은 고딕"/>
                <a:ea typeface="HY헤드라인M" pitchFamily="18" charset="-127"/>
              </a:rPr>
              <a:t>육하원칙</a:t>
            </a:r>
            <a:endPar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endParaRPr>
          </a:p>
        </p:txBody>
      </p:sp>
      <p:sp>
        <p:nvSpPr>
          <p:cNvPr id="13" name="TextBox 12">
            <a:extLst>
              <a:ext uri="{FF2B5EF4-FFF2-40B4-BE49-F238E27FC236}">
                <a16:creationId xmlns:a16="http://schemas.microsoft.com/office/drawing/2014/main" id="{820D286C-B9C2-4305-A5A4-4BF27A4F76A1}"/>
              </a:ext>
            </a:extLst>
          </p:cNvPr>
          <p:cNvSpPr txBox="1"/>
          <p:nvPr/>
        </p:nvSpPr>
        <p:spPr>
          <a:xfrm>
            <a:off x="1151620" y="963922"/>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4" name="TextBox 3">
            <a:extLst>
              <a:ext uri="{FF2B5EF4-FFF2-40B4-BE49-F238E27FC236}">
                <a16:creationId xmlns:a16="http://schemas.microsoft.com/office/drawing/2014/main" id="{688CF939-7190-4F46-BC40-C35698528740}"/>
              </a:ext>
            </a:extLst>
          </p:cNvPr>
          <p:cNvSpPr txBox="1"/>
          <p:nvPr/>
        </p:nvSpPr>
        <p:spPr>
          <a:xfrm>
            <a:off x="677151" y="2513408"/>
            <a:ext cx="7488832" cy="646331"/>
          </a:xfrm>
          <a:prstGeom prst="rect">
            <a:avLst/>
          </a:prstGeom>
          <a:noFill/>
        </p:spPr>
        <p:txBody>
          <a:bodyPr wrap="square" rtlCol="0">
            <a:spAutoFit/>
          </a:bodyPr>
          <a:lstStyle/>
          <a:p>
            <a:r>
              <a:rPr lang="en-US" altLang="ko-KR" dirty="0"/>
              <a:t>[</a:t>
            </a:r>
            <a:r>
              <a:rPr lang="ko-KR" altLang="en-US" dirty="0"/>
              <a:t>언제</a:t>
            </a:r>
            <a:r>
              <a:rPr lang="en-US" altLang="ko-KR" dirty="0"/>
              <a:t>] :</a:t>
            </a:r>
            <a:r>
              <a:rPr lang="ko-KR" altLang="en-US" dirty="0"/>
              <a:t> 자신이 알츠하이머형 치매에 예방을 하고 싶을 때</a:t>
            </a:r>
            <a:r>
              <a:rPr lang="en-US" altLang="ko-KR" dirty="0"/>
              <a:t>, </a:t>
            </a:r>
            <a:r>
              <a:rPr lang="ko-KR" altLang="en-US" dirty="0"/>
              <a:t>알츠하이머      초기 증상을 가진 상태일 때 또는 예방하고자 할 때</a:t>
            </a:r>
            <a:endParaRPr lang="en-US" altLang="ko-KR" dirty="0"/>
          </a:p>
        </p:txBody>
      </p:sp>
      <p:sp>
        <p:nvSpPr>
          <p:cNvPr id="10" name="TextBox 9">
            <a:extLst>
              <a:ext uri="{FF2B5EF4-FFF2-40B4-BE49-F238E27FC236}">
                <a16:creationId xmlns:a16="http://schemas.microsoft.com/office/drawing/2014/main" id="{4085BC5D-386D-4019-A567-335D1FA81FA6}"/>
              </a:ext>
            </a:extLst>
          </p:cNvPr>
          <p:cNvSpPr txBox="1"/>
          <p:nvPr/>
        </p:nvSpPr>
        <p:spPr>
          <a:xfrm>
            <a:off x="677151" y="3337686"/>
            <a:ext cx="7488832" cy="369332"/>
          </a:xfrm>
          <a:prstGeom prst="rect">
            <a:avLst/>
          </a:prstGeom>
          <a:noFill/>
        </p:spPr>
        <p:txBody>
          <a:bodyPr wrap="square" rtlCol="0">
            <a:spAutoFit/>
          </a:bodyPr>
          <a:lstStyle/>
          <a:p>
            <a:r>
              <a:rPr lang="en-US" altLang="ko-KR" dirty="0"/>
              <a:t>[</a:t>
            </a:r>
            <a:r>
              <a:rPr lang="ko-KR" altLang="en-US" dirty="0"/>
              <a:t>어디서</a:t>
            </a:r>
            <a:r>
              <a:rPr lang="en-US" altLang="ko-KR" dirty="0"/>
              <a:t>] :</a:t>
            </a:r>
            <a:r>
              <a:rPr lang="ko-KR" altLang="en-US" dirty="0"/>
              <a:t> 집 또는 의료공간</a:t>
            </a:r>
            <a:endParaRPr lang="en-US" altLang="ko-KR" dirty="0"/>
          </a:p>
        </p:txBody>
      </p:sp>
      <p:sp>
        <p:nvSpPr>
          <p:cNvPr id="12" name="TextBox 11">
            <a:extLst>
              <a:ext uri="{FF2B5EF4-FFF2-40B4-BE49-F238E27FC236}">
                <a16:creationId xmlns:a16="http://schemas.microsoft.com/office/drawing/2014/main" id="{F075155E-F832-4B4C-9AD9-8F19B1C1BBA3}"/>
              </a:ext>
            </a:extLst>
          </p:cNvPr>
          <p:cNvSpPr txBox="1"/>
          <p:nvPr/>
        </p:nvSpPr>
        <p:spPr>
          <a:xfrm>
            <a:off x="648860" y="1792419"/>
            <a:ext cx="7488832" cy="646331"/>
          </a:xfrm>
          <a:prstGeom prst="rect">
            <a:avLst/>
          </a:prstGeom>
          <a:noFill/>
        </p:spPr>
        <p:txBody>
          <a:bodyPr wrap="square" rtlCol="0">
            <a:spAutoFit/>
          </a:bodyPr>
          <a:lstStyle/>
          <a:p>
            <a:r>
              <a:rPr lang="en-US" altLang="ko-KR" dirty="0"/>
              <a:t>[</a:t>
            </a:r>
            <a:r>
              <a:rPr lang="ko-KR" altLang="en-US" dirty="0"/>
              <a:t>누가</a:t>
            </a:r>
            <a:r>
              <a:rPr lang="en-US" altLang="ko-KR" dirty="0"/>
              <a:t>] :</a:t>
            </a:r>
            <a:r>
              <a:rPr lang="ko-KR" altLang="en-US" dirty="0"/>
              <a:t> 알츠하이머형 치매 초기 증상을 가진 사람 또는 이를 예방하고 싶은 사람</a:t>
            </a:r>
            <a:endParaRPr lang="en-US" altLang="ko-KR" dirty="0"/>
          </a:p>
        </p:txBody>
      </p:sp>
      <p:sp>
        <p:nvSpPr>
          <p:cNvPr id="14" name="TextBox 13">
            <a:extLst>
              <a:ext uri="{FF2B5EF4-FFF2-40B4-BE49-F238E27FC236}">
                <a16:creationId xmlns:a16="http://schemas.microsoft.com/office/drawing/2014/main" id="{E54FFFDB-0CFF-41E1-A12B-1F38AAB8B5D4}"/>
              </a:ext>
            </a:extLst>
          </p:cNvPr>
          <p:cNvSpPr txBox="1"/>
          <p:nvPr/>
        </p:nvSpPr>
        <p:spPr>
          <a:xfrm>
            <a:off x="677151" y="3930068"/>
            <a:ext cx="7488832" cy="646331"/>
          </a:xfrm>
          <a:prstGeom prst="rect">
            <a:avLst/>
          </a:prstGeom>
          <a:noFill/>
        </p:spPr>
        <p:txBody>
          <a:bodyPr wrap="square" rtlCol="0">
            <a:spAutoFit/>
          </a:bodyPr>
          <a:lstStyle/>
          <a:p>
            <a:r>
              <a:rPr lang="en-US" altLang="ko-KR" dirty="0"/>
              <a:t>[</a:t>
            </a:r>
            <a:r>
              <a:rPr lang="ko-KR" altLang="en-US" dirty="0"/>
              <a:t>무엇을</a:t>
            </a:r>
            <a:r>
              <a:rPr lang="en-US" altLang="ko-KR" dirty="0"/>
              <a:t>] :</a:t>
            </a:r>
            <a:r>
              <a:rPr lang="ko-KR" altLang="en-US" dirty="0"/>
              <a:t> 스마트폰</a:t>
            </a:r>
            <a:r>
              <a:rPr lang="en-US" altLang="ko-KR" dirty="0"/>
              <a:t>, </a:t>
            </a:r>
            <a:r>
              <a:rPr lang="ko-KR" altLang="en-US" dirty="0"/>
              <a:t>태블릿</a:t>
            </a:r>
            <a:r>
              <a:rPr lang="en-US" altLang="ko-KR" dirty="0"/>
              <a:t>, </a:t>
            </a:r>
            <a:r>
              <a:rPr lang="ko-KR" altLang="en-US" dirty="0"/>
              <a:t>콘솔게임을 이용한 재밌게 즐길 수 있으며 기억력향상이나 인지능력향상에 도움을 줄 수 있는 게임  </a:t>
            </a:r>
            <a:endParaRPr lang="en-US" altLang="ko-KR" dirty="0"/>
          </a:p>
        </p:txBody>
      </p:sp>
      <p:sp>
        <p:nvSpPr>
          <p:cNvPr id="15" name="TextBox 14">
            <a:extLst>
              <a:ext uri="{FF2B5EF4-FFF2-40B4-BE49-F238E27FC236}">
                <a16:creationId xmlns:a16="http://schemas.microsoft.com/office/drawing/2014/main" id="{7D9C3893-39FF-46DF-84AB-3B89A3A7DD00}"/>
              </a:ext>
            </a:extLst>
          </p:cNvPr>
          <p:cNvSpPr txBox="1"/>
          <p:nvPr/>
        </p:nvSpPr>
        <p:spPr>
          <a:xfrm>
            <a:off x="648860" y="4696557"/>
            <a:ext cx="7488832" cy="646331"/>
          </a:xfrm>
          <a:prstGeom prst="rect">
            <a:avLst/>
          </a:prstGeom>
          <a:noFill/>
        </p:spPr>
        <p:txBody>
          <a:bodyPr wrap="square" rtlCol="0">
            <a:spAutoFit/>
          </a:bodyPr>
          <a:lstStyle/>
          <a:p>
            <a:r>
              <a:rPr lang="en-US" altLang="ko-KR" dirty="0"/>
              <a:t>[</a:t>
            </a:r>
            <a:r>
              <a:rPr lang="ko-KR" altLang="en-US" dirty="0"/>
              <a:t>어떻게</a:t>
            </a:r>
            <a:r>
              <a:rPr lang="en-US" altLang="ko-KR" dirty="0"/>
              <a:t>] : </a:t>
            </a:r>
            <a:r>
              <a:rPr lang="ko-KR" altLang="en-US" dirty="0"/>
              <a:t>스마트폰 앱의 형태나 콘솔게임의 형태로</a:t>
            </a:r>
            <a:r>
              <a:rPr lang="en-US" altLang="ko-KR" dirty="0"/>
              <a:t>, </a:t>
            </a:r>
            <a:r>
              <a:rPr lang="ko-KR" altLang="en-US" dirty="0"/>
              <a:t>기기를 손에 쥐고 퀴즈를 풀거나 물체를 </a:t>
            </a:r>
            <a:r>
              <a:rPr lang="ko-KR" altLang="en-US" dirty="0" err="1"/>
              <a:t>끌어다</a:t>
            </a:r>
            <a:r>
              <a:rPr lang="ko-KR" altLang="en-US" dirty="0"/>
              <a:t> 놓는 방식으로 </a:t>
            </a:r>
            <a:endParaRPr lang="en-US" altLang="ko-KR" dirty="0"/>
          </a:p>
        </p:txBody>
      </p:sp>
      <p:sp>
        <p:nvSpPr>
          <p:cNvPr id="16" name="TextBox 15">
            <a:extLst>
              <a:ext uri="{FF2B5EF4-FFF2-40B4-BE49-F238E27FC236}">
                <a16:creationId xmlns:a16="http://schemas.microsoft.com/office/drawing/2014/main" id="{19C534BA-E209-4157-BD03-373B6DE8D53A}"/>
              </a:ext>
            </a:extLst>
          </p:cNvPr>
          <p:cNvSpPr txBox="1"/>
          <p:nvPr/>
        </p:nvSpPr>
        <p:spPr>
          <a:xfrm>
            <a:off x="648860" y="5481388"/>
            <a:ext cx="7488832" cy="646331"/>
          </a:xfrm>
          <a:prstGeom prst="rect">
            <a:avLst/>
          </a:prstGeom>
          <a:noFill/>
        </p:spPr>
        <p:txBody>
          <a:bodyPr wrap="square" rtlCol="0">
            <a:spAutoFit/>
          </a:bodyPr>
          <a:lstStyle/>
          <a:p>
            <a:r>
              <a:rPr lang="en-US" altLang="ko-KR" dirty="0"/>
              <a:t>[</a:t>
            </a:r>
            <a:r>
              <a:rPr lang="ko-KR" altLang="en-US" dirty="0"/>
              <a:t>왜</a:t>
            </a:r>
            <a:r>
              <a:rPr lang="en-US" altLang="ko-KR" dirty="0"/>
              <a:t>] :</a:t>
            </a:r>
            <a:r>
              <a:rPr lang="ko-KR" altLang="en-US" dirty="0"/>
              <a:t> 알츠하이머형 치매를 예방하고자 인지능력과 기억력 향상에 도움을 주기 위해</a:t>
            </a:r>
            <a:endParaRPr lang="en-US" altLang="ko-KR" dirty="0"/>
          </a:p>
        </p:txBody>
      </p:sp>
    </p:spTree>
    <p:extLst>
      <p:ext uri="{BB962C8B-B14F-4D97-AF65-F5344CB8AC3E}">
        <p14:creationId xmlns:p14="http://schemas.microsoft.com/office/powerpoint/2010/main" val="3515191225"/>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2">
            <a:lumMod val="75000"/>
          </a:schemeClr>
        </a:solidFill>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8" name="직사각형 7"/>
          <p:cNvSpPr/>
          <p:nvPr/>
        </p:nvSpPr>
        <p:spPr>
          <a:xfrm>
            <a:off x="443081" y="271681"/>
            <a:ext cx="849913" cy="276999"/>
          </a:xfrm>
          <a:prstGeom prst="rect">
            <a:avLst/>
          </a:prstGeom>
        </p:spPr>
        <p:txBody>
          <a:bodyPr wrap="none">
            <a:spAutoFit/>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spc="-150">
                <a:solidFill>
                  <a:prstClr val="white"/>
                </a:solidFill>
                <a:latin typeface="맑은 고딕"/>
                <a:ea typeface="맑은 고딕"/>
              </a:rPr>
              <a:t>3. </a:t>
            </a:r>
            <a:r>
              <a:rPr lang="ko-KR" altLang="en-US" sz="1200" b="1" spc="-150">
                <a:solidFill>
                  <a:prstClr val="white"/>
                </a:solidFill>
                <a:latin typeface="맑은 고딕"/>
                <a:ea typeface="맑은 고딕"/>
              </a:rPr>
              <a:t>치료방법</a:t>
            </a:r>
            <a:endParaRPr kumimoji="0" lang="ko-KR" altLang="en-US" sz="1200" b="1" i="0" u="none" strike="noStrike" kern="1200" cap="none" spc="-150" normalizeH="0" baseline="0">
              <a:solidFill>
                <a:prstClr val="white"/>
              </a:solidFill>
              <a:effectLst/>
              <a:uLnTx/>
              <a:uFillTx/>
              <a:latin typeface="맑은 고딕"/>
              <a:ea typeface="맑은 고딕"/>
              <a:cs typeface="+mn-cs"/>
            </a:endParaRPr>
          </a:p>
        </p:txBody>
      </p:sp>
      <p:sp>
        <p:nvSpPr>
          <p:cNvPr id="9" name="TextBox 8"/>
          <p:cNvSpPr txBox="1"/>
          <p:nvPr/>
        </p:nvSpPr>
        <p:spPr>
          <a:xfrm>
            <a:off x="3995936" y="479095"/>
            <a:ext cx="1080120" cy="461665"/>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2400" b="0" i="0" u="none" strike="noStrike" kern="1200" cap="none" spc="0" normalizeH="0" baseline="0">
                <a:solidFill>
                  <a:prstClr val="white"/>
                </a:solidFill>
                <a:effectLst/>
                <a:uLnTx/>
                <a:uFillTx/>
                <a:latin typeface="HY헤드라인M"/>
                <a:ea typeface="HY헤드라인M"/>
                <a:cs typeface="+mn-cs"/>
              </a:rPr>
              <a:t>03</a:t>
            </a:r>
            <a:endParaRPr kumimoji="0" lang="ko-KR" altLang="en-US" sz="2400" b="0" i="0" u="none" strike="noStrike" kern="1200" cap="none" spc="0" normalizeH="0" baseline="0">
              <a:solidFill>
                <a:prstClr val="white"/>
              </a:solidFill>
              <a:effectLst/>
              <a:uLnTx/>
              <a:uFillTx/>
              <a:latin typeface="HY헤드라인M"/>
              <a:ea typeface="HY헤드라인M"/>
              <a:cs typeface="+mn-cs"/>
            </a:endParaRPr>
          </a:p>
        </p:txBody>
      </p:sp>
      <p:sp>
        <p:nvSpPr>
          <p:cNvPr id="11" name="TextBox 10"/>
          <p:cNvSpPr txBox="1"/>
          <p:nvPr/>
        </p:nvSpPr>
        <p:spPr>
          <a:xfrm>
            <a:off x="2375756" y="1122811"/>
            <a:ext cx="4320480" cy="570734"/>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ko-KR" altLang="en-US" sz="3200" b="1" i="0" u="none" strike="noStrike" kern="1200" cap="none" spc="-150" normalizeH="0" baseline="0">
                <a:solidFill>
                  <a:srgbClr val="1f497d">
                    <a:lumMod val="75000"/>
                  </a:srgbClr>
                </a:solidFill>
                <a:effectLst/>
                <a:uLnTx/>
                <a:uFillTx/>
                <a:latin typeface="맑은 고딕"/>
                <a:ea typeface="HY헤드라인M"/>
                <a:cs typeface="+mn-cs"/>
              </a:rPr>
              <a:t>치료방법 개요</a:t>
            </a:r>
            <a:endParaRPr kumimoji="0" lang="ko-KR" altLang="en-US" sz="3200" b="1" i="0" u="none" strike="noStrike" kern="1200" cap="none" spc="-150" normalizeH="0" baseline="0">
              <a:solidFill>
                <a:srgbClr val="1f497d">
                  <a:lumMod val="75000"/>
                </a:srgbClr>
              </a:solidFill>
              <a:latin typeface="맑은 고딕"/>
              <a:ea typeface="HY헤드라인M"/>
              <a:cs typeface="+mn-cs"/>
            </a:endParaRPr>
          </a:p>
        </p:txBody>
      </p:sp>
      <p:sp>
        <p:nvSpPr>
          <p:cNvPr id="13" name="TextBox 12"/>
          <p:cNvSpPr txBox="1"/>
          <p:nvPr/>
        </p:nvSpPr>
        <p:spPr>
          <a:xfrm>
            <a:off x="1151620" y="964123"/>
            <a:ext cx="6840760" cy="1005647"/>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6000" b="0" i="0" u="none" strike="noStrike" kern="1200" cap="none" spc="0" normalizeH="0" baseline="0">
                <a:solidFill>
                  <a:prstClr val="white">
                    <a:lumMod val="75000"/>
                  </a:prstClr>
                </a:solidFill>
                <a:effectLst/>
                <a:uLnTx/>
                <a:uFillTx/>
                <a:latin typeface="HY헤드라인M"/>
                <a:ea typeface="HY헤드라인M"/>
                <a:cs typeface="+mn-cs"/>
              </a:rPr>
              <a:t>“          ” </a:t>
            </a:r>
            <a:endParaRPr kumimoji="0" lang="ko-KR" altLang="en-US" sz="6000" b="0" i="0" u="none" strike="noStrike" kern="1200" cap="none" spc="0" normalizeH="0" baseline="0">
              <a:solidFill>
                <a:prstClr val="white">
                  <a:lumMod val="75000"/>
                </a:prstClr>
              </a:solidFill>
              <a:effectLst/>
              <a:uLnTx/>
              <a:uFillTx/>
              <a:latin typeface="HY헤드라인M"/>
              <a:ea typeface="HY헤드라인M"/>
              <a:cs typeface="+mn-cs"/>
            </a:endParaRPr>
          </a:p>
        </p:txBody>
      </p:sp>
      <p:sp>
        <p:nvSpPr>
          <p:cNvPr id="14" name=""/>
          <p:cNvSpPr txBox="1"/>
          <p:nvPr/>
        </p:nvSpPr>
        <p:spPr>
          <a:xfrm>
            <a:off x="755576" y="2060848"/>
            <a:ext cx="7704856" cy="2833097"/>
          </a:xfrm>
          <a:prstGeom prst="rect">
            <a:avLst/>
          </a:prstGeom>
        </p:spPr>
        <p:txBody>
          <a:bodyPr wrap="square">
            <a:spAutoFit/>
          </a:bodyPr>
          <a:p>
            <a:pPr>
              <a:defRPr/>
            </a:pPr>
            <a:r>
              <a:rPr lang="ko-KR" altLang="en-US">
                <a:latin typeface="맑은 고딕"/>
                <a:ea typeface="맑은 고딕"/>
              </a:rPr>
              <a:t>현재 고안된 치료법은 모두 대증요법뿐이다. 질병을 멈출 수 있는 치료법은 없으나 노년인구의 증가와 함께 급격히 증가하고 있는 이 질환은 환자 자신과 가족, 그리고 의학적·사회적인 측면에서의 다각적인 접근이 강구되어야 할 질환이다.</a:t>
            </a:r>
            <a:endParaRPr lang="ko-KR" altLang="en-US">
              <a:latin typeface="맑은 고딕"/>
              <a:ea typeface="맑은 고딕"/>
            </a:endParaRPr>
          </a:p>
          <a:p>
            <a:pPr>
              <a:defRPr/>
            </a:pPr>
            <a:endParaRPr lang="ko-KR" altLang="en-US">
              <a:latin typeface="맑은 고딕"/>
              <a:ea typeface="맑은 고딕"/>
            </a:endParaRPr>
          </a:p>
          <a:p>
            <a:pPr>
              <a:defRPr/>
            </a:pPr>
            <a:r>
              <a:rPr lang="ko-KR" altLang="en-US">
                <a:latin typeface="맑은 고딕"/>
                <a:ea typeface="맑은 고딕"/>
              </a:rPr>
              <a:t>2012년, 알츠하이머병에 영향을 미치는 화합물을 실험하기위해1000여건 이상의 임상 치료가 시행되거나 조직되었다. 노인층 환자의 증상의 진행을 늦추기 위해 정신적 자극, 운동, 균형 잡힌 식사가 제안되었지만 이의 효과를 입증할 명확한 근거는 없으며 장기적인 플랜을 이용해 약물치료와 함께 병행해야 한다</a:t>
            </a:r>
            <a:r>
              <a:rPr lang="en-US" altLang="ko-KR">
                <a:latin typeface="맑은 고딕"/>
                <a:ea typeface="맑은 고딕"/>
              </a:rPr>
              <a:t>.</a:t>
            </a:r>
            <a:endParaRPr lang="en-US" altLang="ko-KR">
              <a:latin typeface="맑은 고딕"/>
              <a:ea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2">
            <a:lumMod val="75000"/>
          </a:schemeClr>
        </a:solidFill>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8" name="직사각형 7"/>
          <p:cNvSpPr/>
          <p:nvPr/>
        </p:nvSpPr>
        <p:spPr>
          <a:xfrm>
            <a:off x="443081" y="271681"/>
            <a:ext cx="849913" cy="276999"/>
          </a:xfrm>
          <a:prstGeom prst="rect">
            <a:avLst/>
          </a:prstGeom>
        </p:spPr>
        <p:txBody>
          <a:bodyPr wrap="none">
            <a:spAutoFit/>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spc="-150">
                <a:solidFill>
                  <a:prstClr val="white"/>
                </a:solidFill>
                <a:latin typeface="맑은 고딕"/>
                <a:ea typeface="맑은 고딕"/>
              </a:rPr>
              <a:t>3</a:t>
            </a:r>
            <a:r>
              <a:rPr kumimoji="0" lang="en-US" altLang="ko-KR" sz="1200" b="1" i="0" u="none" strike="noStrike" kern="1200" cap="none" spc="-150" normalizeH="0" baseline="0">
                <a:solidFill>
                  <a:prstClr val="white"/>
                </a:solidFill>
                <a:effectLst/>
                <a:uLnTx/>
                <a:uFillTx/>
                <a:latin typeface="맑은 고딕"/>
                <a:ea typeface="맑은 고딕"/>
                <a:cs typeface="+mn-cs"/>
              </a:rPr>
              <a:t>. </a:t>
            </a:r>
            <a:r>
              <a:rPr kumimoji="0" lang="ko-KR" altLang="en-US" sz="1200" b="1" i="0" u="none" strike="noStrike" kern="1200" cap="none" spc="-150" normalizeH="0" baseline="0">
                <a:solidFill>
                  <a:prstClr val="white"/>
                </a:solidFill>
                <a:effectLst/>
                <a:uLnTx/>
                <a:uFillTx/>
                <a:latin typeface="맑은 고딕"/>
                <a:ea typeface="맑은 고딕"/>
                <a:cs typeface="+mn-cs"/>
              </a:rPr>
              <a:t>치료방법</a:t>
            </a:r>
            <a:endParaRPr kumimoji="0" lang="ko-KR" altLang="en-US" sz="1200" b="1" i="0" u="none" strike="noStrike" kern="1200" cap="none" spc="-150" normalizeH="0" baseline="0">
              <a:solidFill>
                <a:prstClr val="white"/>
              </a:solidFill>
              <a:latin typeface="맑은 고딕"/>
              <a:ea typeface="맑은 고딕"/>
              <a:cs typeface="+mn-cs"/>
            </a:endParaRPr>
          </a:p>
        </p:txBody>
      </p:sp>
      <p:sp>
        <p:nvSpPr>
          <p:cNvPr id="9" name="TextBox 8"/>
          <p:cNvSpPr txBox="1"/>
          <p:nvPr/>
        </p:nvSpPr>
        <p:spPr>
          <a:xfrm>
            <a:off x="3995936" y="479095"/>
            <a:ext cx="1080120" cy="461665"/>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2400" b="0" i="0" u="none" strike="noStrike" kern="1200" cap="none" spc="0" normalizeH="0" baseline="0">
                <a:solidFill>
                  <a:prstClr val="white"/>
                </a:solidFill>
                <a:effectLst/>
                <a:uLnTx/>
                <a:uFillTx/>
                <a:latin typeface="HY헤드라인M"/>
                <a:ea typeface="HY헤드라인M"/>
                <a:cs typeface="+mn-cs"/>
              </a:rPr>
              <a:t>03</a:t>
            </a:r>
            <a:endParaRPr kumimoji="0" lang="ko-KR" altLang="en-US" sz="2400" b="0" i="0" u="none" strike="noStrike" kern="1200" cap="none" spc="0" normalizeH="0" baseline="0">
              <a:solidFill>
                <a:prstClr val="white"/>
              </a:solidFill>
              <a:effectLst/>
              <a:uLnTx/>
              <a:uFillTx/>
              <a:latin typeface="HY헤드라인M"/>
              <a:ea typeface="HY헤드라인M"/>
              <a:cs typeface="+mn-cs"/>
            </a:endParaRPr>
          </a:p>
        </p:txBody>
      </p:sp>
      <p:sp>
        <p:nvSpPr>
          <p:cNvPr id="11" name="TextBox 10"/>
          <p:cNvSpPr txBox="1"/>
          <p:nvPr/>
        </p:nvSpPr>
        <p:spPr>
          <a:xfrm>
            <a:off x="2375756" y="1122811"/>
            <a:ext cx="4320480" cy="570734"/>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lang="ko-KR" altLang="en-US" sz="3200" b="1" spc="-150">
                <a:solidFill>
                  <a:srgbClr val="1f497d">
                    <a:lumMod val="75000"/>
                  </a:srgbClr>
                </a:solidFill>
                <a:latin typeface="맑은 고딕"/>
                <a:ea typeface="HY헤드라인M"/>
              </a:rPr>
              <a:t>심리적치료</a:t>
            </a:r>
            <a:endParaRPr kumimoji="0" lang="ko-KR" altLang="en-US" sz="3200" b="1" i="0" u="none" strike="noStrike" kern="1200" cap="none" spc="-150" normalizeH="0" baseline="0">
              <a:solidFill>
                <a:srgbClr val="1f497d">
                  <a:lumMod val="75000"/>
                </a:srgbClr>
              </a:solidFill>
              <a:effectLst/>
              <a:uLnTx/>
              <a:uFillTx/>
              <a:latin typeface="맑은 고딕"/>
              <a:ea typeface="HY헤드라인M"/>
              <a:cs typeface="+mn-cs"/>
            </a:endParaRPr>
          </a:p>
        </p:txBody>
      </p:sp>
      <p:sp>
        <p:nvSpPr>
          <p:cNvPr id="13" name="TextBox 12"/>
          <p:cNvSpPr txBox="1"/>
          <p:nvPr/>
        </p:nvSpPr>
        <p:spPr>
          <a:xfrm>
            <a:off x="1313638" y="940760"/>
            <a:ext cx="6516724" cy="1000435"/>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6000" b="0" i="0" u="none" strike="noStrike" kern="1200" cap="none" spc="0" normalizeH="0" baseline="0">
                <a:solidFill>
                  <a:prstClr val="white">
                    <a:lumMod val="75000"/>
                  </a:prstClr>
                </a:solidFill>
                <a:effectLst/>
                <a:uLnTx/>
                <a:uFillTx/>
                <a:latin typeface="HY헤드라인M"/>
                <a:ea typeface="HY헤드라인M"/>
                <a:cs typeface="+mn-cs"/>
              </a:rPr>
              <a:t>“        ” </a:t>
            </a:r>
            <a:endParaRPr kumimoji="0" lang="ko-KR" altLang="en-US" sz="6000" b="0" i="0" u="none" strike="noStrike" kern="1200" cap="none" spc="0" normalizeH="0" baseline="0">
              <a:solidFill>
                <a:prstClr val="white">
                  <a:lumMod val="75000"/>
                </a:prstClr>
              </a:solidFill>
              <a:effectLst/>
              <a:uLnTx/>
              <a:uFillTx/>
              <a:latin typeface="HY헤드라인M"/>
              <a:ea typeface="HY헤드라인M"/>
              <a:cs typeface="+mn-cs"/>
            </a:endParaRPr>
          </a:p>
        </p:txBody>
      </p:sp>
      <p:sp>
        <p:nvSpPr>
          <p:cNvPr id="15" name=""/>
          <p:cNvSpPr txBox="1"/>
          <p:nvPr/>
        </p:nvSpPr>
        <p:spPr>
          <a:xfrm>
            <a:off x="755574" y="1844824"/>
            <a:ext cx="3672407" cy="2772896"/>
          </a:xfrm>
          <a:prstGeom prst="rect">
            <a:avLst/>
          </a:prstGeom>
        </p:spPr>
        <p:txBody>
          <a:bodyPr wrap="square">
            <a:spAutoFit/>
          </a:bodyPr>
          <a:p>
            <a:pPr>
              <a:defRPr/>
            </a:pPr>
            <a:r>
              <a:rPr lang="ko-KR" altLang="en-US" sz="2000" b="1"/>
              <a:t>인지적 개입</a:t>
            </a:r>
            <a:endParaRPr lang="ko-KR" altLang="en-US"/>
          </a:p>
          <a:p>
            <a:pPr>
              <a:defRPr/>
            </a:pPr>
            <a:r>
              <a:rPr lang="ko-KR" altLang="en-US"/>
              <a:t>1. 기억재활</a:t>
            </a:r>
            <a:endParaRPr lang="ko-KR" altLang="en-US"/>
          </a:p>
          <a:p>
            <a:pPr>
              <a:defRPr/>
            </a:pPr>
            <a:r>
              <a:rPr lang="ko-KR" altLang="en-US" sz="1700"/>
              <a:t>(남아있는 기억을 재활, 손상이 심한 기억기능을 보완)</a:t>
            </a:r>
            <a:endParaRPr lang="ko-KR" altLang="en-US"/>
          </a:p>
          <a:p>
            <a:pPr>
              <a:defRPr/>
            </a:pPr>
            <a:r>
              <a:rPr lang="ko-KR" altLang="en-US"/>
              <a:t>2. 현실감각훈련</a:t>
            </a:r>
            <a:endParaRPr lang="ko-KR" altLang="en-US"/>
          </a:p>
          <a:p>
            <a:pPr>
              <a:defRPr/>
            </a:pPr>
            <a:r>
              <a:rPr lang="ko-KR" altLang="en-US" sz="1700"/>
              <a:t>(한 장소에서 다른 장소로 이동할 수 있는 능력을 훈련시키는 방법)</a:t>
            </a:r>
            <a:endParaRPr lang="ko-KR" altLang="en-US"/>
          </a:p>
          <a:p>
            <a:pPr>
              <a:defRPr/>
            </a:pPr>
            <a:r>
              <a:rPr lang="ko-KR" altLang="en-US"/>
              <a:t>3. 화상요법</a:t>
            </a:r>
            <a:endParaRPr lang="ko-KR" altLang="en-US"/>
          </a:p>
          <a:p>
            <a:pPr>
              <a:defRPr/>
            </a:pPr>
            <a:r>
              <a:rPr lang="ko-KR" altLang="en-US" sz="1700"/>
              <a:t>(과거 행동했던 기억들에 대해 생각, 자극을 제공)</a:t>
            </a:r>
            <a:endParaRPr lang="ko-KR" altLang="en-US" sz="1700"/>
          </a:p>
        </p:txBody>
      </p:sp>
      <p:sp>
        <p:nvSpPr>
          <p:cNvPr id="16" name=""/>
          <p:cNvSpPr txBox="1"/>
          <p:nvPr/>
        </p:nvSpPr>
        <p:spPr>
          <a:xfrm>
            <a:off x="4572000" y="1844824"/>
            <a:ext cx="3888432" cy="1982321"/>
          </a:xfrm>
          <a:prstGeom prst="rect">
            <a:avLst/>
          </a:prstGeom>
        </p:spPr>
        <p:txBody>
          <a:bodyPr wrap="square">
            <a:spAutoFit/>
          </a:bodyPr>
          <a:p>
            <a:pPr>
              <a:defRPr/>
            </a:pPr>
            <a:r>
              <a:rPr lang="ko-KR" altLang="en-US" sz="2000" b="1"/>
              <a:t>행동적 개입</a:t>
            </a:r>
            <a:endParaRPr lang="ko-KR" altLang="en-US"/>
          </a:p>
          <a:p>
            <a:pPr>
              <a:defRPr/>
            </a:pPr>
            <a:r>
              <a:rPr lang="ko-KR" altLang="en-US"/>
              <a:t>1. 미충족 욕구에 대한 개입</a:t>
            </a:r>
            <a:endParaRPr lang="ko-KR" altLang="en-US"/>
          </a:p>
          <a:p>
            <a:pPr>
              <a:defRPr/>
            </a:pPr>
            <a:r>
              <a:rPr lang="ko-KR" altLang="en-US" sz="1700"/>
              <a:t>(외부자극, 통증감소, 등에 대한 욕구를 표현하는 형태)</a:t>
            </a:r>
            <a:endParaRPr lang="ko-KR" altLang="en-US"/>
          </a:p>
          <a:p>
            <a:pPr>
              <a:defRPr/>
            </a:pPr>
            <a:r>
              <a:rPr lang="ko-KR" altLang="en-US"/>
              <a:t>2. 학습된 행동에 대한 개입</a:t>
            </a:r>
            <a:endParaRPr lang="ko-KR" altLang="en-US"/>
          </a:p>
          <a:p>
            <a:pPr>
              <a:defRPr/>
            </a:pPr>
            <a:r>
              <a:rPr lang="ko-KR" altLang="en-US" sz="1700"/>
              <a:t>(환자의 적절한 행동에 대한 보상을 제공)</a:t>
            </a:r>
            <a:endParaRPr lang="ko-KR" altLang="en-US" sz="1700"/>
          </a:p>
        </p:txBody>
      </p:sp>
      <p:sp>
        <p:nvSpPr>
          <p:cNvPr id="18" name=""/>
          <p:cNvSpPr txBox="1"/>
          <p:nvPr/>
        </p:nvSpPr>
        <p:spPr>
          <a:xfrm>
            <a:off x="4860032" y="6021288"/>
            <a:ext cx="3888432" cy="392465"/>
          </a:xfrm>
          <a:prstGeom prst="rect">
            <a:avLst/>
          </a:prstGeom>
        </p:spPr>
        <p:txBody>
          <a:bodyPr wrap="square">
            <a:spAutoFit/>
          </a:bodyPr>
          <a:p>
            <a:pPr>
              <a:defRPr/>
            </a:pPr>
            <a:r>
              <a:rPr lang="en-US" altLang="en-US" sz="1000">
                <a:solidFill>
                  <a:schemeClr val="dk1"/>
                </a:solidFill>
              </a:rPr>
              <a:t>http://s-space.snu.ac.kr/bitstream/10371/78548/1/Nonpharmacological%20Interventions.pdf</a:t>
            </a:r>
            <a:endParaRPr lang="en-US" altLang="en-US" sz="10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2">
            <a:lumMod val="75000"/>
          </a:schemeClr>
        </a:solidFill>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1" hangingPunct="1">
              <a:lnSpc>
                <a:spcPct val="100000"/>
              </a:lnSpc>
              <a:spcBef>
                <a:spcPts val="0"/>
              </a:spcBef>
              <a:spcAft>
                <a:spcPts val="0"/>
              </a:spcAft>
              <a:buClrTx/>
              <a:buFontTx/>
              <a:buNone/>
              <a:defRPr/>
            </a:pPr>
            <a:endParaRPr kumimoji="0" lang="ko-KR" altLang="en-US" sz="1800" b="0" i="0" u="none" strike="noStrike" kern="1200" cap="none" spc="0" normalizeH="0" baseline="0">
              <a:solidFill>
                <a:prstClr val="white"/>
              </a:solidFill>
              <a:effectLst/>
              <a:uLnTx/>
              <a:uFillTx/>
              <a:latin typeface="맑은 고딕"/>
              <a:ea typeface="맑은 고딕"/>
              <a:cs typeface="+mn-cs"/>
            </a:endParaRPr>
          </a:p>
        </p:txBody>
      </p:sp>
      <p:sp>
        <p:nvSpPr>
          <p:cNvPr id="8" name="직사각형 7"/>
          <p:cNvSpPr/>
          <p:nvPr/>
        </p:nvSpPr>
        <p:spPr>
          <a:xfrm>
            <a:off x="443081" y="271681"/>
            <a:ext cx="849913" cy="276999"/>
          </a:xfrm>
          <a:prstGeom prst="rect">
            <a:avLst/>
          </a:prstGeom>
        </p:spPr>
        <p:txBody>
          <a:bodyPr wrap="none">
            <a:spAutoFit/>
          </a:bodyPr>
          <a:lstStyle/>
          <a:p>
            <a:pPr marL="0" marR="0" lvl="0" indent="0" algn="ctr" defTabSz="914400" rtl="0" eaLnBrk="1" latinLnBrk="1" hangingPunct="1">
              <a:lnSpc>
                <a:spcPct val="100000"/>
              </a:lnSpc>
              <a:spcBef>
                <a:spcPts val="0"/>
              </a:spcBef>
              <a:spcAft>
                <a:spcPts val="0"/>
              </a:spcAft>
              <a:buClrTx/>
              <a:buFontTx/>
              <a:buNone/>
              <a:defRPr/>
            </a:pPr>
            <a:r>
              <a:rPr lang="en-US" altLang="ko-KR" sz="1200" b="1" spc="-150">
                <a:solidFill>
                  <a:prstClr val="white"/>
                </a:solidFill>
                <a:latin typeface="맑은 고딕"/>
                <a:ea typeface="맑은 고딕"/>
              </a:rPr>
              <a:t>3.</a:t>
            </a:r>
            <a:r>
              <a:rPr kumimoji="0" lang="en-US" altLang="ko-KR" sz="1200" b="1" i="0" u="none" strike="noStrike" kern="1200" cap="none" spc="-150" normalizeH="0" baseline="0">
                <a:solidFill>
                  <a:prstClr val="white"/>
                </a:solidFill>
                <a:effectLst/>
                <a:uLnTx/>
                <a:uFillTx/>
                <a:latin typeface="맑은 고딕"/>
                <a:ea typeface="맑은 고딕"/>
                <a:cs typeface="+mn-cs"/>
              </a:rPr>
              <a:t> </a:t>
            </a:r>
            <a:r>
              <a:rPr kumimoji="0" lang="ko-KR" altLang="en-US" sz="1200" b="1" i="0" u="none" strike="noStrike" kern="1200" cap="none" spc="-150" normalizeH="0" baseline="0">
                <a:solidFill>
                  <a:prstClr val="white"/>
                </a:solidFill>
                <a:effectLst/>
                <a:uLnTx/>
                <a:uFillTx/>
                <a:latin typeface="맑은 고딕"/>
                <a:ea typeface="맑은 고딕"/>
                <a:cs typeface="+mn-cs"/>
              </a:rPr>
              <a:t>치료방법</a:t>
            </a:r>
            <a:endParaRPr kumimoji="0" lang="ko-KR" altLang="en-US" sz="1200" b="1" i="0" u="none" strike="noStrike" kern="1200" cap="none" spc="-150" normalizeH="0" baseline="0">
              <a:solidFill>
                <a:prstClr val="white"/>
              </a:solidFill>
              <a:latin typeface="맑은 고딕"/>
              <a:ea typeface="맑은 고딕"/>
              <a:cs typeface="+mn-cs"/>
            </a:endParaRPr>
          </a:p>
        </p:txBody>
      </p:sp>
      <p:sp>
        <p:nvSpPr>
          <p:cNvPr id="9" name="TextBox 8"/>
          <p:cNvSpPr txBox="1"/>
          <p:nvPr/>
        </p:nvSpPr>
        <p:spPr>
          <a:xfrm>
            <a:off x="3995936" y="479095"/>
            <a:ext cx="1080120" cy="461665"/>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2400" b="0" i="0" u="none" strike="noStrike" kern="1200" cap="none" spc="0" normalizeH="0" baseline="0">
                <a:solidFill>
                  <a:prstClr val="white"/>
                </a:solidFill>
                <a:effectLst/>
                <a:uLnTx/>
                <a:uFillTx/>
                <a:latin typeface="HY헤드라인M"/>
                <a:ea typeface="HY헤드라인M"/>
                <a:cs typeface="+mn-cs"/>
              </a:rPr>
              <a:t>03</a:t>
            </a:r>
            <a:endParaRPr kumimoji="0" lang="ko-KR" altLang="en-US" sz="2400" b="0" i="0" u="none" strike="noStrike" kern="1200" cap="none" spc="0" normalizeH="0" baseline="0">
              <a:solidFill>
                <a:prstClr val="white"/>
              </a:solidFill>
              <a:effectLst/>
              <a:uLnTx/>
              <a:uFillTx/>
              <a:latin typeface="HY헤드라인M"/>
              <a:ea typeface="HY헤드라인M"/>
              <a:cs typeface="+mn-cs"/>
            </a:endParaRPr>
          </a:p>
        </p:txBody>
      </p:sp>
      <p:sp>
        <p:nvSpPr>
          <p:cNvPr id="11" name="TextBox 10"/>
          <p:cNvSpPr txBox="1"/>
          <p:nvPr/>
        </p:nvSpPr>
        <p:spPr>
          <a:xfrm>
            <a:off x="2375756" y="1122811"/>
            <a:ext cx="4320480" cy="570734"/>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lang="ko-KR" altLang="en-US" sz="3200" b="1" spc="-150">
                <a:solidFill>
                  <a:srgbClr val="1f497d">
                    <a:lumMod val="75000"/>
                  </a:srgbClr>
                </a:solidFill>
                <a:latin typeface="맑은 고딕"/>
                <a:ea typeface="HY헤드라인M"/>
              </a:rPr>
              <a:t>약물치료</a:t>
            </a:r>
            <a:endParaRPr kumimoji="0" lang="ko-KR" altLang="en-US" sz="3200" b="1" i="0" u="none" strike="noStrike" kern="1200" cap="none" spc="-150" normalizeH="0" baseline="0">
              <a:solidFill>
                <a:srgbClr val="1f497d">
                  <a:lumMod val="75000"/>
                </a:srgbClr>
              </a:solidFill>
              <a:effectLst/>
              <a:uLnTx/>
              <a:uFillTx/>
              <a:latin typeface="맑은 고딕"/>
              <a:ea typeface="HY헤드라인M"/>
              <a:cs typeface="+mn-cs"/>
            </a:endParaRPr>
          </a:p>
        </p:txBody>
      </p:sp>
      <p:sp>
        <p:nvSpPr>
          <p:cNvPr id="13" name="TextBox 12"/>
          <p:cNvSpPr txBox="1"/>
          <p:nvPr/>
        </p:nvSpPr>
        <p:spPr>
          <a:xfrm>
            <a:off x="1481165" y="940760"/>
            <a:ext cx="6181669" cy="1000435"/>
          </a:xfrm>
          <a:prstGeom prst="rect">
            <a:avLst/>
          </a:prstGeom>
          <a:noFill/>
        </p:spPr>
        <p:txBody>
          <a:bodyPr wrap="square">
            <a:spAutoFit/>
          </a:bodyPr>
          <a:lstStyle/>
          <a:p>
            <a:pPr marL="0" marR="0" lvl="0" indent="0" algn="ctr" defTabSz="914400" rtl="0" eaLnBrk="1" latinLnBrk="1" hangingPunct="1">
              <a:lnSpc>
                <a:spcPct val="100000"/>
              </a:lnSpc>
              <a:spcBef>
                <a:spcPts val="0"/>
              </a:spcBef>
              <a:spcAft>
                <a:spcPts val="0"/>
              </a:spcAft>
              <a:buClrTx/>
              <a:buFontTx/>
              <a:buNone/>
              <a:defRPr/>
            </a:pPr>
            <a:r>
              <a:rPr kumimoji="0" lang="en-US" altLang="ko-KR" sz="6000" b="0" i="0" u="none" strike="noStrike" kern="1200" cap="none" spc="0" normalizeH="0" baseline="0">
                <a:solidFill>
                  <a:prstClr val="white">
                    <a:lumMod val="75000"/>
                  </a:prstClr>
                </a:solidFill>
                <a:effectLst/>
                <a:uLnTx/>
                <a:uFillTx/>
                <a:latin typeface="HY헤드라인M"/>
                <a:ea typeface="HY헤드라인M"/>
                <a:cs typeface="+mn-cs"/>
              </a:rPr>
              <a:t>“   </a:t>
            </a:r>
            <a:r>
              <a:rPr lang="en-US" altLang="ko-KR" sz="6000">
                <a:solidFill>
                  <a:prstClr val="white">
                    <a:lumMod val="75000"/>
                  </a:prstClr>
                </a:solidFill>
                <a:latin typeface="HY헤드라인M"/>
                <a:ea typeface="HY헤드라인M"/>
              </a:rPr>
              <a:t> </a:t>
            </a:r>
            <a:r>
              <a:rPr kumimoji="0" lang="en-US" altLang="ko-KR" sz="6000" b="0" i="0" u="none" strike="noStrike" kern="1200" cap="none" spc="0" normalizeH="0" baseline="0">
                <a:solidFill>
                  <a:prstClr val="white">
                    <a:lumMod val="75000"/>
                  </a:prstClr>
                </a:solidFill>
                <a:effectLst/>
                <a:uLnTx/>
                <a:uFillTx/>
                <a:latin typeface="HY헤드라인M"/>
                <a:ea typeface="HY헤드라인M"/>
                <a:cs typeface="+mn-cs"/>
              </a:rPr>
              <a:t>   ” </a:t>
            </a:r>
            <a:endParaRPr kumimoji="0" lang="ko-KR" altLang="en-US" sz="6000" b="0" i="0" u="none" strike="noStrike" kern="1200" cap="none" spc="0" normalizeH="0" baseline="0">
              <a:solidFill>
                <a:prstClr val="white">
                  <a:lumMod val="75000"/>
                </a:prstClr>
              </a:solidFill>
              <a:effectLst/>
              <a:uLnTx/>
              <a:uFillTx/>
              <a:latin typeface="HY헤드라인M"/>
              <a:ea typeface="HY헤드라인M"/>
              <a:cs typeface="+mn-cs"/>
            </a:endParaRPr>
          </a:p>
        </p:txBody>
      </p:sp>
      <p:sp>
        <p:nvSpPr>
          <p:cNvPr id="15" name=""/>
          <p:cNvSpPr txBox="1"/>
          <p:nvPr/>
        </p:nvSpPr>
        <p:spPr>
          <a:xfrm>
            <a:off x="683568" y="1916832"/>
            <a:ext cx="7776864" cy="3939138"/>
          </a:xfrm>
          <a:prstGeom prst="rect">
            <a:avLst/>
          </a:prstGeom>
        </p:spPr>
        <p:txBody>
          <a:bodyPr wrap="square">
            <a:spAutoFit/>
          </a:bodyPr>
          <a:p>
            <a:pPr>
              <a:defRPr/>
            </a:pPr>
            <a:r>
              <a:rPr lang="ko-KR" altLang="en-US">
                <a:latin typeface="맑은 고딕"/>
                <a:ea typeface="맑은 고딕"/>
              </a:rPr>
              <a:t>미국 식약청(FDA)은 알츠하이머병의 인지기능 증상을 치료하기 위한 두 가지 종류의 약물을 승인하였습니다.</a:t>
            </a:r>
            <a:endParaRPr lang="ko-KR" altLang="en-US">
              <a:latin typeface="맑은 고딕"/>
              <a:ea typeface="맑은 고딕"/>
            </a:endParaRPr>
          </a:p>
          <a:p>
            <a:pPr>
              <a:defRPr/>
            </a:pPr>
            <a:endParaRPr lang="ko-KR" altLang="en-US">
              <a:latin typeface="맑은 고딕"/>
              <a:ea typeface="맑은 고딕"/>
            </a:endParaRPr>
          </a:p>
          <a:p>
            <a:pPr>
              <a:defRPr/>
            </a:pPr>
            <a:r>
              <a:rPr lang="en-US" altLang="ko-KR" b="1">
                <a:latin typeface="맑은 고딕"/>
                <a:ea typeface="맑은 고딕"/>
              </a:rPr>
              <a:t>1</a:t>
            </a:r>
            <a:r>
              <a:rPr lang="en-US" altLang="ko-KR">
                <a:latin typeface="맑은 고딕"/>
                <a:ea typeface="맑은 고딕"/>
              </a:rPr>
              <a:t>.</a:t>
            </a:r>
            <a:r>
              <a:rPr lang="ko-KR" altLang="en-US">
                <a:latin typeface="맑은 고딕"/>
                <a:ea typeface="맑은 고딕"/>
              </a:rPr>
              <a:t> 콜린에스테라아제 억제제는 기억 및 학습을 위해 중요한 화학전령인 아세틸콜린의 분해를 막습니다. </a:t>
            </a:r>
            <a:endParaRPr lang="ko-KR" altLang="en-US">
              <a:latin typeface="맑은 고딕"/>
              <a:ea typeface="맑은 고딕"/>
            </a:endParaRPr>
          </a:p>
          <a:p>
            <a:pPr marL="257040" indent="-257040">
              <a:buClr>
                <a:schemeClr val="tx1"/>
              </a:buClr>
              <a:buFont typeface="Arial"/>
              <a:buChar char="•"/>
              <a:defRPr/>
            </a:pPr>
            <a:r>
              <a:rPr lang="ko-KR" altLang="en-US">
                <a:latin typeface="맑은 고딕"/>
                <a:ea typeface="맑은 고딕"/>
              </a:rPr>
              <a:t>Donepezil (Aricept), 모든 단계의 알츠하이머병 치료를 위해 승인됨.</a:t>
            </a:r>
            <a:endParaRPr lang="ko-KR" altLang="en-US">
              <a:latin typeface="맑은 고딕"/>
              <a:ea typeface="맑은 고딕"/>
            </a:endParaRPr>
          </a:p>
          <a:p>
            <a:pPr marL="257040" indent="-257040">
              <a:buClr>
                <a:schemeClr val="tx1"/>
              </a:buClr>
              <a:buFont typeface="Arial"/>
              <a:buChar char="•"/>
              <a:defRPr/>
            </a:pPr>
            <a:r>
              <a:rPr lang="ko-KR" altLang="en-US">
                <a:latin typeface="맑은 고딕"/>
                <a:ea typeface="맑은 고딕"/>
              </a:rPr>
              <a:t>Rivastigmine (Exelon), 가벼운 또는 중등도의 알츠하이머병 치료를 위해 승인됨.</a:t>
            </a:r>
            <a:endParaRPr lang="ko-KR" altLang="en-US">
              <a:latin typeface="맑은 고딕"/>
              <a:ea typeface="맑은 고딕"/>
            </a:endParaRPr>
          </a:p>
          <a:p>
            <a:pPr marL="257040" indent="-257040">
              <a:buClr>
                <a:schemeClr val="tx1"/>
              </a:buClr>
              <a:buFont typeface="Arial"/>
              <a:buChar char="•"/>
              <a:defRPr/>
            </a:pPr>
            <a:r>
              <a:rPr lang="ko-KR" altLang="en-US">
                <a:latin typeface="맑은 고딕"/>
                <a:ea typeface="맑은 고딕"/>
              </a:rPr>
              <a:t>Galantamine (Razadyne), 가벼운 또는 중등도의 알츠하이머병 치료를 위해 승인됨.</a:t>
            </a:r>
            <a:endParaRPr lang="ko-KR" altLang="en-US">
              <a:latin typeface="맑은 고딕"/>
              <a:ea typeface="맑은 고딕"/>
            </a:endParaRPr>
          </a:p>
          <a:p>
            <a:pPr>
              <a:defRPr/>
            </a:pPr>
            <a:endParaRPr lang="ko-KR" altLang="en-US">
              <a:latin typeface="맑은 고딕"/>
              <a:ea typeface="맑은 고딕"/>
            </a:endParaRPr>
          </a:p>
          <a:p>
            <a:pPr>
              <a:defRPr/>
            </a:pPr>
            <a:r>
              <a:rPr lang="en-US" altLang="ko-KR" b="1">
                <a:latin typeface="맑은 고딕"/>
                <a:ea typeface="맑은 고딕"/>
              </a:rPr>
              <a:t>2</a:t>
            </a:r>
            <a:r>
              <a:rPr lang="en-US" altLang="ko-KR">
                <a:latin typeface="맑은 고딕"/>
                <a:ea typeface="맑은 고딕"/>
              </a:rPr>
              <a:t>.Memantine (Namenda) 은 학습 및 기억력에 관련된 다른 전령화학물질인 글루탐산염의 활동을 조절합니다. Memantine (Namenda) 은 중등도와심한 알츠하이머병 치료를 위해 승인되었습니다.</a:t>
            </a:r>
            <a:endParaRPr lang="en-US" altLang="ko-KR">
              <a:latin typeface="맑은 고딕"/>
              <a:ea typeface="맑은 고딕"/>
            </a:endParaRPr>
          </a:p>
        </p:txBody>
      </p:sp>
      <p:sp>
        <p:nvSpPr>
          <p:cNvPr id="16" name=""/>
          <p:cNvSpPr txBox="1"/>
          <p:nvPr/>
        </p:nvSpPr>
        <p:spPr>
          <a:xfrm>
            <a:off x="3995936" y="6237312"/>
            <a:ext cx="4824536" cy="262166"/>
          </a:xfrm>
          <a:prstGeom prst="rect">
            <a:avLst/>
          </a:prstGeom>
        </p:spPr>
        <p:txBody>
          <a:bodyPr wrap="square">
            <a:spAutoFit/>
          </a:bodyPr>
          <a:p>
            <a:pPr>
              <a:defRPr/>
            </a:pPr>
            <a:r>
              <a:rPr lang="ko-KR" altLang="en-US" sz="1100"/>
              <a:t>https://www.alz.org/asian/treatment/treatments.asp?nL=KO&amp;dL=KO</a:t>
            </a:r>
            <a:endParaRPr lang="ko-KR" altLang="en-US" sz="11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직사각형 1"/>
          <p:cNvSpPr/>
          <p:nvPr/>
        </p:nvSpPr>
        <p:spPr>
          <a:xfrm>
            <a:off x="215516" y="548680"/>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3" name="타원 2"/>
          <p:cNvSpPr/>
          <p:nvPr/>
        </p:nvSpPr>
        <p:spPr>
          <a:xfrm>
            <a:off x="4067944" y="74100"/>
            <a:ext cx="936104" cy="93610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a:ea typeface="맑은 고딕" panose="020B0503020000020004" pitchFamily="50" charset="-127"/>
              <a:cs typeface="+mn-cs"/>
            </a:endParaRPr>
          </a:p>
        </p:txBody>
      </p:sp>
      <p:sp>
        <p:nvSpPr>
          <p:cNvPr id="8" name="직사각형 7"/>
          <p:cNvSpPr/>
          <p:nvPr/>
        </p:nvSpPr>
        <p:spPr>
          <a:xfrm>
            <a:off x="156144" y="271681"/>
            <a:ext cx="1423788" cy="276999"/>
          </a:xfrm>
          <a:prstGeom prst="rect">
            <a:avLst/>
          </a:prstGeom>
        </p:spPr>
        <p:txBody>
          <a:bodyPr wrap="non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4. </a:t>
            </a:r>
            <a:r>
              <a:rPr kumimoji="0" lang="ko-KR" altLang="en-US" sz="1200" b="1" i="0" u="none" strike="noStrike" kern="1200" cap="none" spc="-150" normalizeH="0" baseline="0" noProof="0" dirty="0">
                <a:ln>
                  <a:noFill/>
                </a:ln>
                <a:solidFill>
                  <a:prstClr val="white"/>
                </a:solidFill>
                <a:effectLst/>
                <a:uLnTx/>
                <a:uFillTx/>
                <a:latin typeface="맑은 고딕"/>
                <a:ea typeface="맑은 고딕" panose="020B0503020000020004" pitchFamily="50" charset="-127"/>
                <a:cs typeface="+mn-cs"/>
              </a:rPr>
              <a:t>상용예정 디바이스</a:t>
            </a:r>
          </a:p>
        </p:txBody>
      </p:sp>
      <p:sp>
        <p:nvSpPr>
          <p:cNvPr id="9" name="TextBox 8"/>
          <p:cNvSpPr txBox="1"/>
          <p:nvPr/>
        </p:nvSpPr>
        <p:spPr>
          <a:xfrm>
            <a:off x="3995936" y="479095"/>
            <a:ext cx="1080120" cy="46166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rPr>
              <a:t>04</a:t>
            </a:r>
            <a:endParaRPr kumimoji="0" lang="ko-KR" altLang="en-US" sz="2400" b="0" i="0" u="none" strike="noStrike" kern="1200" cap="none" spc="0" normalizeH="0" baseline="0" noProof="0" dirty="0">
              <a:ln>
                <a:noFill/>
              </a:ln>
              <a:solidFill>
                <a:prstClr val="white"/>
              </a:solidFill>
              <a:effectLst/>
              <a:uLnTx/>
              <a:uFillTx/>
              <a:latin typeface="HY헤드라인M" pitchFamily="18" charset="-127"/>
              <a:ea typeface="HY헤드라인M" pitchFamily="18" charset="-127"/>
              <a:cs typeface="+mn-cs"/>
            </a:endParaRPr>
          </a:p>
        </p:txBody>
      </p:sp>
      <p:sp>
        <p:nvSpPr>
          <p:cNvPr id="11" name="TextBox 10">
            <a:extLst>
              <a:ext uri="{FF2B5EF4-FFF2-40B4-BE49-F238E27FC236}">
                <a16:creationId xmlns:a16="http://schemas.microsoft.com/office/drawing/2014/main" id="{2536709C-DFC9-4A5E-B2C3-12FC5E87FB2A}"/>
              </a:ext>
            </a:extLst>
          </p:cNvPr>
          <p:cNvSpPr txBox="1"/>
          <p:nvPr/>
        </p:nvSpPr>
        <p:spPr>
          <a:xfrm>
            <a:off x="2375756" y="1122811"/>
            <a:ext cx="4320480" cy="584775"/>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3200" b="1" i="0" u="none" strike="noStrike" kern="1200" cap="none" spc="-150" normalizeH="0" baseline="0" noProof="0" dirty="0">
                <a:ln>
                  <a:noFill/>
                </a:ln>
                <a:solidFill>
                  <a:srgbClr val="1F497D">
                    <a:lumMod val="75000"/>
                  </a:srgbClr>
                </a:solidFill>
                <a:effectLst/>
                <a:uLnTx/>
                <a:uFillTx/>
                <a:latin typeface="맑은 고딕"/>
                <a:ea typeface="HY헤드라인M" pitchFamily="18" charset="-127"/>
                <a:cs typeface="+mn-cs"/>
              </a:rPr>
              <a:t>디바이스</a:t>
            </a:r>
          </a:p>
        </p:txBody>
      </p:sp>
      <p:sp>
        <p:nvSpPr>
          <p:cNvPr id="13" name="TextBox 12">
            <a:extLst>
              <a:ext uri="{FF2B5EF4-FFF2-40B4-BE49-F238E27FC236}">
                <a16:creationId xmlns:a16="http://schemas.microsoft.com/office/drawing/2014/main" id="{820D286C-B9C2-4305-A5A4-4BF27A4F76A1}"/>
              </a:ext>
            </a:extLst>
          </p:cNvPr>
          <p:cNvSpPr txBox="1"/>
          <p:nvPr/>
        </p:nvSpPr>
        <p:spPr>
          <a:xfrm>
            <a:off x="1115616" y="973177"/>
            <a:ext cx="6840760" cy="1015663"/>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rPr>
              <a:t>“       ” </a:t>
            </a:r>
            <a:endParaRPr kumimoji="0" lang="ko-KR" altLang="en-US" sz="6000" b="0" i="0" u="none" strike="noStrike" kern="1200" cap="none" spc="0" normalizeH="0" baseline="0" noProof="0" dirty="0">
              <a:ln>
                <a:noFill/>
              </a:ln>
              <a:solidFill>
                <a:prstClr val="white">
                  <a:lumMod val="75000"/>
                </a:prstClr>
              </a:solidFill>
              <a:effectLst/>
              <a:uLnTx/>
              <a:uFillTx/>
              <a:latin typeface="HY헤드라인M" pitchFamily="18" charset="-127"/>
              <a:ea typeface="HY헤드라인M" pitchFamily="18" charset="-127"/>
              <a:cs typeface="+mn-cs"/>
            </a:endParaRPr>
          </a:p>
        </p:txBody>
      </p:sp>
      <p:sp>
        <p:nvSpPr>
          <p:cNvPr id="10" name="제목 1">
            <a:extLst>
              <a:ext uri="{FF2B5EF4-FFF2-40B4-BE49-F238E27FC236}">
                <a16:creationId xmlns:a16="http://schemas.microsoft.com/office/drawing/2014/main" id="{5E813551-3161-4989-9A4D-75B801994E1F}"/>
              </a:ext>
            </a:extLst>
          </p:cNvPr>
          <p:cNvSpPr txBox="1">
            <a:spLocks/>
          </p:cNvSpPr>
          <p:nvPr/>
        </p:nvSpPr>
        <p:spPr>
          <a:xfrm>
            <a:off x="826368" y="2352623"/>
            <a:ext cx="4177680" cy="626721"/>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1. </a:t>
            </a:r>
            <a:r>
              <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콘솔게임</a:t>
            </a:r>
            <a:r>
              <a:rPr kumimoji="0" lang="en-US" altLang="ko-KR"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rPr>
              <a:t>_console game</a:t>
            </a:r>
            <a:endParaRPr kumimoji="0" lang="ko-KR" altLang="en-US" sz="2400" b="1"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j-cs"/>
            </a:endParaRPr>
          </a:p>
        </p:txBody>
      </p:sp>
      <p:sp>
        <p:nvSpPr>
          <p:cNvPr id="12" name="내용 개체 틀 2">
            <a:extLst>
              <a:ext uri="{FF2B5EF4-FFF2-40B4-BE49-F238E27FC236}">
                <a16:creationId xmlns:a16="http://schemas.microsoft.com/office/drawing/2014/main" id="{994DD716-2F91-45CD-A6F5-023CC7A143C0}"/>
              </a:ext>
            </a:extLst>
          </p:cNvPr>
          <p:cNvSpPr txBox="1">
            <a:spLocks/>
          </p:cNvSpPr>
          <p:nvPr/>
        </p:nvSpPr>
        <p:spPr>
          <a:xfrm>
            <a:off x="1012054" y="3080086"/>
            <a:ext cx="4424042" cy="150104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상호 작용 멀티미디어의 한 형태</a:t>
            </a: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342900" marR="0" lvl="0" indent="-342900" algn="l" defTabSz="914400" rtl="0" eaLnBrk="1" fontAlgn="auto" latinLnBrk="1" hangingPunct="1">
              <a:lnSpc>
                <a:spcPct val="100000"/>
              </a:lnSpc>
              <a:spcBef>
                <a:spcPct val="20000"/>
              </a:spcBef>
              <a:spcAft>
                <a:spcPts val="0"/>
              </a:spcAft>
              <a:buClrTx/>
              <a:buSzTx/>
              <a:buFontTx/>
              <a:buChar char="-"/>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컨트롤러라고 불리는 게임기에 연결된 </a:t>
            </a: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     휴대용 기기 이용</a:t>
            </a:r>
            <a:endParaRPr kumimoji="0" lang="en-US" altLang="ko-KR"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ko-KR" altLang="en-US" sz="18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p:txBody>
      </p:sp>
      <p:pic>
        <p:nvPicPr>
          <p:cNvPr id="16" name="내용 개체 틀 4">
            <a:extLst>
              <a:ext uri="{FF2B5EF4-FFF2-40B4-BE49-F238E27FC236}">
                <a16:creationId xmlns:a16="http://schemas.microsoft.com/office/drawing/2014/main" id="{E302E598-3DB4-4B23-9101-F7C07491AF8B}"/>
              </a:ext>
            </a:extLst>
          </p:cNvPr>
          <p:cNvPicPr>
            <a:picLocks noChangeAspect="1"/>
          </p:cNvPicPr>
          <p:nvPr/>
        </p:nvPicPr>
        <p:blipFill rotWithShape="1">
          <a:blip r:embed="rId3"/>
          <a:srcRect l="1895" t="2227"/>
          <a:stretch/>
        </p:blipFill>
        <p:spPr>
          <a:xfrm>
            <a:off x="5436096" y="2352623"/>
            <a:ext cx="3108538" cy="2791086"/>
          </a:xfrm>
          <a:prstGeom prst="rect">
            <a:avLst/>
          </a:prstGeom>
        </p:spPr>
      </p:pic>
    </p:spTree>
    <p:extLst>
      <p:ext uri="{BB962C8B-B14F-4D97-AF65-F5344CB8AC3E}">
        <p14:creationId xmlns:p14="http://schemas.microsoft.com/office/powerpoint/2010/main" val="2696172369"/>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LG</ep:Company>
  <ep:Words>731</ep:Words>
  <ep:PresentationFormat>화면 슬라이드 쇼(4:3)</ep:PresentationFormat>
  <ep:Paragraphs>185</ep:Paragraphs>
  <ep:Slides>15</ep:Slides>
  <ep:Notes>17</ep:Notes>
  <ep:TotalTime>0</ep:TotalTime>
  <ep:HiddenSlides>0</ep:HiddenSlides>
  <ep:MMClips>0</ep:MMClips>
  <ep:HeadingPairs>
    <vt:vector size="4" baseType="variant">
      <vt:variant>
        <vt:lpstr>테마</vt:lpstr>
      </vt:variant>
      <vt:variant>
        <vt:i4>1</vt:i4>
      </vt:variant>
      <vt:variant>
        <vt:lpstr>슬라이드 제목</vt:lpstr>
      </vt:variant>
      <vt:variant>
        <vt:i4>15</vt:i4>
      </vt:variant>
    </vt:vector>
  </ep:HeadingPairs>
  <ep:TitlesOfParts>
    <vt:vector size="16" baseType="lpstr">
      <vt:lpstr>Office 테마</vt:lpstr>
      <vt:lpstr>PowerPoint 프레젠테이션</vt:lpstr>
      <vt:lpstr>PowerPoint 프레젠테이션</vt:lpstr>
      <vt:lpstr>슬라이드 3</vt:lpstr>
      <vt:lpstr>슬라이드 4</vt:lpstr>
      <vt:lpstr>PowerPoint 프레젠테이션</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2016-11-03T20:47:04.000</dcterms:created>
  <dc:creator>EJ</dc:creator>
  <cp:lastModifiedBy>sh</cp:lastModifiedBy>
  <dcterms:modified xsi:type="dcterms:W3CDTF">2020-03-31T02:14:24.911</dcterms:modified>
  <cp:revision>64</cp:revision>
  <dc:title>슬라이드 1</dc:title>
  <cp:version>1000.0000.01</cp:version>
</cp:coreProperties>
</file>