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>
      <p:cViewPr varScale="1">
        <p:scale>
          <a:sx n="73" d="100"/>
          <a:sy n="73" d="100"/>
        </p:scale>
        <p:origin x="826" y="72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5771C21-3757-4199-83DE-22960358A2A5}" type="datetime1">
              <a:rPr lang="ko-KR" altLang="en-US"/>
              <a:pPr lvl="0">
                <a:defRPr/>
              </a:pPr>
              <a:t>2020-04-20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4A4E647-5A0F-41E6-A0EF-B58D8C1C6CD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4383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4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5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6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9707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알츠하이머형 치매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&lt;Computer Engineering&gt;</a:t>
            </a:r>
          </a:p>
          <a:p>
            <a:pPr algn="dist"/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2018037006 </a:t>
            </a:r>
            <a:r>
              <a:rPr lang="ko-KR" altLang="en-US" sz="1600" b="1" dirty="0">
                <a:solidFill>
                  <a:schemeClr val="bg1"/>
                </a:solidFill>
              </a:rPr>
              <a:t>오지현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2018037007 </a:t>
            </a:r>
            <a:r>
              <a:rPr lang="ko-KR" altLang="en-US" sz="1600" b="1" dirty="0" err="1">
                <a:solidFill>
                  <a:schemeClr val="bg1"/>
                </a:solidFill>
              </a:rPr>
              <a:t>김효희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2018037015 </a:t>
            </a:r>
            <a:r>
              <a:rPr lang="ko-KR" altLang="en-US" sz="1600" b="1" dirty="0">
                <a:solidFill>
                  <a:schemeClr val="bg1"/>
                </a:solidFill>
              </a:rPr>
              <a:t>김은진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2018037019 </a:t>
            </a:r>
            <a:r>
              <a:rPr lang="ko-KR" altLang="en-US" sz="1600" b="1" dirty="0">
                <a:solidFill>
                  <a:schemeClr val="bg1"/>
                </a:solidFill>
              </a:rPr>
              <a:t>김소현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>
                <a:latin typeface="+mj-ea"/>
                <a:ea typeface="+mj-ea"/>
              </a:rPr>
              <a:t>applied mathematics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504941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67744" y="937510"/>
            <a:ext cx="43204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“       ” 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87824" y="1109928"/>
            <a:ext cx="28857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/>
                <a:cs typeface="+mn-cs"/>
              </a:rPr>
              <a:t>기대효과</a:t>
            </a:r>
          </a:p>
        </p:txBody>
      </p:sp>
      <p:sp>
        <p:nvSpPr>
          <p:cNvPr id="15" name="내용 개체 틀 2"/>
          <p:cNvSpPr txBox="1"/>
          <p:nvPr/>
        </p:nvSpPr>
        <p:spPr>
          <a:xfrm>
            <a:off x="786086" y="2961042"/>
            <a:ext cx="3774717" cy="358090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HY헤드라인M" panose="02030600000101010101" pitchFamily="18" charset="-127"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삶의 만족도 향상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HY헤드라인M" panose="02030600000101010101" pitchFamily="18" charset="-127"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HY헤드라인M" panose="02030600000101010101" pitchFamily="18" charset="-127"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알츠하이머 진행 과정을 늦춘다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HY헤드라인M" panose="02030600000101010101" pitchFamily="18" charset="-127"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HY헤드라인M" panose="02030600000101010101" pitchFamily="18" charset="-127"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집중력 향상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HY헤드라인M" panose="02030600000101010101" pitchFamily="18" charset="-127"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HY헤드라인M" panose="02030600000101010101" pitchFamily="18" charset="-127"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HY헤드라인M" panose="02030600000101010101" pitchFamily="18" charset="-127"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HY헤드라인M" panose="02030600000101010101" pitchFamily="18" charset="-127"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sp>
        <p:nvSpPr>
          <p:cNvPr id="29" name="직사각형 7"/>
          <p:cNvSpPr/>
          <p:nvPr/>
        </p:nvSpPr>
        <p:spPr>
          <a:xfrm>
            <a:off x="395536" y="224732"/>
            <a:ext cx="8851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4 .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기대효과</a:t>
            </a:r>
          </a:p>
        </p:txBody>
      </p:sp>
      <p:pic>
        <p:nvPicPr>
          <p:cNvPr id="1032" name="Picture 8" descr="한의약 치매예방! 익산 건강생활지원센터로 오세요!">
            <a:extLst>
              <a:ext uri="{FF2B5EF4-FFF2-40B4-BE49-F238E27FC236}">
                <a16:creationId xmlns:a16="http://schemas.microsoft.com/office/drawing/2014/main" id="{3224037D-68E6-496D-8F89-251D8DC32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074" y="1815387"/>
            <a:ext cx="1900136" cy="163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건망증과치매, 초기치매증상 보여진다면 치료필요">
            <a:extLst>
              <a:ext uri="{FF2B5EF4-FFF2-40B4-BE49-F238E27FC236}">
                <a16:creationId xmlns:a16="http://schemas.microsoft.com/office/drawing/2014/main" id="{A2A618AA-3314-4524-8D7B-86FD16AA8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543" y="1784513"/>
            <a:ext cx="2885752" cy="176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건망증 심하신분들 건망증이 치매로 이어지는 지름길인거 아시나요? ( 치매예방 )">
            <a:extLst>
              <a:ext uri="{FF2B5EF4-FFF2-40B4-BE49-F238E27FC236}">
                <a16:creationId xmlns:a16="http://schemas.microsoft.com/office/drawing/2014/main" id="{71686351-67F6-435C-8DDA-12DB967C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803" y="4699437"/>
            <a:ext cx="3389362" cy="178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래픽 9" descr="줄 화살표: 일자형">
            <a:extLst>
              <a:ext uri="{FF2B5EF4-FFF2-40B4-BE49-F238E27FC236}">
                <a16:creationId xmlns:a16="http://schemas.microsoft.com/office/drawing/2014/main" id="{89ABC025-BEAB-456A-AD1A-C7BD515CDA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5672310" y="3624647"/>
            <a:ext cx="81820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8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38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 b="1">
                <a:solidFill>
                  <a:schemeClr val="bg1"/>
                </a:solidFill>
              </a:rPr>
              <a:t>THANK</a:t>
            </a:r>
          </a:p>
          <a:p>
            <a:pPr algn="ctr">
              <a:defRPr/>
            </a:pPr>
            <a:r>
              <a:rPr lang="en-US" altLang="ko-KR" sz="5400" b="1">
                <a:solidFill>
                  <a:schemeClr val="bg1"/>
                </a:solidFill>
              </a:rPr>
              <a:t>YOU</a:t>
            </a:r>
            <a:endParaRPr lang="ko-KR" altLang="en-US" sz="54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0072" y="5169678"/>
            <a:ext cx="2736304" cy="1305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endParaRPr lang="en-US" altLang="ko-KR" sz="1600" b="1">
              <a:solidFill>
                <a:schemeClr val="tx2">
                  <a:lumMod val="75000"/>
                </a:schemeClr>
              </a:solidFill>
            </a:endParaRPr>
          </a:p>
          <a:p>
            <a:pPr algn="dist">
              <a:defRPr/>
            </a:pPr>
            <a:r>
              <a:rPr lang="en-US" altLang="ko-KR" sz="1600" b="1">
                <a:solidFill>
                  <a:schemeClr val="tx2">
                    <a:lumMod val="75000"/>
                  </a:schemeClr>
                </a:solidFill>
              </a:rPr>
              <a:t>2018037006 </a:t>
            </a:r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오지현</a:t>
            </a:r>
          </a:p>
          <a:p>
            <a:pPr algn="dist">
              <a:defRPr/>
            </a:pPr>
            <a:r>
              <a:rPr lang="en-US" altLang="ko-KR" sz="1600" b="1">
                <a:solidFill>
                  <a:schemeClr val="tx2">
                    <a:lumMod val="75000"/>
                  </a:schemeClr>
                </a:solidFill>
              </a:rPr>
              <a:t>2018037007 </a:t>
            </a:r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김효희</a:t>
            </a:r>
          </a:p>
          <a:p>
            <a:pPr algn="dist">
              <a:defRPr/>
            </a:pPr>
            <a:r>
              <a:rPr lang="en-US" altLang="ko-KR" sz="1600" b="1">
                <a:solidFill>
                  <a:schemeClr val="tx2">
                    <a:lumMod val="75000"/>
                  </a:schemeClr>
                </a:solidFill>
              </a:rPr>
              <a:t>2018037015 </a:t>
            </a:r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김은진</a:t>
            </a:r>
          </a:p>
          <a:p>
            <a:pPr algn="dist">
              <a:defRPr/>
            </a:pPr>
            <a:r>
              <a:rPr lang="en-US" altLang="ko-KR" sz="1600" b="1">
                <a:solidFill>
                  <a:schemeClr val="tx2">
                    <a:lumMod val="75000"/>
                  </a:schemeClr>
                </a:solidFill>
              </a:rPr>
              <a:t>2018037019 </a:t>
            </a:r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김소현</a:t>
            </a:r>
            <a:endParaRPr lang="en-US" altLang="ko-KR" sz="1600" b="1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0D0896B-8176-45E8-953A-93149C9D5C1B}"/>
              </a:ext>
            </a:extLst>
          </p:cNvPr>
          <p:cNvSpPr/>
          <p:nvPr/>
        </p:nvSpPr>
        <p:spPr>
          <a:xfrm>
            <a:off x="4571029" y="3230338"/>
            <a:ext cx="1728193" cy="238390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8F375D3-5663-4ADB-A5EE-B250595DB2CA}"/>
              </a:ext>
            </a:extLst>
          </p:cNvPr>
          <p:cNvSpPr/>
          <p:nvPr/>
        </p:nvSpPr>
        <p:spPr>
          <a:xfrm>
            <a:off x="274452" y="3240769"/>
            <a:ext cx="1728193" cy="238390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A7E3B6B-1DB1-4236-8728-80F728E6CBF0}"/>
              </a:ext>
            </a:extLst>
          </p:cNvPr>
          <p:cNvSpPr/>
          <p:nvPr/>
        </p:nvSpPr>
        <p:spPr>
          <a:xfrm>
            <a:off x="2369637" y="3230338"/>
            <a:ext cx="1728193" cy="238390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6496" y="1127325"/>
            <a:ext cx="8748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01     02      03      04 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09828" y="2429247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684444" y="243952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824593" y="2429247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009883" y="2458891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963" y="2553640"/>
            <a:ext cx="2182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게임유형과 </a:t>
            </a:r>
            <a:endParaRPr lang="en-US" altLang="ko-KR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캐릭터설정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2125" y="3861048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>
                <a:latin typeface="1HoonRoman Regular" panose="02000000000000000000" pitchFamily="2" charset="0"/>
              </a:rPr>
              <a:t>- </a:t>
            </a:r>
            <a:r>
              <a:rPr lang="ko-KR" altLang="en-US" sz="1600" spc="-150" dirty="0">
                <a:latin typeface="1HoonRoman Regular" panose="02000000000000000000" pitchFamily="2" charset="0"/>
              </a:rPr>
              <a:t>게임유형</a:t>
            </a:r>
          </a:p>
          <a:p>
            <a:pPr algn="ctr"/>
            <a:endParaRPr lang="en-US" altLang="ko-KR" sz="1600" spc="-150" dirty="0">
              <a:latin typeface="1HoonRoman Regular" panose="02000000000000000000" pitchFamily="2" charset="0"/>
            </a:endParaRPr>
          </a:p>
          <a:p>
            <a:pPr algn="ctr"/>
            <a:r>
              <a:rPr lang="en-US" altLang="ko-KR" sz="1600" spc="-150" dirty="0">
                <a:latin typeface="1HoonRoman Regular" panose="02000000000000000000" pitchFamily="2" charset="0"/>
              </a:rPr>
              <a:t>-</a:t>
            </a:r>
            <a:r>
              <a:rPr lang="ko-KR" altLang="en-US" sz="1600" spc="-150" dirty="0">
                <a:latin typeface="1HoonRoman Regular" panose="02000000000000000000" pitchFamily="2" charset="0"/>
              </a:rPr>
              <a:t> 캐릭터 설정</a:t>
            </a:r>
            <a:endParaRPr lang="en-US" altLang="ko-KR" sz="1600" spc="-150" dirty="0">
              <a:latin typeface="1HoonRoman Regular" panose="02000000000000000000" pitchFamily="2" charset="0"/>
            </a:endParaRPr>
          </a:p>
          <a:p>
            <a:pPr algn="ctr">
              <a:buFontTx/>
              <a:buChar char="-"/>
            </a:pPr>
            <a:endParaRPr lang="en-US" altLang="ko-KR" sz="1600" spc="-150" dirty="0">
              <a:latin typeface="1HoonRoman Regular" panose="02000000000000000000" pitchFamily="2" charset="0"/>
            </a:endParaRPr>
          </a:p>
          <a:p>
            <a:pPr algn="ctr"/>
            <a:endParaRPr lang="ko-KR" altLang="en-US" sz="1600" spc="-150" dirty="0">
              <a:latin typeface="1HoonRoman Regular" panose="02000000000000000000" pitchFamily="2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04247" y="3260513"/>
            <a:ext cx="1728193" cy="238390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23" name="TextBox 22"/>
          <p:cNvSpPr txBox="1"/>
          <p:nvPr/>
        </p:nvSpPr>
        <p:spPr>
          <a:xfrm>
            <a:off x="4494131" y="4080639"/>
            <a:ext cx="1728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>
                <a:latin typeface="1HoonRoman Regular" panose="02000000000000000000" pitchFamily="2" charset="0"/>
              </a:rPr>
              <a:t>- </a:t>
            </a:r>
            <a:r>
              <a:rPr lang="ko-KR" altLang="en-US" sz="1600" spc="-150" dirty="0">
                <a:latin typeface="1HoonRoman Regular" panose="02000000000000000000" pitchFamily="2" charset="0"/>
              </a:rPr>
              <a:t> 배경화면</a:t>
            </a:r>
            <a:endParaRPr lang="en-US" altLang="ko-KR" sz="1600" spc="-150" dirty="0">
              <a:latin typeface="1HoonRoman Regular" panose="020000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03465" y="2527629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보상 아이템 </a:t>
            </a:r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&amp; 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보상방법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1029" y="253912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err="1">
                <a:solidFill>
                  <a:schemeClr val="bg1"/>
                </a:solidFill>
                <a:latin typeface="+mj-ea"/>
              </a:rPr>
              <a:t>메인배경화면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94602" y="2524318"/>
            <a:ext cx="218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기대효과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ADA80B-AD2D-402C-AADB-C8F273CC1FD4}"/>
              </a:ext>
            </a:extLst>
          </p:cNvPr>
          <p:cNvSpPr txBox="1"/>
          <p:nvPr/>
        </p:nvSpPr>
        <p:spPr>
          <a:xfrm>
            <a:off x="2475844" y="3861048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>
                <a:latin typeface="1HoonRoman Regular" panose="02000000000000000000" pitchFamily="2" charset="0"/>
              </a:rPr>
              <a:t>- </a:t>
            </a:r>
            <a:r>
              <a:rPr lang="ko-KR" altLang="en-US" sz="1600" spc="-150" dirty="0">
                <a:latin typeface="1HoonRoman Regular" panose="02000000000000000000" pitchFamily="2" charset="0"/>
              </a:rPr>
              <a:t>보상아이템</a:t>
            </a:r>
            <a:endParaRPr lang="en-US" altLang="ko-KR" sz="1600" spc="-150" dirty="0">
              <a:latin typeface="1HoonRoman Regular" panose="02000000000000000000" pitchFamily="2" charset="0"/>
            </a:endParaRPr>
          </a:p>
          <a:p>
            <a:pPr algn="ctr"/>
            <a:endParaRPr lang="en-US" altLang="ko-KR" sz="1600" spc="-150" dirty="0">
              <a:latin typeface="1HoonRoman Regular" panose="02000000000000000000" pitchFamily="2" charset="0"/>
            </a:endParaRPr>
          </a:p>
          <a:p>
            <a:pPr algn="ctr"/>
            <a:r>
              <a:rPr lang="en-US" altLang="ko-KR" sz="1600" spc="-150" dirty="0">
                <a:latin typeface="1HoonRoman Regular" panose="02000000000000000000" pitchFamily="2" charset="0"/>
              </a:rPr>
              <a:t>- </a:t>
            </a:r>
            <a:r>
              <a:rPr lang="ko-KR" altLang="en-US" sz="1600" spc="-150" dirty="0">
                <a:latin typeface="1HoonRoman Regular" panose="02000000000000000000" pitchFamily="2" charset="0"/>
              </a:rPr>
              <a:t>보상방법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C250FA-1486-4526-951B-0BF57F4AAD85}"/>
              </a:ext>
            </a:extLst>
          </p:cNvPr>
          <p:cNvSpPr txBox="1"/>
          <p:nvPr/>
        </p:nvSpPr>
        <p:spPr>
          <a:xfrm>
            <a:off x="6919122" y="4107269"/>
            <a:ext cx="1333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>
                <a:latin typeface="1HoonRoman Regular" panose="02000000000000000000" pitchFamily="2" charset="0"/>
              </a:rPr>
              <a:t>-</a:t>
            </a:r>
            <a:r>
              <a:rPr lang="ko-KR" altLang="en-US" sz="1600" spc="-150" dirty="0">
                <a:latin typeface="1HoonRoman Regular" panose="02000000000000000000" pitchFamily="2" charset="0"/>
              </a:rPr>
              <a:t> 기대효과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577196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6792" y="286489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 spc="-150" dirty="0">
                <a:solidFill>
                  <a:schemeClr val="bg1"/>
                </a:solidFill>
              </a:rPr>
              <a:t>1. </a:t>
            </a:r>
            <a:r>
              <a:rPr lang="ko-KR" altLang="en-US" sz="1200" b="1" spc="-150" dirty="0">
                <a:solidFill>
                  <a:schemeClr val="bg1"/>
                </a:solidFill>
              </a:rPr>
              <a:t>게임유형과 캐릭터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01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75756" y="1263838"/>
            <a:ext cx="43204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/>
              </a:rPr>
              <a:t>게임유형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5596" y="1063219"/>
            <a:ext cx="7200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/>
                <a:ea typeface="HY헤드라인M"/>
              </a:rPr>
              <a:t>“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/>
              <a:ea typeface="HY헤드라인M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1580" y="2195573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/>
              <a:t>   </a:t>
            </a:r>
            <a:r>
              <a:rPr lang="en-US" altLang="ko-KR" sz="1700" b="1" dirty="0"/>
              <a:t>=&gt;</a:t>
            </a:r>
            <a:r>
              <a:rPr lang="ko-KR" altLang="en-US" sz="1700" b="1" dirty="0"/>
              <a:t>  사용자가 게임에 접속하여 시간과 난이도에 따라 게임을 진행한다</a:t>
            </a:r>
            <a:r>
              <a:rPr lang="en-US" altLang="ko-KR" sz="1700" b="1" dirty="0"/>
              <a:t>.</a:t>
            </a:r>
          </a:p>
        </p:txBody>
      </p:sp>
      <p:pic>
        <p:nvPicPr>
          <p:cNvPr id="5" name="그래픽 4" descr="사람 (명)">
            <a:extLst>
              <a:ext uri="{FF2B5EF4-FFF2-40B4-BE49-F238E27FC236}">
                <a16:creationId xmlns:a16="http://schemas.microsoft.com/office/drawing/2014/main" id="{855D6E7A-1579-400C-A8ED-4B7801C31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616" y="3169917"/>
            <a:ext cx="2736304" cy="2736304"/>
          </a:xfrm>
          <a:prstGeom prst="rect">
            <a:avLst/>
          </a:prstGeom>
        </p:spPr>
      </p:pic>
      <p:sp>
        <p:nvSpPr>
          <p:cNvPr id="12" name="말풍선: 타원형 11">
            <a:extLst>
              <a:ext uri="{FF2B5EF4-FFF2-40B4-BE49-F238E27FC236}">
                <a16:creationId xmlns:a16="http://schemas.microsoft.com/office/drawing/2014/main" id="{AAD5C754-9078-452F-A19F-661830DFB884}"/>
              </a:ext>
            </a:extLst>
          </p:cNvPr>
          <p:cNvSpPr/>
          <p:nvPr/>
        </p:nvSpPr>
        <p:spPr>
          <a:xfrm>
            <a:off x="4045684" y="2988439"/>
            <a:ext cx="2160240" cy="714623"/>
          </a:xfrm>
          <a:prstGeom prst="wedgeEllipseCallout">
            <a:avLst>
              <a:gd name="adj1" fmla="val -69707"/>
              <a:gd name="adj2" fmla="val 62500"/>
            </a:avLst>
          </a:prstGeom>
          <a:solidFill>
            <a:srgbClr val="17375E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1. </a:t>
            </a:r>
            <a:r>
              <a:rPr lang="ko-KR" altLang="en-US" sz="1600" dirty="0"/>
              <a:t>인터넷 연결상태 확인</a:t>
            </a:r>
          </a:p>
        </p:txBody>
      </p:sp>
      <p:sp>
        <p:nvSpPr>
          <p:cNvPr id="21" name="말풍선: 타원형 20">
            <a:extLst>
              <a:ext uri="{FF2B5EF4-FFF2-40B4-BE49-F238E27FC236}">
                <a16:creationId xmlns:a16="http://schemas.microsoft.com/office/drawing/2014/main" id="{2F0675FC-C074-41A6-83C4-0B60D75EE374}"/>
              </a:ext>
            </a:extLst>
          </p:cNvPr>
          <p:cNvSpPr/>
          <p:nvPr/>
        </p:nvSpPr>
        <p:spPr>
          <a:xfrm>
            <a:off x="5111622" y="3816001"/>
            <a:ext cx="2160240" cy="714623"/>
          </a:xfrm>
          <a:prstGeom prst="wedgeEllipseCallout">
            <a:avLst>
              <a:gd name="adj1" fmla="val -114654"/>
              <a:gd name="adj2" fmla="val -10052"/>
            </a:avLst>
          </a:prstGeom>
          <a:solidFill>
            <a:srgbClr val="17375E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2. </a:t>
            </a:r>
            <a:r>
              <a:rPr lang="ko-KR" altLang="en-US" sz="1600" dirty="0"/>
              <a:t>게임 접속</a:t>
            </a:r>
          </a:p>
        </p:txBody>
      </p:sp>
      <p:sp>
        <p:nvSpPr>
          <p:cNvPr id="22" name="말풍선: 타원형 21">
            <a:extLst>
              <a:ext uri="{FF2B5EF4-FFF2-40B4-BE49-F238E27FC236}">
                <a16:creationId xmlns:a16="http://schemas.microsoft.com/office/drawing/2014/main" id="{BCD29D50-1AEF-412A-B89B-9E1C8A89D3BE}"/>
              </a:ext>
            </a:extLst>
          </p:cNvPr>
          <p:cNvSpPr/>
          <p:nvPr/>
        </p:nvSpPr>
        <p:spPr>
          <a:xfrm>
            <a:off x="5125804" y="4713343"/>
            <a:ext cx="2160240" cy="714623"/>
          </a:xfrm>
          <a:prstGeom prst="wedgeEllipseCallout">
            <a:avLst>
              <a:gd name="adj1" fmla="val -117709"/>
              <a:gd name="adj2" fmla="val -99753"/>
            </a:avLst>
          </a:prstGeom>
          <a:solidFill>
            <a:srgbClr val="17375E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3. </a:t>
            </a:r>
            <a:r>
              <a:rPr lang="ko-KR" altLang="en-US" sz="1600" dirty="0" err="1"/>
              <a:t>메인화면에서</a:t>
            </a:r>
            <a:r>
              <a:rPr lang="ko-KR" altLang="en-US" sz="1600" dirty="0"/>
              <a:t> 난이도선택</a:t>
            </a:r>
          </a:p>
        </p:txBody>
      </p:sp>
      <p:sp>
        <p:nvSpPr>
          <p:cNvPr id="23" name="말풍선: 타원형 22">
            <a:extLst>
              <a:ext uri="{FF2B5EF4-FFF2-40B4-BE49-F238E27FC236}">
                <a16:creationId xmlns:a16="http://schemas.microsoft.com/office/drawing/2014/main" id="{E9BB2F41-9A1E-41B3-93BA-FB50970334E2}"/>
              </a:ext>
            </a:extLst>
          </p:cNvPr>
          <p:cNvSpPr/>
          <p:nvPr/>
        </p:nvSpPr>
        <p:spPr>
          <a:xfrm>
            <a:off x="4211960" y="5538395"/>
            <a:ext cx="2160240" cy="714623"/>
          </a:xfrm>
          <a:prstGeom prst="wedgeEllipseCallout">
            <a:avLst>
              <a:gd name="adj1" fmla="val -74071"/>
              <a:gd name="adj2" fmla="val -182858"/>
            </a:avLst>
          </a:prstGeom>
          <a:solidFill>
            <a:srgbClr val="17375E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4. </a:t>
            </a:r>
            <a:r>
              <a:rPr lang="ko-KR" altLang="en-US" sz="1600" dirty="0"/>
              <a:t>게임선택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4868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7267" y="263457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200" b="1" i="0" u="none" strike="noStrike" kern="1200" cap="none" spc="-150" normalizeH="0" baseline="0" dirty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1. </a:t>
            </a:r>
            <a:r>
              <a:rPr kumimoji="0" lang="ko-KR" altLang="en-US" sz="1200" b="1" i="0" u="none" strike="noStrike" kern="1200" cap="none" spc="-150" normalizeH="0" baseline="0" dirty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게임유형과 캐릭터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75756" y="1122811"/>
            <a:ext cx="43204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3200" b="1" i="0" u="none" strike="noStrike" kern="1200" cap="none" spc="-150" normalizeH="0" baseline="0" dirty="0"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/>
                <a:cs typeface="+mn-cs"/>
              </a:rPr>
              <a:t>캐릭터 설정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71700" y="948984"/>
            <a:ext cx="5400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6000" b="0" i="0" u="none" strike="noStrike" kern="1200" cap="none" spc="0" normalizeH="0" baseline="0" dirty="0"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“         ”</a:t>
            </a:r>
            <a:endParaRPr kumimoji="0" lang="ko-KR" altLang="en-US" sz="6000" b="0" i="0" u="none" strike="noStrike" kern="1200" cap="none" spc="0" normalizeH="0" baseline="0" dirty="0"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7D338165-A1AD-4061-8683-A676E249EA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045" y="5010019"/>
            <a:ext cx="1332148" cy="13321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26D7C4-6234-4FA2-822A-D273032C7C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47" y="5071319"/>
            <a:ext cx="1209548" cy="12095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CDE22A4-16BE-4FA4-ADD1-615BF0908D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977172"/>
            <a:ext cx="1332148" cy="1332148"/>
          </a:xfrm>
          <a:prstGeom prst="rect">
            <a:avLst/>
          </a:prstGeom>
        </p:spPr>
      </p:pic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C04A18A9-626B-4B0F-9DD4-0EF883413DF4}"/>
              </a:ext>
            </a:extLst>
          </p:cNvPr>
          <p:cNvSpPr/>
          <p:nvPr/>
        </p:nvSpPr>
        <p:spPr>
          <a:xfrm>
            <a:off x="318518" y="3576372"/>
            <a:ext cx="1733378" cy="1015664"/>
          </a:xfrm>
          <a:prstGeom prst="wedgeEllipseCallout">
            <a:avLst>
              <a:gd name="adj1" fmla="val -3942"/>
              <a:gd name="adj2" fmla="val 78778"/>
            </a:avLst>
          </a:prstGeom>
          <a:solidFill>
            <a:srgbClr val="17375E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기억력게임 마스코트 </a:t>
            </a:r>
            <a:r>
              <a:rPr lang="en-US" altLang="ko-KR" sz="1600" dirty="0"/>
              <a:t>– </a:t>
            </a:r>
            <a:r>
              <a:rPr lang="ko-KR" altLang="en-US" sz="1600" dirty="0"/>
              <a:t>누렁이</a:t>
            </a:r>
            <a:endParaRPr lang="en-US" altLang="ko-KR" sz="1600" dirty="0"/>
          </a:p>
          <a:p>
            <a:pPr algn="ctr"/>
            <a:endParaRPr lang="ko-KR" altLang="en-US" sz="1100" dirty="0"/>
          </a:p>
        </p:txBody>
      </p:sp>
      <p:sp>
        <p:nvSpPr>
          <p:cNvPr id="16" name="말풍선: 타원형 15">
            <a:extLst>
              <a:ext uri="{FF2B5EF4-FFF2-40B4-BE49-F238E27FC236}">
                <a16:creationId xmlns:a16="http://schemas.microsoft.com/office/drawing/2014/main" id="{5BD5C81E-0F37-4517-954D-BC266F6E457E}"/>
              </a:ext>
            </a:extLst>
          </p:cNvPr>
          <p:cNvSpPr/>
          <p:nvPr/>
        </p:nvSpPr>
        <p:spPr>
          <a:xfrm>
            <a:off x="2262558" y="3597257"/>
            <a:ext cx="1733378" cy="1015664"/>
          </a:xfrm>
          <a:prstGeom prst="wedgeEllipseCallout">
            <a:avLst>
              <a:gd name="adj1" fmla="val -3942"/>
              <a:gd name="adj2" fmla="val 78778"/>
            </a:avLst>
          </a:prstGeom>
          <a:solidFill>
            <a:srgbClr val="17375E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연산게임 마스코트 </a:t>
            </a:r>
            <a:r>
              <a:rPr lang="en-US" altLang="ko-KR" sz="1600" dirty="0"/>
              <a:t>– </a:t>
            </a:r>
            <a:r>
              <a:rPr lang="ko-KR" altLang="en-US" sz="1600" dirty="0" err="1"/>
              <a:t>토순이</a:t>
            </a:r>
            <a:endParaRPr lang="en-US" altLang="ko-KR" sz="1600" dirty="0"/>
          </a:p>
          <a:p>
            <a:pPr algn="ctr"/>
            <a:endParaRPr lang="ko-KR" altLang="en-US" sz="1100" dirty="0"/>
          </a:p>
        </p:txBody>
      </p:sp>
      <p:sp>
        <p:nvSpPr>
          <p:cNvPr id="17" name="말풍선: 타원형 16">
            <a:extLst>
              <a:ext uri="{FF2B5EF4-FFF2-40B4-BE49-F238E27FC236}">
                <a16:creationId xmlns:a16="http://schemas.microsoft.com/office/drawing/2014/main" id="{A0C7CDBC-F9CF-48A3-BEEF-1F897A252809}"/>
              </a:ext>
            </a:extLst>
          </p:cNvPr>
          <p:cNvSpPr/>
          <p:nvPr/>
        </p:nvSpPr>
        <p:spPr>
          <a:xfrm>
            <a:off x="4209367" y="3597257"/>
            <a:ext cx="1733378" cy="1015664"/>
          </a:xfrm>
          <a:prstGeom prst="wedgeEllipseCallout">
            <a:avLst>
              <a:gd name="adj1" fmla="val -3942"/>
              <a:gd name="adj2" fmla="val 78778"/>
            </a:avLst>
          </a:prstGeom>
          <a:solidFill>
            <a:srgbClr val="17375E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기억력게임 마스코트 </a:t>
            </a:r>
            <a:r>
              <a:rPr lang="en-US" altLang="ko-KR" sz="1600" dirty="0"/>
              <a:t>– </a:t>
            </a:r>
            <a:r>
              <a:rPr lang="ko-KR" altLang="en-US" sz="1600" dirty="0"/>
              <a:t>나비</a:t>
            </a:r>
            <a:endParaRPr lang="en-US" altLang="ko-KR" sz="1600" dirty="0"/>
          </a:p>
          <a:p>
            <a:pPr algn="ctr"/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734395-0E46-40A7-95E5-F52D139076D9}"/>
              </a:ext>
            </a:extLst>
          </p:cNvPr>
          <p:cNvSpPr txBox="1"/>
          <p:nvPr/>
        </p:nvSpPr>
        <p:spPr>
          <a:xfrm>
            <a:off x="863588" y="1761070"/>
            <a:ext cx="7344816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b="1" dirty="0"/>
              <a:t>   </a:t>
            </a:r>
            <a:r>
              <a:rPr lang="en-US" altLang="ko-KR" sz="1700" b="1" dirty="0"/>
              <a:t>=&gt;</a:t>
            </a:r>
            <a:r>
              <a:rPr lang="ko-KR" altLang="en-US" sz="1700" b="1" dirty="0"/>
              <a:t>  고연령층 사용자에게 친근하게 다가갈 수 있도록 </a:t>
            </a:r>
            <a:r>
              <a:rPr lang="en-US" altLang="ko-KR" sz="1700" b="1" dirty="0"/>
              <a:t>NPC</a:t>
            </a:r>
            <a:r>
              <a:rPr lang="ko-KR" altLang="en-US" sz="1700" b="1" dirty="0"/>
              <a:t>형식의 귀여  운 동물캐릭터로 설정함</a:t>
            </a:r>
            <a:r>
              <a:rPr lang="en-US" altLang="ko-KR" sz="1700" b="1" dirty="0"/>
              <a:t>.</a:t>
            </a:r>
          </a:p>
          <a:p>
            <a:pPr algn="just">
              <a:defRPr/>
            </a:pPr>
            <a:r>
              <a:rPr lang="en-US" altLang="ko-KR" sz="1700" b="1" dirty="0"/>
              <a:t>   =&gt; </a:t>
            </a:r>
            <a:r>
              <a:rPr lang="ko-KR" altLang="en-US" sz="1700" b="1" dirty="0"/>
              <a:t>캐릭터별로 게임에 대한 방법을 설명해줌</a:t>
            </a:r>
            <a:r>
              <a:rPr lang="en-US" altLang="ko-KR" sz="1700" b="1" dirty="0"/>
              <a:t>.</a:t>
            </a:r>
          </a:p>
          <a:p>
            <a:pPr algn="just">
              <a:defRPr/>
            </a:pPr>
            <a:r>
              <a:rPr lang="en-US" altLang="ko-KR" sz="1700" b="1" dirty="0"/>
              <a:t>   =&gt; NPC </a:t>
            </a:r>
            <a:r>
              <a:rPr lang="ko-KR" altLang="en-US" sz="1700" b="1" dirty="0"/>
              <a:t>캐릭터 말고도 자신의 캐릭터를 자신이 직접 커스터마이징 할     수 있는 시스템을 도입할 예정</a:t>
            </a:r>
            <a:r>
              <a:rPr lang="en-US" altLang="ko-KR" sz="1700" b="1" dirty="0"/>
              <a:t>. </a:t>
            </a:r>
            <a:r>
              <a:rPr lang="ko-KR" altLang="en-US" sz="1700" b="1" dirty="0"/>
              <a:t>옷을 사서 입히기</a:t>
            </a:r>
            <a:r>
              <a:rPr lang="en-US" altLang="ko-KR" sz="1700" b="1" dirty="0"/>
              <a:t>, </a:t>
            </a:r>
            <a:r>
              <a:rPr lang="ko-KR" altLang="en-US" sz="1700" b="1" dirty="0"/>
              <a:t>액세사리 착용 등</a:t>
            </a:r>
            <a:r>
              <a:rPr lang="en-US" altLang="ko-KR" sz="1700" b="1" dirty="0"/>
              <a:t> 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5FB9A7D-9486-4EE0-9728-5696DB9CD49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638" y="4385225"/>
            <a:ext cx="831140" cy="83114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C93D667-3921-4EDE-9F0F-7414EB14BF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620" y="5155174"/>
            <a:ext cx="837337" cy="955201"/>
          </a:xfrm>
          <a:prstGeom prst="rect">
            <a:avLst/>
          </a:prstGeom>
        </p:spPr>
      </p:pic>
      <p:pic>
        <p:nvPicPr>
          <p:cNvPr id="46" name="그래픽 45" descr="달러">
            <a:extLst>
              <a:ext uri="{FF2B5EF4-FFF2-40B4-BE49-F238E27FC236}">
                <a16:creationId xmlns:a16="http://schemas.microsoft.com/office/drawing/2014/main" id="{D3EBBB46-876C-481B-B9F2-1358AD5D779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95568" y="4812003"/>
            <a:ext cx="343171" cy="343171"/>
          </a:xfrm>
          <a:prstGeom prst="rect">
            <a:avLst/>
          </a:prstGeom>
        </p:spPr>
      </p:pic>
      <p:pic>
        <p:nvPicPr>
          <p:cNvPr id="48" name="그래픽 47" descr="채우기 없는 선글라스 얼굴">
            <a:extLst>
              <a:ext uri="{FF2B5EF4-FFF2-40B4-BE49-F238E27FC236}">
                <a16:creationId xmlns:a16="http://schemas.microsoft.com/office/drawing/2014/main" id="{55544445-270F-4BFA-A3CC-13EDE05A69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35975" y="3968815"/>
            <a:ext cx="466465" cy="466465"/>
          </a:xfrm>
          <a:prstGeom prst="rect">
            <a:avLst/>
          </a:prstGeom>
        </p:spPr>
      </p:pic>
      <p:pic>
        <p:nvPicPr>
          <p:cNvPr id="52" name="그림 51" descr="그리기, 그래피티이(가) 표시된 사진&#10;&#10;자동 생성된 설명">
            <a:extLst>
              <a:ext uri="{FF2B5EF4-FFF2-40B4-BE49-F238E27FC236}">
                <a16:creationId xmlns:a16="http://schemas.microsoft.com/office/drawing/2014/main" id="{201BF985-DB0C-4577-8163-32A1B3F5C08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07" y="6054799"/>
            <a:ext cx="287368" cy="287368"/>
          </a:xfrm>
          <a:prstGeom prst="rect">
            <a:avLst/>
          </a:prstGeom>
        </p:spPr>
      </p:pic>
      <p:pic>
        <p:nvPicPr>
          <p:cNvPr id="53" name="그림 52" descr="그리기, 그래피티이(가) 표시된 사진&#10;&#10;자동 생성된 설명">
            <a:extLst>
              <a:ext uri="{FF2B5EF4-FFF2-40B4-BE49-F238E27FC236}">
                <a16:creationId xmlns:a16="http://schemas.microsoft.com/office/drawing/2014/main" id="{EF6D80CD-E86B-47F7-980D-A10E4645262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34121" y="6054771"/>
            <a:ext cx="302677" cy="302677"/>
          </a:xfrm>
          <a:prstGeom prst="rect">
            <a:avLst/>
          </a:prstGeom>
        </p:spPr>
      </p:pic>
      <p:pic>
        <p:nvPicPr>
          <p:cNvPr id="55" name="그래픽 54" descr="줄 화살표: 일자형">
            <a:extLst>
              <a:ext uri="{FF2B5EF4-FFF2-40B4-BE49-F238E27FC236}">
                <a16:creationId xmlns:a16="http://schemas.microsoft.com/office/drawing/2014/main" id="{443F1386-1296-4E24-B1E4-ADED941ACA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6909073" y="4758519"/>
            <a:ext cx="1017360" cy="914400"/>
          </a:xfrm>
          <a:prstGeom prst="rect">
            <a:avLst/>
          </a:prstGeom>
        </p:spPr>
      </p:pic>
      <p:pic>
        <p:nvPicPr>
          <p:cNvPr id="57" name="그래픽 56" descr="사람">
            <a:extLst>
              <a:ext uri="{FF2B5EF4-FFF2-40B4-BE49-F238E27FC236}">
                <a16:creationId xmlns:a16="http://schemas.microsoft.com/office/drawing/2014/main" id="{20DA41D9-32E2-499A-B4CA-18191828173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45089" y="3968815"/>
            <a:ext cx="1520765" cy="2312052"/>
          </a:xfrm>
          <a:prstGeom prst="rect">
            <a:avLst/>
          </a:prstGeom>
        </p:spPr>
      </p:pic>
      <p:sp>
        <p:nvSpPr>
          <p:cNvPr id="58" name="말풍선: 타원형 57">
            <a:extLst>
              <a:ext uri="{FF2B5EF4-FFF2-40B4-BE49-F238E27FC236}">
                <a16:creationId xmlns:a16="http://schemas.microsoft.com/office/drawing/2014/main" id="{8F588F42-7F70-4B91-B257-90FB75032E53}"/>
              </a:ext>
            </a:extLst>
          </p:cNvPr>
          <p:cNvSpPr/>
          <p:nvPr/>
        </p:nvSpPr>
        <p:spPr>
          <a:xfrm>
            <a:off x="6311534" y="3345052"/>
            <a:ext cx="1966900" cy="789704"/>
          </a:xfrm>
          <a:prstGeom prst="wedgeEllipseCallout">
            <a:avLst>
              <a:gd name="adj1" fmla="val -3942"/>
              <a:gd name="adj2" fmla="val 78778"/>
            </a:avLst>
          </a:prstGeom>
          <a:solidFill>
            <a:srgbClr val="17375E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내가 만드는 내 캐릭터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497759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51620" y="937510"/>
            <a:ext cx="6840760" cy="1003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6000" b="0" i="0" u="none" strike="noStrike" kern="1200" cap="none" spc="0" normalizeH="0" baseline="0"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“             ” </a:t>
            </a:r>
            <a:endParaRPr kumimoji="0" lang="ko-KR" altLang="en-US" sz="6000" b="0" i="0" u="none" strike="noStrike" kern="1200" cap="none" spc="0" normalizeH="0" baseline="0"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75756" y="1052736"/>
            <a:ext cx="4320480" cy="574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3200" b="1" i="0" u="none" strike="noStrike" kern="1200" cap="none" spc="-150" normalizeH="0" baseline="0"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/>
                <a:cs typeface="+mn-cs"/>
              </a:rPr>
              <a:t>보상 아이템 </a:t>
            </a:r>
            <a:r>
              <a:rPr kumimoji="0" lang="en-US" altLang="ko-KR" sz="3200" b="1" i="0" u="none" strike="noStrike" kern="1200" cap="none" spc="-150" normalizeH="0" baseline="0"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/>
                <a:cs typeface="+mn-cs"/>
              </a:rPr>
              <a:t>/ </a:t>
            </a:r>
            <a:r>
              <a:rPr kumimoji="0" lang="ko-KR" altLang="en-US" sz="3200" b="1" i="0" u="none" strike="noStrike" kern="1200" cap="none" spc="-150" normalizeH="0" baseline="0"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/>
                <a:cs typeface="+mn-cs"/>
              </a:rPr>
              <a:t>방법</a:t>
            </a:r>
            <a:endParaRPr kumimoji="0" lang="ko-KR" altLang="en-US" sz="3200" b="1" i="0" u="none" strike="noStrike" kern="1200" cap="none" spc="-150" normalizeH="0" baseline="0">
              <a:solidFill>
                <a:srgbClr val="1F497D">
                  <a:lumMod val="75000"/>
                </a:srgbClr>
              </a:solidFill>
              <a:latin typeface="맑은 고딕"/>
              <a:ea typeface="HY헤드라인M"/>
              <a:cs typeface="+mn-cs"/>
            </a:endParaRPr>
          </a:p>
        </p:txBody>
      </p:sp>
      <p:sp>
        <p:nvSpPr>
          <p:cNvPr id="15" name="내용 개체 틀 2"/>
          <p:cNvSpPr txBox="1"/>
          <p:nvPr/>
        </p:nvSpPr>
        <p:spPr>
          <a:xfrm>
            <a:off x="815331" y="2914590"/>
            <a:ext cx="4208020" cy="32603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제한시간 안에 해결했을 때</a:t>
            </a:r>
            <a:r>
              <a:rPr kumimoji="0" lang="en-US" altLang="ko-KR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 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     : +10</a:t>
            </a:r>
            <a:r>
              <a:rPr kumimoji="0" lang="ko-KR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초</a:t>
            </a:r>
          </a:p>
          <a:p>
            <a:pPr marL="342900" marR="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Tx/>
              <a:buChar char="-"/>
              <a:defRPr/>
            </a:pPr>
            <a:endParaRPr kumimoji="0" lang="en-US" altLang="ko-KR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  <a:p>
            <a:pPr marL="342900" marR="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모든 문제가 정답일 때 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     : </a:t>
            </a:r>
            <a:r>
              <a:rPr kumimoji="0" lang="ko-KR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캐릭터 꾸미기 아이템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      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      </a:t>
            </a:r>
            <a:r>
              <a:rPr kumimoji="0" lang="ko-KR" altLang="en-US" sz="16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문제를 풀어 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FFC000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얻은 아이템 </a:t>
            </a:r>
            <a:r>
              <a:rPr kumimoji="0" lang="ko-KR" altLang="en-US" sz="16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으로 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       </a:t>
            </a:r>
            <a:r>
              <a:rPr kumimoji="0" lang="ko-KR" altLang="en-US" sz="16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본인의 캐릭터를 원하는 대로 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       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FFC000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꾸밀 수 있음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146186">
            <a:off x="4186295" y="2984050"/>
            <a:ext cx="829501" cy="979726"/>
          </a:xfrm>
          <a:prstGeom prst="rect">
            <a:avLst/>
          </a:prstGeom>
        </p:spPr>
      </p:pic>
      <p:sp>
        <p:nvSpPr>
          <p:cNvPr id="6" name="더하기 기호 5"/>
          <p:cNvSpPr/>
          <p:nvPr/>
        </p:nvSpPr>
        <p:spPr>
          <a:xfrm>
            <a:off x="4937249" y="3230033"/>
            <a:ext cx="432048" cy="438336"/>
          </a:xfrm>
          <a:prstGeom prst="mathPlus">
            <a:avLst>
              <a:gd name="adj1" fmla="val 2352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39416" y="3187591"/>
            <a:ext cx="6858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7030A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10</a:t>
            </a:r>
            <a:endParaRPr kumimoji="0" lang="ko-KR" altLang="en-US" sz="2800" b="1" i="0" u="none" strike="noStrike" kern="1200" cap="none" spc="0" normalizeH="0" baseline="0">
              <a:solidFill>
                <a:srgbClr val="7030A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76762" y="4053266"/>
            <a:ext cx="516662" cy="49152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770076" y="4299026"/>
            <a:ext cx="744100" cy="85684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909237">
            <a:off x="5880410" y="4474950"/>
            <a:ext cx="823631" cy="85975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20758468">
            <a:off x="5509396" y="5108669"/>
            <a:ext cx="596433" cy="7083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6145" y="1987914"/>
            <a:ext cx="28865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각 난이도 별로 </a:t>
            </a:r>
            <a:endParaRPr kumimoji="0" lang="en-US" altLang="ko-KR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rcRect t="15510"/>
          <a:stretch>
            <a:fillRect/>
          </a:stretch>
        </p:blipFill>
        <p:spPr>
          <a:xfrm>
            <a:off x="7342207" y="4509120"/>
            <a:ext cx="989855" cy="1411370"/>
          </a:xfrm>
          <a:prstGeom prst="rect">
            <a:avLst/>
          </a:prstGeom>
        </p:spPr>
      </p:pic>
      <p:sp>
        <p:nvSpPr>
          <p:cNvPr id="27" name="직사각형 7"/>
          <p:cNvSpPr/>
          <p:nvPr/>
        </p:nvSpPr>
        <p:spPr>
          <a:xfrm>
            <a:off x="253782" y="210017"/>
            <a:ext cx="1725930" cy="266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200" b="1" i="0" u="none" strike="noStrike" kern="1200" cap="none" spc="-15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2.</a:t>
            </a:r>
            <a:r>
              <a:rPr kumimoji="0" lang="ko-KR" altLang="en-US" sz="1200" b="1" i="0" u="none" strike="noStrike" kern="1200" cap="none" spc="-15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보상 아이템 </a:t>
            </a:r>
            <a:r>
              <a:rPr kumimoji="0" lang="en-US" altLang="ko-KR" sz="1200" b="1" i="0" u="none" strike="noStrike" kern="1200" cap="none" spc="-15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&amp;</a:t>
            </a:r>
            <a:r>
              <a:rPr kumimoji="0" lang="ko-KR" altLang="en-US" sz="1200" b="1" i="0" u="none" strike="noStrike" kern="1200" cap="none" spc="-15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보상방법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47909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51620" y="937510"/>
            <a:ext cx="6840760" cy="1003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6000" b="0" i="0" u="none" strike="noStrike" kern="1200" cap="none" spc="0" normalizeH="0" baseline="0"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“             ” </a:t>
            </a:r>
            <a:endParaRPr kumimoji="0" lang="ko-KR" altLang="en-US" sz="6000" b="0" i="0" u="none" strike="noStrike" kern="1200" cap="none" spc="0" normalizeH="0" baseline="0"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75756" y="1052736"/>
            <a:ext cx="4320480" cy="574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3200" b="1" i="0" u="none" strike="noStrike" kern="1200" cap="none" spc="-150" normalizeH="0" baseline="0" dirty="0"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/>
                <a:cs typeface="+mn-cs"/>
              </a:rPr>
              <a:t>보상 아이템 </a:t>
            </a:r>
            <a:r>
              <a:rPr kumimoji="0" lang="en-US" altLang="ko-KR" sz="3200" b="1" i="0" u="none" strike="noStrike" kern="1200" cap="none" spc="-150" normalizeH="0" baseline="0" dirty="0"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/>
                <a:cs typeface="+mn-cs"/>
              </a:rPr>
              <a:t>/ </a:t>
            </a:r>
            <a:r>
              <a:rPr kumimoji="0" lang="ko-KR" altLang="en-US" sz="3200" b="1" i="0" u="none" strike="noStrike" kern="1200" cap="none" spc="-150" normalizeH="0" baseline="0" dirty="0"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/>
                <a:cs typeface="+mn-cs"/>
              </a:rPr>
              <a:t>방법</a:t>
            </a:r>
            <a:endParaRPr kumimoji="0" lang="ko-KR" altLang="en-US" sz="3200" b="1" i="0" u="none" strike="noStrike" kern="1200" cap="none" spc="-150" normalizeH="0" baseline="0" dirty="0">
              <a:solidFill>
                <a:srgbClr val="1F497D">
                  <a:lumMod val="75000"/>
                </a:srgbClr>
              </a:solidFill>
              <a:latin typeface="맑은 고딕"/>
              <a:ea typeface="HY헤드라인M"/>
              <a:cs typeface="+mn-cs"/>
            </a:endParaRPr>
          </a:p>
        </p:txBody>
      </p:sp>
      <p:sp>
        <p:nvSpPr>
          <p:cNvPr id="15" name="내용 개체 틀 2"/>
          <p:cNvSpPr txBox="1"/>
          <p:nvPr/>
        </p:nvSpPr>
        <p:spPr>
          <a:xfrm>
            <a:off x="980308" y="2667928"/>
            <a:ext cx="4208020" cy="299331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None/>
              <a:defRPr/>
            </a:pPr>
            <a:endParaRPr kumimoji="0" lang="en-US" altLang="ko-KR" sz="18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  <a:p>
            <a:pPr marL="342900" marR="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세 가지 난이도를 모두 완료했을 때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     : </a:t>
            </a:r>
            <a:r>
              <a:rPr kumimoji="0" lang="ko-KR" altLang="en-US" sz="18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경험치 상승 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None/>
              <a:defRPr/>
            </a:pPr>
            <a:endParaRPr kumimoji="0" lang="en-US" altLang="ko-KR" sz="18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None/>
              <a:defRPr/>
            </a:pPr>
            <a:endParaRPr kumimoji="0" lang="en-US" altLang="ko-KR" sz="18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     </a:t>
            </a:r>
            <a:r>
              <a:rPr kumimoji="0" lang="ko-KR" altLang="en-US" sz="1600" b="0" i="0" u="none" strike="noStrike" kern="1200" cap="none" spc="0" normalizeH="0" baseline="0" dirty="0" err="1">
                <a:solidFill>
                  <a:prstClr val="black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랭킹제</a:t>
            </a:r>
            <a:r>
              <a:rPr kumimoji="0" lang="ko-KR" altLang="en-US" sz="16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 도입 시 </a:t>
            </a:r>
            <a:r>
              <a:rPr kumimoji="0" lang="ko-KR" altLang="en-US" sz="1600" b="0" i="0" u="none" strike="noStrike" kern="1200" cap="none" spc="0" normalizeH="0" baseline="0" dirty="0">
                <a:solidFill>
                  <a:srgbClr val="FFC000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순위</a:t>
            </a:r>
            <a:r>
              <a:rPr kumimoji="0" lang="ko-KR" altLang="en-US" sz="16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 확인 가능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None/>
              <a:defRPr/>
            </a:pPr>
            <a:endParaRPr kumimoji="0" lang="en-US" altLang="ko-KR" sz="18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None/>
              <a:defRPr/>
            </a:pPr>
            <a:endParaRPr kumimoji="0" lang="en-US" altLang="ko-KR" sz="18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None/>
              <a:defRPr/>
            </a:pPr>
            <a:endParaRPr kumimoji="0" lang="en-US" altLang="ko-KR" sz="18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None/>
              <a:defRPr/>
            </a:pPr>
            <a:endParaRPr kumimoji="0" lang="en-US" altLang="ko-KR" sz="18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16016" y="4624768"/>
            <a:ext cx="1434041" cy="15239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73576" y="4096077"/>
            <a:ext cx="792088" cy="388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+10</a:t>
            </a:r>
            <a:endParaRPr kumimoji="0" lang="ko-KR" altLang="en-US" sz="2000" b="1" i="0" u="none" strike="noStrike" kern="1200" cap="none" spc="0" normalizeH="0" baseline="0">
              <a:solidFill>
                <a:srgbClr val="FF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80472" y="3695967"/>
            <a:ext cx="792088" cy="388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92D05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+30</a:t>
            </a:r>
            <a:endParaRPr kumimoji="0" lang="ko-KR" altLang="en-US" sz="2000" b="1" i="0" u="none" strike="noStrike" kern="1200" cap="none" spc="0" normalizeH="0" baseline="0">
              <a:solidFill>
                <a:srgbClr val="92D05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87368" y="3295857"/>
            <a:ext cx="792088" cy="388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B0F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+50</a:t>
            </a:r>
            <a:endParaRPr kumimoji="0" lang="ko-KR" altLang="en-US" sz="2000" b="1" i="0" u="none" strike="noStrike" kern="1200" cap="none" spc="0" normalizeH="0" baseline="0">
              <a:solidFill>
                <a:srgbClr val="00B0F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9" name="직사각형 7"/>
          <p:cNvSpPr/>
          <p:nvPr/>
        </p:nvSpPr>
        <p:spPr>
          <a:xfrm>
            <a:off x="253782" y="204684"/>
            <a:ext cx="1725930" cy="271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200" b="1" i="0" u="none" strike="noStrike" kern="1200" cap="none" spc="-15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2.</a:t>
            </a:r>
            <a:r>
              <a:rPr kumimoji="0" lang="ko-KR" altLang="en-US" sz="1200" b="1" i="0" u="none" strike="noStrike" kern="1200" cap="none" spc="-15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보상 아이템 </a:t>
            </a:r>
            <a:r>
              <a:rPr kumimoji="0" lang="en-US" altLang="ko-KR" sz="1200" b="1" i="0" u="none" strike="noStrike" kern="1200" cap="none" spc="-15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&amp;</a:t>
            </a:r>
            <a:r>
              <a:rPr kumimoji="0" lang="ko-KR" altLang="en-US" sz="1200" b="1" i="0" u="none" strike="noStrike" kern="1200" cap="none" spc="-15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보상방법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2316" y="577721"/>
            <a:ext cx="8639367" cy="5975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8036" y="74718"/>
            <a:ext cx="935931" cy="93593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9585" y="287068"/>
            <a:ext cx="849630" cy="264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 spc="-150">
                <a:solidFill>
                  <a:schemeClr val="bg1"/>
                </a:solidFill>
              </a:rPr>
              <a:t>3.</a:t>
            </a:r>
            <a:r>
              <a:rPr lang="ko-KR" altLang="en-US" sz="1200" b="1" spc="-150">
                <a:solidFill>
                  <a:schemeClr val="bg1"/>
                </a:solidFill>
              </a:rPr>
              <a:t> 메인화면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6042" y="479637"/>
            <a:ext cx="10799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76160" y="1264237"/>
            <a:ext cx="4319684" cy="57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b="1" spc="-150">
                <a:solidFill>
                  <a:schemeClr val="tx2">
                    <a:lumMod val="75000"/>
                  </a:schemeClr>
                </a:solidFill>
                <a:latin typeface="+mj-lt"/>
                <a:ea typeface="HY헤드라인M"/>
              </a:rPr>
              <a:t>배경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9400" y="1095979"/>
            <a:ext cx="7199473" cy="1003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6000">
                <a:solidFill>
                  <a:schemeClr val="bg1">
                    <a:lumMod val="75000"/>
                  </a:schemeClr>
                </a:solidFill>
                <a:latin typeface="HY헤드라인M"/>
                <a:ea typeface="HY헤드라인M"/>
              </a:rPr>
              <a:t>“ </a:t>
            </a:r>
            <a:r>
              <a:rPr lang="ko-KR" altLang="en-US" sz="6000">
                <a:solidFill>
                  <a:schemeClr val="bg1">
                    <a:lumMod val="75000"/>
                  </a:schemeClr>
                </a:solidFill>
                <a:latin typeface="HY헤드라인M"/>
                <a:ea typeface="HY헤드라인M"/>
              </a:rPr>
              <a:t>   </a:t>
            </a:r>
            <a:r>
              <a:rPr lang="en-US" altLang="ko-KR" sz="6000">
                <a:solidFill>
                  <a:schemeClr val="bg1">
                    <a:lumMod val="75000"/>
                  </a:schemeClr>
                </a:solidFill>
                <a:latin typeface="HY헤드라인M"/>
                <a:ea typeface="HY헤드라인M"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2262" y="1989104"/>
            <a:ext cx="7343463" cy="362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/>
              <a:t>  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382906" y="1840141"/>
            <a:ext cx="8323761" cy="4568190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27" name="TextBox 26"/>
          <p:cNvSpPr txBox="1"/>
          <p:nvPr/>
        </p:nvSpPr>
        <p:spPr>
          <a:xfrm>
            <a:off x="7286624" y="645583"/>
            <a:ext cx="1545166" cy="338666"/>
          </a:xfrm>
          <a:prstGeom prst="rect">
            <a:avLst/>
          </a:prstGeom>
        </p:spPr>
        <p:txBody>
          <a:bodyPr wrap="square"/>
          <a:lstStyle/>
          <a:p>
            <a:pPr algn="r">
              <a:defRPr/>
            </a:pPr>
            <a:r>
              <a:rPr lang="en-US" altLang="ko-KR" sz="1200" b="1" i="1" u="sng">
                <a:latin typeface="Bahnschrift Light"/>
              </a:rPr>
              <a:t>BGM -</a:t>
            </a:r>
            <a:r>
              <a:rPr lang="ko-KR" altLang="en-US" sz="1200" b="1" i="1" u="sng">
                <a:latin typeface="Bahnschrift Light"/>
              </a:rPr>
              <a:t> Amor Fati</a:t>
            </a:r>
          </a:p>
        </p:txBody>
      </p:sp>
      <p:sp>
        <p:nvSpPr>
          <p:cNvPr id="32" name="순서도: 대체 처리 31"/>
          <p:cNvSpPr/>
          <p:nvPr/>
        </p:nvSpPr>
        <p:spPr>
          <a:xfrm>
            <a:off x="3483428" y="3830410"/>
            <a:ext cx="2177143" cy="802822"/>
          </a:xfrm>
          <a:prstGeom prst="flowChartAlternateProcess">
            <a:avLst/>
          </a:prstGeom>
          <a:blipFill rotWithShape="1">
            <a:blip r:embed="rId4">
              <a:alphaModFix/>
              <a:lum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ko-KR" altLang="en-US" sz="4400" b="1">
                <a:solidFill>
                  <a:schemeClr val="tx1"/>
                </a:solidFill>
                <a:latin typeface="나눔고딕 ExtraBold"/>
                <a:ea typeface="나눔고딕 ExtraBold"/>
              </a:rPr>
              <a:t>시작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2316" y="577721"/>
            <a:ext cx="8639367" cy="5975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8036" y="74718"/>
            <a:ext cx="935931" cy="93593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9585" y="287068"/>
            <a:ext cx="849630" cy="264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 spc="-150">
                <a:solidFill>
                  <a:schemeClr val="bg1"/>
                </a:solidFill>
              </a:rPr>
              <a:t>3.</a:t>
            </a:r>
            <a:r>
              <a:rPr lang="ko-KR" altLang="en-US" sz="1200" b="1" spc="-150">
                <a:solidFill>
                  <a:schemeClr val="bg1"/>
                </a:solidFill>
              </a:rPr>
              <a:t> 메인화면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6042" y="479637"/>
            <a:ext cx="10799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76160" y="1264237"/>
            <a:ext cx="4319684" cy="57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b="1" spc="-150">
                <a:solidFill>
                  <a:schemeClr val="tx2">
                    <a:lumMod val="75000"/>
                  </a:schemeClr>
                </a:solidFill>
                <a:latin typeface="+mj-lt"/>
                <a:ea typeface="HY헤드라인M"/>
              </a:rPr>
              <a:t>배경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9400" y="1095979"/>
            <a:ext cx="7199473" cy="1003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/>
                <a:ea typeface="HY헤드라인M"/>
              </a:rPr>
              <a:t>“ </a:t>
            </a:r>
            <a:r>
              <a:rPr lang="ko-KR" altLang="en-US" sz="6000" dirty="0">
                <a:solidFill>
                  <a:schemeClr val="bg1">
                    <a:lumMod val="75000"/>
                  </a:schemeClr>
                </a:solidFill>
                <a:latin typeface="HY헤드라인M"/>
                <a:ea typeface="HY헤드라인M"/>
              </a:rPr>
              <a:t>   </a:t>
            </a:r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/>
                <a:ea typeface="HY헤드라인M"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2262" y="1989104"/>
            <a:ext cx="7343463" cy="362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/>
              <a:t>  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2906" y="1840141"/>
            <a:ext cx="8323761" cy="456819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286624" y="645583"/>
            <a:ext cx="1545166" cy="338666"/>
          </a:xfrm>
          <a:prstGeom prst="rect">
            <a:avLst/>
          </a:prstGeom>
        </p:spPr>
        <p:txBody>
          <a:bodyPr wrap="square"/>
          <a:lstStyle/>
          <a:p>
            <a:pPr algn="r">
              <a:defRPr/>
            </a:pPr>
            <a:r>
              <a:rPr lang="en-US" altLang="ko-KR" sz="1200" b="1" i="1" u="sng">
                <a:latin typeface="Bahnschrift Light"/>
              </a:rPr>
              <a:t>BGM -</a:t>
            </a:r>
            <a:r>
              <a:rPr lang="ko-KR" altLang="en-US" sz="1200" b="1" i="1" u="sng">
                <a:latin typeface="Bahnschrift Light"/>
              </a:rPr>
              <a:t> Amor Fati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96910" y="3810000"/>
            <a:ext cx="1750178" cy="17501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2316" y="577721"/>
            <a:ext cx="8639367" cy="5975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8036" y="74718"/>
            <a:ext cx="935931" cy="93593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9585" y="287068"/>
            <a:ext cx="849630" cy="264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 spc="-150">
                <a:solidFill>
                  <a:schemeClr val="bg1"/>
                </a:solidFill>
              </a:rPr>
              <a:t>3.</a:t>
            </a:r>
            <a:r>
              <a:rPr lang="ko-KR" altLang="en-US" sz="1200" b="1" spc="-150">
                <a:solidFill>
                  <a:schemeClr val="bg1"/>
                </a:solidFill>
              </a:rPr>
              <a:t> 메인화면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6042" y="479637"/>
            <a:ext cx="10799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76160" y="1264237"/>
            <a:ext cx="4319684" cy="57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b="1" spc="-150">
                <a:solidFill>
                  <a:schemeClr val="tx2">
                    <a:lumMod val="75000"/>
                  </a:schemeClr>
                </a:solidFill>
                <a:latin typeface="+mj-lt"/>
                <a:ea typeface="HY헤드라인M"/>
              </a:rPr>
              <a:t>배경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9400" y="1095979"/>
            <a:ext cx="7199473" cy="1003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/>
                <a:ea typeface="HY헤드라인M"/>
              </a:rPr>
              <a:t>“ </a:t>
            </a:r>
            <a:r>
              <a:rPr lang="ko-KR" altLang="en-US" sz="6000" dirty="0">
                <a:solidFill>
                  <a:schemeClr val="bg1">
                    <a:lumMod val="75000"/>
                  </a:schemeClr>
                </a:solidFill>
                <a:latin typeface="HY헤드라인M"/>
                <a:ea typeface="HY헤드라인M"/>
              </a:rPr>
              <a:t>   </a:t>
            </a:r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/>
                <a:ea typeface="HY헤드라인M"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2262" y="1989104"/>
            <a:ext cx="7343463" cy="362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/>
              <a:t>  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2906" y="1840141"/>
            <a:ext cx="8323761" cy="456819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286624" y="645583"/>
            <a:ext cx="1545166" cy="338666"/>
          </a:xfrm>
          <a:prstGeom prst="rect">
            <a:avLst/>
          </a:prstGeom>
        </p:spPr>
        <p:txBody>
          <a:bodyPr wrap="square"/>
          <a:lstStyle/>
          <a:p>
            <a:pPr algn="r">
              <a:defRPr/>
            </a:pPr>
            <a:r>
              <a:rPr lang="en-US" altLang="ko-KR" sz="1200" b="1" i="1" u="sng">
                <a:latin typeface="Bahnschrift Light"/>
              </a:rPr>
              <a:t>BGM -</a:t>
            </a:r>
            <a:r>
              <a:rPr lang="ko-KR" altLang="en-US" sz="1200" b="1" i="1" u="sng">
                <a:latin typeface="Bahnschrift Light"/>
              </a:rPr>
              <a:t> Amor Fati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96910" y="3810000"/>
            <a:ext cx="1750178" cy="175017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AC7A01E-96EB-4962-9756-9E7E96EDCFAF}"/>
              </a:ext>
            </a:extLst>
          </p:cNvPr>
          <p:cNvSpPr txBox="1"/>
          <p:nvPr/>
        </p:nvSpPr>
        <p:spPr>
          <a:xfrm>
            <a:off x="6386524" y="5853815"/>
            <a:ext cx="1800200" cy="412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100" b="1" dirty="0">
                <a:solidFill>
                  <a:schemeClr val="lt1"/>
                </a:solidFill>
              </a:rPr>
              <a:t>초성 게임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37477E-E7CC-497D-8878-42CC51997A26}"/>
              </a:ext>
            </a:extLst>
          </p:cNvPr>
          <p:cNvSpPr txBox="1"/>
          <p:nvPr/>
        </p:nvSpPr>
        <p:spPr>
          <a:xfrm>
            <a:off x="3671900" y="5824656"/>
            <a:ext cx="1800200" cy="412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100" b="1" dirty="0">
                <a:solidFill>
                  <a:schemeClr val="lt1"/>
                </a:solidFill>
              </a:rPr>
              <a:t>연산 게임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F307B1-7A63-457B-81D1-CABDC1B3056C}"/>
              </a:ext>
            </a:extLst>
          </p:cNvPr>
          <p:cNvSpPr txBox="1"/>
          <p:nvPr/>
        </p:nvSpPr>
        <p:spPr>
          <a:xfrm>
            <a:off x="1043608" y="5805264"/>
            <a:ext cx="1800200" cy="412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100" b="1">
                <a:solidFill>
                  <a:schemeClr val="lt1"/>
                </a:solidFill>
              </a:rPr>
              <a:t>기억력 게임</a:t>
            </a:r>
          </a:p>
        </p:txBody>
      </p:sp>
      <p:sp>
        <p:nvSpPr>
          <p:cNvPr id="37" name="말풍선: 타원형 14">
            <a:extLst>
              <a:ext uri="{FF2B5EF4-FFF2-40B4-BE49-F238E27FC236}">
                <a16:creationId xmlns:a16="http://schemas.microsoft.com/office/drawing/2014/main" id="{01DEA9FD-28E9-4E79-996E-889C724BC347}"/>
              </a:ext>
            </a:extLst>
          </p:cNvPr>
          <p:cNvSpPr/>
          <p:nvPr/>
        </p:nvSpPr>
        <p:spPr>
          <a:xfrm>
            <a:off x="678557" y="2132856"/>
            <a:ext cx="2165250" cy="1523076"/>
          </a:xfrm>
          <a:prstGeom prst="wedgeEllipseCallout">
            <a:avLst>
              <a:gd name="adj1" fmla="val -2917"/>
              <a:gd name="adj2" fmla="val 91576"/>
            </a:avLst>
          </a:prstGeom>
          <a:solidFill>
            <a:srgbClr val="FFE766">
              <a:alpha val="91000"/>
            </a:srgbClr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200" i="1">
                <a:solidFill>
                  <a:schemeClr val="dk1"/>
                </a:solidFill>
              </a:rPr>
              <a:t>물음표 </a:t>
            </a:r>
          </a:p>
          <a:p>
            <a:pPr algn="ctr">
              <a:defRPr/>
            </a:pPr>
            <a:r>
              <a:rPr lang="ko-KR" altLang="en-US" sz="2200" i="1">
                <a:solidFill>
                  <a:schemeClr val="dk1"/>
                </a:solidFill>
              </a:rPr>
              <a:t>클릭 시 </a:t>
            </a:r>
          </a:p>
          <a:p>
            <a:pPr algn="ctr">
              <a:defRPr/>
            </a:pPr>
            <a:r>
              <a:rPr lang="ko-KR" altLang="en-US" sz="2200" i="1">
                <a:solidFill>
                  <a:schemeClr val="dk1"/>
                </a:solidFill>
              </a:rPr>
              <a:t>게임 방법 재생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93C37F4C-097D-49EA-8823-70E0223203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15616" y="4293096"/>
            <a:ext cx="1224136" cy="122413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71DB6B78-B3FF-42C2-B442-605C6255DD2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547664" y="5836795"/>
            <a:ext cx="432048" cy="43204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FAE2569-B904-4685-BAB9-F7AE0778EC62}"/>
              </a:ext>
            </a:extLst>
          </p:cNvPr>
          <p:cNvSpPr txBox="1"/>
          <p:nvPr/>
        </p:nvSpPr>
        <p:spPr>
          <a:xfrm>
            <a:off x="3779912" y="3465185"/>
            <a:ext cx="1584176" cy="395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chemeClr val="lt1"/>
                </a:solidFill>
              </a:rPr>
              <a:t>Lv. 10 OOO</a:t>
            </a:r>
          </a:p>
        </p:txBody>
      </p:sp>
    </p:spTree>
    <p:extLst>
      <p:ext uri="{BB962C8B-B14F-4D97-AF65-F5344CB8AC3E}">
        <p14:creationId xmlns:p14="http://schemas.microsoft.com/office/powerpoint/2010/main" val="365010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338</Words>
  <Application>Microsoft Office PowerPoint</Application>
  <PresentationFormat>화면 슬라이드 쇼(4:3)</PresentationFormat>
  <Paragraphs>136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1HoonRoman Regular</vt:lpstr>
      <vt:lpstr>HY헤드라인M</vt:lpstr>
      <vt:lpstr>나눔고딕 ExtraBold</vt:lpstr>
      <vt:lpstr>맑은 고딕</vt:lpstr>
      <vt:lpstr>Arial</vt:lpstr>
      <vt:lpstr>Bahnschrift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LG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EJ</dc:creator>
  <cp:lastModifiedBy>김소현</cp:lastModifiedBy>
  <cp:revision>87</cp:revision>
  <dcterms:created xsi:type="dcterms:W3CDTF">2016-11-03T20:47:04Z</dcterms:created>
  <dcterms:modified xsi:type="dcterms:W3CDTF">2020-04-20T08:04:54Z</dcterms:modified>
  <cp:version>1000.0000.01</cp:version>
</cp:coreProperties>
</file>