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63" r:id="rId12"/>
    <p:sldId id="273" r:id="rId13"/>
    <p:sldId id="274" r:id="rId14"/>
    <p:sldId id="275" r:id="rId15"/>
    <p:sldId id="264" r:id="rId16"/>
    <p:sldId id="276" r:id="rId17"/>
    <p:sldId id="258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맑은 고딕 Semilight" panose="020B0502040204020203" pitchFamily="50" charset="-127"/>
      <p:regular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9FE"/>
    <a:srgbClr val="6ECEFE"/>
    <a:srgbClr val="E1C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5019" autoAdjust="0"/>
  </p:normalViewPr>
  <p:slideViewPr>
    <p:cSldViewPr snapToGrid="0">
      <p:cViewPr varScale="1">
        <p:scale>
          <a:sx n="73" d="100"/>
          <a:sy n="73" d="100"/>
        </p:scale>
        <p:origin x="12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0454F-3C97-476A-8FB2-427371EAF73E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1F6E4-4502-489F-A159-6A2FD356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0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Score function, information matrix, fisher information, maximum likelihood estimate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5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77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choose a Gaussian prior centered at zero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choices of the prior correlation matrix § and variance τ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7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choose a Gaussian prior centered at zero 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choices of the prior correlation matrix § and variance τ to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(2) and (3) essentially only hold for the Gaussian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However, they also hold approximately for the multinomial </a:t>
            </a:r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altLang="ko-K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tion</a:t>
            </a:r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leading to a correspondence between the nonparametric bootstrap</a:t>
            </a:r>
          </a:p>
          <a:p>
            <a:r>
              <a:rPr lang="en-US" altLang="ko-K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Bayes inference, which we outline next.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9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1F6E4-4502-489F-A159-6A2FD35685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3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6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1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8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9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6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9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3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54EC-5C4D-4D9D-AB71-225D52652E41}" type="datetimeFigureOut">
              <a:rPr lang="ko-KR" altLang="en-US" smtClean="0"/>
              <a:t>2019-02-14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11F9-4A20-40E8-8D8C-E189078802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6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C4E254EC-5C4D-4D9D-AB71-225D52652E41}" type="datetimeFigureOut">
              <a:rPr lang="ko-KR" altLang="en-US" smtClean="0"/>
              <a:pPr/>
              <a:t>2019-02-14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defRPr>
            </a:lvl1pPr>
          </a:lstStyle>
          <a:p>
            <a:fld id="{F9DA11F9-4A20-40E8-8D8C-E189078802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 rot="10800000">
            <a:off x="2664244" y="4525466"/>
            <a:ext cx="6863513" cy="2341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51884" y="2243314"/>
            <a:ext cx="82882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Modeling Inference and Averaging</a:t>
            </a:r>
            <a:endParaRPr lang="ko-KR" altLang="en-US" sz="40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89D46-CE91-4829-9B5E-A8F10FFB69F0}"/>
              </a:ext>
            </a:extLst>
          </p:cNvPr>
          <p:cNvSpPr txBox="1"/>
          <p:nvPr/>
        </p:nvSpPr>
        <p:spPr>
          <a:xfrm>
            <a:off x="4626744" y="3169329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Bootstrap / ML / Bayesian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EE40F-822C-4C28-B0D6-B3CA5E8F0412}"/>
              </a:ext>
            </a:extLst>
          </p:cNvPr>
          <p:cNvSpPr txBox="1"/>
          <p:nvPr/>
        </p:nvSpPr>
        <p:spPr>
          <a:xfrm>
            <a:off x="4614166" y="3686537"/>
            <a:ext cx="296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19.02.15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임소현</a:t>
            </a:r>
          </a:p>
        </p:txBody>
      </p:sp>
    </p:spTree>
    <p:extLst>
      <p:ext uri="{BB962C8B-B14F-4D97-AF65-F5344CB8AC3E}">
        <p14:creationId xmlns:p14="http://schemas.microsoft.com/office/powerpoint/2010/main" val="8778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93268" y="2459108"/>
            <a:ext cx="5205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Bayesian Methods</a:t>
            </a:r>
            <a:endParaRPr lang="ko-KR" altLang="en-US" sz="4500" b="1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0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37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Bayesian Methods</a:t>
            </a:r>
            <a:endParaRPr lang="ko-KR" altLang="en-US" sz="28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8CF05B-82C9-419B-A0F5-F915739F7304}"/>
              </a:ext>
            </a:extLst>
          </p:cNvPr>
          <p:cNvSpPr/>
          <p:nvPr/>
        </p:nvSpPr>
        <p:spPr>
          <a:xfrm>
            <a:off x="845766" y="1676314"/>
            <a:ext cx="1081655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specify a sampling model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Z|θ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and a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prior distribution for the parameters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Pr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(θ)</a:t>
            </a: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compute the posterior distribution,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The posterior distribution also provides the basis for predicting the values of a future observation,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   via the </a:t>
            </a:r>
            <a:r>
              <a:rPr lang="en-US" altLang="ko-KR" b="1" i="1" dirty="0">
                <a:solidFill>
                  <a:srgbClr val="91D9FE"/>
                </a:solidFill>
              </a:rPr>
              <a:t>predictive distribution</a:t>
            </a: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unlike the predictive distribution, this does not account for the uncertainty in estimating θ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C33C6-98D7-4B8F-AB38-076E5E3E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49" y="2614202"/>
            <a:ext cx="3095625" cy="800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F411C0-04C0-475E-A2F9-026B8B79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286" y="4279215"/>
            <a:ext cx="4019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9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37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Bayesian Methods</a:t>
            </a:r>
            <a:endParaRPr lang="ko-KR" altLang="en-US" sz="28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BCA35-4339-4320-989E-6096F863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11" y="1831556"/>
            <a:ext cx="3939817" cy="12038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B36B4-25FA-41E7-8C4E-C9467204ACAE}"/>
                  </a:ext>
                </a:extLst>
              </p:cNvPr>
              <p:cNvSpPr txBox="1"/>
              <p:nvPr/>
            </p:nvSpPr>
            <p:spPr>
              <a:xfrm>
                <a:off x="861846" y="1462224"/>
                <a:ext cx="10836167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The parametric model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 is known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a prior for the coefficients β, and this defines a prior for μ(x).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B36B4-25FA-41E7-8C4E-C9467204A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46" y="1462224"/>
                <a:ext cx="10836167" cy="3693319"/>
              </a:xfrm>
              <a:prstGeom prst="rect">
                <a:avLst/>
              </a:prstGeom>
              <a:blipFill>
                <a:blip r:embed="rId4"/>
                <a:stretch>
                  <a:fillRect l="-337"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1AC0AB7-D237-4CE5-A614-4B5205A7B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050" y="3570599"/>
            <a:ext cx="1849758" cy="52524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A2D0BED-6114-4B35-977C-1D61AC92BFCA}"/>
              </a:ext>
            </a:extLst>
          </p:cNvPr>
          <p:cNvGrpSpPr/>
          <p:nvPr/>
        </p:nvGrpSpPr>
        <p:grpSpPr>
          <a:xfrm>
            <a:off x="1035628" y="4122534"/>
            <a:ext cx="8263453" cy="2081103"/>
            <a:chOff x="1269288" y="4092515"/>
            <a:chExt cx="7572375" cy="190705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B93BAA-8709-419A-BE94-052D67CEA7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b="50071"/>
            <a:stretch/>
          </p:blipFill>
          <p:spPr>
            <a:xfrm>
              <a:off x="1269288" y="4092515"/>
              <a:ext cx="7572375" cy="190705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88A153-D656-4DE8-9644-777A2C731F69}"/>
                </a:ext>
              </a:extLst>
            </p:cNvPr>
            <p:cNvSpPr/>
            <p:nvPr/>
          </p:nvSpPr>
          <p:spPr>
            <a:xfrm>
              <a:off x="8065908" y="5019961"/>
              <a:ext cx="689209" cy="525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EE66BE-022D-4C02-A21C-BCEAC1329F11}"/>
              </a:ext>
            </a:extLst>
          </p:cNvPr>
          <p:cNvGrpSpPr/>
          <p:nvPr/>
        </p:nvGrpSpPr>
        <p:grpSpPr>
          <a:xfrm>
            <a:off x="2455815" y="4626576"/>
            <a:ext cx="5631113" cy="1731364"/>
            <a:chOff x="2806262" y="4143919"/>
            <a:chExt cx="5631113" cy="173136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87814F-F884-4219-B8F0-C06DCA600CF4}"/>
                </a:ext>
              </a:extLst>
            </p:cNvPr>
            <p:cNvSpPr/>
            <p:nvPr/>
          </p:nvSpPr>
          <p:spPr>
            <a:xfrm>
              <a:off x="2806262" y="4143919"/>
              <a:ext cx="4918841" cy="1731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39D9A50-F1EC-4140-AF65-ACF4E26C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22483" y="4167205"/>
              <a:ext cx="4314892" cy="1581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5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37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Bayesian Methods</a:t>
            </a:r>
            <a:endParaRPr lang="ko-KR" altLang="en-US" sz="28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A45B19-AC4A-4D01-9EA3-5620F369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374" y="979887"/>
            <a:ext cx="7686675" cy="405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BD7456-B770-4D44-A149-B683B18593C6}"/>
              </a:ext>
            </a:extLst>
          </p:cNvPr>
          <p:cNvSpPr txBox="1"/>
          <p:nvPr/>
        </p:nvSpPr>
        <p:spPr>
          <a:xfrm>
            <a:off x="2133599" y="5174045"/>
            <a:ext cx="9427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as </a:t>
            </a:r>
            <a:r>
              <a:rPr lang="el-GR" altLang="ko-KR" dirty="0"/>
              <a:t>τ → ∞, </a:t>
            </a:r>
            <a:r>
              <a:rPr lang="en-US" altLang="ko-KR" dirty="0"/>
              <a:t>the posterior distribution and the bootstrap distribution coincide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τ = 1, the posterior curves μ(x) are smoother than the bootstrap curves, </a:t>
            </a:r>
          </a:p>
          <a:p>
            <a:r>
              <a:rPr lang="en-US" altLang="ko-KR" dirty="0"/>
              <a:t>   because we have imposed more prior weight on smoothness.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3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30559" y="1134805"/>
            <a:ext cx="53308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Relationship 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Between 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The Bootstrap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</a:p>
          <a:p>
            <a:pPr algn="ctr"/>
            <a:r>
              <a:rPr lang="en-US" altLang="ko-KR" sz="45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Bayesian Inference</a:t>
            </a:r>
            <a:endParaRPr lang="ko-KR" altLang="en-US" sz="4500" b="1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9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10476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Relationship Between the Bootstrap and Bayesian Inference</a:t>
            </a:r>
            <a:endParaRPr lang="ko-KR" altLang="en-US" sz="28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B9A378-809E-4244-AEB5-E2F83357D14C}"/>
              </a:ext>
            </a:extLst>
          </p:cNvPr>
          <p:cNvSpPr txBox="1"/>
          <p:nvPr/>
        </p:nvSpPr>
        <p:spPr>
          <a:xfrm>
            <a:off x="935421" y="1205933"/>
            <a:ext cx="10867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 single observation z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Prior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as τ → ∞,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same as a parametric bootstrap distribution in which we generate bootstrap values z∗ from 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  the maximum likelihood estimate of the </a:t>
            </a:r>
            <a:r>
              <a:rPr lang="pt-BR" altLang="ko-KR" dirty="0">
                <a:solidFill>
                  <a:schemeClr val="bg2">
                    <a:lumMod val="25000"/>
                  </a:schemeClr>
                </a:solidFill>
              </a:rPr>
              <a:t>sampling density </a:t>
            </a:r>
            <a:r>
              <a:rPr lang="pt-BR" altLang="ko-KR" i="1" dirty="0">
                <a:solidFill>
                  <a:schemeClr val="bg2">
                    <a:lumMod val="25000"/>
                  </a:schemeClr>
                </a:solidFill>
              </a:rPr>
              <a:t>N </a:t>
            </a:r>
            <a:r>
              <a:rPr lang="pt-BR" altLang="ko-KR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pt-BR" altLang="ko-KR" i="1" dirty="0">
                <a:solidFill>
                  <a:schemeClr val="bg2">
                    <a:lumMod val="25000"/>
                  </a:schemeClr>
                </a:solidFill>
              </a:rPr>
              <a:t>z</a:t>
            </a:r>
            <a:r>
              <a:rPr lang="pt-BR" altLang="ko-KR" dirty="0">
                <a:solidFill>
                  <a:schemeClr val="bg2">
                    <a:lumMod val="25000"/>
                  </a:schemeClr>
                </a:solidFill>
              </a:rPr>
              <a:t>, 1)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E1EA49-7170-48E5-83F2-F35C957B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571" y="1175453"/>
            <a:ext cx="1366626" cy="4163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40BF77-75B9-4018-BD55-E1E62DA95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224" y="1304663"/>
            <a:ext cx="2971800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3DFD6C-ACA4-4725-9A5E-448F623CE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02"/>
          <a:stretch/>
        </p:blipFill>
        <p:spPr>
          <a:xfrm>
            <a:off x="3291837" y="1769318"/>
            <a:ext cx="1303971" cy="370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BB049C-4438-4DBD-AD3A-C7BC7E34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788" y="2576980"/>
            <a:ext cx="1609128" cy="45187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7823906-5868-4E11-A977-99620E17B4E6}"/>
              </a:ext>
            </a:extLst>
          </p:cNvPr>
          <p:cNvSpPr/>
          <p:nvPr/>
        </p:nvSpPr>
        <p:spPr>
          <a:xfrm>
            <a:off x="6026255" y="1599576"/>
            <a:ext cx="576184" cy="2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D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AECAA5-B61F-435C-9CE7-8EF00A2A8F5D}"/>
              </a:ext>
            </a:extLst>
          </p:cNvPr>
          <p:cNvGrpSpPr/>
          <p:nvPr/>
        </p:nvGrpSpPr>
        <p:grpSpPr>
          <a:xfrm>
            <a:off x="935421" y="4048601"/>
            <a:ext cx="10397101" cy="2389660"/>
            <a:chOff x="827704" y="4029699"/>
            <a:chExt cx="10397101" cy="238966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6D99357-6547-4914-95F2-6270BC856364}"/>
                </a:ext>
              </a:extLst>
            </p:cNvPr>
            <p:cNvGrpSpPr/>
            <p:nvPr/>
          </p:nvGrpSpPr>
          <p:grpSpPr>
            <a:xfrm>
              <a:off x="975157" y="4147875"/>
              <a:ext cx="10136096" cy="2153308"/>
              <a:chOff x="1288732" y="4015460"/>
              <a:chExt cx="9065895" cy="192595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C500011-9280-46A6-8BED-9582BC97E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732" y="4015460"/>
                <a:ext cx="7267575" cy="18954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2D715CA-38B1-4F28-9F75-59ABE376C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25827" y="5608040"/>
                <a:ext cx="1828800" cy="333375"/>
              </a:xfrm>
              <a:prstGeom prst="rect">
                <a:avLst/>
              </a:prstGeom>
            </p:spPr>
          </p:pic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5D6E233-211D-4990-B3CC-4C220205E066}"/>
                </a:ext>
              </a:extLst>
            </p:cNvPr>
            <p:cNvSpPr/>
            <p:nvPr/>
          </p:nvSpPr>
          <p:spPr>
            <a:xfrm>
              <a:off x="827704" y="4029699"/>
              <a:ext cx="10397101" cy="2389660"/>
            </a:xfrm>
            <a:prstGeom prst="rect">
              <a:avLst/>
            </a:prstGeom>
            <a:noFill/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10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10476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03/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Relationship Between the Bootstrap and Bayesian Inference</a:t>
            </a:r>
            <a:endParaRPr lang="ko-KR" altLang="en-US" sz="2800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9D5609-3AF4-49E8-8557-E9AF8A144141}"/>
              </a:ext>
            </a:extLst>
          </p:cNvPr>
          <p:cNvGrpSpPr/>
          <p:nvPr/>
        </p:nvGrpSpPr>
        <p:grpSpPr>
          <a:xfrm>
            <a:off x="956440" y="1070053"/>
            <a:ext cx="10731063" cy="4186490"/>
            <a:chOff x="956440" y="1545021"/>
            <a:chExt cx="10731063" cy="41864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7E378E-DC0C-4A4E-AD8F-62C8A5E7A0E6}"/>
                    </a:ext>
                  </a:extLst>
                </p:cNvPr>
                <p:cNvSpPr txBox="1"/>
                <p:nvPr/>
              </p:nvSpPr>
              <p:spPr>
                <a:xfrm>
                  <a:off x="956440" y="1545021"/>
                  <a:ext cx="10731063" cy="3724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Let </a:t>
                  </a:r>
                  <a:r>
                    <a:rPr lang="en-US" altLang="ko-KR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wj</a:t>
                  </a: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 be the probability that a sample point falls in category j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</a:rPr>
                            <m:t>wj</m:t>
                          </m:r>
                        </m:e>
                      </m:acc>
                    </m:oMath>
                  </a14:m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 the observed proportion in category j  ( with L categories 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a prior distribution for</a:t>
                  </a:r>
                  <a:r>
                    <a:rPr lang="en-US" altLang="ko-KR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w </a:t>
                  </a: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a symmetric Dirichlet distribution with parameter </a:t>
                  </a:r>
                  <a:r>
                    <a:rPr lang="en-US" altLang="ko-KR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a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the posterior density of </a:t>
                  </a:r>
                  <a:r>
                    <a:rPr lang="en-US" altLang="ko-KR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w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the bootstrap </a:t>
                  </a:r>
                  <a:r>
                    <a:rPr lang="en-US" altLang="ko-KR" dirty="0" err="1">
                      <a:solidFill>
                        <a:schemeClr val="bg2">
                          <a:lumMod val="25000"/>
                        </a:schemeClr>
                      </a:solidFill>
                    </a:rPr>
                    <a:t>distributioncan</a:t>
                  </a:r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 be expressed as sampling the category proportions</a:t>
                  </a:r>
                </a:p>
                <a:p>
                  <a:r>
                    <a:rPr lang="en-US" altLang="ko-KR" dirty="0">
                      <a:solidFill>
                        <a:schemeClr val="bg2">
                          <a:lumMod val="25000"/>
                        </a:schemeClr>
                      </a:solidFill>
                    </a:rPr>
                    <a:t>   from a multinomial distribution.</a:t>
                  </a:r>
                  <a:r>
                    <a:rPr lang="en-US" altLang="ko-KR" i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 </a:t>
                  </a:r>
                  <a:endParaRPr lang="ko-KR" altLang="en-US" i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97E378E-DC0C-4A4E-AD8F-62C8A5E7A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40" y="1545021"/>
                  <a:ext cx="10731063" cy="3724161"/>
                </a:xfrm>
                <a:prstGeom prst="rect">
                  <a:avLst/>
                </a:prstGeom>
                <a:blipFill>
                  <a:blip r:embed="rId3"/>
                  <a:stretch>
                    <a:fillRect l="-398" b="-18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A332F9D-9308-405A-9D5F-F7F51AC4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8398" y="2983509"/>
              <a:ext cx="1855199" cy="55785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8F7913-1CC6-40FB-80EE-7793ABCCB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1600" y="3910049"/>
              <a:ext cx="2675173" cy="55785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AFEA9F-B113-4B1F-AB40-4C7688DFA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5229" y="3884188"/>
              <a:ext cx="1984929" cy="5578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E02A1-32C2-474A-A098-E54327FAB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8055" y="5163957"/>
              <a:ext cx="2695882" cy="567554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664A036-E54F-4F6A-995E-854C566E4154}"/>
                </a:ext>
              </a:extLst>
            </p:cNvPr>
            <p:cNvCxnSpPr/>
            <p:nvPr/>
          </p:nvCxnSpPr>
          <p:spPr>
            <a:xfrm>
              <a:off x="5675582" y="4188977"/>
              <a:ext cx="840829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75C9D8F-492B-44E8-9303-896E5E3FA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626" y="3898470"/>
              <a:ext cx="666750" cy="276225"/>
            </a:xfrm>
            <a:prstGeom prst="rect">
              <a:avLst/>
            </a:prstGeom>
          </p:spPr>
        </p:pic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FB1243-89F7-4D33-AC7D-CADD69428E19}"/>
              </a:ext>
            </a:extLst>
          </p:cNvPr>
          <p:cNvSpPr/>
          <p:nvPr/>
        </p:nvSpPr>
        <p:spPr>
          <a:xfrm>
            <a:off x="1115282" y="5831577"/>
            <a:ext cx="576184" cy="29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1D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FDA49-8F7C-4038-8E54-D63D91B424BE}"/>
              </a:ext>
            </a:extLst>
          </p:cNvPr>
          <p:cNvSpPr txBox="1"/>
          <p:nvPr/>
        </p:nvSpPr>
        <p:spPr>
          <a:xfrm>
            <a:off x="1899729" y="5656412"/>
            <a:ext cx="1003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same mean and nearly the same covariance matrix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Hence, </a:t>
            </a:r>
            <a:r>
              <a:rPr lang="en-US" altLang="ko-KR" b="1" dirty="0">
                <a:solidFill>
                  <a:srgbClr val="6ECEFE"/>
                </a:solidFill>
              </a:rPr>
              <a:t>the bootstrap distribution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will closely approximate </a:t>
            </a:r>
            <a:r>
              <a:rPr lang="en-US" altLang="ko-KR" b="1" dirty="0">
                <a:solidFill>
                  <a:srgbClr val="91D9FE"/>
                </a:solidFill>
              </a:rPr>
              <a:t>the posterior distribution </a:t>
            </a:r>
            <a:endParaRPr lang="ko-KR" altLang="en-US" b="1" dirty="0">
              <a:solidFill>
                <a:srgbClr val="91D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1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17418"/>
            <a:ext cx="6863513" cy="23412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50663" y="2967335"/>
            <a:ext cx="4090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gradFill>
                  <a:gsLst>
                    <a:gs pos="0">
                      <a:srgbClr val="76D0FE"/>
                    </a:gs>
                    <a:gs pos="100000">
                      <a:srgbClr val="ECCDC4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5400" dirty="0">
              <a:gradFill>
                <a:gsLst>
                  <a:gs pos="0">
                    <a:srgbClr val="76D0FE"/>
                  </a:gs>
                  <a:gs pos="100000">
                    <a:srgbClr val="ECCDC4"/>
                  </a:gs>
                </a:gsLst>
                <a:path path="circle">
                  <a:fillToRect r="100000" b="100000"/>
                </a:path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73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  <a:stCxn id="2" idx="2"/>
          </p:cNvCxnSpPr>
          <p:nvPr/>
        </p:nvCxnSpPr>
        <p:spPr>
          <a:xfrm>
            <a:off x="6096000" y="1556616"/>
            <a:ext cx="0" cy="5301384"/>
          </a:xfrm>
          <a:prstGeom prst="line">
            <a:avLst/>
          </a:prstGeom>
          <a:ln w="15875">
            <a:gradFill>
              <a:gsLst>
                <a:gs pos="0">
                  <a:srgbClr val="C1DCEB"/>
                </a:gs>
                <a:gs pos="100000">
                  <a:srgbClr val="FFCDC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61"/>
          <a:stretch/>
        </p:blipFill>
        <p:spPr>
          <a:xfrm>
            <a:off x="2664243" y="-784627"/>
            <a:ext cx="6863513" cy="234124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838019" y="2051420"/>
            <a:ext cx="515959" cy="515959"/>
            <a:chOff x="336467" y="898442"/>
            <a:chExt cx="5061116" cy="5061116"/>
          </a:xfrm>
        </p:grpSpPr>
        <p:sp>
          <p:nvSpPr>
            <p:cNvPr id="16" name="타원 15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 Semilight" panose="020B0502040204020203" pitchFamily="50" charset="-127"/>
                </a:rPr>
                <a:t>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838019" y="3725176"/>
            <a:ext cx="515959" cy="515959"/>
            <a:chOff x="336467" y="898442"/>
            <a:chExt cx="5061116" cy="5061116"/>
          </a:xfrm>
        </p:grpSpPr>
        <p:sp>
          <p:nvSpPr>
            <p:cNvPr id="19" name="타원 18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 Semilight" panose="020B0502040204020203" pitchFamily="50" charset="-127"/>
                </a:rPr>
                <a:t>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838019" y="5398932"/>
            <a:ext cx="515959" cy="515959"/>
            <a:chOff x="336467" y="898442"/>
            <a:chExt cx="5061116" cy="5061116"/>
          </a:xfrm>
        </p:grpSpPr>
        <p:sp>
          <p:nvSpPr>
            <p:cNvPr id="22" name="타원 21"/>
            <p:cNvSpPr/>
            <p:nvPr/>
          </p:nvSpPr>
          <p:spPr>
            <a:xfrm>
              <a:off x="608881" y="1170855"/>
              <a:ext cx="4516290" cy="4516290"/>
            </a:xfrm>
            <a:prstGeom prst="ellipse">
              <a:avLst/>
            </a:prstGeom>
            <a:gradFill flip="none" rotWithShape="1">
              <a:gsLst>
                <a:gs pos="0">
                  <a:srgbClr val="76D0FE"/>
                </a:gs>
                <a:gs pos="100000">
                  <a:srgbClr val="ECCDC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 Semilight" panose="020B0502040204020203" pitchFamily="50" charset="-127"/>
                </a:rPr>
                <a:t>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36467" y="898442"/>
              <a:ext cx="5061116" cy="5061116"/>
            </a:xfrm>
            <a:prstGeom prst="ellipse">
              <a:avLst/>
            </a:prstGeom>
            <a:noFill/>
            <a:ln w="15875">
              <a:gradFill>
                <a:gsLst>
                  <a:gs pos="68460">
                    <a:srgbClr val="ECCDC4"/>
                  </a:gs>
                  <a:gs pos="33600">
                    <a:srgbClr val="76D0FE"/>
                  </a:gs>
                  <a:gs pos="0">
                    <a:srgbClr val="ECCDC4"/>
                  </a:gs>
                  <a:gs pos="100000">
                    <a:srgbClr val="76D0F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 Semilight" panose="020B0502040204020203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81154" y="1801567"/>
            <a:ext cx="35846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The Bootstrap 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and 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Maximum Likelihood Methods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E7064A-27F8-4A80-8D89-E62922A31CD7}"/>
              </a:ext>
            </a:extLst>
          </p:cNvPr>
          <p:cNvSpPr/>
          <p:nvPr/>
        </p:nvSpPr>
        <p:spPr>
          <a:xfrm>
            <a:off x="6584187" y="3752947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Bayesian Methods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A406A8-C3A6-4598-8E49-439B86855FE5}"/>
              </a:ext>
            </a:extLst>
          </p:cNvPr>
          <p:cNvSpPr/>
          <p:nvPr/>
        </p:nvSpPr>
        <p:spPr>
          <a:xfrm>
            <a:off x="3072012" y="4995191"/>
            <a:ext cx="27937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Relationship Between 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The Bootstrap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And</a:t>
            </a:r>
          </a:p>
          <a:p>
            <a:pPr algn="ctr"/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</a:rPr>
              <a:t>Bayesian Inference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8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61457" y="1994071"/>
            <a:ext cx="76690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  <a:p>
            <a:pPr algn="ctr"/>
            <a:r>
              <a:rPr lang="en-US" altLang="ko-KR" sz="40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The Bootstrap </a:t>
            </a:r>
          </a:p>
          <a:p>
            <a:pPr algn="ctr"/>
            <a:r>
              <a:rPr lang="en-US" altLang="ko-KR" sz="40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</a:p>
          <a:p>
            <a:pPr algn="ctr"/>
            <a:r>
              <a:rPr lang="en-US" altLang="ko-KR" sz="4000" b="1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Maximum Likelihood Methods</a:t>
            </a:r>
            <a:endParaRPr lang="ko-KR" altLang="en-US" sz="4000" b="1" dirty="0">
              <a:gradFill flip="none" rotWithShape="1">
                <a:gsLst>
                  <a:gs pos="100000">
                    <a:srgbClr val="ECCDC4"/>
                  </a:gs>
                  <a:gs pos="0">
                    <a:srgbClr val="76D0FE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13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288" y="200501"/>
            <a:ext cx="456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1.1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Smoothing Example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704099-BE4F-4AF9-817D-8E27DFFD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856" y="1275393"/>
            <a:ext cx="6057900" cy="2876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23F59-75BB-48F5-8C3E-6D54C34C413C}"/>
              </a:ext>
            </a:extLst>
          </p:cNvPr>
          <p:cNvSpPr txBox="1"/>
          <p:nvPr/>
        </p:nvSpPr>
        <p:spPr>
          <a:xfrm>
            <a:off x="1799948" y="4271601"/>
            <a:ext cx="10987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N = 50 data points shown in the left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 cubic spline to the data, with three knots placed at the quartiles of the X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 linear expansion of B-spline basis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hj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(x), j = 1, 2, . . . , 7 are the seven functions shown in the right panel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E8E44-FE82-4EE5-9390-6CE3F428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5997" y="5174729"/>
            <a:ext cx="2409618" cy="8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23F59-75BB-48F5-8C3E-6D54C34C413C}"/>
              </a:ext>
            </a:extLst>
          </p:cNvPr>
          <p:cNvSpPr txBox="1"/>
          <p:nvPr/>
        </p:nvSpPr>
        <p:spPr>
          <a:xfrm>
            <a:off x="602202" y="1134485"/>
            <a:ext cx="10987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Let H be the N ×7 matrix with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ijth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 element </a:t>
            </a: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</a:rPr>
              <a:t>hj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(xi)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Estimate of β, obtained by minimizing the squared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The estimated covariance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kk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4AD6E-36AD-4F25-BEFE-DAB25AAE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26" y="1527144"/>
            <a:ext cx="2349339" cy="600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5D46C8-0D22-46D3-AA68-078EAE4B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45" y="2254637"/>
            <a:ext cx="2278107" cy="499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1CCCB2-F5C9-4B70-B8B1-E1A3B26EBD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0362" r="44356" b="-10362"/>
          <a:stretch/>
        </p:blipFill>
        <p:spPr>
          <a:xfrm>
            <a:off x="959758" y="2818580"/>
            <a:ext cx="3893777" cy="36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7A783-3251-4CEE-B4F0-CA6EF8C21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130" y="3144977"/>
            <a:ext cx="2457165" cy="5445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7D8A9F-5FB5-4491-BDD3-2FEB0E830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648" y="3121790"/>
            <a:ext cx="4100977" cy="4994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0C1DAE-52F0-4812-A5C1-8499452E6F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9650"/>
          <a:stretch/>
        </p:blipFill>
        <p:spPr>
          <a:xfrm>
            <a:off x="3126767" y="3809196"/>
            <a:ext cx="5938466" cy="28057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E39FB6-59AA-473E-9F86-D3CDC45E37CB}"/>
              </a:ext>
            </a:extLst>
          </p:cNvPr>
          <p:cNvSpPr txBox="1"/>
          <p:nvPr/>
        </p:nvSpPr>
        <p:spPr>
          <a:xfrm>
            <a:off x="148288" y="200501"/>
            <a:ext cx="456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1.1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Smoothing Example</a:t>
            </a:r>
          </a:p>
        </p:txBody>
      </p:sp>
    </p:spTree>
    <p:extLst>
      <p:ext uri="{BB962C8B-B14F-4D97-AF65-F5344CB8AC3E}">
        <p14:creationId xmlns:p14="http://schemas.microsoft.com/office/powerpoint/2010/main" val="389147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DFDC0C-EE2F-4326-BD6B-363B5EF7A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18"/>
          <a:stretch/>
        </p:blipFill>
        <p:spPr>
          <a:xfrm>
            <a:off x="2476870" y="3429000"/>
            <a:ext cx="6642976" cy="3040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1A53E3-5364-4475-AD4F-AB7B3A9C7EDA}"/>
              </a:ext>
            </a:extLst>
          </p:cNvPr>
          <p:cNvSpPr txBox="1"/>
          <p:nvPr/>
        </p:nvSpPr>
        <p:spPr>
          <a:xfrm>
            <a:off x="1003177" y="1516264"/>
            <a:ext cx="1047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draw B=200 datasets each of size N=50 with replacement from our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to each bootstrap dataset Z∗ , fit a cubic spline ˆμ∗(x)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the fits from ten such samples are shown in the bottom left panel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3D96C-7CE1-47DA-A174-CEAEDCEF4047}"/>
              </a:ext>
            </a:extLst>
          </p:cNvPr>
          <p:cNvSpPr txBox="1"/>
          <p:nvPr/>
        </p:nvSpPr>
        <p:spPr>
          <a:xfrm>
            <a:off x="148288" y="200501"/>
            <a:ext cx="456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1.1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Smoothing Example</a:t>
            </a:r>
          </a:p>
        </p:txBody>
      </p:sp>
    </p:spTree>
    <p:extLst>
      <p:ext uri="{BB962C8B-B14F-4D97-AF65-F5344CB8AC3E}">
        <p14:creationId xmlns:p14="http://schemas.microsoft.com/office/powerpoint/2010/main" val="423817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A53E3-5364-4475-AD4F-AB7B3A9C7EDA}"/>
              </a:ext>
            </a:extLst>
          </p:cNvPr>
          <p:cNvSpPr txBox="1"/>
          <p:nvPr/>
        </p:nvSpPr>
        <p:spPr>
          <a:xfrm>
            <a:off x="1003177" y="1187797"/>
            <a:ext cx="10475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assume that the model errors are Gaussian,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sample with replacement from the training data, is called the </a:t>
            </a:r>
            <a:r>
              <a:rPr lang="en-US" altLang="ko-KR" b="1" i="1" dirty="0">
                <a:solidFill>
                  <a:srgbClr val="91D9FE"/>
                </a:solidFill>
              </a:rPr>
              <a:t>nonparametric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i="1" dirty="0">
              <a:solidFill>
                <a:srgbClr val="91D9F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consider a variation of the bootstrap, called the </a:t>
            </a:r>
            <a:r>
              <a:rPr lang="en-US" altLang="ko-KR" b="1" i="1" dirty="0">
                <a:solidFill>
                  <a:srgbClr val="91D9FE"/>
                </a:solidFill>
              </a:rPr>
              <a:t>parametric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simulate new responses by adding Gaussian noise to the predicted values -&gt; repeated B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A function estimated from a bootstrap sample y∗ is given by ˆμ∗(x) = h(x)T (HTH)−1HT 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30778-341D-4F25-945E-4FF56D14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89" y="1562115"/>
            <a:ext cx="3939817" cy="12038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CF8AB5-BBD9-487A-AE4B-02EC9BCF3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703" y="4014941"/>
            <a:ext cx="6236587" cy="467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CFDFAA-E0C6-4AF4-AC38-F47191D85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" r="1845" b="853"/>
          <a:stretch/>
        </p:blipFill>
        <p:spPr>
          <a:xfrm>
            <a:off x="7820734" y="4799211"/>
            <a:ext cx="2991776" cy="330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796E78-701B-46CF-BA66-7A1F57AA9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46" y="5219916"/>
            <a:ext cx="4152900" cy="47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A96443-9F3D-4208-979F-5AA01FBC8BB5}"/>
              </a:ext>
            </a:extLst>
          </p:cNvPr>
          <p:cNvSpPr txBox="1"/>
          <p:nvPr/>
        </p:nvSpPr>
        <p:spPr>
          <a:xfrm>
            <a:off x="2587841" y="5866970"/>
            <a:ext cx="730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-&gt; the mean of this distribution is the least squares estimate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FAFF-75A8-4A88-A7D5-C2F6CC70067D}"/>
              </a:ext>
            </a:extLst>
          </p:cNvPr>
          <p:cNvSpPr txBox="1"/>
          <p:nvPr/>
        </p:nvSpPr>
        <p:spPr>
          <a:xfrm>
            <a:off x="148288" y="200501"/>
            <a:ext cx="4567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1.1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Smoothing Example</a:t>
            </a:r>
          </a:p>
        </p:txBody>
      </p:sp>
    </p:spTree>
    <p:extLst>
      <p:ext uri="{BB962C8B-B14F-4D97-AF65-F5344CB8AC3E}">
        <p14:creationId xmlns:p14="http://schemas.microsoft.com/office/powerpoint/2010/main" val="348737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FAFF-75A8-4A88-A7D5-C2F6CC70067D}"/>
              </a:ext>
            </a:extLst>
          </p:cNvPr>
          <p:cNvSpPr txBox="1"/>
          <p:nvPr/>
        </p:nvSpPr>
        <p:spPr>
          <a:xfrm>
            <a:off x="148288" y="200501"/>
            <a:ext cx="594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1.2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Maximum Likelihood Inference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E8FC6F-2577-40BA-A7B1-DD987C9BCC0F}"/>
              </a:ext>
            </a:extLst>
          </p:cNvPr>
          <p:cNvGrpSpPr/>
          <p:nvPr/>
        </p:nvGrpSpPr>
        <p:grpSpPr>
          <a:xfrm>
            <a:off x="1057736" y="1305018"/>
            <a:ext cx="10076155" cy="369332"/>
            <a:chOff x="1162975" y="1784412"/>
            <a:chExt cx="10076155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F2F097-3978-45B4-B8EF-4A96A2BC95AF}"/>
                </a:ext>
              </a:extLst>
            </p:cNvPr>
            <p:cNvSpPr txBox="1"/>
            <p:nvPr/>
          </p:nvSpPr>
          <p:spPr>
            <a:xfrm>
              <a:off x="1162975" y="1784412"/>
              <a:ext cx="10076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             , θ : one or more unknown parameters of Z,  called a </a:t>
              </a:r>
              <a:r>
                <a:rPr lang="en-US" altLang="ko-KR" b="1" i="1" dirty="0">
                  <a:solidFill>
                    <a:srgbClr val="91D9FE"/>
                  </a:solidFill>
                </a:rPr>
                <a:t>parametric model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for Z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B92805-B240-411A-BB23-B713AFCD2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885" y="1784412"/>
              <a:ext cx="1184032" cy="36933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7D6B2-E29F-46F0-A1F1-38D90928E19F}"/>
                  </a:ext>
                </a:extLst>
              </p:cNvPr>
              <p:cNvSpPr txBox="1"/>
              <p:nvPr/>
            </p:nvSpPr>
            <p:spPr>
              <a:xfrm>
                <a:off x="1057735" y="1840776"/>
                <a:ext cx="864555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if Z has a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Maximum likelihood is based on the </a:t>
                </a:r>
                <a:r>
                  <a:rPr lang="en-US" altLang="ko-KR" b="1" i="1" dirty="0">
                    <a:solidFill>
                      <a:srgbClr val="91D9FE"/>
                    </a:solidFill>
                  </a:rPr>
                  <a:t>likelihood function</a:t>
                </a: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i="1" dirty="0">
                    <a:solidFill>
                      <a:schemeClr val="bg2">
                        <a:lumMod val="25000"/>
                      </a:schemeClr>
                    </a:solidFill>
                  </a:rPr>
                  <a:t>log-likelihood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maximum likelihood chooses the value θ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bg2">
                                <a:lumMod val="25000"/>
                              </a:schemeClr>
                            </a:solidFill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:r>
                  <a:rPr lang="pl-PL" altLang="ko-KR" dirty="0">
                    <a:solidFill>
                      <a:schemeClr val="bg2">
                        <a:lumMod val="25000"/>
                      </a:schemeClr>
                    </a:solidFill>
                  </a:rPr>
                  <a:t>to maximize </a:t>
                </a:r>
                <a:endParaRPr lang="ko-KR" altLang="en-US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7D6B2-E29F-46F0-A1F1-38D90928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35" y="1840776"/>
                <a:ext cx="8645557" cy="4247317"/>
              </a:xfrm>
              <a:prstGeom prst="rect">
                <a:avLst/>
              </a:prstGeom>
              <a:blipFill>
                <a:blip r:embed="rId4"/>
                <a:stretch>
                  <a:fillRect l="-494" t="-861" b="-2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A471328C-57ED-4990-B219-6F5CF5B21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096" y="2238362"/>
            <a:ext cx="1323156" cy="5225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3E0793-70C6-4512-8D54-0CC4668E3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556" y="2025442"/>
            <a:ext cx="3379597" cy="8477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08897B2-BC66-4B5F-BF62-3FC3DB7E2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89" y="3294211"/>
            <a:ext cx="2420649" cy="99739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8A21A5-7EFC-41A9-945B-B7FEC1DA3DCB}"/>
              </a:ext>
            </a:extLst>
          </p:cNvPr>
          <p:cNvGrpSpPr/>
          <p:nvPr/>
        </p:nvGrpSpPr>
        <p:grpSpPr>
          <a:xfrm>
            <a:off x="3862108" y="4411266"/>
            <a:ext cx="4467409" cy="997396"/>
            <a:chOff x="2760030" y="5330705"/>
            <a:chExt cx="4352925" cy="8382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C353B61-D5F2-40E4-B083-1DAD4479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0030" y="5330705"/>
              <a:ext cx="2552700" cy="82867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12EFC45-6627-41A0-93AF-48708E876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12730" y="5330705"/>
              <a:ext cx="1800225" cy="838200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7B33532-24C7-4110-96B5-5AF583F78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59" y="5642089"/>
            <a:ext cx="8001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2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8288" y="843379"/>
            <a:ext cx="11895424" cy="5852227"/>
          </a:xfrm>
          <a:prstGeom prst="rect">
            <a:avLst/>
          </a:prstGeom>
          <a:noFill/>
          <a:ln w="15875">
            <a:gradFill>
              <a:gsLst>
                <a:gs pos="68460">
                  <a:srgbClr val="ECCDC4"/>
                </a:gs>
                <a:gs pos="33600">
                  <a:srgbClr val="76D0FE"/>
                </a:gs>
                <a:gs pos="0">
                  <a:srgbClr val="ECCDC4"/>
                </a:gs>
                <a:gs pos="100000">
                  <a:srgbClr val="76D0F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2FAFF-75A8-4A88-A7D5-C2F6CC70067D}"/>
              </a:ext>
            </a:extLst>
          </p:cNvPr>
          <p:cNvSpPr txBox="1"/>
          <p:nvPr/>
        </p:nvSpPr>
        <p:spPr>
          <a:xfrm>
            <a:off x="148288" y="200501"/>
            <a:ext cx="594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1.2 / </a:t>
            </a:r>
            <a:r>
              <a:rPr lang="en-US" altLang="ko-KR" sz="2800" dirty="0">
                <a:gradFill flip="none" rotWithShape="1">
                  <a:gsLst>
                    <a:gs pos="100000">
                      <a:srgbClr val="ECCDC4"/>
                    </a:gs>
                    <a:gs pos="0">
                      <a:srgbClr val="76D0FE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Maximum Likelihood Inference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A6A324-4C1A-4E4B-84AC-BC5BD236B600}"/>
              </a:ext>
            </a:extLst>
          </p:cNvPr>
          <p:cNvGrpSpPr/>
          <p:nvPr/>
        </p:nvGrpSpPr>
        <p:grpSpPr>
          <a:xfrm>
            <a:off x="1057736" y="1125266"/>
            <a:ext cx="10076155" cy="4398309"/>
            <a:chOff x="1200340" y="1055884"/>
            <a:chExt cx="10076155" cy="439830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811C5D7-426C-4571-9C98-8B863A00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7901" y="1804517"/>
              <a:ext cx="4695825" cy="8191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014BEE-A13A-41E6-8C1D-154C6FAEDBE1}"/>
                </a:ext>
              </a:extLst>
            </p:cNvPr>
            <p:cNvSpPr txBox="1"/>
            <p:nvPr/>
          </p:nvSpPr>
          <p:spPr>
            <a:xfrm>
              <a:off x="1200340" y="1055884"/>
              <a:ext cx="1007615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Let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the log-likelihood 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By setting                and                 ,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The information matrix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2E407A9-E2AB-4876-B3C2-2EB279534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795"/>
            <a:stretch/>
          </p:blipFill>
          <p:spPr>
            <a:xfrm>
              <a:off x="2016865" y="1123299"/>
              <a:ext cx="1253576" cy="331857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D9019E5-C986-4051-9CFB-44663B15A22A}"/>
                </a:ext>
              </a:extLst>
            </p:cNvPr>
            <p:cNvGrpSpPr/>
            <p:nvPr/>
          </p:nvGrpSpPr>
          <p:grpSpPr>
            <a:xfrm>
              <a:off x="2671930" y="2724509"/>
              <a:ext cx="4799661" cy="2729684"/>
              <a:chOff x="2548689" y="2765383"/>
              <a:chExt cx="4799661" cy="272968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A04DD0F-D23F-4136-907B-92CED26C2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3275" y="3201058"/>
                <a:ext cx="2505075" cy="100965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2708608-F651-4EBF-9824-12E6BCBDA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7587" y="4533042"/>
                <a:ext cx="1905000" cy="51435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478704-29DE-4371-B5CB-37181EB6F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8689" y="2765383"/>
                <a:ext cx="1219200" cy="40957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FBEFD4ED-86DF-45C5-B479-6D1CB363C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4626" y="2822532"/>
                <a:ext cx="1257300" cy="295275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9D19FEA6-0C4A-4AFA-8DF3-B8F9940EC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3275" y="5047392"/>
                <a:ext cx="2333625" cy="447675"/>
              </a:xfrm>
              <a:prstGeom prst="rect">
                <a:avLst/>
              </a:prstGeom>
            </p:spPr>
          </p:pic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B424FCB-AA1D-4EF3-846E-8C0036231248}"/>
              </a:ext>
            </a:extLst>
          </p:cNvPr>
          <p:cNvGrpSpPr/>
          <p:nvPr/>
        </p:nvGrpSpPr>
        <p:grpSpPr>
          <a:xfrm>
            <a:off x="3460434" y="5941893"/>
            <a:ext cx="4988743" cy="451569"/>
            <a:chOff x="2412202" y="5912387"/>
            <a:chExt cx="7584855" cy="4515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2D1117-A9D6-4819-AAD2-F8DF6DDEF28F}"/>
                </a:ext>
              </a:extLst>
            </p:cNvPr>
            <p:cNvSpPr txBox="1"/>
            <p:nvPr/>
          </p:nvSpPr>
          <p:spPr>
            <a:xfrm>
              <a:off x="3606767" y="5912387"/>
              <a:ext cx="6390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agrees with the least squares estimate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71643158-D41A-4507-A7BC-E8185AB49154}"/>
                </a:ext>
              </a:extLst>
            </p:cNvPr>
            <p:cNvSpPr/>
            <p:nvPr/>
          </p:nvSpPr>
          <p:spPr>
            <a:xfrm>
              <a:off x="2412202" y="5912387"/>
              <a:ext cx="876027" cy="451569"/>
            </a:xfrm>
            <a:prstGeom prst="rightArrow">
              <a:avLst/>
            </a:prstGeom>
            <a:solidFill>
              <a:srgbClr val="91D9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162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749</Words>
  <Application>Microsoft Office PowerPoint</Application>
  <PresentationFormat>와이드스크린</PresentationFormat>
  <Paragraphs>172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맑은 고딕</vt:lpstr>
      <vt:lpstr>나눔스퀘어</vt:lpstr>
      <vt:lpstr>맑은 고딕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임 소현</cp:lastModifiedBy>
  <cp:revision>27</cp:revision>
  <dcterms:created xsi:type="dcterms:W3CDTF">2017-09-14T14:15:22Z</dcterms:created>
  <dcterms:modified xsi:type="dcterms:W3CDTF">2019-02-14T11:51:34Z</dcterms:modified>
</cp:coreProperties>
</file>