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7" r:id="rId2"/>
    <p:sldId id="292" r:id="rId3"/>
    <p:sldId id="294" r:id="rId4"/>
    <p:sldId id="295" r:id="rId5"/>
    <p:sldId id="296" r:id="rId6"/>
    <p:sldId id="297" r:id="rId7"/>
    <p:sldId id="298" r:id="rId8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3BA"/>
    <a:srgbClr val="6792C5"/>
    <a:srgbClr val="5A89C2"/>
    <a:srgbClr val="638FC5"/>
    <a:srgbClr val="3F6EA7"/>
    <a:srgbClr val="0443A0"/>
    <a:srgbClr val="003399"/>
    <a:srgbClr val="002D86"/>
    <a:srgbClr val="FF6600"/>
    <a:srgbClr val="601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7" autoAdjust="0"/>
    <p:restoredTop sz="94660"/>
  </p:normalViewPr>
  <p:slideViewPr>
    <p:cSldViewPr>
      <p:cViewPr varScale="1">
        <p:scale>
          <a:sx n="109" d="100"/>
          <a:sy n="109" d="100"/>
        </p:scale>
        <p:origin x="201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30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6283" y="6567156"/>
            <a:ext cx="3646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Copyright ⓒ </a:t>
            </a:r>
            <a:r>
              <a:rPr lang="en-US" altLang="ko-KR" sz="1000" dirty="0" smtClean="0"/>
              <a:t>2018 </a:t>
            </a:r>
            <a:r>
              <a:rPr lang="en-US" altLang="ko-KR" sz="1000" dirty="0" smtClean="0"/>
              <a:t>GS ITM. All rights reserved.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6" y="6259194"/>
            <a:ext cx="1008111" cy="3286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44" y="44624"/>
            <a:ext cx="1704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/100</a:t>
            </a:r>
            <a:endParaRPr lang="ko-KR" altLang="en-US" sz="1000" b="0" baseline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성장전략 및 역량강화 방안을 위한</a:t>
            </a:r>
          </a:p>
          <a:p>
            <a:pPr algn="l"/>
            <a:r>
              <a:rPr lang="ko-KR" altLang="en-US" sz="3600" b="1" dirty="0" smtClean="0">
                <a:latin typeface="+mj-ea"/>
              </a:rPr>
              <a:t>전략 수립 제안서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>2013.01.01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</a:rPr>
              <a:t>Shared Service Center</a:t>
            </a: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사업개요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사업추진배경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사업추진계획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사업관리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endParaRPr lang="ko-KR" altLang="en-US" sz="1900" b="1" dirty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사업개요 </a:t>
            </a:r>
            <a:r>
              <a:rPr lang="en-US" altLang="ko-KR" sz="1900" b="1" dirty="0" smtClean="0">
                <a:latin typeface="+mj-ea"/>
              </a:rPr>
              <a:t>(</a:t>
            </a:r>
            <a:r>
              <a:rPr lang="ko-KR" altLang="en-US" sz="1900" b="1" dirty="0" err="1" smtClean="0">
                <a:latin typeface="+mj-ea"/>
              </a:rPr>
              <a:t>맑은고딕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latin typeface="+mj-ea"/>
              </a:rPr>
              <a:t>19)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65400" y="548680"/>
            <a:ext cx="9506915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ko-KR" altLang="ko-KR" sz="1100" dirty="0">
                <a:latin typeface="+mn-ea"/>
              </a:rPr>
              <a:t>제안서 </a:t>
            </a:r>
            <a:r>
              <a:rPr lang="ko-KR" altLang="en-US" sz="1100" dirty="0">
                <a:latin typeface="+mn-ea"/>
              </a:rPr>
              <a:t>작성 규칙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맑은고딕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11) – </a:t>
            </a:r>
            <a:r>
              <a:rPr lang="ko-KR" altLang="en-US" sz="1100" b="1" dirty="0">
                <a:latin typeface="+mn-ea"/>
              </a:rPr>
              <a:t>강조되는 부분은 </a:t>
            </a:r>
            <a:r>
              <a:rPr lang="en-US" altLang="ko-KR" sz="1100" b="1" dirty="0" smtClean="0">
                <a:latin typeface="+mn-ea"/>
              </a:rPr>
              <a:t>bold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dirty="0" smtClean="0"/>
              <a:t>본 </a:t>
            </a:r>
            <a:r>
              <a:rPr lang="ko-KR" altLang="en-US" sz="1100" dirty="0"/>
              <a:t>사업은 </a:t>
            </a:r>
            <a:r>
              <a:rPr lang="en-US" altLang="ko-KR" sz="1100" dirty="0"/>
              <a:t>OOO</a:t>
            </a:r>
            <a:r>
              <a:rPr lang="ko-KR" altLang="en-US" sz="1100" dirty="0"/>
              <a:t>의 </a:t>
            </a:r>
            <a:r>
              <a:rPr lang="en-US" altLang="ko-KR" sz="1100" dirty="0"/>
              <a:t>OO/</a:t>
            </a:r>
            <a:r>
              <a:rPr lang="ko-KR" altLang="en-US" sz="1100" dirty="0"/>
              <a:t>행정</a:t>
            </a:r>
            <a:r>
              <a:rPr lang="en-US" altLang="ko-KR" sz="1100" dirty="0"/>
              <a:t>/OO </a:t>
            </a:r>
            <a:r>
              <a:rPr lang="ko-KR" altLang="en-US" sz="1100" dirty="0"/>
              <a:t>등 핵심업무 수행을 위한 차세대시스템 통합구축 사업으로서</a:t>
            </a:r>
            <a:r>
              <a:rPr lang="en-US" altLang="ko-KR" sz="1100" dirty="0"/>
              <a:t>, OOO</a:t>
            </a:r>
            <a:r>
              <a:rPr lang="ko-KR" altLang="en-US" sz="1100" dirty="0"/>
              <a:t>의 기술구조 및 업무시스템 구성을 통일하여 업무효율성 극대화를 추구함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74699"/>
              </p:ext>
            </p:extLst>
          </p:nvPr>
        </p:nvGraphicFramePr>
        <p:xfrm>
          <a:off x="415925" y="1196752"/>
          <a:ext cx="9001125" cy="4912138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 명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OOOOO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차세대 통합시스템 구축 사업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기간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20xx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20xx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방안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나누어 추진하되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착수와 동시에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Quick-Win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실행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Phase 1 :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차세대시스템 통합 방향성 수립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Phase 2 :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차세대시스템 구축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Quick-Win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수행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6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기간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Quick-Win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 구축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:  20xx. xx. xx ~ xx. xx (xx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차세대시스템 통합 방향성 수립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20xx. xx. xx ~ xx. xx (xx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차세대시스템 구축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20xx. xx. xx ~ xx. xx (xx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사업추진배경 </a:t>
            </a:r>
            <a:r>
              <a:rPr lang="en-US" altLang="ko-KR" sz="1900" b="1" dirty="0" smtClean="0">
                <a:latin typeface="+mj-ea"/>
              </a:rPr>
              <a:t>(</a:t>
            </a:r>
            <a:r>
              <a:rPr lang="ko-KR" altLang="en-US" sz="1900" b="1" dirty="0" err="1" smtClean="0">
                <a:latin typeface="+mj-ea"/>
              </a:rPr>
              <a:t>맑은고딕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latin typeface="+mj-ea"/>
              </a:rPr>
              <a:t>19)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65400" y="548680"/>
            <a:ext cx="9506915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ko-KR" altLang="ko-KR" sz="1100" dirty="0">
                <a:latin typeface="+mn-ea"/>
              </a:rPr>
              <a:t>제안서 </a:t>
            </a:r>
            <a:r>
              <a:rPr lang="ko-KR" altLang="en-US" sz="1100" dirty="0">
                <a:latin typeface="+mn-ea"/>
              </a:rPr>
              <a:t>작성 규칙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맑은고딕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11) – </a:t>
            </a:r>
            <a:r>
              <a:rPr lang="ko-KR" altLang="en-US" sz="1100" b="1" dirty="0">
                <a:latin typeface="+mn-ea"/>
              </a:rPr>
              <a:t>강조되는 부분은 </a:t>
            </a:r>
            <a:r>
              <a:rPr lang="en-US" altLang="ko-KR" sz="1100" b="1" dirty="0" smtClean="0">
                <a:latin typeface="+mn-ea"/>
              </a:rPr>
              <a:t>bold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dirty="0"/>
              <a:t>현재 </a:t>
            </a:r>
            <a:r>
              <a:rPr lang="en-US" altLang="ko-KR" sz="1100" dirty="0"/>
              <a:t>OOO</a:t>
            </a:r>
            <a:r>
              <a:rPr lang="ko-KR" altLang="en-US" sz="1100" dirty="0"/>
              <a:t> 업무시스템의 노후화와 기술적 통일성 부족</a:t>
            </a:r>
            <a:r>
              <a:rPr lang="en-US" altLang="ko-KR" sz="1100" dirty="0"/>
              <a:t>, </a:t>
            </a:r>
            <a:r>
              <a:rPr lang="ko-KR" altLang="en-US" sz="1100" dirty="0"/>
              <a:t>직원 및 구성원들의 급증하는 정보서비스 </a:t>
            </a:r>
            <a:r>
              <a:rPr lang="en-US" altLang="ko-KR" sz="1100" dirty="0"/>
              <a:t>Needs</a:t>
            </a:r>
            <a:r>
              <a:rPr lang="ko-KR" altLang="en-US" sz="1100" dirty="0"/>
              <a:t>의 대응 한계 등으로 인해 </a:t>
            </a:r>
            <a:r>
              <a:rPr lang="en-US" altLang="ko-KR" sz="1100" dirty="0"/>
              <a:t>Big-Bang </a:t>
            </a:r>
            <a:r>
              <a:rPr lang="ko-KR" altLang="en-US" sz="1100" dirty="0"/>
              <a:t>방식의 차세대시스템 구축이 필요함</a:t>
            </a:r>
          </a:p>
        </p:txBody>
      </p:sp>
      <p:sp>
        <p:nvSpPr>
          <p:cNvPr id="55" name="Freeform 86"/>
          <p:cNvSpPr>
            <a:spLocks/>
          </p:cNvSpPr>
          <p:nvPr/>
        </p:nvSpPr>
        <p:spPr bwMode="auto">
          <a:xfrm rot="16200000" flipV="1">
            <a:off x="5257971" y="3045052"/>
            <a:ext cx="4814040" cy="1697987"/>
          </a:xfrm>
          <a:custGeom>
            <a:avLst/>
            <a:gdLst>
              <a:gd name="T0" fmla="*/ 2281 w 2766"/>
              <a:gd name="T1" fmla="*/ 1456 h 2744"/>
              <a:gd name="T2" fmla="*/ 2737 w 2766"/>
              <a:gd name="T3" fmla="*/ 1445 h 2744"/>
              <a:gd name="T4" fmla="*/ 2680 w 2766"/>
              <a:gd name="T5" fmla="*/ 1419 h 2744"/>
              <a:gd name="T6" fmla="*/ 2622 w 2766"/>
              <a:gd name="T7" fmla="*/ 1390 h 2744"/>
              <a:gd name="T8" fmla="*/ 2567 w 2766"/>
              <a:gd name="T9" fmla="*/ 1359 h 2744"/>
              <a:gd name="T10" fmla="*/ 2483 w 2766"/>
              <a:gd name="T11" fmla="*/ 1308 h 2744"/>
              <a:gd name="T12" fmla="*/ 2375 w 2766"/>
              <a:gd name="T13" fmla="*/ 1233 h 2744"/>
              <a:gd name="T14" fmla="*/ 2271 w 2766"/>
              <a:gd name="T15" fmla="*/ 1151 h 2744"/>
              <a:gd name="T16" fmla="*/ 2171 w 2766"/>
              <a:gd name="T17" fmla="*/ 1063 h 2744"/>
              <a:gd name="T18" fmla="*/ 2075 w 2766"/>
              <a:gd name="T19" fmla="*/ 968 h 2744"/>
              <a:gd name="T20" fmla="*/ 1981 w 2766"/>
              <a:gd name="T21" fmla="*/ 870 h 2744"/>
              <a:gd name="T22" fmla="*/ 1893 w 2766"/>
              <a:gd name="T23" fmla="*/ 768 h 2744"/>
              <a:gd name="T24" fmla="*/ 1808 w 2766"/>
              <a:gd name="T25" fmla="*/ 664 h 2744"/>
              <a:gd name="T26" fmla="*/ 1729 w 2766"/>
              <a:gd name="T27" fmla="*/ 558 h 2744"/>
              <a:gd name="T28" fmla="*/ 1654 w 2766"/>
              <a:gd name="T29" fmla="*/ 453 h 2744"/>
              <a:gd name="T30" fmla="*/ 1584 w 2766"/>
              <a:gd name="T31" fmla="*/ 347 h 2744"/>
              <a:gd name="T32" fmla="*/ 1519 w 2766"/>
              <a:gd name="T33" fmla="*/ 244 h 2744"/>
              <a:gd name="T34" fmla="*/ 1461 w 2766"/>
              <a:gd name="T35" fmla="*/ 144 h 2744"/>
              <a:gd name="T36" fmla="*/ 1408 w 2766"/>
              <a:gd name="T37" fmla="*/ 47 h 2744"/>
              <a:gd name="T38" fmla="*/ 1358 w 2766"/>
              <a:gd name="T39" fmla="*/ 47 h 2744"/>
              <a:gd name="T40" fmla="*/ 1305 w 2766"/>
              <a:gd name="T41" fmla="*/ 144 h 2744"/>
              <a:gd name="T42" fmla="*/ 1245 w 2766"/>
              <a:gd name="T43" fmla="*/ 244 h 2744"/>
              <a:gd name="T44" fmla="*/ 1182 w 2766"/>
              <a:gd name="T45" fmla="*/ 347 h 2744"/>
              <a:gd name="T46" fmla="*/ 1112 w 2766"/>
              <a:gd name="T47" fmla="*/ 453 h 2744"/>
              <a:gd name="T48" fmla="*/ 1037 w 2766"/>
              <a:gd name="T49" fmla="*/ 558 h 2744"/>
              <a:gd name="T50" fmla="*/ 958 w 2766"/>
              <a:gd name="T51" fmla="*/ 664 h 2744"/>
              <a:gd name="T52" fmla="*/ 873 w 2766"/>
              <a:gd name="T53" fmla="*/ 768 h 2744"/>
              <a:gd name="T54" fmla="*/ 785 w 2766"/>
              <a:gd name="T55" fmla="*/ 870 h 2744"/>
              <a:gd name="T56" fmla="*/ 693 w 2766"/>
              <a:gd name="T57" fmla="*/ 968 h 2744"/>
              <a:gd name="T58" fmla="*/ 595 w 2766"/>
              <a:gd name="T59" fmla="*/ 1063 h 2744"/>
              <a:gd name="T60" fmla="*/ 495 w 2766"/>
              <a:gd name="T61" fmla="*/ 1151 h 2744"/>
              <a:gd name="T62" fmla="*/ 391 w 2766"/>
              <a:gd name="T63" fmla="*/ 1233 h 2744"/>
              <a:gd name="T64" fmla="*/ 283 w 2766"/>
              <a:gd name="T65" fmla="*/ 1308 h 2744"/>
              <a:gd name="T66" fmla="*/ 199 w 2766"/>
              <a:gd name="T67" fmla="*/ 1359 h 2744"/>
              <a:gd name="T68" fmla="*/ 144 w 2766"/>
              <a:gd name="T69" fmla="*/ 1390 h 2744"/>
              <a:gd name="T70" fmla="*/ 86 w 2766"/>
              <a:gd name="T71" fmla="*/ 1419 h 2744"/>
              <a:gd name="T72" fmla="*/ 29 w 2766"/>
              <a:gd name="T73" fmla="*/ 1445 h 2744"/>
              <a:gd name="T74" fmla="*/ 485 w 2766"/>
              <a:gd name="T75" fmla="*/ 1456 h 2744"/>
              <a:gd name="T76" fmla="*/ 2696 w 2766"/>
              <a:gd name="T77" fmla="*/ 2744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1">
            <a:gsLst>
              <a:gs pos="0">
                <a:srgbClr val="87B8D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pic>
        <p:nvPicPr>
          <p:cNvPr id="56" name="Picture 113" descr="그림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47943" y="3791840"/>
            <a:ext cx="4752530" cy="3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27"/>
          <p:cNvSpPr>
            <a:spLocks noChangeArrowheads="1"/>
          </p:cNvSpPr>
          <p:nvPr/>
        </p:nvSpPr>
        <p:spPr bwMode="gray">
          <a:xfrm>
            <a:off x="3004248" y="1268760"/>
            <a:ext cx="3771900" cy="2573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</a:rPr>
              <a:t>현행 </a:t>
            </a:r>
            <a:r>
              <a:rPr lang="en-US" altLang="ko-KR" sz="1600" b="1" dirty="0" smtClean="0">
                <a:latin typeface="+mn-ea"/>
              </a:rPr>
              <a:t>IT </a:t>
            </a:r>
            <a:r>
              <a:rPr lang="ko-KR" altLang="en-US" sz="1600" b="1" dirty="0" smtClean="0">
                <a:latin typeface="+mn-ea"/>
              </a:rPr>
              <a:t>서비스 품질 및 시스템 이슈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9665" y="4003768"/>
            <a:ext cx="2373536" cy="609600"/>
          </a:xfrm>
          <a:prstGeom prst="rect">
            <a:avLst/>
          </a:prstGeom>
          <a:solidFill>
            <a:srgbClr val="5683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정보화 서비스 품질 향상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09665" y="2025742"/>
            <a:ext cx="2373536" cy="609600"/>
          </a:xfrm>
          <a:prstGeom prst="rect">
            <a:avLst/>
          </a:prstGeom>
          <a:solidFill>
            <a:srgbClr val="5683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유연한 업무 프로세스 지원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09665" y="2685084"/>
            <a:ext cx="2373536" cy="609600"/>
          </a:xfrm>
          <a:prstGeom prst="rect">
            <a:avLst/>
          </a:prstGeom>
          <a:solidFill>
            <a:srgbClr val="5683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잦은 정부 정책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규제 변화 대응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209665" y="3344426"/>
            <a:ext cx="2373536" cy="609600"/>
          </a:xfrm>
          <a:prstGeom prst="rect">
            <a:avLst/>
          </a:prstGeom>
          <a:solidFill>
            <a:srgbClr val="5683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운영 시스템 안정화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09665" y="4663110"/>
            <a:ext cx="2373536" cy="609600"/>
          </a:xfrm>
          <a:prstGeom prst="rect">
            <a:avLst/>
          </a:prstGeom>
          <a:solidFill>
            <a:srgbClr val="5683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다양한 신규 정보서비스 제공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gray">
          <a:xfrm>
            <a:off x="124957" y="1268760"/>
            <a:ext cx="2551113" cy="281991"/>
          </a:xfrm>
          <a:prstGeom prst="rect">
            <a:avLst/>
          </a:prstGeom>
          <a:noFill/>
          <a:ln w="317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</a:rPr>
              <a:t>학내 구성원 </a:t>
            </a:r>
            <a:r>
              <a:rPr lang="en-US" altLang="ko-KR" sz="1600" b="1" dirty="0" smtClean="0">
                <a:latin typeface="+mn-ea"/>
              </a:rPr>
              <a:t>Needs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4" name="Line 113"/>
          <p:cNvSpPr>
            <a:spLocks noChangeShapeType="1"/>
          </p:cNvSpPr>
          <p:nvPr/>
        </p:nvSpPr>
        <p:spPr bwMode="auto">
          <a:xfrm>
            <a:off x="206937" y="1541523"/>
            <a:ext cx="24145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749327" y="3015392"/>
            <a:ext cx="1014689" cy="10208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시스템</a:t>
            </a:r>
            <a:endParaRPr lang="en-US" altLang="ko-KR" sz="1100" kern="0" dirty="0" smtClean="0">
              <a:solidFill>
                <a:schemeClr val="tx1"/>
              </a:solidFill>
              <a:latin typeface="+mn-ea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인프라 측면</a:t>
            </a:r>
            <a:endParaRPr lang="en-US" sz="11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817286" y="3018742"/>
            <a:ext cx="3265664" cy="1020883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>
            <a:prstTxWarp prst="textNoShape">
              <a:avLst/>
            </a:prstTxWarp>
          </a:bodyPr>
          <a:lstStyle/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OO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 메인 서버가 </a:t>
            </a: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년 이상 된 노후 장비</a:t>
            </a:r>
            <a:endParaRPr lang="en-US" altLang="ko-KR" sz="1000" b="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잦은 장애 발생으로 인한 서비스 품질 저하</a:t>
            </a: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이중화 되지 않은 업무시스템 구성</a:t>
            </a: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백업 체계의 미비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749327" y="4083191"/>
            <a:ext cx="1014689" cy="8285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정보보호</a:t>
            </a:r>
            <a:endParaRPr lang="en-US" altLang="ko-KR" sz="1100" kern="0" dirty="0" smtClean="0">
              <a:solidFill>
                <a:schemeClr val="tx1"/>
              </a:solidFill>
              <a:latin typeface="+mn-ea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측</a:t>
            </a:r>
            <a:r>
              <a:rPr lang="ko-KR" altLang="en-US" sz="1100" kern="0" dirty="0">
                <a:solidFill>
                  <a:schemeClr val="tx1"/>
                </a:solidFill>
                <a:latin typeface="+mn-ea"/>
              </a:rPr>
              <a:t>면</a:t>
            </a:r>
            <a:endParaRPr lang="en-US" sz="11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824048" y="4088216"/>
            <a:ext cx="3265664" cy="828883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>
            <a:prstTxWarp prst="textNoShape">
              <a:avLst/>
            </a:prstTxWarp>
          </a:bodyPr>
          <a:lstStyle/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정보보호 솔루션 및 장비 미비</a:t>
            </a:r>
            <a:endParaRPr lang="en-US" altLang="ko-KR" sz="1000" b="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개인정보보호 강화에 따른 시스템 개편 필수</a:t>
            </a: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최근 급증하는 해킹</a:t>
            </a: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000" b="0" kern="0" dirty="0" err="1" smtClean="0">
                <a:solidFill>
                  <a:schemeClr val="tx1"/>
                </a:solidFill>
                <a:latin typeface="+mn-ea"/>
              </a:rPr>
              <a:t>DDoS</a:t>
            </a: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공격에 대비 필수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gray">
          <a:xfrm>
            <a:off x="7425830" y="1268760"/>
            <a:ext cx="2019778" cy="281991"/>
          </a:xfrm>
          <a:prstGeom prst="rect">
            <a:avLst/>
          </a:prstGeom>
          <a:noFill/>
          <a:ln w="317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</a:rPr>
              <a:t>해결 필요 이슈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70" name="Line 113"/>
          <p:cNvSpPr>
            <a:spLocks noChangeShapeType="1"/>
          </p:cNvSpPr>
          <p:nvPr/>
        </p:nvSpPr>
        <p:spPr bwMode="auto">
          <a:xfrm>
            <a:off x="7490736" y="1541523"/>
            <a:ext cx="19116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9665" y="5322453"/>
            <a:ext cx="2373536" cy="609600"/>
          </a:xfrm>
          <a:prstGeom prst="rect">
            <a:avLst/>
          </a:prstGeom>
          <a:solidFill>
            <a:srgbClr val="5683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OO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협력 및 외부 사업 지원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749327" y="2360745"/>
            <a:ext cx="1014689" cy="607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정</a:t>
            </a:r>
            <a:r>
              <a:rPr lang="ko-KR" altLang="en-US" sz="1100" kern="0" dirty="0">
                <a:solidFill>
                  <a:schemeClr val="tx1"/>
                </a:solidFill>
                <a:latin typeface="+mn-ea"/>
              </a:rPr>
              <a:t>책</a:t>
            </a: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 및 규제 측면</a:t>
            </a:r>
            <a:endParaRPr lang="en-US" sz="11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824048" y="2362420"/>
            <a:ext cx="3265664" cy="607731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>
            <a:prstTxWarp prst="textNoShape">
              <a:avLst/>
            </a:prstTxWarp>
          </a:bodyPr>
          <a:lstStyle/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잦은  규정 변경으로 프로그램 수정 발생</a:t>
            </a:r>
            <a:endParaRPr lang="en-US" altLang="ko-KR" sz="1000" b="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규정 변경 시 프로그램 수정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749327" y="4958662"/>
            <a:ext cx="1014689" cy="12402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운영 안정성</a:t>
            </a:r>
            <a:r>
              <a:rPr lang="en-US" altLang="ko-KR" sz="1100" kern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kern="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확보 측면</a:t>
            </a:r>
            <a:endParaRPr lang="en-US" sz="11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817286" y="4965689"/>
            <a:ext cx="3265664" cy="1233254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>
            <a:prstTxWarp prst="textNoShape">
              <a:avLst/>
            </a:prstTxWarp>
          </a:bodyPr>
          <a:lstStyle/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기술구조가 상이</a:t>
            </a:r>
            <a:endParaRPr lang="en-US" altLang="ko-KR" sz="1000" b="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OO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기술 공유 및 협력이 어려움</a:t>
            </a:r>
            <a:endParaRPr lang="en-US" altLang="ko-KR" sz="1000" b="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기반 인프라 운영부터 프로그램 수정까지 매우</a:t>
            </a:r>
            <a: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0" kern="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적은 인원이 업무 수행</a:t>
            </a: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전산 업무 요청 및 접수 처리 절차 미비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824048" y="1714304"/>
            <a:ext cx="3265664" cy="599525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>
            <a:prstTxWarp prst="textNoShape">
              <a:avLst/>
            </a:prstTxWarp>
          </a:bodyPr>
          <a:lstStyle/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err="1" smtClean="0">
                <a:solidFill>
                  <a:schemeClr val="tx1"/>
                </a:solidFill>
                <a:latin typeface="+mn-ea"/>
              </a:rPr>
              <a:t>노후된</a:t>
            </a: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 기술구조로 인한 신규 서비스 제공 불가</a:t>
            </a:r>
            <a:endParaRPr lang="en-US" altLang="ko-KR" sz="1000" b="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Font typeface="Arial" pitchFamily="34" charset="0"/>
              <a:buChar char="•"/>
              <a:defRPr/>
            </a:pPr>
            <a:r>
              <a:rPr lang="ko-KR" altLang="en-US" sz="1000" b="0" kern="0" dirty="0" smtClean="0">
                <a:solidFill>
                  <a:schemeClr val="tx1"/>
                </a:solidFill>
                <a:latin typeface="+mn-ea"/>
              </a:rPr>
              <a:t>現 프로그램의 복잡성으로 확장 유연성의 저하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2749327" y="1714304"/>
            <a:ext cx="1014689" cy="599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100" kern="0" dirty="0" smtClean="0">
              <a:solidFill>
                <a:schemeClr val="tx1"/>
              </a:solidFill>
              <a:latin typeface="+mn-ea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100" kern="0" dirty="0" smtClean="0">
                <a:solidFill>
                  <a:schemeClr val="tx1"/>
                </a:solidFill>
                <a:latin typeface="+mn-ea"/>
              </a:rPr>
              <a:t>확장성 측면</a:t>
            </a:r>
            <a:endParaRPr lang="en-US" sz="1100" kern="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61" idx="3"/>
            <a:endCxn id="65" idx="1"/>
          </p:cNvCxnSpPr>
          <p:nvPr/>
        </p:nvCxnSpPr>
        <p:spPr bwMode="auto">
          <a:xfrm flipV="1">
            <a:off x="2583201" y="3525834"/>
            <a:ext cx="166126" cy="123392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직선 화살표 연결선 78"/>
          <p:cNvCxnSpPr>
            <a:stCxn id="61" idx="3"/>
            <a:endCxn id="74" idx="1"/>
          </p:cNvCxnSpPr>
          <p:nvPr/>
        </p:nvCxnSpPr>
        <p:spPr bwMode="auto">
          <a:xfrm>
            <a:off x="2583201" y="3649226"/>
            <a:ext cx="166126" cy="1929577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직선 화살표 연결선 79"/>
          <p:cNvCxnSpPr>
            <a:stCxn id="58" idx="3"/>
            <a:endCxn id="65" idx="1"/>
          </p:cNvCxnSpPr>
          <p:nvPr/>
        </p:nvCxnSpPr>
        <p:spPr bwMode="auto">
          <a:xfrm flipV="1">
            <a:off x="2583201" y="3525834"/>
            <a:ext cx="166126" cy="782734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>
            <a:stCxn id="58" idx="3"/>
            <a:endCxn id="77" idx="1"/>
          </p:cNvCxnSpPr>
          <p:nvPr/>
        </p:nvCxnSpPr>
        <p:spPr bwMode="auto">
          <a:xfrm flipV="1">
            <a:off x="2583201" y="2014067"/>
            <a:ext cx="166126" cy="2294501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>
            <a:stCxn id="59" idx="3"/>
            <a:endCxn id="77" idx="1"/>
          </p:cNvCxnSpPr>
          <p:nvPr/>
        </p:nvCxnSpPr>
        <p:spPr bwMode="auto">
          <a:xfrm flipV="1">
            <a:off x="2583201" y="2014067"/>
            <a:ext cx="166126" cy="316475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직선 화살표 연결선 82"/>
          <p:cNvCxnSpPr>
            <a:stCxn id="71" idx="3"/>
            <a:endCxn id="77" idx="1"/>
          </p:cNvCxnSpPr>
          <p:nvPr/>
        </p:nvCxnSpPr>
        <p:spPr bwMode="auto">
          <a:xfrm flipV="1">
            <a:off x="2583201" y="2014067"/>
            <a:ext cx="166126" cy="3613186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>
            <a:stCxn id="62" idx="3"/>
            <a:endCxn id="77" idx="1"/>
          </p:cNvCxnSpPr>
          <p:nvPr/>
        </p:nvCxnSpPr>
        <p:spPr bwMode="auto">
          <a:xfrm flipV="1">
            <a:off x="2583201" y="2014067"/>
            <a:ext cx="166126" cy="2953843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직선 화살표 연결선 84"/>
          <p:cNvCxnSpPr>
            <a:stCxn id="60" idx="3"/>
            <a:endCxn id="72" idx="1"/>
          </p:cNvCxnSpPr>
          <p:nvPr/>
        </p:nvCxnSpPr>
        <p:spPr bwMode="auto">
          <a:xfrm flipV="1">
            <a:off x="2583201" y="2664611"/>
            <a:ext cx="166126" cy="325273"/>
          </a:xfrm>
          <a:prstGeom prst="straightConnector1">
            <a:avLst/>
          </a:prstGeom>
          <a:solidFill>
            <a:srgbClr val="557799"/>
          </a:solidFill>
          <a:ln w="9525" cap="flat" cmpd="sng" algn="ctr">
            <a:solidFill>
              <a:srgbClr val="5577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Line 113"/>
          <p:cNvSpPr>
            <a:spLocks noChangeShapeType="1"/>
          </p:cNvSpPr>
          <p:nvPr/>
        </p:nvSpPr>
        <p:spPr bwMode="auto">
          <a:xfrm>
            <a:off x="3265019" y="1541523"/>
            <a:ext cx="319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320052" y="3949884"/>
            <a:ext cx="2326366" cy="498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노후된 인프라 및 업무 시스템 교체로 시스템 안정성 확보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7320052" y="4561256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효율적인 정보시스템 운영관리 체계 구축으로 운영 안정성 향상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7320052" y="5124520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효율적 유지보수 관리 방안 마련으로 비용효율성 확보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7320052" y="1696828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en-US" altLang="ko-KR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OOOO</a:t>
            </a: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 간 서로 다른 기술 기반 시스템 통일 추진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7320052" y="2260092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잦은 </a:t>
            </a:r>
            <a:r>
              <a:rPr lang="en-US" altLang="ko-KR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OO</a:t>
            </a: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 관련 법률 및 규정의 변경에 대한 신속한 대응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7320052" y="2823356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복잡한 시스템구성 해소를 통한 신규 서비스 확장성 확보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7320052" y="5687787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최소화된 전산 인력구조의 개선을 통한 안정적 운영 방안 마련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7320052" y="3386620"/>
            <a:ext cx="2326366" cy="4499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57799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ko-KR" altLang="en-US" sz="1000" b="1" kern="0" dirty="0" smtClean="0">
                <a:solidFill>
                  <a:srgbClr val="557799">
                    <a:lumMod val="75000"/>
                  </a:srgbClr>
                </a:solidFill>
                <a:latin typeface="+mn-ea"/>
              </a:rPr>
              <a:t>개인정보보호법 적용을 통한 대내외 신뢰도 향상</a:t>
            </a:r>
          </a:p>
        </p:txBody>
      </p:sp>
    </p:spTree>
    <p:extLst>
      <p:ext uri="{BB962C8B-B14F-4D97-AF65-F5344CB8AC3E}">
        <p14:creationId xmlns:p14="http://schemas.microsoft.com/office/powerpoint/2010/main" val="25727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사업추진배경 </a:t>
            </a:r>
            <a:r>
              <a:rPr lang="en-US" altLang="ko-KR" sz="1900" b="1" dirty="0" smtClean="0">
                <a:latin typeface="+mj-ea"/>
              </a:rPr>
              <a:t>(</a:t>
            </a:r>
            <a:r>
              <a:rPr lang="ko-KR" altLang="en-US" sz="1900" b="1" dirty="0" err="1" smtClean="0">
                <a:latin typeface="+mj-ea"/>
              </a:rPr>
              <a:t>맑은고딕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latin typeface="+mj-ea"/>
              </a:rPr>
              <a:t>19)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65400" y="548680"/>
            <a:ext cx="9506915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ko-KR" altLang="ko-KR" sz="1100" dirty="0">
                <a:latin typeface="+mn-ea"/>
              </a:rPr>
              <a:t>제안서 </a:t>
            </a:r>
            <a:r>
              <a:rPr lang="ko-KR" altLang="en-US" sz="1100" dirty="0">
                <a:latin typeface="+mn-ea"/>
              </a:rPr>
              <a:t>작성 규칙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맑은고딕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11) – </a:t>
            </a:r>
            <a:r>
              <a:rPr lang="ko-KR" altLang="en-US" sz="1100" b="1" dirty="0">
                <a:latin typeface="+mn-ea"/>
              </a:rPr>
              <a:t>강조되는 부분은 </a:t>
            </a:r>
            <a:r>
              <a:rPr lang="en-US" altLang="ko-KR" sz="1100" b="1" dirty="0" smtClean="0">
                <a:latin typeface="+mn-ea"/>
              </a:rPr>
              <a:t>bold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dirty="0"/>
              <a:t>현재 </a:t>
            </a:r>
            <a:r>
              <a:rPr lang="en-US" altLang="ko-KR" sz="1100" dirty="0"/>
              <a:t>OOO</a:t>
            </a:r>
            <a:r>
              <a:rPr lang="ko-KR" altLang="en-US" sz="1100" dirty="0"/>
              <a:t> 업무시스템의 노후화와 기술적 통일성 부족</a:t>
            </a:r>
            <a:r>
              <a:rPr lang="en-US" altLang="ko-KR" sz="1100" dirty="0"/>
              <a:t>, </a:t>
            </a:r>
            <a:r>
              <a:rPr lang="ko-KR" altLang="en-US" sz="1100" dirty="0"/>
              <a:t>직원 및 구성원들의 급증하는 정보서비스 </a:t>
            </a:r>
            <a:r>
              <a:rPr lang="en-US" altLang="ko-KR" sz="1100" dirty="0"/>
              <a:t>Needs</a:t>
            </a:r>
            <a:r>
              <a:rPr lang="ko-KR" altLang="en-US" sz="1100" dirty="0"/>
              <a:t>의 대응 한계 등으로 인해 </a:t>
            </a:r>
            <a:r>
              <a:rPr lang="en-US" altLang="ko-KR" sz="1100" dirty="0"/>
              <a:t>Big-Bang </a:t>
            </a:r>
            <a:r>
              <a:rPr lang="ko-KR" altLang="en-US" sz="1100" dirty="0"/>
              <a:t>방식의 차세대시스템 구축이 필요함</a:t>
            </a:r>
          </a:p>
        </p:txBody>
      </p:sp>
      <p:sp>
        <p:nvSpPr>
          <p:cNvPr id="45" name="AutoShape 2"/>
          <p:cNvSpPr>
            <a:spLocks noChangeArrowheads="1"/>
          </p:cNvSpPr>
          <p:nvPr/>
        </p:nvSpPr>
        <p:spPr bwMode="auto">
          <a:xfrm rot="5400000">
            <a:off x="1798266" y="3306504"/>
            <a:ext cx="4645381" cy="640171"/>
          </a:xfrm>
          <a:custGeom>
            <a:avLst/>
            <a:gdLst>
              <a:gd name="T0" fmla="*/ 2147483647 w 21600"/>
              <a:gd name="T1" fmla="*/ 1098718845 h 21600"/>
              <a:gd name="T2" fmla="*/ 2147483647 w 21600"/>
              <a:gd name="T3" fmla="*/ 2147483647 h 21600"/>
              <a:gd name="T4" fmla="*/ 2147483647 w 21600"/>
              <a:gd name="T5" fmla="*/ 10987188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65 w 21600"/>
              <a:gd name="T13" fmla="*/ 3165 h 21600"/>
              <a:gd name="T14" fmla="*/ 18435 w 21600"/>
              <a:gd name="T15" fmla="*/ 184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29" y="21600"/>
                </a:lnTo>
                <a:lnTo>
                  <a:pt x="188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25200" anchor="ctr"/>
          <a:lstStyle/>
          <a:p>
            <a:endParaRPr lang="ko-KR" altLang="en-US" sz="1000">
              <a:latin typeface="+mn-ea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4522665" y="1696456"/>
            <a:ext cx="4938333" cy="4252824"/>
          </a:xfrm>
          <a:prstGeom prst="roundRect">
            <a:avLst>
              <a:gd name="adj" fmla="val 0"/>
            </a:avLst>
          </a:prstGeom>
          <a:solidFill>
            <a:srgbClr val="EDECEC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endParaRPr lang="ko-KR" altLang="ko-KR" sz="1000" i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645988" y="2222274"/>
            <a:ext cx="2303143" cy="12420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anchor="ctr"/>
          <a:lstStyle/>
          <a:p>
            <a:endParaRPr lang="ko-KR" altLang="en-US" sz="1000">
              <a:latin typeface="+mn-ea"/>
            </a:endParaRPr>
          </a:p>
        </p:txBody>
      </p: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4645988" y="1906419"/>
            <a:ext cx="2303143" cy="296972"/>
            <a:chOff x="144" y="4544"/>
            <a:chExt cx="1731" cy="196"/>
          </a:xfrm>
          <a:solidFill>
            <a:schemeClr val="accent1"/>
          </a:solidFill>
        </p:grpSpPr>
        <p:sp>
          <p:nvSpPr>
            <p:cNvPr id="49" name="AutoShape 12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</p:grpSp>
      <p:sp>
        <p:nvSpPr>
          <p:cNvPr id="51" name="AutoShape 14"/>
          <p:cNvSpPr>
            <a:spLocks noChangeArrowheads="1"/>
          </p:cNvSpPr>
          <p:nvPr/>
        </p:nvSpPr>
        <p:spPr bwMode="auto">
          <a:xfrm>
            <a:off x="5130994" y="1921725"/>
            <a:ext cx="1387451" cy="265791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000" b="1" i="0" dirty="0">
                <a:solidFill>
                  <a:schemeClr val="bg1"/>
                </a:solidFill>
                <a:latin typeface="+mn-ea"/>
              </a:rPr>
              <a:t>통합 아키텍처 적용</a:t>
            </a: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7059012" y="2222274"/>
            <a:ext cx="2303143" cy="12420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anchor="ctr"/>
          <a:lstStyle/>
          <a:p>
            <a:endParaRPr lang="ko-KR" altLang="en-US" sz="1000">
              <a:latin typeface="+mn-ea"/>
            </a:endParaRPr>
          </a:p>
        </p:txBody>
      </p:sp>
      <p:grpSp>
        <p:nvGrpSpPr>
          <p:cNvPr id="53" name="Group 17"/>
          <p:cNvGrpSpPr>
            <a:grpSpLocks/>
          </p:cNvGrpSpPr>
          <p:nvPr/>
        </p:nvGrpSpPr>
        <p:grpSpPr bwMode="auto">
          <a:xfrm>
            <a:off x="7059012" y="1906419"/>
            <a:ext cx="2303143" cy="296972"/>
            <a:chOff x="144" y="4544"/>
            <a:chExt cx="1731" cy="196"/>
          </a:xfrm>
          <a:solidFill>
            <a:schemeClr val="accent1"/>
          </a:solidFill>
        </p:grpSpPr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96" name="AutoShape 20"/>
          <p:cNvSpPr>
            <a:spLocks noChangeArrowheads="1"/>
          </p:cNvSpPr>
          <p:nvPr/>
        </p:nvSpPr>
        <p:spPr bwMode="auto">
          <a:xfrm>
            <a:off x="5117974" y="4069426"/>
            <a:ext cx="1387451" cy="265791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000" i="0" dirty="0">
                <a:solidFill>
                  <a:schemeClr val="bg1"/>
                </a:solidFill>
                <a:latin typeface="+mn-ea"/>
              </a:rPr>
              <a:t>검증된 제품 선정 및 구축</a:t>
            </a:r>
          </a:p>
        </p:txBody>
      </p:sp>
      <p:sp>
        <p:nvSpPr>
          <p:cNvPr id="97" name="Rectangle 21"/>
          <p:cNvSpPr>
            <a:spLocks noChangeArrowheads="1"/>
          </p:cNvSpPr>
          <p:nvPr/>
        </p:nvSpPr>
        <p:spPr bwMode="auto">
          <a:xfrm>
            <a:off x="4645988" y="4069426"/>
            <a:ext cx="2303143" cy="119358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anchor="ctr"/>
          <a:lstStyle/>
          <a:p>
            <a:endParaRPr lang="ko-KR" altLang="en-US" sz="1000">
              <a:latin typeface="+mn-ea"/>
            </a:endParaRPr>
          </a:p>
        </p:txBody>
      </p:sp>
      <p:grpSp>
        <p:nvGrpSpPr>
          <p:cNvPr id="98" name="Group 23"/>
          <p:cNvGrpSpPr>
            <a:grpSpLocks/>
          </p:cNvGrpSpPr>
          <p:nvPr/>
        </p:nvGrpSpPr>
        <p:grpSpPr bwMode="auto">
          <a:xfrm>
            <a:off x="4645988" y="3753571"/>
            <a:ext cx="2303143" cy="296972"/>
            <a:chOff x="144" y="4544"/>
            <a:chExt cx="1731" cy="196"/>
          </a:xfrm>
          <a:solidFill>
            <a:schemeClr val="accent1"/>
          </a:solidFill>
        </p:grpSpPr>
        <p:sp>
          <p:nvSpPr>
            <p:cNvPr id="99" name="AutoShape 24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101" name="AutoShape 33"/>
          <p:cNvSpPr>
            <a:spLocks noChangeArrowheads="1"/>
          </p:cNvSpPr>
          <p:nvPr/>
        </p:nvSpPr>
        <p:spPr bwMode="auto">
          <a:xfrm>
            <a:off x="4701256" y="2320133"/>
            <a:ext cx="2220888" cy="1035308"/>
          </a:xfrm>
          <a:prstGeom prst="roundRect">
            <a:avLst>
              <a:gd name="adj" fmla="val 37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30175" indent="-130175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959595"/>
              </a:buClr>
              <a:buSzPct val="80000"/>
              <a:buFont typeface="Wingdings" pitchFamily="2" charset="2"/>
              <a:buChar char="£"/>
            </a:pP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장애관리 시스템의 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APM, BPM, TPM, DMS,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장애관리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 err="1">
                <a:solidFill>
                  <a:schemeClr val="tx1"/>
                </a:solidFill>
                <a:latin typeface="+mn-ea"/>
              </a:rPr>
              <a:t>대시보드를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 통합 프레임워크로 구축</a:t>
            </a:r>
          </a:p>
          <a:p>
            <a:pPr marL="266700" lvl="1" indent="-130175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959595"/>
              </a:buClr>
              <a:buSzPct val="90000"/>
              <a:buFont typeface="-윤고딕330" pitchFamily="18" charset="-127"/>
              <a:buChar char="-"/>
            </a:pP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세부 시스템간 연계 이슈 제거로 구축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최적화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운영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관리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유지보수의 편의성 제공</a:t>
            </a:r>
          </a:p>
        </p:txBody>
      </p:sp>
      <p:sp>
        <p:nvSpPr>
          <p:cNvPr id="102" name="AutoShape 37"/>
          <p:cNvSpPr>
            <a:spLocks noChangeArrowheads="1"/>
          </p:cNvSpPr>
          <p:nvPr/>
        </p:nvSpPr>
        <p:spPr bwMode="auto">
          <a:xfrm>
            <a:off x="4520952" y="1298659"/>
            <a:ext cx="4940046" cy="31627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400" b="1" i="0" dirty="0">
                <a:solidFill>
                  <a:schemeClr val="bg1"/>
                </a:solidFill>
                <a:latin typeface="+mn-ea"/>
              </a:rPr>
              <a:t>시스템 구축 전략</a:t>
            </a:r>
          </a:p>
        </p:txBody>
      </p:sp>
      <p:grpSp>
        <p:nvGrpSpPr>
          <p:cNvPr id="103" name="Group 38"/>
          <p:cNvGrpSpPr>
            <a:grpSpLocks/>
          </p:cNvGrpSpPr>
          <p:nvPr/>
        </p:nvGrpSpPr>
        <p:grpSpPr bwMode="auto">
          <a:xfrm>
            <a:off x="416268" y="1906419"/>
            <a:ext cx="3312596" cy="3447747"/>
            <a:chOff x="279" y="2369"/>
            <a:chExt cx="1498" cy="3209"/>
          </a:xfrm>
        </p:grpSpPr>
        <p:sp>
          <p:nvSpPr>
            <p:cNvPr id="104" name="AutoShape 39"/>
            <p:cNvSpPr>
              <a:spLocks noChangeArrowheads="1"/>
            </p:cNvSpPr>
            <p:nvPr/>
          </p:nvSpPr>
          <p:spPr bwMode="auto">
            <a:xfrm>
              <a:off x="279" y="2369"/>
              <a:ext cx="1498" cy="3209"/>
            </a:xfrm>
            <a:prstGeom prst="roundRect">
              <a:avLst>
                <a:gd name="adj" fmla="val 0"/>
              </a:avLst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6000" tIns="0" rIns="36000" bIns="72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321" y="2413"/>
              <a:ext cx="1414" cy="3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106" name="AutoShape 41"/>
          <p:cNvSpPr>
            <a:spLocks noChangeArrowheads="1"/>
          </p:cNvSpPr>
          <p:nvPr/>
        </p:nvSpPr>
        <p:spPr bwMode="auto">
          <a:xfrm>
            <a:off x="506067" y="1953693"/>
            <a:ext cx="3129921" cy="292517"/>
          </a:xfrm>
          <a:custGeom>
            <a:avLst/>
            <a:gdLst>
              <a:gd name="T0" fmla="*/ 2147483647 w 21600"/>
              <a:gd name="T1" fmla="*/ 474599478 h 21600"/>
              <a:gd name="T2" fmla="*/ 2147483647 w 21600"/>
              <a:gd name="T3" fmla="*/ 949195815 h 21600"/>
              <a:gd name="T4" fmla="*/ 2147483647 w 21600"/>
              <a:gd name="T5" fmla="*/ 47459947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478 w 21600"/>
              <a:gd name="T13" fmla="*/ 2478 h 21600"/>
              <a:gd name="T14" fmla="*/ 19122 w 21600"/>
              <a:gd name="T15" fmla="*/ 191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356" y="21600"/>
                </a:lnTo>
                <a:lnTo>
                  <a:pt x="2024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400" b="1" i="0" dirty="0">
                <a:solidFill>
                  <a:schemeClr val="tx1"/>
                </a:solidFill>
                <a:latin typeface="+mn-ea"/>
              </a:rPr>
              <a:t>핵심 구성방향</a:t>
            </a:r>
          </a:p>
        </p:txBody>
      </p:sp>
      <p:sp>
        <p:nvSpPr>
          <p:cNvPr id="107" name="Rectangle 187"/>
          <p:cNvSpPr>
            <a:spLocks noChangeArrowheads="1"/>
          </p:cNvSpPr>
          <p:nvPr/>
        </p:nvSpPr>
        <p:spPr bwMode="auto">
          <a:xfrm>
            <a:off x="635972" y="2564904"/>
            <a:ext cx="2423861" cy="4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" tIns="36000" rIns="43200" bIns="36000"/>
          <a:lstStyle/>
          <a:p>
            <a:pPr marL="109538" indent="-109538">
              <a:spcAft>
                <a:spcPct val="20000"/>
              </a:spcAft>
              <a:buFont typeface="Wingdings" pitchFamily="2" charset="2"/>
              <a:buChar char="§"/>
            </a:pPr>
            <a:r>
              <a:rPr lang="ko-KR" altLang="en-US" sz="1000" b="1" i="0" dirty="0">
                <a:solidFill>
                  <a:schemeClr val="tx1"/>
                </a:solidFill>
                <a:latin typeface="+mn-ea"/>
              </a:rPr>
              <a:t>업무 및 시스템 </a:t>
            </a:r>
            <a:r>
              <a:rPr lang="ko-KR" altLang="en-US" sz="1000" b="1" i="0" dirty="0" err="1">
                <a:solidFill>
                  <a:schemeClr val="tx1"/>
                </a:solidFill>
                <a:latin typeface="+mn-ea"/>
              </a:rPr>
              <a:t>확장성</a:t>
            </a:r>
            <a:r>
              <a:rPr lang="ko-KR" altLang="en-US" sz="1000" b="1" i="0" dirty="0">
                <a:solidFill>
                  <a:schemeClr val="tx1"/>
                </a:solidFill>
                <a:latin typeface="+mn-ea"/>
              </a:rPr>
              <a:t> 보장</a:t>
            </a: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향후 우체국 전자금융의 업무적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시스템적 확장을 지원</a:t>
            </a:r>
          </a:p>
        </p:txBody>
      </p:sp>
      <p:sp>
        <p:nvSpPr>
          <p:cNvPr id="108" name="Rectangle 188"/>
          <p:cNvSpPr>
            <a:spLocks noChangeArrowheads="1"/>
          </p:cNvSpPr>
          <p:nvPr/>
        </p:nvSpPr>
        <p:spPr bwMode="auto">
          <a:xfrm>
            <a:off x="629170" y="3212317"/>
            <a:ext cx="2387982" cy="94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" tIns="36000" rIns="43200" bIns="36000"/>
          <a:lstStyle/>
          <a:p>
            <a:pPr marL="109538" indent="-109538">
              <a:spcAft>
                <a:spcPct val="20000"/>
              </a:spcAft>
              <a:buFont typeface="Wingdings" pitchFamily="2" charset="2"/>
              <a:buChar char="§"/>
            </a:pPr>
            <a:r>
              <a:rPr lang="ko-KR" altLang="en-US" sz="1000" b="1" i="0" dirty="0">
                <a:solidFill>
                  <a:schemeClr val="tx1"/>
                </a:solidFill>
                <a:latin typeface="+mn-ea"/>
              </a:rPr>
              <a:t>연계의 유연성 제공</a:t>
            </a: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기 운영 시스템 및 신규 구축 시스템과의 연계 시 충돌 없는 유연한 연계 제공</a:t>
            </a: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본 사업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전담사업자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분리발주 사업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통합센터 장비도입 사업 고려</a:t>
            </a:r>
          </a:p>
        </p:txBody>
      </p:sp>
      <p:sp>
        <p:nvSpPr>
          <p:cNvPr id="109" name="Rectangle 189"/>
          <p:cNvSpPr>
            <a:spLocks noChangeArrowheads="1"/>
          </p:cNvSpPr>
          <p:nvPr/>
        </p:nvSpPr>
        <p:spPr bwMode="auto">
          <a:xfrm>
            <a:off x="635972" y="4347983"/>
            <a:ext cx="2423861" cy="5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" tIns="36000" rIns="43200" bIns="36000"/>
          <a:lstStyle/>
          <a:p>
            <a:pPr marL="109538" indent="-109538">
              <a:spcAft>
                <a:spcPct val="20000"/>
              </a:spcAft>
              <a:buFont typeface="Wingdings" pitchFamily="2" charset="2"/>
              <a:buChar char="§"/>
            </a:pPr>
            <a:r>
              <a:rPr lang="ko-KR" altLang="en-US" sz="1000" b="1" i="0" dirty="0">
                <a:solidFill>
                  <a:schemeClr val="tx1"/>
                </a:solidFill>
                <a:latin typeface="+mn-ea"/>
              </a:rPr>
              <a:t>고성능 시스템 구축</a:t>
            </a: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업무 및 시스템 확장</a:t>
            </a:r>
            <a:r>
              <a:rPr lang="en-US" altLang="ko-KR" sz="1000" i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i="0" dirty="0">
                <a:solidFill>
                  <a:schemeClr val="tx1"/>
                </a:solidFill>
                <a:latin typeface="+mn-ea"/>
              </a:rPr>
              <a:t>연계 증가 시 전체 시스템의 성능을 보장하는 고성능 시스템 구축</a:t>
            </a: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7059012" y="4070124"/>
            <a:ext cx="2303143" cy="12420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anchor="ctr"/>
          <a:lstStyle/>
          <a:p>
            <a:endParaRPr lang="ko-KR" altLang="en-US" sz="1000">
              <a:latin typeface="+mn-ea"/>
            </a:endParaRPr>
          </a:p>
        </p:txBody>
      </p:sp>
      <p:grpSp>
        <p:nvGrpSpPr>
          <p:cNvPr id="111" name="Group 17"/>
          <p:cNvGrpSpPr>
            <a:grpSpLocks/>
          </p:cNvGrpSpPr>
          <p:nvPr/>
        </p:nvGrpSpPr>
        <p:grpSpPr bwMode="auto">
          <a:xfrm>
            <a:off x="7059012" y="3754269"/>
            <a:ext cx="2303143" cy="296972"/>
            <a:chOff x="144" y="4544"/>
            <a:chExt cx="1731" cy="196"/>
          </a:xfrm>
          <a:solidFill>
            <a:schemeClr val="accent1"/>
          </a:solidFill>
        </p:grpSpPr>
        <p:sp>
          <p:nvSpPr>
            <p:cNvPr id="112" name="AutoShape 18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114" name="AutoShape 20"/>
          <p:cNvSpPr>
            <a:spLocks noChangeArrowheads="1"/>
          </p:cNvSpPr>
          <p:nvPr/>
        </p:nvSpPr>
        <p:spPr bwMode="auto">
          <a:xfrm>
            <a:off x="7300151" y="1919228"/>
            <a:ext cx="1820863" cy="284163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000" b="1" i="0" dirty="0">
                <a:solidFill>
                  <a:schemeClr val="bg1"/>
                </a:solidFill>
                <a:latin typeface="+mn-ea"/>
              </a:rPr>
              <a:t>검증된 제품 선정 및 구축</a:t>
            </a:r>
          </a:p>
        </p:txBody>
      </p:sp>
      <p:sp>
        <p:nvSpPr>
          <p:cNvPr id="115" name="AutoShape 26"/>
          <p:cNvSpPr>
            <a:spLocks noChangeArrowheads="1"/>
          </p:cNvSpPr>
          <p:nvPr/>
        </p:nvSpPr>
        <p:spPr bwMode="auto">
          <a:xfrm>
            <a:off x="4896652" y="3764334"/>
            <a:ext cx="1820863" cy="284163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000" b="1" i="0" dirty="0">
                <a:solidFill>
                  <a:schemeClr val="bg1"/>
                </a:solidFill>
                <a:latin typeface="+mn-ea"/>
              </a:rPr>
              <a:t>유연한 </a:t>
            </a:r>
            <a:r>
              <a:rPr lang="ko-KR" altLang="en-US" sz="1000" b="1" i="0" dirty="0" err="1">
                <a:solidFill>
                  <a:schemeClr val="bg1"/>
                </a:solidFill>
                <a:latin typeface="+mn-ea"/>
              </a:rPr>
              <a:t>커스터마이징</a:t>
            </a:r>
            <a:r>
              <a:rPr lang="ko-KR" altLang="en-US" sz="1000" b="1" i="0" dirty="0">
                <a:solidFill>
                  <a:schemeClr val="bg1"/>
                </a:solidFill>
                <a:latin typeface="+mn-ea"/>
              </a:rPr>
              <a:t> 제공</a:t>
            </a:r>
          </a:p>
        </p:txBody>
      </p:sp>
      <p:sp>
        <p:nvSpPr>
          <p:cNvPr id="116" name="AutoShape 32"/>
          <p:cNvSpPr>
            <a:spLocks noChangeArrowheads="1"/>
          </p:cNvSpPr>
          <p:nvPr/>
        </p:nvSpPr>
        <p:spPr bwMode="auto">
          <a:xfrm>
            <a:off x="7284283" y="3758157"/>
            <a:ext cx="1820863" cy="284163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000" b="1" i="0" dirty="0">
                <a:solidFill>
                  <a:schemeClr val="bg1"/>
                </a:solidFill>
                <a:latin typeface="+mn-ea"/>
              </a:rPr>
              <a:t>단일 벤더 제품 도입</a:t>
            </a:r>
          </a:p>
        </p:txBody>
      </p:sp>
    </p:spTree>
    <p:extLst>
      <p:ext uri="{BB962C8B-B14F-4D97-AF65-F5344CB8AC3E}">
        <p14:creationId xmlns:p14="http://schemas.microsoft.com/office/powerpoint/2010/main" val="2086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사업추진배경 </a:t>
            </a:r>
            <a:r>
              <a:rPr lang="en-US" altLang="ko-KR" sz="1900" b="1" dirty="0" smtClean="0">
                <a:latin typeface="+mj-ea"/>
              </a:rPr>
              <a:t>(</a:t>
            </a:r>
            <a:r>
              <a:rPr lang="ko-KR" altLang="en-US" sz="1900" b="1" dirty="0" err="1" smtClean="0">
                <a:latin typeface="+mj-ea"/>
              </a:rPr>
              <a:t>맑은고딕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latin typeface="+mj-ea"/>
              </a:rPr>
              <a:t>19)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65400" y="548680"/>
            <a:ext cx="9506915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ko-KR" altLang="ko-KR" sz="1100" dirty="0">
                <a:latin typeface="+mn-ea"/>
              </a:rPr>
              <a:t>제안서 </a:t>
            </a:r>
            <a:r>
              <a:rPr lang="ko-KR" altLang="en-US" sz="1100" dirty="0">
                <a:latin typeface="+mn-ea"/>
              </a:rPr>
              <a:t>작성 규칙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맑은고딕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11) – </a:t>
            </a:r>
            <a:r>
              <a:rPr lang="ko-KR" altLang="en-US" sz="1100" b="1" dirty="0">
                <a:latin typeface="+mn-ea"/>
              </a:rPr>
              <a:t>강조되는 부분은 </a:t>
            </a:r>
            <a:r>
              <a:rPr lang="en-US" altLang="ko-KR" sz="1100" b="1" dirty="0" smtClean="0">
                <a:latin typeface="+mn-ea"/>
              </a:rPr>
              <a:t>bold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dirty="0"/>
              <a:t>현재 </a:t>
            </a:r>
            <a:r>
              <a:rPr lang="en-US" altLang="ko-KR" sz="1100" dirty="0"/>
              <a:t>OOO</a:t>
            </a:r>
            <a:r>
              <a:rPr lang="ko-KR" altLang="en-US" sz="1100" dirty="0"/>
              <a:t> 업무시스템의 노후화와 기술적 통일성 부족</a:t>
            </a:r>
            <a:r>
              <a:rPr lang="en-US" altLang="ko-KR" sz="1100" dirty="0"/>
              <a:t>, </a:t>
            </a:r>
            <a:r>
              <a:rPr lang="ko-KR" altLang="en-US" sz="1100" dirty="0"/>
              <a:t>직원 및 구성원들의 급증하는 정보서비스 </a:t>
            </a:r>
            <a:r>
              <a:rPr lang="en-US" altLang="ko-KR" sz="1100" dirty="0"/>
              <a:t>Needs</a:t>
            </a:r>
            <a:r>
              <a:rPr lang="ko-KR" altLang="en-US" sz="1100" dirty="0"/>
              <a:t>의 대응 한계 등으로 인해 </a:t>
            </a:r>
            <a:r>
              <a:rPr lang="en-US" altLang="ko-KR" sz="1100" dirty="0"/>
              <a:t>Big-Bang </a:t>
            </a:r>
            <a:r>
              <a:rPr lang="ko-KR" altLang="en-US" sz="1100" dirty="0"/>
              <a:t>방식의 차세대시스템 구축이 필요함</a:t>
            </a:r>
          </a:p>
        </p:txBody>
      </p:sp>
      <p:sp>
        <p:nvSpPr>
          <p:cNvPr id="36" name="갈매기형 수장 35"/>
          <p:cNvSpPr/>
          <p:nvPr/>
        </p:nvSpPr>
        <p:spPr bwMode="auto">
          <a:xfrm>
            <a:off x="768647" y="2041976"/>
            <a:ext cx="1427186" cy="538321"/>
          </a:xfrm>
          <a:prstGeom prst="chevron">
            <a:avLst>
              <a:gd name="adj" fmla="val 32222"/>
            </a:avLst>
          </a:prstGeom>
          <a:solidFill>
            <a:schemeClr val="accent1">
              <a:lumMod val="75000"/>
            </a:schemeClr>
          </a:solidFill>
          <a:ln w="9525" cap="flat" cmpd="sng" algn="ctr">
            <a:gradFill>
              <a:gsLst>
                <a:gs pos="0">
                  <a:srgbClr val="6B95C7"/>
                </a:gs>
                <a:gs pos="20000">
                  <a:srgbClr val="C5D5E9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50000">
                  <a:srgbClr val="5383BD"/>
                </a:gs>
              </a:gsLst>
              <a:lin ang="5400000" scaled="0"/>
            </a:gradFill>
            <a:prstDash val="solid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 contourW="19050"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pPr algn="ctr" defTabSz="1330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pc="-70" dirty="0" smtClean="0">
                <a:solidFill>
                  <a:schemeClr val="bg1"/>
                </a:solidFill>
                <a:effectLst/>
                <a:latin typeface="+mn-ea"/>
              </a:rPr>
              <a:t>맑은고</a:t>
            </a:r>
            <a:r>
              <a:rPr lang="ko-KR" altLang="en-US" sz="1000" b="1" kern="0" spc="-70" dirty="0">
                <a:solidFill>
                  <a:schemeClr val="bg1"/>
                </a:solidFill>
                <a:effectLst/>
                <a:latin typeface="+mn-ea"/>
              </a:rPr>
              <a:t>딕</a:t>
            </a:r>
            <a:endParaRPr kumimoji="0" lang="ko-KR" altLang="en-US" sz="1000" b="1" kern="0" spc="-7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7" name="갈매기형 수장 36"/>
          <p:cNvSpPr/>
          <p:nvPr/>
        </p:nvSpPr>
        <p:spPr bwMode="auto">
          <a:xfrm>
            <a:off x="2102085" y="2041976"/>
            <a:ext cx="1427186" cy="538321"/>
          </a:xfrm>
          <a:prstGeom prst="chevron">
            <a:avLst>
              <a:gd name="adj" fmla="val 32222"/>
            </a:avLst>
          </a:prstGeom>
          <a:solidFill>
            <a:srgbClr val="6792C5"/>
          </a:solidFill>
          <a:ln w="9525" cap="flat" cmpd="sng" algn="ctr">
            <a:gradFill>
              <a:gsLst>
                <a:gs pos="0">
                  <a:srgbClr val="6B95C7"/>
                </a:gs>
                <a:gs pos="20000">
                  <a:srgbClr val="C5D5E9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50000">
                  <a:srgbClr val="5383BD"/>
                </a:gs>
              </a:gsLst>
              <a:lin ang="5400000" scaled="0"/>
            </a:gradFill>
            <a:prstDash val="solid"/>
            <a:headEnd/>
            <a:tailEnd/>
          </a:ln>
          <a:effectLst>
            <a:outerShdw sx="1000" sy="1000" algn="t" rotWithShape="0">
              <a:prstClr val="black">
                <a:alpha val="41000"/>
              </a:prstClr>
            </a:outerShdw>
          </a:effectLst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 contourW="19050">
              <a:bevelT w="1270" prst="artDeco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pPr algn="ctr" defTabSz="1330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kern="0" spc="-70" dirty="0">
              <a:solidFill>
                <a:sysClr val="windowText" lastClr="000000">
                  <a:lumMod val="85000"/>
                  <a:lumOff val="15000"/>
                </a:sys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ea"/>
            </a:endParaRPr>
          </a:p>
        </p:txBody>
      </p:sp>
      <p:sp>
        <p:nvSpPr>
          <p:cNvPr id="38" name="갈매기형 수장 37"/>
          <p:cNvSpPr/>
          <p:nvPr/>
        </p:nvSpPr>
        <p:spPr bwMode="auto">
          <a:xfrm>
            <a:off x="3440918" y="2041976"/>
            <a:ext cx="1427186" cy="538321"/>
          </a:xfrm>
          <a:prstGeom prst="chevron">
            <a:avLst>
              <a:gd name="adj" fmla="val 322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gradFill>
              <a:gsLst>
                <a:gs pos="0">
                  <a:srgbClr val="6B95C7"/>
                </a:gs>
                <a:gs pos="20000">
                  <a:srgbClr val="C5D5E9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50000">
                  <a:srgbClr val="5383BD"/>
                </a:gs>
              </a:gsLst>
              <a:lin ang="5400000" scaled="0"/>
            </a:gradFill>
            <a:prstDash val="solid"/>
            <a:headEnd/>
            <a:tailEnd/>
          </a:ln>
          <a:effectLst>
            <a:outerShdw sx="1000" sy="1000" algn="t" rotWithShape="0">
              <a:prstClr val="black">
                <a:alpha val="41000"/>
              </a:prstClr>
            </a:outerShdw>
          </a:effectLst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 contourW="19050">
              <a:bevelT w="1270" prst="artDeco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pPr algn="ctr" defTabSz="1330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kern="0" spc="-70" dirty="0">
              <a:solidFill>
                <a:sysClr val="windowText" lastClr="000000">
                  <a:lumMod val="85000"/>
                  <a:lumOff val="15000"/>
                </a:sys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ea"/>
            </a:endParaRPr>
          </a:p>
        </p:txBody>
      </p:sp>
      <p:sp>
        <p:nvSpPr>
          <p:cNvPr id="39" name="갈매기형 수장 38"/>
          <p:cNvSpPr/>
          <p:nvPr/>
        </p:nvSpPr>
        <p:spPr bwMode="auto">
          <a:xfrm>
            <a:off x="4774418" y="2041976"/>
            <a:ext cx="1427186" cy="538321"/>
          </a:xfrm>
          <a:prstGeom prst="chevron">
            <a:avLst>
              <a:gd name="adj" fmla="val 322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gradFill>
              <a:gsLst>
                <a:gs pos="0">
                  <a:srgbClr val="6B95C7"/>
                </a:gs>
                <a:gs pos="20000">
                  <a:srgbClr val="C5D5E9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50000">
                  <a:srgbClr val="5383BD"/>
                </a:gs>
              </a:gsLst>
              <a:lin ang="5400000" scaled="0"/>
            </a:gradFill>
            <a:prstDash val="solid"/>
            <a:headEnd/>
            <a:tailEnd/>
          </a:ln>
          <a:effectLst>
            <a:outerShdw sx="1000" sy="1000" algn="t" rotWithShape="0">
              <a:prstClr val="black">
                <a:alpha val="41000"/>
              </a:prstClr>
            </a:outerShdw>
          </a:effectLst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 contourW="19050">
              <a:bevelT w="1270" prst="artDeco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pPr algn="ctr" defTabSz="1330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kern="0" spc="-70" dirty="0">
              <a:solidFill>
                <a:sysClr val="windowText" lastClr="000000">
                  <a:lumMod val="85000"/>
                  <a:lumOff val="15000"/>
                </a:sys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ea"/>
            </a:endParaRPr>
          </a:p>
        </p:txBody>
      </p:sp>
      <p:sp>
        <p:nvSpPr>
          <p:cNvPr id="40" name="갈매기형 수장 39"/>
          <p:cNvSpPr/>
          <p:nvPr/>
        </p:nvSpPr>
        <p:spPr bwMode="auto">
          <a:xfrm>
            <a:off x="6117443" y="2041976"/>
            <a:ext cx="1427186" cy="538321"/>
          </a:xfrm>
          <a:prstGeom prst="chevron">
            <a:avLst>
              <a:gd name="adj" fmla="val 3222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gradFill>
              <a:gsLst>
                <a:gs pos="0">
                  <a:srgbClr val="6B95C7"/>
                </a:gs>
                <a:gs pos="20000">
                  <a:srgbClr val="C5D5E9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50000">
                  <a:srgbClr val="5383BD"/>
                </a:gs>
              </a:gsLst>
              <a:lin ang="5400000" scaled="0"/>
            </a:gradFill>
            <a:prstDash val="solid"/>
            <a:headEnd/>
            <a:tailEnd/>
          </a:ln>
          <a:effectLst>
            <a:outerShdw sx="1000" sy="1000" algn="t" rotWithShape="0">
              <a:prstClr val="black">
                <a:alpha val="41000"/>
              </a:prstClr>
            </a:outerShdw>
          </a:effectLst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 contourW="19050">
              <a:bevelT w="1270" prst="artDeco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/>
          <a:p>
            <a:pPr algn="ctr" defTabSz="1330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kern="0" spc="-70" dirty="0">
              <a:solidFill>
                <a:sysClr val="windowText" lastClr="000000">
                  <a:lumMod val="85000"/>
                  <a:lumOff val="15000"/>
                </a:sys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ea"/>
            </a:endParaRPr>
          </a:p>
        </p:txBody>
      </p:sp>
      <p:sp>
        <p:nvSpPr>
          <p:cNvPr id="41" name="Rectangle 52"/>
          <p:cNvSpPr txBox="1">
            <a:spLocks noChangeArrowheads="1"/>
          </p:cNvSpPr>
          <p:nvPr/>
        </p:nvSpPr>
        <p:spPr>
          <a:xfrm>
            <a:off x="752752" y="1589187"/>
            <a:ext cx="1803024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화살표</a:t>
            </a:r>
          </a:p>
        </p:txBody>
      </p:sp>
      <p:sp>
        <p:nvSpPr>
          <p:cNvPr id="42" name="Rectangle 52"/>
          <p:cNvSpPr txBox="1">
            <a:spLocks noChangeArrowheads="1"/>
          </p:cNvSpPr>
          <p:nvPr/>
        </p:nvSpPr>
        <p:spPr>
          <a:xfrm>
            <a:off x="752752" y="4077072"/>
            <a:ext cx="1803024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기본도형</a:t>
            </a:r>
          </a:p>
        </p:txBody>
      </p:sp>
      <p:pic>
        <p:nvPicPr>
          <p:cNvPr id="43" name="Picture 6" descr="C:\진영\프로젝트\PNG모으기\화살표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7" y="2924944"/>
            <a:ext cx="2156395" cy="8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6" descr="C:\진영\프로젝트\PNG모으기\화살표1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42" y="2924944"/>
            <a:ext cx="2156395" cy="85960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AutoShape 134"/>
          <p:cNvSpPr>
            <a:spLocks noChangeArrowheads="1"/>
          </p:cNvSpPr>
          <p:nvPr/>
        </p:nvSpPr>
        <p:spPr bwMode="auto">
          <a:xfrm>
            <a:off x="5292080" y="2924944"/>
            <a:ext cx="1296987" cy="652463"/>
          </a:xfrm>
          <a:prstGeom prst="upArrow">
            <a:avLst>
              <a:gd name="adj1" fmla="val 70130"/>
              <a:gd name="adj2" fmla="val 467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36000" tIns="0" rIns="36000" bIns="0" anchor="ctr"/>
          <a:lstStyle/>
          <a:p>
            <a:endParaRPr lang="ko-KR" altLang="en-US" dirty="0"/>
          </a:p>
        </p:txBody>
      </p:sp>
      <p:sp>
        <p:nvSpPr>
          <p:cNvPr id="56" name="AutoShape 134"/>
          <p:cNvSpPr>
            <a:spLocks noChangeArrowheads="1"/>
          </p:cNvSpPr>
          <p:nvPr/>
        </p:nvSpPr>
        <p:spPr bwMode="auto">
          <a:xfrm>
            <a:off x="6678644" y="2924944"/>
            <a:ext cx="1296987" cy="652463"/>
          </a:xfrm>
          <a:prstGeom prst="upArrow">
            <a:avLst>
              <a:gd name="adj1" fmla="val 70130"/>
              <a:gd name="adj2" fmla="val 46722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2972718" y="4826012"/>
            <a:ext cx="899022" cy="864096"/>
          </a:xfrm>
          <a:prstGeom prst="roundRect">
            <a:avLst>
              <a:gd name="adj" fmla="val 6038"/>
            </a:avLst>
          </a:prstGeom>
          <a:gradFill>
            <a:gsLst>
              <a:gs pos="17000">
                <a:schemeClr val="tx2"/>
              </a:gs>
              <a:gs pos="0">
                <a:schemeClr val="accent1">
                  <a:lumMod val="75000"/>
                </a:schemeClr>
              </a:gs>
              <a:gs pos="8300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 w="12700" cap="flat" cmpd="sng" algn="ctr">
            <a:solidFill>
              <a:srgbClr val="AEAEAE"/>
            </a:solidFill>
            <a:prstDash val="solid"/>
          </a:ln>
          <a:effectLst>
            <a:outerShdw blurRad="635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 algn="ctr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endParaRPr lang="ko-KR" altLang="en-US" sz="1100" kern="0" dirty="0" smtClean="0">
              <a:solidFill>
                <a:srgbClr val="2E2B1A"/>
              </a:solidFill>
              <a:latin typeface="+mn-ea"/>
              <a:sym typeface="Monotype Sort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09139" y="4876446"/>
            <a:ext cx="763228" cy="7632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185036" y="4876446"/>
            <a:ext cx="763228" cy="763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049553" y="4876446"/>
            <a:ext cx="763228" cy="763228"/>
          </a:xfrm>
          <a:prstGeom prst="ellipse">
            <a:avLst/>
          </a:prstGeom>
          <a:solidFill>
            <a:schemeClr val="bg1"/>
          </a:solidFill>
          <a:ln>
            <a:solidFill>
              <a:srgbClr val="679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931554" y="4876446"/>
            <a:ext cx="763228" cy="76322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4010942" y="4826012"/>
            <a:ext cx="936401" cy="864096"/>
          </a:xfrm>
          <a:prstGeom prst="roundRect">
            <a:avLst>
              <a:gd name="adj" fmla="val 6038"/>
            </a:avLst>
          </a:prstGeom>
          <a:gradFill>
            <a:gsLst>
              <a:gs pos="0">
                <a:srgbClr val="DCDCDC"/>
              </a:gs>
              <a:gs pos="17000">
                <a:srgbClr val="CDCDCD"/>
              </a:gs>
              <a:gs pos="83000">
                <a:srgbClr val="CDCDCD"/>
              </a:gs>
              <a:gs pos="100000">
                <a:srgbClr val="DCDCDC"/>
              </a:gs>
            </a:gsLst>
            <a:lin ang="5400000" scaled="0"/>
          </a:gradFill>
          <a:ln w="12700" cap="flat" cmpd="sng" algn="ctr">
            <a:solidFill>
              <a:srgbClr val="AEAEAE"/>
            </a:solidFill>
            <a:prstDash val="solid"/>
          </a:ln>
          <a:effectLst>
            <a:outerShdw blurRad="635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 algn="ctr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endParaRPr lang="ko-KR" altLang="en-US" sz="1100" kern="0" dirty="0" smtClean="0">
              <a:solidFill>
                <a:srgbClr val="2E2B1A"/>
              </a:solidFill>
              <a:latin typeface="+mn-ea"/>
              <a:sym typeface="Monotype Sort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0168" y="4826012"/>
            <a:ext cx="864096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809343" y="4826012"/>
            <a:ext cx="86409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6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사업추진배경 </a:t>
            </a:r>
            <a:r>
              <a:rPr lang="en-US" altLang="ko-KR" sz="1900" b="1" dirty="0" smtClean="0">
                <a:latin typeface="+mj-ea"/>
              </a:rPr>
              <a:t>(</a:t>
            </a:r>
            <a:r>
              <a:rPr lang="ko-KR" altLang="en-US" sz="1900" b="1" dirty="0" err="1" smtClean="0">
                <a:latin typeface="+mj-ea"/>
              </a:rPr>
              <a:t>맑은고딕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latin typeface="+mj-ea"/>
              </a:rPr>
              <a:t>19)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65400" y="548680"/>
            <a:ext cx="9506915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ko-KR" altLang="ko-KR" sz="1100" dirty="0">
                <a:latin typeface="+mn-ea"/>
              </a:rPr>
              <a:t>제안서 </a:t>
            </a:r>
            <a:r>
              <a:rPr lang="ko-KR" altLang="en-US" sz="1100" dirty="0">
                <a:latin typeface="+mn-ea"/>
              </a:rPr>
              <a:t>작성 규칙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맑은고딕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11) – </a:t>
            </a:r>
            <a:r>
              <a:rPr lang="ko-KR" altLang="en-US" sz="1100" b="1" dirty="0">
                <a:latin typeface="+mn-ea"/>
              </a:rPr>
              <a:t>강조되는 부분은 </a:t>
            </a:r>
            <a:r>
              <a:rPr lang="en-US" altLang="ko-KR" sz="1100" b="1" dirty="0" smtClean="0">
                <a:latin typeface="+mn-ea"/>
              </a:rPr>
              <a:t>bold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dirty="0"/>
              <a:t>현재 </a:t>
            </a:r>
            <a:r>
              <a:rPr lang="en-US" altLang="ko-KR" sz="1100" dirty="0"/>
              <a:t>OOO</a:t>
            </a:r>
            <a:r>
              <a:rPr lang="ko-KR" altLang="en-US" sz="1100" dirty="0"/>
              <a:t> 업무시스템의 노후화와 기술적 통일성 부족</a:t>
            </a:r>
            <a:r>
              <a:rPr lang="en-US" altLang="ko-KR" sz="1100" dirty="0"/>
              <a:t>, </a:t>
            </a:r>
            <a:r>
              <a:rPr lang="ko-KR" altLang="en-US" sz="1100" dirty="0"/>
              <a:t>직원 및 구성원들의 급증하는 정보서비스 </a:t>
            </a:r>
            <a:r>
              <a:rPr lang="en-US" altLang="ko-KR" sz="1100" dirty="0"/>
              <a:t>Needs</a:t>
            </a:r>
            <a:r>
              <a:rPr lang="ko-KR" altLang="en-US" sz="1100" dirty="0"/>
              <a:t>의 대응 한계 등으로 인해 </a:t>
            </a:r>
            <a:r>
              <a:rPr lang="en-US" altLang="ko-KR" sz="1100" dirty="0"/>
              <a:t>Big-Bang </a:t>
            </a:r>
            <a:r>
              <a:rPr lang="ko-KR" altLang="en-US" sz="1100" dirty="0"/>
              <a:t>방식의 차세대시스템 구축이 필요함</a:t>
            </a:r>
          </a:p>
        </p:txBody>
      </p:sp>
      <p:sp>
        <p:nvSpPr>
          <p:cNvPr id="23" name="Rectangle 52"/>
          <p:cNvSpPr txBox="1">
            <a:spLocks noChangeArrowheads="1"/>
          </p:cNvSpPr>
          <p:nvPr/>
        </p:nvSpPr>
        <p:spPr>
          <a:xfrm>
            <a:off x="752752" y="1456209"/>
            <a:ext cx="1803024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활용도형</a:t>
            </a:r>
          </a:p>
        </p:txBody>
      </p:sp>
      <p:pic>
        <p:nvPicPr>
          <p:cNvPr id="24" name="그림 214" descr="Untitled-6.png"/>
          <p:cNvPicPr>
            <a:picLocks noChangeAspect="1"/>
          </p:cNvPicPr>
          <p:nvPr/>
        </p:nvPicPr>
        <p:blipFill>
          <a:blip r:embed="rId2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6" y="1871189"/>
            <a:ext cx="713350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91145" y="2204864"/>
            <a:ext cx="7025803" cy="619497"/>
          </a:xfrm>
          <a:prstGeom prst="roundRect">
            <a:avLst>
              <a:gd name="adj" fmla="val 8060"/>
            </a:avLst>
          </a:prstGeom>
          <a:solidFill>
            <a:srgbClr val="F8F8F8"/>
          </a:solidFill>
          <a:ln w="25400" algn="ctr">
            <a:solidFill>
              <a:srgbClr val="E5E5E5"/>
            </a:solidFill>
            <a:round/>
            <a:headEnd/>
            <a:tailEnd/>
          </a:ln>
        </p:spPr>
        <p:txBody>
          <a:bodyPr wrap="none" lIns="36000" tIns="36000" rIns="36000" bIns="2520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91145" y="2881139"/>
            <a:ext cx="7025803" cy="619497"/>
          </a:xfrm>
          <a:prstGeom prst="roundRect">
            <a:avLst>
              <a:gd name="adj" fmla="val 8060"/>
            </a:avLst>
          </a:prstGeom>
          <a:solidFill>
            <a:srgbClr val="F8F8F8"/>
          </a:solidFill>
          <a:ln w="25400" algn="ctr">
            <a:solidFill>
              <a:srgbClr val="E5E5E5"/>
            </a:solidFill>
            <a:round/>
            <a:headEnd/>
            <a:tailEnd/>
          </a:ln>
        </p:spPr>
        <p:txBody>
          <a:bodyPr wrap="none" lIns="36000" tIns="36000" rIns="36000" bIns="2520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791145" y="3867742"/>
            <a:ext cx="1254125" cy="1157287"/>
          </a:xfrm>
          <a:prstGeom prst="roundRect">
            <a:avLst>
              <a:gd name="adj" fmla="val 6038"/>
            </a:avLst>
          </a:prstGeom>
          <a:gradFill>
            <a:gsLst>
              <a:gs pos="0">
                <a:srgbClr val="DCDCDC"/>
              </a:gs>
              <a:gs pos="17000">
                <a:srgbClr val="CDCDCD"/>
              </a:gs>
              <a:gs pos="83000">
                <a:srgbClr val="CDCDCD"/>
              </a:gs>
              <a:gs pos="100000">
                <a:srgbClr val="DCDCDC"/>
              </a:gs>
            </a:gsLst>
            <a:lin ang="5400000" scaled="0"/>
          </a:gradFill>
          <a:ln w="12700" cap="flat" cmpd="sng" algn="ctr">
            <a:solidFill>
              <a:srgbClr val="AEAEAE"/>
            </a:solidFill>
            <a:prstDash val="solid"/>
          </a:ln>
          <a:effectLst>
            <a:outerShdw blurRad="635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 algn="ctr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endParaRPr lang="ko-KR" altLang="en-US" sz="1100" kern="0" dirty="0" err="1" smtClean="0">
              <a:solidFill>
                <a:srgbClr val="2E2B1A"/>
              </a:solidFill>
              <a:latin typeface="+mn-ea"/>
              <a:sym typeface="Monotype Sorts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839944" y="4483320"/>
            <a:ext cx="1156528" cy="2339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18000" rIns="3600" bIns="1800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onotype Sorts"/>
              </a:rPr>
              <a:t>내용</a:t>
            </a:r>
            <a:r>
              <a:rPr kumimoji="0"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onotype Sorts"/>
              </a:rPr>
              <a:t>2</a:t>
            </a:r>
            <a:endParaRPr kumimoji="0"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Monotype Sorts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39944" y="4249400"/>
            <a:ext cx="1156528" cy="2427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18000" rIns="3600" bIns="1800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onotype Sorts"/>
              </a:rPr>
              <a:t>내용</a:t>
            </a:r>
            <a:r>
              <a:rPr kumimoji="0"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onotype Sorts"/>
              </a:rPr>
              <a:t>1</a:t>
            </a:r>
            <a:endParaRPr kumimoji="0"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Monotype Sorts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839944" y="4708446"/>
            <a:ext cx="1156528" cy="235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18000" rIns="3600" bIns="1800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onotype Sorts"/>
              </a:rPr>
              <a:t>내용</a:t>
            </a:r>
            <a:r>
              <a:rPr kumimoji="0"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onotype Sorts"/>
              </a:rPr>
              <a:t>3</a:t>
            </a:r>
            <a:endParaRPr kumimoji="0"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16075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sz="1200" dirty="0" smtClean="0">
            <a:solidFill>
              <a:schemeClr val="bg1">
                <a:lumMod val="65000"/>
              </a:schemeClr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692</Words>
  <Application>Microsoft Office PowerPoint</Application>
  <PresentationFormat>A4 용지(210x297mm)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Monotype Sorts</vt:lpstr>
      <vt:lpstr>맑은 고딕</vt:lpstr>
      <vt:lpstr>-윤고딕330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이득영</cp:lastModifiedBy>
  <cp:revision>197</cp:revision>
  <cp:lastPrinted>2013-04-24T08:57:24Z</cp:lastPrinted>
  <dcterms:created xsi:type="dcterms:W3CDTF">2013-04-17T05:43:14Z</dcterms:created>
  <dcterms:modified xsi:type="dcterms:W3CDTF">2018-03-15T00:21:57Z</dcterms:modified>
</cp:coreProperties>
</file>