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  <p:sldMasterId id="2147483659" r:id="rId2"/>
    <p:sldMasterId id="2147483664" r:id="rId3"/>
  </p:sldMasterIdLst>
  <p:notesMasterIdLst>
    <p:notesMasterId r:id="rId30"/>
  </p:notesMasterIdLst>
  <p:handoutMasterIdLst>
    <p:handoutMasterId r:id="rId31"/>
  </p:handoutMasterIdLst>
  <p:sldIdLst>
    <p:sldId id="261" r:id="rId4"/>
    <p:sldId id="257" r:id="rId5"/>
    <p:sldId id="294" r:id="rId6"/>
    <p:sldId id="279" r:id="rId7"/>
    <p:sldId id="305" r:id="rId8"/>
    <p:sldId id="306" r:id="rId9"/>
    <p:sldId id="308" r:id="rId10"/>
    <p:sldId id="309" r:id="rId11"/>
    <p:sldId id="310" r:id="rId12"/>
    <p:sldId id="312" r:id="rId13"/>
    <p:sldId id="283" r:id="rId14"/>
    <p:sldId id="315" r:id="rId15"/>
    <p:sldId id="316" r:id="rId16"/>
    <p:sldId id="325" r:id="rId17"/>
    <p:sldId id="326" r:id="rId18"/>
    <p:sldId id="324" r:id="rId19"/>
    <p:sldId id="313" r:id="rId20"/>
    <p:sldId id="318" r:id="rId21"/>
    <p:sldId id="319" r:id="rId22"/>
    <p:sldId id="320" r:id="rId23"/>
    <p:sldId id="321" r:id="rId24"/>
    <p:sldId id="314" r:id="rId25"/>
    <p:sldId id="264" r:id="rId26"/>
    <p:sldId id="322" r:id="rId27"/>
    <p:sldId id="323" r:id="rId28"/>
    <p:sldId id="296" r:id="rId2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CB778E-2605-4D52-8C7F-EB9D3BC2D8CE}">
          <p14:sldIdLst>
            <p14:sldId id="261"/>
            <p14:sldId id="257"/>
            <p14:sldId id="294"/>
            <p14:sldId id="279"/>
            <p14:sldId id="305"/>
            <p14:sldId id="306"/>
            <p14:sldId id="308"/>
            <p14:sldId id="309"/>
            <p14:sldId id="310"/>
            <p14:sldId id="312"/>
            <p14:sldId id="283"/>
            <p14:sldId id="315"/>
            <p14:sldId id="316"/>
            <p14:sldId id="325"/>
            <p14:sldId id="326"/>
            <p14:sldId id="324"/>
            <p14:sldId id="313"/>
            <p14:sldId id="318"/>
            <p14:sldId id="319"/>
            <p14:sldId id="320"/>
            <p14:sldId id="321"/>
            <p14:sldId id="314"/>
            <p14:sldId id="264"/>
            <p14:sldId id="322"/>
            <p14:sldId id="323"/>
            <p14:sldId id="29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D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2" autoAdjust="0"/>
    <p:restoredTop sz="94602" autoAdjust="0"/>
  </p:normalViewPr>
  <p:slideViewPr>
    <p:cSldViewPr showGuides="1">
      <p:cViewPr>
        <p:scale>
          <a:sx n="90" d="100"/>
          <a:sy n="90" d="100"/>
        </p:scale>
        <p:origin x="-504" y="-48"/>
      </p:cViewPr>
      <p:guideLst>
        <p:guide orient="horz" pos="184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1E857-FA80-42FD-B162-41B2A2E1E1C0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5F6BE-D3C4-49DD-B713-542D433C8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008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3F161-EA16-4540-AD6C-54BDB9687A6A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AE9C2-5881-4A10-94B1-2302DB879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359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3003550"/>
            <a:ext cx="9144001" cy="2139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55576" y="2157550"/>
            <a:ext cx="1692000" cy="169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51471"/>
            <a:ext cx="9144000" cy="64807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xmlns="" id="{AAFCF31D-C6CE-4C4C-AE5A-2A4429FEF2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699566"/>
            <a:ext cx="9143999" cy="21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con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25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411760" y="3939902"/>
            <a:ext cx="2160240" cy="12035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572000" y="0"/>
            <a:ext cx="2160240" cy="1203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11760" y="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240" y="118350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871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11484"/>
            <a:ext cx="3394308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75616" y="1443924"/>
            <a:ext cx="3104295" cy="21359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780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 userDrawn="1"/>
        </p:nvSpPr>
        <p:spPr>
          <a:xfrm>
            <a:off x="0" y="2890433"/>
            <a:ext cx="9144000" cy="22530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20696" y="1552933"/>
            <a:ext cx="1298551" cy="2242953"/>
            <a:chOff x="2627784" y="1825002"/>
            <a:chExt cx="1198166" cy="2069560"/>
          </a:xfrm>
        </p:grpSpPr>
        <p:sp>
          <p:nvSpPr>
            <p:cNvPr id="9" name="Rounded Rectangle 8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3" name="Oval 12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Rounded Rectangle 13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Picture Placeholder 2"/>
          <p:cNvSpPr>
            <a:spLocks noGrp="1"/>
          </p:cNvSpPr>
          <p:nvPr userDrawn="1">
            <p:ph type="pic" idx="1" hasCustomPrompt="1"/>
          </p:nvPr>
        </p:nvSpPr>
        <p:spPr>
          <a:xfrm>
            <a:off x="994588" y="174283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2910527" y="2088604"/>
            <a:ext cx="1298551" cy="2242953"/>
            <a:chOff x="2627784" y="1825002"/>
            <a:chExt cx="1198166" cy="2069560"/>
          </a:xfrm>
        </p:grpSpPr>
        <p:sp>
          <p:nvSpPr>
            <p:cNvPr id="17" name="Rounded Rectangle 1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0" name="Oval 19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ounded Rectangle 20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984419" y="229178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900358" y="1383368"/>
            <a:ext cx="1298551" cy="2242953"/>
            <a:chOff x="2627784" y="1825002"/>
            <a:chExt cx="1198166" cy="2069560"/>
          </a:xfrm>
        </p:grpSpPr>
        <p:sp>
          <p:nvSpPr>
            <p:cNvPr id="24" name="Rounded Rectangle 23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7" name="Oval 26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ounded Rectangle 27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974250" y="1586548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6890188" y="2345021"/>
            <a:ext cx="1298551" cy="2242953"/>
            <a:chOff x="2627784" y="1825002"/>
            <a:chExt cx="1198166" cy="2069560"/>
          </a:xfrm>
        </p:grpSpPr>
        <p:sp>
          <p:nvSpPr>
            <p:cNvPr id="31" name="Rounded Rectangle 30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Rounded Rectangle 34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4080" y="2548201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4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119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lt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0292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99792" y="1851670"/>
            <a:ext cx="6444208" cy="144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1840" y="2233427"/>
            <a:ext cx="5472608" cy="39998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2683835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 userDrawn="1"/>
        </p:nvCxnSpPr>
        <p:spPr>
          <a:xfrm>
            <a:off x="0" y="195486"/>
            <a:ext cx="914399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72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046842" y="807554"/>
            <a:ext cx="7050317" cy="3528392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403648" y="1131590"/>
            <a:ext cx="6336704" cy="28803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1043608" y="2924944"/>
            <a:ext cx="7056784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043608" y="3513851"/>
            <a:ext cx="7056784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pic>
        <p:nvPicPr>
          <p:cNvPr id="3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915" y="1318423"/>
            <a:ext cx="985234" cy="146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13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69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584000" y="25735"/>
            <a:ext cx="7560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14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76326" y="1262118"/>
            <a:ext cx="1584176" cy="19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" y="0"/>
            <a:ext cx="9108504" cy="82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1798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23433" y="1437715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5167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7113226" y="1442119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2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67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0000" y="179550"/>
            <a:ext cx="8784000" cy="478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44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20000" y="442505"/>
            <a:ext cx="7704000" cy="42813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75856" y="0"/>
            <a:ext cx="259228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30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" y="1635646"/>
            <a:ext cx="4217146" cy="2310733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7764" y="1731146"/>
            <a:ext cx="2952328" cy="1905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724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55776" y="1263998"/>
            <a:ext cx="2772000" cy="34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33752" y="1263998"/>
            <a:ext cx="1835776" cy="17281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33752" y="2991806"/>
            <a:ext cx="183577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3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81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35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8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13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70" r:id="rId4"/>
    <p:sldLayoutId id="2147483674" r:id="rId5"/>
    <p:sldLayoutId id="2147483673" r:id="rId6"/>
    <p:sldLayoutId id="2147483672" r:id="rId7"/>
    <p:sldLayoutId id="2147483675" r:id="rId8"/>
    <p:sldLayoutId id="2147483677" r:id="rId9"/>
    <p:sldLayoutId id="2147483676" r:id="rId10"/>
    <p:sldLayoutId id="214748368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78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4600" cy="14916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63688" y="123478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KINH TẾ- KỸ THUẬT CÔNG NGHIỆP</a:t>
            </a:r>
            <a:endParaRPr lang="en-US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KHOA: CÔNG NGHỆ THÔNG TIN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1275606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 LUẬN TỐT NGHIỆP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3866" y="2387664"/>
            <a:ext cx="8506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trắc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79812" y="4835723"/>
            <a:ext cx="38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  </a:t>
            </a:r>
            <a:r>
              <a:rPr lang="en-US" sz="1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1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2021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02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0" y="2355726"/>
            <a:ext cx="5472608" cy="399981"/>
          </a:xfrm>
        </p:spPr>
        <p:txBody>
          <a:bodyPr/>
          <a:lstStyle/>
          <a:p>
            <a:r>
              <a:rPr lang="en-US" altLang="ko-KR" dirty="0" smtClean="0"/>
              <a:t>GIỚI THIỆU TỔNG QUAN HỆ THỐNG</a:t>
            </a:r>
            <a:endParaRPr lang="ko-KR" altLang="en-US" b="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041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chemeClr val="accent1"/>
                </a:solidFill>
              </a:rPr>
              <a:t>Giới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en-US" altLang="ko-KR" dirty="0" err="1" smtClean="0">
                <a:solidFill>
                  <a:schemeClr val="accent1"/>
                </a:solidFill>
              </a:rPr>
              <a:t>Thiệu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en-US" altLang="ko-KR" dirty="0" err="1" smtClean="0">
                <a:solidFill>
                  <a:schemeClr val="accent1"/>
                </a:solidFill>
              </a:rPr>
              <a:t>Tổng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en-US" altLang="ko-KR" dirty="0" err="1" smtClean="0">
                <a:solidFill>
                  <a:schemeClr val="accent1"/>
                </a:solidFill>
              </a:rPr>
              <a:t>Quan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Hệ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Thống</a:t>
            </a:r>
            <a:endParaRPr lang="ko-KR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43851" y="987574"/>
            <a:ext cx="5256584" cy="3388707"/>
            <a:chOff x="515169" y="2020164"/>
            <a:chExt cx="2793555" cy="3388707"/>
          </a:xfrm>
        </p:grpSpPr>
        <p:sp>
          <p:nvSpPr>
            <p:cNvPr id="5" name="TextBox 4"/>
            <p:cNvSpPr txBox="1"/>
            <p:nvPr/>
          </p:nvSpPr>
          <p:spPr>
            <a:xfrm>
              <a:off x="515170" y="2337261"/>
              <a:ext cx="2704415" cy="307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indent="0" algn="just">
                <a:lnSpc>
                  <a:spcPct val="110000"/>
                </a:lnSpc>
                <a:buNone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Qua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việc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khảo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sát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hệ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thống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quản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lý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thi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ở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Trường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Cao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Đẳng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Việt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Hưng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  <a:p>
              <a:pPr marL="0" lvl="1" indent="0" algn="just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Ta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thấy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hệ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thống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ở </a:t>
              </a:r>
              <a:r>
                <a:rPr lang="en-US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trường</a:t>
              </a:r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hiện</a:t>
              </a:r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tại</a:t>
              </a:r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như</a:t>
              </a:r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sau</a:t>
              </a:r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:</a:t>
              </a:r>
            </a:p>
            <a:p>
              <a:pPr marL="0" lvl="1" indent="0" algn="just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/>
                </a:rPr>
                <a:t>    100% </a:t>
              </a:r>
              <a:r>
                <a:rPr lang="en-US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/>
                </a:rPr>
                <a:t>hình</a:t>
              </a:r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/>
                </a:rPr>
                <a:t> </a:t>
              </a:r>
              <a:r>
                <a:rPr lang="en-US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/>
                </a:rPr>
                <a:t>thức</a:t>
              </a:r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/>
                </a:rPr>
                <a:t> </a:t>
              </a:r>
              <a:r>
                <a:rPr lang="en-US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/>
                </a:rPr>
                <a:t>là</a:t>
              </a:r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/>
                </a:rPr>
                <a:t> </a:t>
              </a:r>
              <a:r>
                <a:rPr lang="en-US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/>
                </a:rPr>
                <a:t>thi</a:t>
              </a:r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/>
                </a:rPr>
                <a:t> </a:t>
              </a:r>
              <a:r>
                <a:rPr lang="en-US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/>
                </a:rPr>
                <a:t>tự</a:t>
              </a:r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/>
                </a:rPr>
                <a:t> </a:t>
              </a:r>
              <a:r>
                <a:rPr lang="en-US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/>
                </a:rPr>
                <a:t>luận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  <a:p>
              <a:pPr marL="342900" lvl="1" indent="-342900" algn="just">
                <a:lnSpc>
                  <a:spcPct val="110000"/>
                </a:lnSpc>
                <a:buFont typeface="Wingdings" panose="05000000000000000000" charset="0"/>
                <a:buChar char=""/>
              </a:pP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Chưa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đưa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được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toàn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bộ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bao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quát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kiến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thức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đã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học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trên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lớp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vào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trong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bài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thi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.</a:t>
              </a:r>
            </a:p>
            <a:p>
              <a:pPr marL="342900" lvl="1" indent="-342900" algn="just">
                <a:lnSpc>
                  <a:spcPct val="110000"/>
                </a:lnSpc>
                <a:buFont typeface="Wingdings" panose="05000000000000000000" charset="0"/>
                <a:buChar char=""/>
              </a:pP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Mất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nhiều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thời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gian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trong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công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việc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chấm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thi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  <a:p>
              <a:pPr marL="342900" lvl="1" indent="-342900" algn="just">
                <a:lnSpc>
                  <a:spcPct val="110000"/>
                </a:lnSpc>
                <a:buFont typeface="Wingdings" panose="05000000000000000000" charset="0"/>
                <a:buChar char=""/>
              </a:pP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Độ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tin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cậy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thông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tin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không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cao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,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khó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đạt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được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độ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chính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xác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cao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do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khối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lượng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dữ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liệu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khá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lớn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.</a:t>
              </a:r>
            </a:p>
            <a:p>
              <a:pPr marL="342900" lvl="1" indent="-342900" algn="just">
                <a:lnSpc>
                  <a:spcPct val="110000"/>
                </a:lnSpc>
                <a:buFont typeface="Wingdings" panose="05000000000000000000" charset="0"/>
                <a:buChar char=""/>
              </a:pP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Quản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lý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công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tác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thi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cử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còn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thủ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công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và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mất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nhiều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gian</a:t>
              </a:r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hiệu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quả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công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việc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thấp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169" y="2020164"/>
              <a:ext cx="2793555" cy="33855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 smtClean="0">
                  <a:solidFill>
                    <a:schemeClr val="bg1"/>
                  </a:solidFill>
                  <a:cs typeface="Arial" pitchFamily="34" charset="0"/>
                </a:rPr>
                <a:t>Khảo</a:t>
              </a:r>
              <a:r>
                <a:rPr lang="en-U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 smtClean="0">
                  <a:solidFill>
                    <a:schemeClr val="bg1"/>
                  </a:solidFill>
                  <a:cs typeface="Arial" pitchFamily="34" charset="0"/>
                </a:rPr>
                <a:t>sát</a:t>
              </a:r>
              <a:r>
                <a:rPr lang="en-U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 smtClean="0">
                  <a:solidFill>
                    <a:schemeClr val="bg1"/>
                  </a:solidFill>
                  <a:cs typeface="Arial" pitchFamily="34" charset="0"/>
                </a:rPr>
                <a:t>Trường</a:t>
              </a:r>
              <a:r>
                <a:rPr lang="en-U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 smtClean="0">
                  <a:solidFill>
                    <a:schemeClr val="bg1"/>
                  </a:solidFill>
                  <a:cs typeface="Arial" pitchFamily="34" charset="0"/>
                </a:rPr>
                <a:t>cao</a:t>
              </a:r>
              <a:r>
                <a:rPr lang="en-U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 smtClean="0">
                  <a:solidFill>
                    <a:schemeClr val="bg1"/>
                  </a:solidFill>
                  <a:cs typeface="Arial" pitchFamily="34" charset="0"/>
                </a:rPr>
                <a:t>đẳng</a:t>
              </a:r>
              <a:r>
                <a:rPr lang="en-U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 smtClean="0">
                  <a:solidFill>
                    <a:schemeClr val="bg1"/>
                  </a:solidFill>
                  <a:cs typeface="Arial" pitchFamily="34" charset="0"/>
                </a:rPr>
                <a:t>kỹ</a:t>
              </a:r>
              <a:r>
                <a:rPr lang="en-U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 smtClean="0">
                  <a:solidFill>
                    <a:schemeClr val="bg1"/>
                  </a:solidFill>
                  <a:cs typeface="Arial" pitchFamily="34" charset="0"/>
                </a:rPr>
                <a:t>nghệ</a:t>
              </a:r>
              <a:r>
                <a:rPr lang="en-U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 smtClean="0">
                  <a:solidFill>
                    <a:schemeClr val="bg1"/>
                  </a:solidFill>
                  <a:cs typeface="Arial" pitchFamily="34" charset="0"/>
                </a:rPr>
                <a:t>Việt</a:t>
              </a:r>
              <a:r>
                <a:rPr lang="en-U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 smtClean="0">
                  <a:solidFill>
                    <a:schemeClr val="bg1"/>
                  </a:solidFill>
                  <a:cs typeface="Arial" pitchFamily="34" charset="0"/>
                </a:rPr>
                <a:t>Hưng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25261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chemeClr val="accent1"/>
                </a:solidFill>
              </a:rPr>
              <a:t>Giới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en-US" altLang="ko-KR" dirty="0" err="1" smtClean="0">
                <a:solidFill>
                  <a:schemeClr val="accent1"/>
                </a:solidFill>
              </a:rPr>
              <a:t>Thiệu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en-US" altLang="ko-KR" dirty="0" err="1" smtClean="0">
                <a:solidFill>
                  <a:schemeClr val="accent1"/>
                </a:solidFill>
              </a:rPr>
              <a:t>Tổng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en-US" altLang="ko-KR" dirty="0" err="1" smtClean="0">
                <a:solidFill>
                  <a:schemeClr val="accent1"/>
                </a:solidFill>
              </a:rPr>
              <a:t>Quan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Hệ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Thống</a:t>
            </a:r>
            <a:endParaRPr lang="ko-KR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43851" y="987574"/>
            <a:ext cx="5256584" cy="3181712"/>
            <a:chOff x="515169" y="2020164"/>
            <a:chExt cx="2793555" cy="3181712"/>
          </a:xfrm>
        </p:grpSpPr>
        <p:sp>
          <p:nvSpPr>
            <p:cNvPr id="5" name="TextBox 4"/>
            <p:cNvSpPr txBox="1"/>
            <p:nvPr/>
          </p:nvSpPr>
          <p:spPr>
            <a:xfrm>
              <a:off x="515170" y="2524220"/>
              <a:ext cx="2704415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Wingdings" panose="05000000000000000000" pitchFamily="2" charset="2"/>
                <a:buChar char="q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Giảm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bớt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thời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gian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ghi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chép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không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gây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nhầm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lẫn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algn="just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Wingdings" panose="05000000000000000000" pitchFamily="2" charset="2"/>
                <a:buChar char="q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Thực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hiện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tìm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kiếm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sửa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dữ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liệu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rất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thuận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tiện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algn="just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Wingdings" panose="05000000000000000000" pitchFamily="2" charset="2"/>
                <a:buChar char="q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Đưa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được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bao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quát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kiến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thức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vào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bài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thi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algn="just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Wingdings" panose="05000000000000000000" pitchFamily="2" charset="2"/>
                <a:buChar char="q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lý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công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tác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thi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cử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thuận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tiện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nhanh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chóng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algn="just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Wingdings" panose="05000000000000000000" pitchFamily="2" charset="2"/>
                <a:buChar char="q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Cán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bộ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chấm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coi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thi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không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còn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vất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vả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mất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nhiều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thời</a:t>
              </a:r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gian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để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chấm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bài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như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trước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Wingdings" panose="05000000000000000000" pitchFamily="2" charset="2"/>
                <a:buChar char="q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Đông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thời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giúp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lý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cán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bộ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giảng</a:t>
              </a:r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viên</a:t>
              </a:r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</a:t>
              </a:r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lý</a:t>
              </a:r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môn</a:t>
              </a:r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pPr algn="just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</a:pPr>
              <a:r>
                <a:rPr lang="en-US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</a:t>
              </a:r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sinh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viên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điểm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chính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xác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đầy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đủ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169" y="2020164"/>
              <a:ext cx="2793555" cy="33855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 smtClean="0">
                  <a:solidFill>
                    <a:schemeClr val="bg1"/>
                  </a:solidFill>
                  <a:cs typeface="Arial" pitchFamily="34" charset="0"/>
                </a:rPr>
                <a:t>Mục</a:t>
              </a:r>
              <a:r>
                <a:rPr lang="en-U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 smtClean="0">
                  <a:solidFill>
                    <a:schemeClr val="bg1"/>
                  </a:solidFill>
                  <a:cs typeface="Arial" pitchFamily="34" charset="0"/>
                </a:rPr>
                <a:t>đích</a:t>
              </a:r>
              <a:r>
                <a:rPr lang="en-U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 smtClean="0">
                  <a:solidFill>
                    <a:schemeClr val="bg1"/>
                  </a:solidFill>
                  <a:cs typeface="Arial" pitchFamily="34" charset="0"/>
                </a:rPr>
                <a:t>xây</a:t>
              </a:r>
              <a:r>
                <a:rPr lang="en-U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 smtClean="0">
                  <a:solidFill>
                    <a:schemeClr val="bg1"/>
                  </a:solidFill>
                  <a:cs typeface="Arial" pitchFamily="34" charset="0"/>
                </a:rPr>
                <a:t>dựng</a:t>
              </a:r>
              <a:r>
                <a:rPr lang="en-U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 smtClean="0">
                  <a:solidFill>
                    <a:schemeClr val="bg1"/>
                  </a:solidFill>
                  <a:cs typeface="Arial" pitchFamily="34" charset="0"/>
                </a:rPr>
                <a:t>hệ</a:t>
              </a:r>
              <a:r>
                <a:rPr lang="en-U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 smtClean="0">
                  <a:solidFill>
                    <a:schemeClr val="bg1"/>
                  </a:solidFill>
                  <a:cs typeface="Arial" pitchFamily="34" charset="0"/>
                </a:rPr>
                <a:t>thống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65183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chemeClr val="accent1"/>
                </a:solidFill>
              </a:rPr>
              <a:t>Giới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en-US" altLang="ko-KR" dirty="0" err="1">
                <a:solidFill>
                  <a:schemeClr val="accent1"/>
                </a:solidFill>
              </a:rPr>
              <a:t>T</a:t>
            </a:r>
            <a:r>
              <a:rPr lang="en-US" altLang="ko-KR" dirty="0" err="1" smtClean="0">
                <a:solidFill>
                  <a:schemeClr val="accent1"/>
                </a:solidFill>
              </a:rPr>
              <a:t>hiệu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en-US" altLang="ko-KR" dirty="0" err="1">
                <a:solidFill>
                  <a:schemeClr val="accent1"/>
                </a:solidFill>
              </a:rPr>
              <a:t>T</a:t>
            </a:r>
            <a:r>
              <a:rPr lang="en-US" altLang="ko-KR" dirty="0" err="1" smtClean="0">
                <a:solidFill>
                  <a:schemeClr val="accent1"/>
                </a:solidFill>
              </a:rPr>
              <a:t>ổng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en-US" altLang="ko-KR" dirty="0" err="1">
                <a:solidFill>
                  <a:schemeClr val="accent1"/>
                </a:solidFill>
              </a:rPr>
              <a:t>Q</a:t>
            </a:r>
            <a:r>
              <a:rPr lang="en-US" altLang="ko-KR" dirty="0" err="1" smtClean="0">
                <a:solidFill>
                  <a:schemeClr val="accent1"/>
                </a:solidFill>
              </a:rPr>
              <a:t>uan</a:t>
            </a:r>
            <a:r>
              <a:rPr lang="en-US" altLang="ko-KR" dirty="0" err="1" smtClean="0"/>
              <a:t>Hệ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Thống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35696" y="894092"/>
            <a:ext cx="6912768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Mô</a:t>
            </a: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tả</a:t>
            </a: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hệ</a:t>
            </a: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thống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195736" y="1473948"/>
            <a:ext cx="6552728" cy="333005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83968" y="1593364"/>
            <a:ext cx="302433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68860" y="1912148"/>
            <a:ext cx="655161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/>
              <a:t>Đối với người quản trị</a:t>
            </a:r>
            <a:r>
              <a:rPr lang="nl-NL" sz="1600" dirty="0" smtClean="0"/>
              <a:t>: Có quyền cao nhất trong hệ thống quản lý toàn bộ chức năng trong hệ thống gồm:</a:t>
            </a:r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>
                <a:sym typeface="Wingdings 2"/>
              </a:rPr>
              <a:t></a:t>
            </a:r>
            <a:r>
              <a:rPr lang="nl-NL" sz="1600" dirty="0" smtClean="0"/>
              <a:t> </a:t>
            </a:r>
            <a:r>
              <a:rPr lang="nl-NL" sz="1600" dirty="0"/>
              <a:t>Đăng nhập vào hệ thống.</a:t>
            </a:r>
            <a:endParaRPr lang="nl-NL" sz="1600" dirty="0" smtClean="0"/>
          </a:p>
          <a:p>
            <a:r>
              <a:rPr lang="en-US" sz="1600" dirty="0" smtClean="0">
                <a:sym typeface="Wingdings 2"/>
              </a:rPr>
              <a:t> </a:t>
            </a:r>
            <a:r>
              <a:rPr lang="nl-NL" sz="1600" dirty="0" smtClean="0"/>
              <a:t>Được </a:t>
            </a:r>
            <a:r>
              <a:rPr lang="nl-NL" sz="1600" dirty="0"/>
              <a:t>quyền sửa đổi, xóa bỏ thông tin của câu hỏi trong ngân </a:t>
            </a:r>
            <a:r>
              <a:rPr lang="nl-NL" sz="1600" dirty="0" smtClean="0"/>
              <a:t>hàng</a:t>
            </a:r>
          </a:p>
          <a:p>
            <a:r>
              <a:rPr lang="nl-NL" sz="1600" dirty="0"/>
              <a:t> </a:t>
            </a:r>
            <a:r>
              <a:rPr lang="nl-NL" sz="1600" dirty="0" smtClean="0"/>
              <a:t>   đề </a:t>
            </a:r>
            <a:r>
              <a:rPr lang="nl-NL" sz="1600" dirty="0"/>
              <a:t>thi.</a:t>
            </a:r>
            <a:endParaRPr lang="en-US" sz="1600" dirty="0"/>
          </a:p>
          <a:p>
            <a:r>
              <a:rPr lang="en-US" sz="1600" dirty="0">
                <a:sym typeface="Wingdings 2"/>
              </a:rPr>
              <a:t></a:t>
            </a:r>
            <a:r>
              <a:rPr lang="nl-NL" sz="1600" dirty="0"/>
              <a:t> Được quyền thêm sửa xóa thí sinh đăng ký thi.</a:t>
            </a:r>
            <a:endParaRPr lang="en-US" sz="1600" dirty="0"/>
          </a:p>
          <a:p>
            <a:r>
              <a:rPr lang="en-US" sz="1600" dirty="0">
                <a:sym typeface="Wingdings 2"/>
              </a:rPr>
              <a:t></a:t>
            </a:r>
            <a:r>
              <a:rPr lang="nl-NL" sz="1600" dirty="0"/>
              <a:t> Được quyền thêm sửa xóa cán bộ giảng </a:t>
            </a:r>
            <a:r>
              <a:rPr lang="nl-NL" sz="1600" dirty="0" smtClean="0"/>
              <a:t>viên quản lý môn thi.</a:t>
            </a:r>
            <a:endParaRPr lang="en-US" sz="1600" dirty="0"/>
          </a:p>
          <a:p>
            <a:r>
              <a:rPr lang="en-US" sz="1600" dirty="0">
                <a:sym typeface="Wingdings 2"/>
              </a:rPr>
              <a:t></a:t>
            </a:r>
            <a:r>
              <a:rPr lang="nl-NL" sz="1600" dirty="0"/>
              <a:t> Xem toàn bộ kết quả thi của các môn.</a:t>
            </a:r>
            <a:endParaRPr lang="en-US" sz="1600" dirty="0"/>
          </a:p>
          <a:p>
            <a:r>
              <a:rPr lang="en-US" sz="1600" dirty="0">
                <a:sym typeface="Wingdings 2"/>
              </a:rPr>
              <a:t></a:t>
            </a:r>
            <a:r>
              <a:rPr lang="en-US" sz="1600" dirty="0"/>
              <a:t> </a:t>
            </a:r>
            <a:r>
              <a:rPr lang="en-US" sz="1600" dirty="0" err="1"/>
              <a:t>Thêm</a:t>
            </a:r>
            <a:r>
              <a:rPr lang="en-US" sz="1600" dirty="0"/>
              <a:t> </a:t>
            </a:r>
            <a:r>
              <a:rPr lang="en-US" sz="1600" dirty="0" err="1"/>
              <a:t>sửa</a:t>
            </a:r>
            <a:r>
              <a:rPr lang="en-US" sz="1600" dirty="0"/>
              <a:t> </a:t>
            </a:r>
            <a:r>
              <a:rPr lang="en-US" sz="1600" dirty="0" err="1"/>
              <a:t>xóa</a:t>
            </a:r>
            <a:r>
              <a:rPr lang="en-US" sz="1600" dirty="0"/>
              <a:t> </a:t>
            </a:r>
            <a:r>
              <a:rPr lang="en-US" sz="1600" dirty="0" err="1"/>
              <a:t>môn</a:t>
            </a:r>
            <a:r>
              <a:rPr lang="en-US" sz="1600" dirty="0"/>
              <a:t> </a:t>
            </a:r>
            <a:r>
              <a:rPr lang="en-US" sz="1600" dirty="0" err="1"/>
              <a:t>thi</a:t>
            </a:r>
            <a:r>
              <a:rPr lang="en-US" sz="1600" dirty="0"/>
              <a:t>, ca </a:t>
            </a:r>
            <a:r>
              <a:rPr lang="en-US" sz="1600" dirty="0" err="1"/>
              <a:t>thi</a:t>
            </a:r>
            <a:r>
              <a:rPr lang="en-US" sz="1600" dirty="0"/>
              <a:t>.</a:t>
            </a:r>
          </a:p>
          <a:p>
            <a:pPr marL="342900" indent="-342900">
              <a:buAutoNum type="arabicPeriod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531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chemeClr val="accent1"/>
                </a:solidFill>
              </a:rPr>
              <a:t>Giới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en-US" altLang="ko-KR" dirty="0" err="1">
                <a:solidFill>
                  <a:schemeClr val="accent1"/>
                </a:solidFill>
              </a:rPr>
              <a:t>T</a:t>
            </a:r>
            <a:r>
              <a:rPr lang="en-US" altLang="ko-KR" dirty="0" err="1" smtClean="0">
                <a:solidFill>
                  <a:schemeClr val="accent1"/>
                </a:solidFill>
              </a:rPr>
              <a:t>hiệu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en-US" altLang="ko-KR" dirty="0" err="1">
                <a:solidFill>
                  <a:schemeClr val="accent1"/>
                </a:solidFill>
              </a:rPr>
              <a:t>T</a:t>
            </a:r>
            <a:r>
              <a:rPr lang="en-US" altLang="ko-KR" dirty="0" err="1" smtClean="0">
                <a:solidFill>
                  <a:schemeClr val="accent1"/>
                </a:solidFill>
              </a:rPr>
              <a:t>ổng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en-US" altLang="ko-KR" dirty="0" err="1">
                <a:solidFill>
                  <a:schemeClr val="accent1"/>
                </a:solidFill>
              </a:rPr>
              <a:t>Q</a:t>
            </a:r>
            <a:r>
              <a:rPr lang="en-US" altLang="ko-KR" dirty="0" err="1" smtClean="0">
                <a:solidFill>
                  <a:schemeClr val="accent1"/>
                </a:solidFill>
              </a:rPr>
              <a:t>uan</a:t>
            </a:r>
            <a:r>
              <a:rPr lang="en-US" altLang="ko-KR" dirty="0" err="1" smtClean="0"/>
              <a:t>Hệ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Thống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35696" y="894092"/>
            <a:ext cx="6912768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Mô</a:t>
            </a: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tả</a:t>
            </a: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hệ</a:t>
            </a: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thống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195736" y="1473948"/>
            <a:ext cx="6552728" cy="333005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83968" y="1593364"/>
            <a:ext cx="302433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68860" y="2338754"/>
            <a:ext cx="65516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Đối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cán</a:t>
            </a:r>
            <a:r>
              <a:rPr lang="en-US" sz="1600" dirty="0"/>
              <a:t> </a:t>
            </a:r>
            <a:r>
              <a:rPr lang="en-US" sz="1600" dirty="0" err="1"/>
              <a:t>bộ</a:t>
            </a:r>
            <a:r>
              <a:rPr lang="en-US" sz="1600" dirty="0"/>
              <a:t> </a:t>
            </a:r>
            <a:r>
              <a:rPr lang="en-US" sz="1600" dirty="0" err="1"/>
              <a:t>giảng</a:t>
            </a:r>
            <a:r>
              <a:rPr lang="en-US" sz="1600" dirty="0"/>
              <a:t> </a:t>
            </a:r>
            <a:r>
              <a:rPr lang="en-US" sz="1600" dirty="0" err="1" smtClean="0"/>
              <a:t>viên</a:t>
            </a:r>
            <a:r>
              <a:rPr lang="en-US" sz="1600" dirty="0" smtClean="0"/>
              <a:t> </a:t>
            </a:r>
            <a:r>
              <a:rPr lang="en-US" sz="1600" dirty="0" err="1" smtClean="0"/>
              <a:t>quản</a:t>
            </a:r>
            <a:r>
              <a:rPr lang="en-US" sz="1600" dirty="0" smtClean="0"/>
              <a:t> </a:t>
            </a:r>
            <a:r>
              <a:rPr lang="en-US" sz="1600" dirty="0" err="1" smtClean="0"/>
              <a:t>lý</a:t>
            </a:r>
            <a:r>
              <a:rPr lang="en-US" sz="1600" dirty="0" smtClean="0"/>
              <a:t> </a:t>
            </a:r>
            <a:r>
              <a:rPr lang="en-US" sz="1600" dirty="0" err="1" smtClean="0"/>
              <a:t>môn</a:t>
            </a:r>
            <a:r>
              <a:rPr lang="en-US" sz="1600" dirty="0" smtClean="0"/>
              <a:t> </a:t>
            </a:r>
            <a:r>
              <a:rPr lang="en-US" sz="1600" smtClean="0"/>
              <a:t>thi:</a:t>
            </a:r>
            <a:endParaRPr lang="en-US" sz="1600" dirty="0"/>
          </a:p>
          <a:p>
            <a:r>
              <a:rPr lang="en-US" sz="1600" dirty="0">
                <a:sym typeface="Wingdings 2"/>
              </a:rPr>
              <a:t></a:t>
            </a:r>
            <a:r>
              <a:rPr lang="en-US" sz="1600" dirty="0" err="1"/>
              <a:t>Đăng</a:t>
            </a:r>
            <a:r>
              <a:rPr lang="en-US" sz="1600" dirty="0"/>
              <a:t> </a:t>
            </a:r>
            <a:r>
              <a:rPr lang="en-US" sz="1600" dirty="0" err="1"/>
              <a:t>nhập</a:t>
            </a:r>
            <a:r>
              <a:rPr lang="en-US" sz="1600" dirty="0"/>
              <a:t> </a:t>
            </a:r>
            <a:r>
              <a:rPr lang="en-US" sz="1600" dirty="0" err="1"/>
              <a:t>vào</a:t>
            </a:r>
            <a:r>
              <a:rPr lang="en-US" sz="1600" dirty="0"/>
              <a:t> </a:t>
            </a:r>
            <a:r>
              <a:rPr lang="en-US" sz="1600" dirty="0" err="1"/>
              <a:t>hệ</a:t>
            </a:r>
            <a:r>
              <a:rPr lang="en-US" sz="1600" dirty="0"/>
              <a:t> </a:t>
            </a:r>
            <a:r>
              <a:rPr lang="en-US" sz="1600" dirty="0" err="1"/>
              <a:t>thống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tài</a:t>
            </a:r>
            <a:r>
              <a:rPr lang="en-US" sz="1600" dirty="0"/>
              <a:t> </a:t>
            </a:r>
            <a:r>
              <a:rPr lang="en-US" sz="1600" dirty="0" err="1"/>
              <a:t>khoản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cấp</a:t>
            </a:r>
            <a:r>
              <a:rPr lang="en-US" sz="1600" dirty="0"/>
              <a:t>.</a:t>
            </a:r>
          </a:p>
          <a:p>
            <a:r>
              <a:rPr lang="en-US" sz="1600" dirty="0">
                <a:sym typeface="Wingdings 2"/>
              </a:rPr>
              <a:t>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quyền</a:t>
            </a:r>
            <a:r>
              <a:rPr lang="en-US" sz="1600" dirty="0"/>
              <a:t> </a:t>
            </a:r>
            <a:r>
              <a:rPr lang="en-US" sz="1600" dirty="0" err="1"/>
              <a:t>thêm</a:t>
            </a:r>
            <a:r>
              <a:rPr lang="en-US" sz="1600" dirty="0"/>
              <a:t> </a:t>
            </a:r>
            <a:r>
              <a:rPr lang="en-US" sz="1600" dirty="0" err="1"/>
              <a:t>sửa</a:t>
            </a:r>
            <a:r>
              <a:rPr lang="en-US" sz="1600" dirty="0"/>
              <a:t> </a:t>
            </a:r>
            <a:r>
              <a:rPr lang="en-US" sz="1600" dirty="0" err="1"/>
              <a:t>xóa</a:t>
            </a:r>
            <a:r>
              <a:rPr lang="en-US" sz="1600" dirty="0"/>
              <a:t> </a:t>
            </a:r>
            <a:r>
              <a:rPr lang="en-US" sz="1600" dirty="0" err="1"/>
              <a:t>câu</a:t>
            </a:r>
            <a:r>
              <a:rPr lang="en-US" sz="1600" dirty="0"/>
              <a:t> </a:t>
            </a:r>
            <a:r>
              <a:rPr lang="en-US" sz="1600" dirty="0" err="1"/>
              <a:t>hỏi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môn</a:t>
            </a:r>
            <a:r>
              <a:rPr lang="en-US" sz="1600" dirty="0"/>
              <a:t> </a:t>
            </a:r>
            <a:r>
              <a:rPr lang="en-US" sz="1600" dirty="0" err="1"/>
              <a:t>thi</a:t>
            </a:r>
            <a:r>
              <a:rPr lang="en-US" sz="1600" dirty="0"/>
              <a:t> </a:t>
            </a:r>
            <a:r>
              <a:rPr lang="en-US" sz="1600" dirty="0" err="1"/>
              <a:t>cán</a:t>
            </a:r>
            <a:r>
              <a:rPr lang="en-US" sz="1600" dirty="0"/>
              <a:t> </a:t>
            </a:r>
            <a:r>
              <a:rPr lang="en-US" sz="1600" dirty="0" err="1"/>
              <a:t>bộ</a:t>
            </a:r>
            <a:r>
              <a:rPr lang="en-US" sz="1600" dirty="0"/>
              <a:t> </a:t>
            </a:r>
            <a:r>
              <a:rPr lang="en-US" sz="1600" dirty="0" err="1"/>
              <a:t>đó</a:t>
            </a:r>
            <a:r>
              <a:rPr lang="en-US" sz="1600" dirty="0"/>
              <a:t> </a:t>
            </a:r>
            <a:r>
              <a:rPr lang="en-US" sz="1600" dirty="0" err="1"/>
              <a:t>giảng</a:t>
            </a:r>
            <a:r>
              <a:rPr lang="en-US" sz="1600" dirty="0"/>
              <a:t> </a:t>
            </a:r>
            <a:r>
              <a:rPr lang="en-US" sz="1600" dirty="0" err="1"/>
              <a:t>dạy</a:t>
            </a:r>
            <a:r>
              <a:rPr lang="en-US" sz="1600" dirty="0"/>
              <a:t> </a:t>
            </a:r>
            <a:r>
              <a:rPr lang="en-US" sz="1600" dirty="0" err="1"/>
              <a:t>trong</a:t>
            </a:r>
            <a:r>
              <a:rPr lang="en-US" sz="1600" dirty="0"/>
              <a:t> </a:t>
            </a:r>
            <a:r>
              <a:rPr lang="en-US" sz="1600" dirty="0" err="1"/>
              <a:t>ngân</a:t>
            </a:r>
            <a:r>
              <a:rPr lang="en-US" sz="1600" dirty="0"/>
              <a:t> </a:t>
            </a:r>
            <a:r>
              <a:rPr lang="en-US" sz="1600" dirty="0" err="1"/>
              <a:t>hàng</a:t>
            </a:r>
            <a:r>
              <a:rPr lang="en-US" sz="1600" dirty="0"/>
              <a:t> </a:t>
            </a:r>
            <a:r>
              <a:rPr lang="en-US" sz="1600" dirty="0" err="1"/>
              <a:t>đề</a:t>
            </a:r>
            <a:r>
              <a:rPr lang="en-US" sz="1600" dirty="0"/>
              <a:t> </a:t>
            </a:r>
            <a:r>
              <a:rPr lang="en-US" sz="1600" dirty="0" err="1"/>
              <a:t>thi</a:t>
            </a:r>
            <a:r>
              <a:rPr lang="en-US" sz="1600" dirty="0"/>
              <a:t>.</a:t>
            </a:r>
          </a:p>
          <a:p>
            <a:r>
              <a:rPr lang="en-US" sz="1600" dirty="0">
                <a:sym typeface="Wingdings 2"/>
              </a:rPr>
              <a:t>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xem</a:t>
            </a:r>
            <a:r>
              <a:rPr lang="en-US" sz="1600" dirty="0"/>
              <a:t> </a:t>
            </a:r>
            <a:r>
              <a:rPr lang="en-US" sz="1600" dirty="0" err="1"/>
              <a:t>kết</a:t>
            </a:r>
            <a:r>
              <a:rPr lang="en-US" sz="1600" dirty="0"/>
              <a:t> </a:t>
            </a:r>
            <a:r>
              <a:rPr lang="en-US" sz="1600" dirty="0" err="1"/>
              <a:t>quả</a:t>
            </a:r>
            <a:r>
              <a:rPr lang="en-US" sz="1600" dirty="0"/>
              <a:t> </a:t>
            </a:r>
            <a:r>
              <a:rPr lang="en-US" sz="1600" dirty="0" err="1"/>
              <a:t>thi</a:t>
            </a:r>
            <a:r>
              <a:rPr lang="en-US" sz="1600" dirty="0"/>
              <a:t>.</a:t>
            </a:r>
          </a:p>
          <a:p>
            <a:pPr marL="342900" indent="-342900">
              <a:buAutoNum type="arabicPeriod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7819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chemeClr val="accent1"/>
                </a:solidFill>
              </a:rPr>
              <a:t>Giới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en-US" altLang="ko-KR" dirty="0" err="1">
                <a:solidFill>
                  <a:schemeClr val="accent1"/>
                </a:solidFill>
              </a:rPr>
              <a:t>T</a:t>
            </a:r>
            <a:r>
              <a:rPr lang="en-US" altLang="ko-KR" dirty="0" err="1" smtClean="0">
                <a:solidFill>
                  <a:schemeClr val="accent1"/>
                </a:solidFill>
              </a:rPr>
              <a:t>hiệu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en-US" altLang="ko-KR" dirty="0" err="1">
                <a:solidFill>
                  <a:schemeClr val="accent1"/>
                </a:solidFill>
              </a:rPr>
              <a:t>T</a:t>
            </a:r>
            <a:r>
              <a:rPr lang="en-US" altLang="ko-KR" dirty="0" err="1" smtClean="0">
                <a:solidFill>
                  <a:schemeClr val="accent1"/>
                </a:solidFill>
              </a:rPr>
              <a:t>ổng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en-US" altLang="ko-KR" dirty="0" err="1">
                <a:solidFill>
                  <a:schemeClr val="accent1"/>
                </a:solidFill>
              </a:rPr>
              <a:t>Q</a:t>
            </a:r>
            <a:r>
              <a:rPr lang="en-US" altLang="ko-KR" dirty="0" err="1" smtClean="0">
                <a:solidFill>
                  <a:schemeClr val="accent1"/>
                </a:solidFill>
              </a:rPr>
              <a:t>uan</a:t>
            </a:r>
            <a:r>
              <a:rPr lang="en-US" altLang="ko-KR" dirty="0" err="1" smtClean="0"/>
              <a:t>Hệ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Thống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35696" y="894092"/>
            <a:ext cx="6912768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Mô</a:t>
            </a: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tả</a:t>
            </a: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hệ</a:t>
            </a: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thống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195736" y="1484444"/>
            <a:ext cx="6552728" cy="333005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83968" y="1593364"/>
            <a:ext cx="302433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68860" y="2487749"/>
            <a:ext cx="65516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Đối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sinh</a:t>
            </a:r>
            <a:r>
              <a:rPr lang="en-US" sz="1600" dirty="0"/>
              <a:t> </a:t>
            </a:r>
            <a:r>
              <a:rPr lang="en-US" sz="1600" dirty="0" err="1"/>
              <a:t>viên</a:t>
            </a:r>
            <a:r>
              <a:rPr lang="en-US" sz="1600" dirty="0"/>
              <a:t>( </a:t>
            </a:r>
            <a:r>
              <a:rPr lang="en-US" sz="1600" dirty="0" err="1"/>
              <a:t>thí</a:t>
            </a:r>
            <a:r>
              <a:rPr lang="en-US" sz="1600" dirty="0"/>
              <a:t> </a:t>
            </a:r>
            <a:r>
              <a:rPr lang="en-US" sz="1600" dirty="0" err="1"/>
              <a:t>sinh</a:t>
            </a:r>
            <a:r>
              <a:rPr lang="en-US" sz="1600" dirty="0"/>
              <a:t>):</a:t>
            </a:r>
          </a:p>
          <a:p>
            <a:r>
              <a:rPr lang="en-US" sz="1600" dirty="0">
                <a:sym typeface="Wingdings 2"/>
              </a:rPr>
              <a:t></a:t>
            </a:r>
            <a:r>
              <a:rPr lang="en-US" sz="1600" dirty="0"/>
              <a:t> </a:t>
            </a:r>
            <a:r>
              <a:rPr lang="en-US" sz="1600" dirty="0" err="1"/>
              <a:t>Cần</a:t>
            </a:r>
            <a:r>
              <a:rPr lang="en-US" sz="1600" dirty="0"/>
              <a:t> </a:t>
            </a:r>
            <a:r>
              <a:rPr lang="en-US" sz="1600" dirty="0" err="1"/>
              <a:t>đăng</a:t>
            </a:r>
            <a:r>
              <a:rPr lang="en-US" sz="1600" dirty="0"/>
              <a:t> </a:t>
            </a:r>
            <a:r>
              <a:rPr lang="en-US" sz="1600" dirty="0" err="1"/>
              <a:t>nhập</a:t>
            </a:r>
            <a:r>
              <a:rPr lang="en-US" sz="1600" dirty="0"/>
              <a:t> </a:t>
            </a:r>
            <a:r>
              <a:rPr lang="en-US" sz="1600" dirty="0" err="1"/>
              <a:t>đúng</a:t>
            </a:r>
            <a:r>
              <a:rPr lang="en-US" sz="1600" dirty="0"/>
              <a:t> </a:t>
            </a:r>
            <a:r>
              <a:rPr lang="en-US" sz="1600" dirty="0" err="1"/>
              <a:t>tài</a:t>
            </a:r>
            <a:r>
              <a:rPr lang="en-US" sz="1600" dirty="0"/>
              <a:t> </a:t>
            </a:r>
            <a:r>
              <a:rPr lang="en-US" sz="1600" dirty="0" err="1"/>
              <a:t>khoản</a:t>
            </a:r>
            <a:r>
              <a:rPr lang="en-US" sz="1600" dirty="0"/>
              <a:t>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vào</a:t>
            </a:r>
            <a:r>
              <a:rPr lang="en-US" sz="1600" dirty="0"/>
              <a:t> </a:t>
            </a:r>
            <a:r>
              <a:rPr lang="en-US" sz="1600" dirty="0" err="1"/>
              <a:t>thi</a:t>
            </a:r>
            <a:endParaRPr lang="en-US" sz="1600" dirty="0"/>
          </a:p>
          <a:p>
            <a:r>
              <a:rPr lang="en-US" sz="1600" dirty="0" smtClean="0">
                <a:sym typeface="Wingdings 2"/>
              </a:rPr>
              <a:t></a:t>
            </a:r>
            <a:r>
              <a:rPr lang="en-US" sz="1600" dirty="0">
                <a:sym typeface="Wingdings 2"/>
              </a:rPr>
              <a:t> </a:t>
            </a:r>
            <a:r>
              <a:rPr lang="en-US" sz="1600" dirty="0" err="1" smtClean="0">
                <a:sym typeface="Wingdings 2"/>
              </a:rPr>
              <a:t>Làm</a:t>
            </a:r>
            <a:r>
              <a:rPr lang="en-US" sz="1600" dirty="0" smtClean="0">
                <a:sym typeface="Wingdings 2"/>
              </a:rPr>
              <a:t> </a:t>
            </a:r>
            <a:r>
              <a:rPr lang="en-US" sz="1600" dirty="0" err="1" smtClean="0">
                <a:sym typeface="Wingdings 2"/>
              </a:rPr>
              <a:t>bài</a:t>
            </a:r>
            <a:r>
              <a:rPr lang="en-US" sz="1600" dirty="0" smtClean="0">
                <a:sym typeface="Wingdings 2"/>
              </a:rPr>
              <a:t> </a:t>
            </a:r>
            <a:r>
              <a:rPr lang="en-US" sz="1600" dirty="0" err="1" smtClean="0">
                <a:sym typeface="Wingdings 2"/>
              </a:rPr>
              <a:t>thi</a:t>
            </a:r>
            <a:endParaRPr lang="en-US" sz="1600" dirty="0" smtClean="0"/>
          </a:p>
          <a:p>
            <a:r>
              <a:rPr lang="en-US" sz="1600" dirty="0" smtClean="0">
                <a:sym typeface="Wingdings 2"/>
              </a:rPr>
              <a:t></a:t>
            </a:r>
            <a:r>
              <a:rPr lang="en-US" sz="1600" dirty="0" smtClean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xem</a:t>
            </a:r>
            <a:r>
              <a:rPr lang="en-US" sz="1600" dirty="0"/>
              <a:t> </a:t>
            </a:r>
            <a:r>
              <a:rPr lang="en-US" sz="1600" dirty="0" err="1"/>
              <a:t>kết</a:t>
            </a:r>
            <a:r>
              <a:rPr lang="en-US" sz="1600" dirty="0"/>
              <a:t> </a:t>
            </a:r>
            <a:r>
              <a:rPr lang="en-US" sz="1600" dirty="0" err="1"/>
              <a:t>quả</a:t>
            </a:r>
            <a:r>
              <a:rPr lang="en-US" sz="1600" dirty="0"/>
              <a:t> </a:t>
            </a:r>
            <a:r>
              <a:rPr lang="en-US" sz="1600" dirty="0" err="1"/>
              <a:t>bài</a:t>
            </a:r>
            <a:r>
              <a:rPr lang="en-US" sz="1600" dirty="0"/>
              <a:t> </a:t>
            </a:r>
            <a:r>
              <a:rPr lang="en-US" sz="1600" dirty="0" err="1"/>
              <a:t>thi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mình</a:t>
            </a:r>
            <a:endParaRPr lang="en-US" sz="1600" dirty="0"/>
          </a:p>
          <a:p>
            <a:pPr marL="342900" indent="-342900">
              <a:buAutoNum type="arabicPeriod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0607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chemeClr val="accent1"/>
                </a:solidFill>
              </a:rPr>
              <a:t>Giới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en-US" altLang="ko-KR" dirty="0" err="1">
                <a:solidFill>
                  <a:schemeClr val="accent1"/>
                </a:solidFill>
              </a:rPr>
              <a:t>T</a:t>
            </a:r>
            <a:r>
              <a:rPr lang="en-US" altLang="ko-KR" dirty="0" err="1" smtClean="0">
                <a:solidFill>
                  <a:schemeClr val="accent1"/>
                </a:solidFill>
              </a:rPr>
              <a:t>hiệu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en-US" altLang="ko-KR" dirty="0" err="1">
                <a:solidFill>
                  <a:schemeClr val="accent1"/>
                </a:solidFill>
              </a:rPr>
              <a:t>T</a:t>
            </a:r>
            <a:r>
              <a:rPr lang="en-US" altLang="ko-KR" dirty="0" err="1" smtClean="0">
                <a:solidFill>
                  <a:schemeClr val="accent1"/>
                </a:solidFill>
              </a:rPr>
              <a:t>ổng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en-US" altLang="ko-KR" dirty="0" err="1">
                <a:solidFill>
                  <a:schemeClr val="accent1"/>
                </a:solidFill>
              </a:rPr>
              <a:t>Q</a:t>
            </a:r>
            <a:r>
              <a:rPr lang="en-US" altLang="ko-KR" dirty="0" err="1" smtClean="0">
                <a:solidFill>
                  <a:schemeClr val="accent1"/>
                </a:solidFill>
              </a:rPr>
              <a:t>uan</a:t>
            </a:r>
            <a:r>
              <a:rPr lang="en-US" altLang="ko-KR" dirty="0" err="1" smtClean="0"/>
              <a:t>Hệ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Thống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35696" y="894092"/>
            <a:ext cx="6912768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Mô</a:t>
            </a: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tả</a:t>
            </a: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hệ</a:t>
            </a: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thống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195736" y="1473948"/>
            <a:ext cx="2808312" cy="333005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792220" y="1429992"/>
            <a:ext cx="2956243" cy="337400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83768" y="1571200"/>
            <a:ext cx="230425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68860" y="1912148"/>
            <a:ext cx="26282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chấm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97809" y="1643225"/>
            <a:ext cx="266429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phi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12160" y="2211710"/>
            <a:ext cx="26642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63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10" grpId="0"/>
      <p:bldP spid="11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0" y="2355726"/>
            <a:ext cx="5472608" cy="399981"/>
          </a:xfrm>
        </p:spPr>
        <p:txBody>
          <a:bodyPr/>
          <a:lstStyle/>
          <a:p>
            <a:r>
              <a:rPr lang="en-US" altLang="ko-KR" dirty="0" smtClean="0"/>
              <a:t>PHÂN TÍCH THIẾT KẾ HỆ THỐNG</a:t>
            </a:r>
            <a:endParaRPr lang="ko-KR" altLang="en-US" b="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992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chemeClr val="accent1"/>
                </a:solidFill>
              </a:rPr>
              <a:t>Phân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en-US" altLang="ko-KR" dirty="0" err="1" smtClean="0">
                <a:solidFill>
                  <a:schemeClr val="accent1"/>
                </a:solidFill>
              </a:rPr>
              <a:t>tích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en-US" altLang="ko-KR" dirty="0" err="1" smtClean="0">
                <a:solidFill>
                  <a:schemeClr val="accent1"/>
                </a:solidFill>
              </a:rPr>
              <a:t>thiết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en-US" altLang="ko-KR" dirty="0" err="1" smtClean="0">
                <a:solidFill>
                  <a:schemeClr val="accent1"/>
                </a:solidFill>
              </a:rPr>
              <a:t>kế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en-US" altLang="ko-KR" dirty="0" err="1" smtClean="0"/>
              <a:t>Hệ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Thống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7705" y="746144"/>
            <a:ext cx="6912768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Phân</a:t>
            </a: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tích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19459"/>
            <a:ext cx="6192689" cy="34563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3779912" y="4591680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3.1 </a:t>
            </a:r>
            <a:r>
              <a:rPr lang="en-US" sz="1600" i="1" dirty="0" err="1" smtClean="0"/>
              <a:t>Sơ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đồ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phân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rã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chức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năng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0031708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chemeClr val="accent1"/>
                </a:solidFill>
              </a:rPr>
              <a:t>Phân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en-US" altLang="ko-KR" dirty="0" err="1" smtClean="0">
                <a:solidFill>
                  <a:schemeClr val="accent1"/>
                </a:solidFill>
              </a:rPr>
              <a:t>tích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en-US" altLang="ko-KR" dirty="0" err="1" smtClean="0">
                <a:solidFill>
                  <a:schemeClr val="accent1"/>
                </a:solidFill>
              </a:rPr>
              <a:t>thiết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en-US" altLang="ko-KR" dirty="0" err="1" smtClean="0">
                <a:solidFill>
                  <a:schemeClr val="accent1"/>
                </a:solidFill>
              </a:rPr>
              <a:t>kế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en-US" altLang="ko-KR" dirty="0" err="1" smtClean="0"/>
              <a:t>Hệ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Thống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7705" y="746144"/>
            <a:ext cx="6912768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Phân</a:t>
            </a: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tích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9912" y="4591680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3.2 </a:t>
            </a:r>
            <a:r>
              <a:rPr lang="en-US" sz="1600" i="1" dirty="0" err="1" smtClean="0"/>
              <a:t>Sơ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đồ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mức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ngữ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cảnh</a:t>
            </a:r>
            <a:endParaRPr lang="en-US" sz="1600" i="1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609902" y="1347614"/>
            <a:ext cx="5580380" cy="262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90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6000" dirty="0">
                <a:solidFill>
                  <a:srgbClr val="0DD2D9"/>
                </a:solidFill>
              </a:rPr>
              <a:t> </a:t>
            </a:r>
            <a:r>
              <a:rPr lang="en-US" altLang="ko-KR" sz="6000" dirty="0">
                <a:solidFill>
                  <a:schemeClr val="accent1"/>
                </a:solidFill>
              </a:rPr>
              <a:t> </a:t>
            </a:r>
            <a:r>
              <a:rPr lang="en-US" altLang="ko-KR" sz="6000" dirty="0" smtClean="0">
                <a:solidFill>
                  <a:schemeClr val="accent1"/>
                </a:solidFill>
              </a:rPr>
              <a:t>TỔNG </a:t>
            </a:r>
            <a:r>
              <a:rPr lang="en-US" altLang="ko-KR" sz="6000" dirty="0" smtClean="0"/>
              <a:t>QUAN</a:t>
            </a:r>
            <a:endParaRPr lang="ko-KR" altLang="en-US" sz="6000" dirty="0"/>
          </a:p>
        </p:txBody>
      </p:sp>
      <p:grpSp>
        <p:nvGrpSpPr>
          <p:cNvPr id="79" name="Group 78"/>
          <p:cNvGrpSpPr/>
          <p:nvPr/>
        </p:nvGrpSpPr>
        <p:grpSpPr>
          <a:xfrm>
            <a:off x="2480354" y="1338794"/>
            <a:ext cx="538036" cy="538036"/>
            <a:chOff x="4298598" y="1406129"/>
            <a:chExt cx="538036" cy="538036"/>
          </a:xfrm>
        </p:grpSpPr>
        <p:sp>
          <p:nvSpPr>
            <p:cNvPr id="63" name="Oval 62"/>
            <p:cNvSpPr/>
            <p:nvPr/>
          </p:nvSpPr>
          <p:spPr>
            <a:xfrm>
              <a:off x="4298598" y="1406129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87596" y="1490481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1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2480354" y="2247771"/>
            <a:ext cx="538036" cy="538036"/>
            <a:chOff x="4298598" y="2241725"/>
            <a:chExt cx="538036" cy="538036"/>
          </a:xfrm>
        </p:grpSpPr>
        <p:sp>
          <p:nvSpPr>
            <p:cNvPr id="71" name="Oval 70"/>
            <p:cNvSpPr/>
            <p:nvPr/>
          </p:nvSpPr>
          <p:spPr>
            <a:xfrm>
              <a:off x="4298598" y="2241725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387596" y="2326077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2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2480354" y="3156748"/>
            <a:ext cx="538036" cy="538036"/>
            <a:chOff x="4298598" y="3049560"/>
            <a:chExt cx="538036" cy="538036"/>
          </a:xfrm>
        </p:grpSpPr>
        <p:sp>
          <p:nvSpPr>
            <p:cNvPr id="72" name="Oval 71"/>
            <p:cNvSpPr/>
            <p:nvPr/>
          </p:nvSpPr>
          <p:spPr>
            <a:xfrm>
              <a:off x="4298598" y="3049560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387596" y="3133912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3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2480354" y="4065725"/>
            <a:ext cx="538036" cy="538036"/>
            <a:chOff x="4298598" y="3857396"/>
            <a:chExt cx="538036" cy="538036"/>
          </a:xfrm>
        </p:grpSpPr>
        <p:sp>
          <p:nvSpPr>
            <p:cNvPr id="73" name="Oval 72"/>
            <p:cNvSpPr/>
            <p:nvPr/>
          </p:nvSpPr>
          <p:spPr>
            <a:xfrm>
              <a:off x="4298598" y="3857396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87596" y="3941748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4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3115604" y="1434025"/>
            <a:ext cx="4669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131840" y="2343002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129067" y="3249765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187613" y="4098629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27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83" grpId="0"/>
      <p:bldP spid="84" grpId="0"/>
      <p:bldP spid="8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chemeClr val="accent1"/>
                </a:solidFill>
              </a:rPr>
              <a:t>Phân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en-US" altLang="ko-KR" dirty="0" err="1" smtClean="0">
                <a:solidFill>
                  <a:schemeClr val="accent1"/>
                </a:solidFill>
              </a:rPr>
              <a:t>tích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en-US" altLang="ko-KR" dirty="0" err="1" smtClean="0">
                <a:solidFill>
                  <a:schemeClr val="accent1"/>
                </a:solidFill>
              </a:rPr>
              <a:t>thiết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en-US" altLang="ko-KR" dirty="0" err="1" smtClean="0">
                <a:solidFill>
                  <a:schemeClr val="accent1"/>
                </a:solidFill>
              </a:rPr>
              <a:t>kế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en-US" altLang="ko-KR" dirty="0" err="1" smtClean="0"/>
              <a:t>Hệ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Thống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7705" y="746144"/>
            <a:ext cx="6912768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Phân</a:t>
            </a: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tích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23928" y="4591680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3.3 </a:t>
            </a:r>
            <a:r>
              <a:rPr lang="en-US" sz="1600" i="1" dirty="0" err="1" smtClean="0"/>
              <a:t>Sơ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đồ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mức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đỉnh</a:t>
            </a:r>
            <a:endParaRPr lang="en-US" sz="1600" i="1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950" y="1203598"/>
            <a:ext cx="4064278" cy="32981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2299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chemeClr val="accent1"/>
                </a:solidFill>
              </a:rPr>
              <a:t>Phân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en-US" altLang="ko-KR" dirty="0" err="1" smtClean="0">
                <a:solidFill>
                  <a:schemeClr val="accent1"/>
                </a:solidFill>
              </a:rPr>
              <a:t>tích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en-US" altLang="ko-KR" dirty="0" err="1" smtClean="0">
                <a:solidFill>
                  <a:schemeClr val="accent1"/>
                </a:solidFill>
              </a:rPr>
              <a:t>thiết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en-US" altLang="ko-KR" dirty="0" err="1" smtClean="0">
                <a:solidFill>
                  <a:schemeClr val="accent1"/>
                </a:solidFill>
              </a:rPr>
              <a:t>kế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en-US" altLang="ko-KR" dirty="0" err="1" smtClean="0"/>
              <a:t>Hệ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Thống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7705" y="746144"/>
            <a:ext cx="6912768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Thiết</a:t>
            </a: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kế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9912" y="4582190"/>
            <a:ext cx="3816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3.4 </a:t>
            </a:r>
            <a:r>
              <a:rPr lang="en-US" sz="1600" i="1" dirty="0" err="1" smtClean="0"/>
              <a:t>Mối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liên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kết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giữa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các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bảng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dữ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liệu</a:t>
            </a:r>
            <a:endParaRPr lang="en-US" sz="1600" i="1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305" y="1275606"/>
            <a:ext cx="4209567" cy="327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1131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0" y="2355726"/>
            <a:ext cx="5472608" cy="399981"/>
          </a:xfrm>
        </p:spPr>
        <p:txBody>
          <a:bodyPr/>
          <a:lstStyle/>
          <a:p>
            <a:r>
              <a:rPr lang="en-US" altLang="ko-KR" dirty="0" smtClean="0"/>
              <a:t>DEMO VÀ KẾT LUẬN</a:t>
            </a:r>
            <a:endParaRPr lang="ko-KR" altLang="en-US" b="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99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808989" y="987574"/>
            <a:ext cx="4032448" cy="38164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699792" y="329183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모바일 이미지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 algn="l"/>
            <a:r>
              <a:rPr lang="en-US" altLang="ko-KR" sz="3600" b="1" dirty="0" err="1" smtClean="0">
                <a:solidFill>
                  <a:schemeClr val="accent1"/>
                </a:solidFill>
                <a:cs typeface="Arial" pitchFamily="34" charset="0"/>
              </a:rPr>
              <a:t>Kết</a:t>
            </a:r>
            <a:r>
              <a:rPr lang="en-US" altLang="ko-KR" sz="36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3600" b="1" dirty="0" err="1" smtClean="0">
                <a:solidFill>
                  <a:schemeClr val="accent1"/>
                </a:solidFill>
                <a:cs typeface="Arial" pitchFamily="34" charset="0"/>
              </a:rPr>
              <a:t>Luận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82492" y="4083918"/>
            <a:ext cx="3096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Hệ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thống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quản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lý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trắc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nghiệm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957331C1-790B-4813-B307-5663001090D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18" name="Picture 17"/>
          <p:cNvPicPr/>
          <p:nvPr/>
        </p:nvPicPr>
        <p:blipFill>
          <a:blip r:embed="rId2"/>
          <a:stretch>
            <a:fillRect/>
          </a:stretch>
        </p:blipFill>
        <p:spPr>
          <a:xfrm>
            <a:off x="1398673" y="1707654"/>
            <a:ext cx="2885295" cy="19503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76056" y="1131590"/>
            <a:ext cx="37444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Về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phần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tin.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diên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trắc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fr-F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endParaRPr lang="fr-F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42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937230" y="1068162"/>
            <a:ext cx="3888432" cy="322932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699792" y="329183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모바일 이미지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 algn="l"/>
            <a:r>
              <a:rPr lang="en-US" altLang="ko-KR" sz="3600" b="1" dirty="0" err="1" smtClean="0">
                <a:solidFill>
                  <a:schemeClr val="accent1"/>
                </a:solidFill>
                <a:cs typeface="Arial" pitchFamily="34" charset="0"/>
              </a:rPr>
              <a:t>Kết</a:t>
            </a:r>
            <a:r>
              <a:rPr lang="en-US" altLang="ko-KR" sz="36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3600" b="1" dirty="0" err="1" smtClean="0">
                <a:solidFill>
                  <a:schemeClr val="accent1"/>
                </a:solidFill>
                <a:cs typeface="Arial" pitchFamily="34" charset="0"/>
              </a:rPr>
              <a:t>Luận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82492" y="4083918"/>
            <a:ext cx="3096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Hệ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thống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quản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lý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trắc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nghiệm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957331C1-790B-4813-B307-5663001090D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18" name="Picture 17"/>
          <p:cNvPicPr/>
          <p:nvPr/>
        </p:nvPicPr>
        <p:blipFill>
          <a:blip r:embed="rId2"/>
          <a:stretch>
            <a:fillRect/>
          </a:stretch>
        </p:blipFill>
        <p:spPr>
          <a:xfrm>
            <a:off x="1398673" y="1707654"/>
            <a:ext cx="2885295" cy="19503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76056" y="1131590"/>
            <a:ext cx="3744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Hạn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chế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vẹn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nảy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thẩm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mỹ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71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932040" y="918630"/>
            <a:ext cx="4032448" cy="352839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699792" y="329183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모바일 이미지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 algn="l"/>
            <a:r>
              <a:rPr lang="en-US" altLang="ko-KR" sz="3600" b="1" dirty="0" err="1" smtClean="0">
                <a:solidFill>
                  <a:schemeClr val="accent1"/>
                </a:solidFill>
                <a:cs typeface="Arial" pitchFamily="34" charset="0"/>
              </a:rPr>
              <a:t>Kết</a:t>
            </a:r>
            <a:r>
              <a:rPr lang="en-US" altLang="ko-KR" sz="36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3600" b="1" dirty="0" err="1" smtClean="0">
                <a:solidFill>
                  <a:schemeClr val="accent1"/>
                </a:solidFill>
                <a:cs typeface="Arial" pitchFamily="34" charset="0"/>
              </a:rPr>
              <a:t>Luận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82492" y="4083918"/>
            <a:ext cx="3096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Hệ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thống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quản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lý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trắc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nghiệm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957331C1-790B-4813-B307-5663001090D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18" name="Picture 17"/>
          <p:cNvPicPr/>
          <p:nvPr/>
        </p:nvPicPr>
        <p:blipFill>
          <a:blip r:embed="rId2"/>
          <a:stretch>
            <a:fillRect/>
          </a:stretch>
        </p:blipFill>
        <p:spPr>
          <a:xfrm>
            <a:off x="1398673" y="1707654"/>
            <a:ext cx="2885295" cy="19503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76056" y="1131590"/>
            <a:ext cx="374441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Hướng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triển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:</a:t>
            </a: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Oracle </a:t>
            </a:r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8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latin typeface="+mj-lt"/>
              </a:rPr>
              <a:t>Thank you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543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0" y="2355726"/>
            <a:ext cx="5472608" cy="399981"/>
          </a:xfrm>
        </p:spPr>
        <p:txBody>
          <a:bodyPr/>
          <a:lstStyle/>
          <a:p>
            <a:r>
              <a:rPr lang="en-US" altLang="ko-KR" dirty="0" err="1" smtClean="0"/>
              <a:t>Phần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Mở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Đầu</a:t>
            </a:r>
            <a:endParaRPr lang="ko-KR" altLang="en-US" b="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364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/>
          <p:cNvSpPr/>
          <p:nvPr/>
        </p:nvSpPr>
        <p:spPr>
          <a:xfrm>
            <a:off x="2917392" y="1297357"/>
            <a:ext cx="3237359" cy="3237359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-108520" y="51470"/>
            <a:ext cx="9144000" cy="776530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en-US" altLang="ko-KR" dirty="0" err="1" smtClean="0">
                <a:solidFill>
                  <a:schemeClr val="accent1"/>
                </a:solidFill>
              </a:rPr>
              <a:t>Phần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en-US" altLang="ko-KR" dirty="0" err="1" smtClean="0"/>
              <a:t>Mở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đầu</a:t>
            </a:r>
            <a:endParaRPr lang="ko-KR" alt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3808790" y="2174206"/>
            <a:ext cx="1493952" cy="1493952"/>
            <a:chOff x="7092280" y="2517710"/>
            <a:chExt cx="971680" cy="971680"/>
          </a:xfrm>
        </p:grpSpPr>
        <p:sp>
          <p:nvSpPr>
            <p:cNvPr id="36" name="Oval 35"/>
            <p:cNvSpPr/>
            <p:nvPr/>
          </p:nvSpPr>
          <p:spPr>
            <a:xfrm>
              <a:off x="7092280" y="2517710"/>
              <a:ext cx="971680" cy="97168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7170399" y="2595829"/>
              <a:ext cx="815441" cy="815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sp>
        <p:nvSpPr>
          <p:cNvPr id="38" name="Block Arc 14"/>
          <p:cNvSpPr/>
          <p:nvPr/>
        </p:nvSpPr>
        <p:spPr>
          <a:xfrm rot="16200000">
            <a:off x="4159627" y="2521879"/>
            <a:ext cx="798080" cy="79860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5176942" y="3888146"/>
            <a:ext cx="693414" cy="6934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1" name="Oval 40"/>
          <p:cNvSpPr/>
          <p:nvPr/>
        </p:nvSpPr>
        <p:spPr>
          <a:xfrm>
            <a:off x="2988727" y="3748023"/>
            <a:ext cx="693414" cy="6934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2" name="Oval 41"/>
          <p:cNvSpPr/>
          <p:nvPr/>
        </p:nvSpPr>
        <p:spPr>
          <a:xfrm>
            <a:off x="2696410" y="1951465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3" name="Oval 42"/>
          <p:cNvSpPr/>
          <p:nvPr/>
        </p:nvSpPr>
        <p:spPr>
          <a:xfrm>
            <a:off x="4399795" y="950650"/>
            <a:ext cx="693414" cy="6934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4" name="Oval 43"/>
          <p:cNvSpPr/>
          <p:nvPr/>
        </p:nvSpPr>
        <p:spPr>
          <a:xfrm>
            <a:off x="5790484" y="2328613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8" name="Oval 21"/>
          <p:cNvSpPr>
            <a:spLocks noChangeAspect="1"/>
          </p:cNvSpPr>
          <p:nvPr/>
        </p:nvSpPr>
        <p:spPr>
          <a:xfrm>
            <a:off x="3390123" y="2169179"/>
            <a:ext cx="418667" cy="42216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/>
          </a:p>
        </p:txBody>
      </p:sp>
      <p:sp>
        <p:nvSpPr>
          <p:cNvPr id="49" name="Rounded Rectangle 27"/>
          <p:cNvSpPr/>
          <p:nvPr/>
        </p:nvSpPr>
        <p:spPr>
          <a:xfrm>
            <a:off x="4349367" y="3773188"/>
            <a:ext cx="418599" cy="32154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/>
          </a:p>
        </p:txBody>
      </p:sp>
      <p:sp>
        <p:nvSpPr>
          <p:cNvPr id="51" name="Rectangle 9"/>
          <p:cNvSpPr/>
          <p:nvPr/>
        </p:nvSpPr>
        <p:spPr>
          <a:xfrm>
            <a:off x="5353623" y="4058782"/>
            <a:ext cx="376185" cy="35214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6" name="TextBox 55"/>
          <p:cNvSpPr txBox="1"/>
          <p:nvPr/>
        </p:nvSpPr>
        <p:spPr>
          <a:xfrm>
            <a:off x="243034" y="1879566"/>
            <a:ext cx="2305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Tính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cấp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thiết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của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đề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tài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56480" y="3645078"/>
            <a:ext cx="2091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Mục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tiêu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nghiên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cứu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344266" y="831724"/>
            <a:ext cx="2843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Nhiệm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vụ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nghiên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cứu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582573" y="2221700"/>
            <a:ext cx="2091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Phạm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vi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nghiên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cứu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121412" y="3769220"/>
            <a:ext cx="27710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Phương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pháp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nghiên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cứu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đề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tài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Freeform 20">
            <a:extLst>
              <a:ext uri="{FF2B5EF4-FFF2-40B4-BE49-F238E27FC236}">
                <a16:creationId xmlns:a16="http://schemas.microsoft.com/office/drawing/2014/main" xmlns="" id="{4AF5DC0B-2E38-4597-A1FB-A2F7FC795756}"/>
              </a:ext>
            </a:extLst>
          </p:cNvPr>
          <p:cNvSpPr/>
          <p:nvPr/>
        </p:nvSpPr>
        <p:spPr>
          <a:xfrm>
            <a:off x="2847570" y="2093033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accent1"/>
              </a:solidFill>
            </a:endParaRPr>
          </a:p>
        </p:txBody>
      </p:sp>
      <p:sp>
        <p:nvSpPr>
          <p:cNvPr id="52" name="Donut 24">
            <a:extLst>
              <a:ext uri="{FF2B5EF4-FFF2-40B4-BE49-F238E27FC236}">
                <a16:creationId xmlns:a16="http://schemas.microsoft.com/office/drawing/2014/main" xmlns="" id="{C668782D-21A6-4E67-919E-8C8CE8763B75}"/>
              </a:ext>
            </a:extLst>
          </p:cNvPr>
          <p:cNvSpPr/>
          <p:nvPr/>
        </p:nvSpPr>
        <p:spPr>
          <a:xfrm>
            <a:off x="3133541" y="3876161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bg1"/>
              </a:solidFill>
            </a:endParaRPr>
          </a:p>
        </p:txBody>
      </p:sp>
      <p:sp>
        <p:nvSpPr>
          <p:cNvPr id="73" name="Round Same Side Corner Rectangle 19">
            <a:extLst>
              <a:ext uri="{FF2B5EF4-FFF2-40B4-BE49-F238E27FC236}">
                <a16:creationId xmlns:a16="http://schemas.microsoft.com/office/drawing/2014/main" xmlns="" id="{4C393668-23A4-4F9D-9769-4F4640D9BBB3}"/>
              </a:ext>
            </a:extLst>
          </p:cNvPr>
          <p:cNvSpPr/>
          <p:nvPr/>
        </p:nvSpPr>
        <p:spPr>
          <a:xfrm>
            <a:off x="6010204" y="2536702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4" name="Oval 35">
            <a:extLst>
              <a:ext uri="{FF2B5EF4-FFF2-40B4-BE49-F238E27FC236}">
                <a16:creationId xmlns:a16="http://schemas.microsoft.com/office/drawing/2014/main" xmlns="" id="{847A4433-3017-4B76-B01B-2FCC2E5FB8C1}"/>
              </a:ext>
            </a:extLst>
          </p:cNvPr>
          <p:cNvSpPr/>
          <p:nvPr/>
        </p:nvSpPr>
        <p:spPr>
          <a:xfrm>
            <a:off x="4619766" y="1088456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748517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/>
          <p:cNvSpPr/>
          <p:nvPr/>
        </p:nvSpPr>
        <p:spPr>
          <a:xfrm>
            <a:off x="5600391" y="2717717"/>
            <a:ext cx="1521253" cy="1397815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en-US" altLang="ko-KR" dirty="0" err="1" smtClean="0">
                <a:solidFill>
                  <a:schemeClr val="accent1"/>
                </a:solidFill>
              </a:rPr>
              <a:t>Phần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en-US" altLang="ko-KR" dirty="0" err="1" smtClean="0"/>
              <a:t>Mở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đầu</a:t>
            </a:r>
            <a:endParaRPr lang="ko-KR" alt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5897237" y="3057868"/>
            <a:ext cx="950917" cy="795608"/>
            <a:chOff x="7092280" y="2517710"/>
            <a:chExt cx="971680" cy="971680"/>
          </a:xfrm>
        </p:grpSpPr>
        <p:sp>
          <p:nvSpPr>
            <p:cNvPr id="36" name="Oval 35"/>
            <p:cNvSpPr/>
            <p:nvPr/>
          </p:nvSpPr>
          <p:spPr>
            <a:xfrm>
              <a:off x="7092280" y="2517710"/>
              <a:ext cx="971680" cy="97168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7170399" y="2595829"/>
              <a:ext cx="815441" cy="815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Block Arc 14"/>
          <p:cNvSpPr/>
          <p:nvPr/>
        </p:nvSpPr>
        <p:spPr>
          <a:xfrm rot="16200000">
            <a:off x="6148507" y="3186120"/>
            <a:ext cx="425020" cy="508322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6813322" y="4249644"/>
            <a:ext cx="441366" cy="36928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40"/>
          <p:cNvSpPr/>
          <p:nvPr/>
        </p:nvSpPr>
        <p:spPr>
          <a:xfrm>
            <a:off x="5450215" y="4002397"/>
            <a:ext cx="441366" cy="36928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Oval 41"/>
          <p:cNvSpPr/>
          <p:nvPr/>
        </p:nvSpPr>
        <p:spPr>
          <a:xfrm>
            <a:off x="3985336" y="1365374"/>
            <a:ext cx="1300762" cy="12335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Oval 42"/>
          <p:cNvSpPr/>
          <p:nvPr/>
        </p:nvSpPr>
        <p:spPr>
          <a:xfrm>
            <a:off x="6284184" y="1982161"/>
            <a:ext cx="441366" cy="36928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43"/>
          <p:cNvSpPr/>
          <p:nvPr/>
        </p:nvSpPr>
        <p:spPr>
          <a:xfrm>
            <a:off x="7211064" y="2946676"/>
            <a:ext cx="441366" cy="3692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Rectangle 9"/>
          <p:cNvSpPr/>
          <p:nvPr/>
        </p:nvSpPr>
        <p:spPr>
          <a:xfrm>
            <a:off x="6914282" y="4326371"/>
            <a:ext cx="239446" cy="1875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4060135" y="4116803"/>
            <a:ext cx="1355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Mục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tiêu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nghiên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cứu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228656" y="1863233"/>
            <a:ext cx="1915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Nhiện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vụ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nghiên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cứu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717859" y="2968160"/>
            <a:ext cx="14298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Phạm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vi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nghiên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cứu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431747" y="4113795"/>
            <a:ext cx="1915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Phương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pháp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nghiên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cứu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đề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tài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Freeform 20">
            <a:extLst>
              <a:ext uri="{FF2B5EF4-FFF2-40B4-BE49-F238E27FC236}">
                <a16:creationId xmlns:a16="http://schemas.microsoft.com/office/drawing/2014/main" xmlns="" id="{4AF5DC0B-2E38-4597-A1FB-A2F7FC795756}"/>
              </a:ext>
            </a:extLst>
          </p:cNvPr>
          <p:cNvSpPr/>
          <p:nvPr/>
        </p:nvSpPr>
        <p:spPr>
          <a:xfrm>
            <a:off x="4342430" y="1700415"/>
            <a:ext cx="609301" cy="544072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2" name="Donut 24">
            <a:extLst>
              <a:ext uri="{FF2B5EF4-FFF2-40B4-BE49-F238E27FC236}">
                <a16:creationId xmlns:a16="http://schemas.microsoft.com/office/drawing/2014/main" xmlns="" id="{C668782D-21A6-4E67-919E-8C8CE8763B75}"/>
              </a:ext>
            </a:extLst>
          </p:cNvPr>
          <p:cNvSpPr/>
          <p:nvPr/>
        </p:nvSpPr>
        <p:spPr>
          <a:xfrm>
            <a:off x="5546960" y="4077715"/>
            <a:ext cx="275993" cy="232797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3" name="Round Same Side Corner Rectangle 19">
            <a:extLst>
              <a:ext uri="{FF2B5EF4-FFF2-40B4-BE49-F238E27FC236}">
                <a16:creationId xmlns:a16="http://schemas.microsoft.com/office/drawing/2014/main" xmlns="" id="{4C393668-23A4-4F9D-9769-4F4640D9BBB3}"/>
              </a:ext>
            </a:extLst>
          </p:cNvPr>
          <p:cNvSpPr/>
          <p:nvPr/>
        </p:nvSpPr>
        <p:spPr>
          <a:xfrm>
            <a:off x="7323943" y="3046957"/>
            <a:ext cx="184011" cy="190219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Oval 35">
            <a:extLst>
              <a:ext uri="{FF2B5EF4-FFF2-40B4-BE49-F238E27FC236}">
                <a16:creationId xmlns:a16="http://schemas.microsoft.com/office/drawing/2014/main" xmlns="" id="{847A4433-3017-4B76-B01B-2FCC2E5FB8C1}"/>
              </a:ext>
            </a:extLst>
          </p:cNvPr>
          <p:cNvSpPr/>
          <p:nvPr/>
        </p:nvSpPr>
        <p:spPr>
          <a:xfrm>
            <a:off x="6412698" y="2069568"/>
            <a:ext cx="184338" cy="194465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ounded Rectangle 1"/>
          <p:cNvSpPr/>
          <p:nvPr/>
        </p:nvSpPr>
        <p:spPr>
          <a:xfrm>
            <a:off x="395536" y="952141"/>
            <a:ext cx="2952328" cy="36575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cử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- 100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chấm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35516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38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51" grpId="0" animBg="1"/>
      <p:bldP spid="59" grpId="0"/>
      <p:bldP spid="65" grpId="0"/>
      <p:bldP spid="68" grpId="0"/>
      <p:bldP spid="71" grpId="0"/>
      <p:bldP spid="47" grpId="0" animBg="1"/>
      <p:bldP spid="52" grpId="0" animBg="1"/>
      <p:bldP spid="73" grpId="0" animBg="1"/>
      <p:bldP spid="74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7504" y="1131590"/>
            <a:ext cx="3140151" cy="316835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994965" y="2636627"/>
            <a:ext cx="1616522" cy="1519299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en-US" altLang="ko-KR" dirty="0" err="1" smtClean="0">
                <a:solidFill>
                  <a:schemeClr val="accent1"/>
                </a:solidFill>
              </a:rPr>
              <a:t>Phần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en-US" altLang="ko-KR" dirty="0" err="1" smtClean="0"/>
              <a:t>Mở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đầu</a:t>
            </a:r>
            <a:endParaRPr lang="ko-KR" alt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5402829" y="3009559"/>
            <a:ext cx="874467" cy="795608"/>
            <a:chOff x="7092280" y="2517710"/>
            <a:chExt cx="971680" cy="971680"/>
          </a:xfrm>
        </p:grpSpPr>
        <p:sp>
          <p:nvSpPr>
            <p:cNvPr id="36" name="Oval 35"/>
            <p:cNvSpPr/>
            <p:nvPr/>
          </p:nvSpPr>
          <p:spPr>
            <a:xfrm>
              <a:off x="7092280" y="2517710"/>
              <a:ext cx="971680" cy="97168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7170399" y="2595829"/>
              <a:ext cx="815441" cy="815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Block Arc 14"/>
          <p:cNvSpPr/>
          <p:nvPr/>
        </p:nvSpPr>
        <p:spPr>
          <a:xfrm rot="16200000">
            <a:off x="5634440" y="3153202"/>
            <a:ext cx="425020" cy="508322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6284184" y="4619791"/>
            <a:ext cx="441366" cy="36928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40"/>
          <p:cNvSpPr/>
          <p:nvPr/>
        </p:nvSpPr>
        <p:spPr>
          <a:xfrm>
            <a:off x="3374419" y="1700229"/>
            <a:ext cx="1456446" cy="123896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Oval 41"/>
          <p:cNvSpPr/>
          <p:nvPr/>
        </p:nvSpPr>
        <p:spPr>
          <a:xfrm>
            <a:off x="5164221" y="4610874"/>
            <a:ext cx="381229" cy="3713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Oval 42"/>
          <p:cNvSpPr/>
          <p:nvPr/>
        </p:nvSpPr>
        <p:spPr>
          <a:xfrm>
            <a:off x="6284184" y="1982161"/>
            <a:ext cx="441366" cy="36928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43"/>
          <p:cNvSpPr/>
          <p:nvPr/>
        </p:nvSpPr>
        <p:spPr>
          <a:xfrm>
            <a:off x="6975386" y="3300976"/>
            <a:ext cx="441366" cy="3692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Rectangle 9"/>
          <p:cNvSpPr/>
          <p:nvPr/>
        </p:nvSpPr>
        <p:spPr>
          <a:xfrm>
            <a:off x="6385144" y="4696518"/>
            <a:ext cx="239446" cy="1875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3377289" y="4444829"/>
            <a:ext cx="16685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Tính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cấp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thiết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của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đề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tài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111" y="1203598"/>
            <a:ext cx="307119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quản lý và thi trắc nghiệm trên </a:t>
            </a:r>
            <a:r>
              <a:rPr lang="nl-NL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 tính 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hỗ trợ </a:t>
            </a:r>
            <a:r>
              <a:rPr lang="nl-NL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nl-NL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nl-NL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iệc 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liên quan đến thi cử </a:t>
            </a:r>
            <a:endParaRPr lang="nl-NL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nl-NL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Giúp 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tiết kiệm </a:t>
            </a:r>
            <a:r>
              <a:rPr lang="nl-NL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 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thời </a:t>
            </a:r>
            <a:r>
              <a:rPr lang="nl-NL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nl-NL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nhanh chóng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giảm </a:t>
            </a:r>
            <a:r>
              <a:rPr lang="nl-NL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 lực 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nhiều </a:t>
            </a:r>
            <a:endParaRPr lang="nl-NL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hơn so 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với cách làm việc cũ, dễ sử </a:t>
            </a:r>
            <a:endParaRPr lang="nl-NL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dụng và 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chính </a:t>
            </a:r>
            <a:r>
              <a:rPr lang="nl-NL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228656" y="1863233"/>
            <a:ext cx="1915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Nhiệm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vụ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nghiên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cứu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767476" y="3194061"/>
            <a:ext cx="1915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Phạm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vi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nghiên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cứu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228656" y="4500863"/>
            <a:ext cx="1915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Phương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pháp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nghiên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cứu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đề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tài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Freeform 20">
            <a:extLst>
              <a:ext uri="{FF2B5EF4-FFF2-40B4-BE49-F238E27FC236}">
                <a16:creationId xmlns:a16="http://schemas.microsoft.com/office/drawing/2014/main" xmlns="" id="{4AF5DC0B-2E38-4597-A1FB-A2F7FC795756}"/>
              </a:ext>
            </a:extLst>
          </p:cNvPr>
          <p:cNvSpPr/>
          <p:nvPr/>
        </p:nvSpPr>
        <p:spPr>
          <a:xfrm>
            <a:off x="5248977" y="4677884"/>
            <a:ext cx="207088" cy="215588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2" name="Donut 24">
            <a:extLst>
              <a:ext uri="{FF2B5EF4-FFF2-40B4-BE49-F238E27FC236}">
                <a16:creationId xmlns:a16="http://schemas.microsoft.com/office/drawing/2014/main" xmlns="" id="{C668782D-21A6-4E67-919E-8C8CE8763B75}"/>
              </a:ext>
            </a:extLst>
          </p:cNvPr>
          <p:cNvSpPr/>
          <p:nvPr/>
        </p:nvSpPr>
        <p:spPr>
          <a:xfrm>
            <a:off x="3775332" y="1930664"/>
            <a:ext cx="654620" cy="666737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3" name="Round Same Side Corner Rectangle 19">
            <a:extLst>
              <a:ext uri="{FF2B5EF4-FFF2-40B4-BE49-F238E27FC236}">
                <a16:creationId xmlns:a16="http://schemas.microsoft.com/office/drawing/2014/main" xmlns="" id="{4C393668-23A4-4F9D-9769-4F4640D9BBB3}"/>
              </a:ext>
            </a:extLst>
          </p:cNvPr>
          <p:cNvSpPr/>
          <p:nvPr/>
        </p:nvSpPr>
        <p:spPr>
          <a:xfrm>
            <a:off x="7088265" y="3401257"/>
            <a:ext cx="184011" cy="190219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Oval 35">
            <a:extLst>
              <a:ext uri="{FF2B5EF4-FFF2-40B4-BE49-F238E27FC236}">
                <a16:creationId xmlns:a16="http://schemas.microsoft.com/office/drawing/2014/main" xmlns="" id="{847A4433-3017-4B76-B01B-2FCC2E5FB8C1}"/>
              </a:ext>
            </a:extLst>
          </p:cNvPr>
          <p:cNvSpPr/>
          <p:nvPr/>
        </p:nvSpPr>
        <p:spPr>
          <a:xfrm>
            <a:off x="6412698" y="2069568"/>
            <a:ext cx="184338" cy="194465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41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6" grpId="0" animBg="1"/>
      <p:bldP spid="38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51" grpId="0" animBg="1"/>
      <p:bldP spid="56" grpId="0"/>
      <p:bldP spid="59" grpId="0"/>
      <p:bldP spid="65" grpId="0"/>
      <p:bldP spid="71" grpId="0"/>
      <p:bldP spid="47" grpId="0" animBg="1"/>
      <p:bldP spid="52" grpId="0" animBg="1"/>
      <p:bldP spid="73" grpId="0" animBg="1"/>
      <p:bldP spid="7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436388" y="914425"/>
            <a:ext cx="3266106" cy="32525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1287353" y="2647713"/>
            <a:ext cx="1616522" cy="1519299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en-US" altLang="ko-KR" dirty="0" err="1" smtClean="0">
                <a:solidFill>
                  <a:schemeClr val="accent1"/>
                </a:solidFill>
              </a:rPr>
              <a:t>Phần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en-US" altLang="ko-KR" dirty="0" err="1" smtClean="0"/>
              <a:t>Mở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đầu</a:t>
            </a:r>
            <a:endParaRPr lang="ko-KR" alt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695217" y="3020645"/>
            <a:ext cx="874467" cy="795608"/>
            <a:chOff x="7092280" y="2517710"/>
            <a:chExt cx="971680" cy="971680"/>
          </a:xfrm>
        </p:grpSpPr>
        <p:sp>
          <p:nvSpPr>
            <p:cNvPr id="36" name="Oval 35"/>
            <p:cNvSpPr/>
            <p:nvPr/>
          </p:nvSpPr>
          <p:spPr>
            <a:xfrm>
              <a:off x="7092280" y="2517710"/>
              <a:ext cx="971680" cy="97168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7170399" y="2595829"/>
              <a:ext cx="815441" cy="815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Block Arc 14"/>
          <p:cNvSpPr/>
          <p:nvPr/>
        </p:nvSpPr>
        <p:spPr>
          <a:xfrm rot="16200000">
            <a:off x="1926828" y="3164288"/>
            <a:ext cx="425020" cy="508322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425114" y="4307918"/>
            <a:ext cx="441366" cy="36928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40"/>
          <p:cNvSpPr/>
          <p:nvPr/>
        </p:nvSpPr>
        <p:spPr>
          <a:xfrm>
            <a:off x="861555" y="2792718"/>
            <a:ext cx="430137" cy="35394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Oval 41"/>
          <p:cNvSpPr/>
          <p:nvPr/>
        </p:nvSpPr>
        <p:spPr>
          <a:xfrm>
            <a:off x="2217952" y="2000684"/>
            <a:ext cx="381229" cy="3713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Oval 42"/>
          <p:cNvSpPr/>
          <p:nvPr/>
        </p:nvSpPr>
        <p:spPr>
          <a:xfrm>
            <a:off x="3709140" y="914425"/>
            <a:ext cx="1635388" cy="121190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43"/>
          <p:cNvSpPr/>
          <p:nvPr/>
        </p:nvSpPr>
        <p:spPr>
          <a:xfrm>
            <a:off x="3267774" y="3312062"/>
            <a:ext cx="441366" cy="3692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Rectangle 9"/>
          <p:cNvSpPr/>
          <p:nvPr/>
        </p:nvSpPr>
        <p:spPr>
          <a:xfrm>
            <a:off x="1526074" y="4384645"/>
            <a:ext cx="239446" cy="1875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2183" y="2036989"/>
            <a:ext cx="2088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Tính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cấp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thiết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của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đề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tài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-180528" y="3312062"/>
            <a:ext cx="14722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Mục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tiêu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nghiên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cứu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580112" y="1007849"/>
            <a:ext cx="30243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nl-NL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 </a:t>
            </a:r>
            <a:r>
              <a:rPr lang="nl-N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</a:t>
            </a:r>
            <a:r>
              <a:rPr lang="nl-NL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 </a:t>
            </a:r>
            <a:r>
              <a:rPr lang="nl-N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cải </a:t>
            </a:r>
            <a:r>
              <a:rPr lang="nl-NL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 hơn, hệ </a:t>
            </a:r>
          </a:p>
          <a:p>
            <a:r>
              <a:rPr lang="nl-N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thống </a:t>
            </a:r>
            <a:r>
              <a:rPr lang="nl-N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trực quan, dễ sử dụng và thân </a:t>
            </a:r>
            <a:r>
              <a:rPr lang="nl-NL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thiện </a:t>
            </a:r>
            <a:endParaRPr lang="nl-NL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với </a:t>
            </a:r>
            <a:r>
              <a:rPr lang="nl-N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người sử dụng. 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nl-NL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Nâng </a:t>
            </a:r>
            <a:r>
              <a:rPr lang="nl-N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cao được chất lượng thi </a:t>
            </a:r>
            <a:r>
              <a:rPr lang="nl-NL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cử</a:t>
            </a:r>
          </a:p>
          <a:p>
            <a:pPr marL="171450" indent="-171450">
              <a:buFontTx/>
              <a:buChar char="-"/>
            </a:pPr>
            <a:r>
              <a:rPr lang="nl-NL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 </a:t>
            </a:r>
            <a:r>
              <a:rPr lang="nl-N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việc quản lý điểm thi tránh sai sót</a:t>
            </a:r>
            <a:r>
              <a:rPr lang="nl-NL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nl-NL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tránh </a:t>
            </a:r>
            <a:r>
              <a:rPr lang="nl-N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nhầm </a:t>
            </a:r>
            <a:r>
              <a:rPr lang="nl-N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lẫn hơn.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000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472658" y="3766887"/>
            <a:ext cx="158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Phạm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vi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nghiên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cứu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213855" y="4307918"/>
            <a:ext cx="1915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Phương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pháp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nghiên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cứu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đề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tài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Freeform 20">
            <a:extLst>
              <a:ext uri="{FF2B5EF4-FFF2-40B4-BE49-F238E27FC236}">
                <a16:creationId xmlns:a16="http://schemas.microsoft.com/office/drawing/2014/main" xmlns="" id="{4AF5DC0B-2E38-4597-A1FB-A2F7FC795756}"/>
              </a:ext>
            </a:extLst>
          </p:cNvPr>
          <p:cNvSpPr/>
          <p:nvPr/>
        </p:nvSpPr>
        <p:spPr>
          <a:xfrm>
            <a:off x="2302708" y="2067694"/>
            <a:ext cx="207088" cy="215588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2" name="Donut 24">
            <a:extLst>
              <a:ext uri="{FF2B5EF4-FFF2-40B4-BE49-F238E27FC236}">
                <a16:creationId xmlns:a16="http://schemas.microsoft.com/office/drawing/2014/main" xmlns="" id="{C668782D-21A6-4E67-919E-8C8CE8763B75}"/>
              </a:ext>
            </a:extLst>
          </p:cNvPr>
          <p:cNvSpPr/>
          <p:nvPr/>
        </p:nvSpPr>
        <p:spPr>
          <a:xfrm>
            <a:off x="948972" y="2854768"/>
            <a:ext cx="255301" cy="229841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3" name="Round Same Side Corner Rectangle 19">
            <a:extLst>
              <a:ext uri="{FF2B5EF4-FFF2-40B4-BE49-F238E27FC236}">
                <a16:creationId xmlns:a16="http://schemas.microsoft.com/office/drawing/2014/main" xmlns="" id="{4C393668-23A4-4F9D-9769-4F4640D9BBB3}"/>
              </a:ext>
            </a:extLst>
          </p:cNvPr>
          <p:cNvSpPr/>
          <p:nvPr/>
        </p:nvSpPr>
        <p:spPr>
          <a:xfrm>
            <a:off x="3380653" y="3412343"/>
            <a:ext cx="184011" cy="190219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Oval 35">
            <a:extLst>
              <a:ext uri="{FF2B5EF4-FFF2-40B4-BE49-F238E27FC236}">
                <a16:creationId xmlns:a16="http://schemas.microsoft.com/office/drawing/2014/main" xmlns="" id="{847A4433-3017-4B76-B01B-2FCC2E5FB8C1}"/>
              </a:ext>
            </a:extLst>
          </p:cNvPr>
          <p:cNvSpPr/>
          <p:nvPr/>
        </p:nvSpPr>
        <p:spPr>
          <a:xfrm>
            <a:off x="4260636" y="1153382"/>
            <a:ext cx="689180" cy="801491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8718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6" grpId="0" animBg="1"/>
      <p:bldP spid="38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51" grpId="0" animBg="1"/>
      <p:bldP spid="56" grpId="0"/>
      <p:bldP spid="59" grpId="0"/>
      <p:bldP spid="65" grpId="0"/>
      <p:bldP spid="68" grpId="0"/>
      <p:bldP spid="71" grpId="0"/>
      <p:bldP spid="47" grpId="0" animBg="1"/>
      <p:bldP spid="52" grpId="0" animBg="1"/>
      <p:bldP spid="73" grpId="0" animBg="1"/>
      <p:bldP spid="7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228184" y="868870"/>
            <a:ext cx="2808313" cy="365700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287353" y="2647713"/>
            <a:ext cx="1616522" cy="1519299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en-US" altLang="ko-KR" dirty="0" err="1" smtClean="0">
                <a:solidFill>
                  <a:schemeClr val="accent1"/>
                </a:solidFill>
              </a:rPr>
              <a:t>Phần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en-US" altLang="ko-KR" dirty="0" err="1" smtClean="0"/>
              <a:t>Mở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đầu</a:t>
            </a:r>
            <a:endParaRPr lang="ko-KR" alt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695217" y="3020645"/>
            <a:ext cx="874467" cy="795608"/>
            <a:chOff x="7092280" y="2517710"/>
            <a:chExt cx="971680" cy="971680"/>
          </a:xfrm>
        </p:grpSpPr>
        <p:sp>
          <p:nvSpPr>
            <p:cNvPr id="36" name="Oval 35"/>
            <p:cNvSpPr/>
            <p:nvPr/>
          </p:nvSpPr>
          <p:spPr>
            <a:xfrm>
              <a:off x="7092280" y="2517710"/>
              <a:ext cx="971680" cy="97168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7170399" y="2595829"/>
              <a:ext cx="815441" cy="815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Block Arc 14"/>
          <p:cNvSpPr/>
          <p:nvPr/>
        </p:nvSpPr>
        <p:spPr>
          <a:xfrm rot="16200000">
            <a:off x="1926828" y="3164288"/>
            <a:ext cx="425020" cy="508322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2576572" y="4630877"/>
            <a:ext cx="441366" cy="36928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39"/>
          <p:cNvSpPr/>
          <p:nvPr/>
        </p:nvSpPr>
        <p:spPr>
          <a:xfrm>
            <a:off x="1548972" y="4346278"/>
            <a:ext cx="432048" cy="3978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40"/>
          <p:cNvSpPr/>
          <p:nvPr/>
        </p:nvSpPr>
        <p:spPr>
          <a:xfrm>
            <a:off x="861555" y="2792718"/>
            <a:ext cx="430137" cy="35394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Oval 41"/>
          <p:cNvSpPr/>
          <p:nvPr/>
        </p:nvSpPr>
        <p:spPr>
          <a:xfrm>
            <a:off x="2217952" y="2000684"/>
            <a:ext cx="381229" cy="3713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Oval 42"/>
          <p:cNvSpPr/>
          <p:nvPr/>
        </p:nvSpPr>
        <p:spPr>
          <a:xfrm>
            <a:off x="2986411" y="2442006"/>
            <a:ext cx="430812" cy="35071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43"/>
          <p:cNvSpPr/>
          <p:nvPr/>
        </p:nvSpPr>
        <p:spPr>
          <a:xfrm>
            <a:off x="4501820" y="1525772"/>
            <a:ext cx="1592258" cy="14240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Rectangle 9"/>
          <p:cNvSpPr/>
          <p:nvPr/>
        </p:nvSpPr>
        <p:spPr>
          <a:xfrm>
            <a:off x="2677532" y="4707604"/>
            <a:ext cx="239446" cy="1875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2183" y="2036989"/>
            <a:ext cx="2088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Tính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cấp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thiết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của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đề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tài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-120790" y="3362380"/>
            <a:ext cx="1441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Mục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tiêu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nghiên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cứu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2182" y="4444666"/>
            <a:ext cx="14650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Đối</a:t>
            </a:r>
            <a:r>
              <a:rPr lang="en-US" altLang="ko-KR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5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tượng</a:t>
            </a:r>
            <a:r>
              <a:rPr lang="en-US" altLang="ko-KR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5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nghiên</a:t>
            </a:r>
            <a:r>
              <a:rPr lang="en-US" altLang="ko-KR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5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cứu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958923" y="2097371"/>
            <a:ext cx="1519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Nhiệm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vụ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nghiên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cứu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6300193" y="987574"/>
            <a:ext cx="2592288" cy="2919642"/>
            <a:chOff x="1715122" y="4283314"/>
            <a:chExt cx="2869455" cy="4166923"/>
          </a:xfrm>
        </p:grpSpPr>
        <p:sp>
          <p:nvSpPr>
            <p:cNvPr id="67" name="TextBox 66"/>
            <p:cNvSpPr txBox="1"/>
            <p:nvPr/>
          </p:nvSpPr>
          <p:spPr>
            <a:xfrm>
              <a:off x="1874535" y="5155789"/>
              <a:ext cx="2630334" cy="3294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Thời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nghiên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cứu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Từ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tháng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2- 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tháng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5/2021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Đối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tượng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nghiên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cứu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Trường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Cao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đăng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kỹ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nghệ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iệt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Hưng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Nội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dung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nghiên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cứu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việc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lý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ở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trường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đăng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kỹ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nghệ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Việt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Hưng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Công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cụ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triển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khai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+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Hệ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thống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viết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bằng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ngôn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ngữ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C#</a:t>
              </a: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+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Hệ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trị</a:t>
              </a:r>
              <a:r>
                <a:rPr lang="en-US" altLang="ko-KR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cơ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sở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dữ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liệu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SQL Server.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715122" y="4283314"/>
              <a:ext cx="2869455" cy="693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Phạm</a:t>
              </a: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vi </a:t>
              </a:r>
              <a:r>
                <a:rPr lang="en-US" altLang="ko-KR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nghiên</a:t>
              </a: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cứu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2837167" y="4435860"/>
            <a:ext cx="1915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Phương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pháp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nghiên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cứu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đề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tài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Freeform 20">
            <a:extLst>
              <a:ext uri="{FF2B5EF4-FFF2-40B4-BE49-F238E27FC236}">
                <a16:creationId xmlns:a16="http://schemas.microsoft.com/office/drawing/2014/main" xmlns="" id="{4AF5DC0B-2E38-4597-A1FB-A2F7FC795756}"/>
              </a:ext>
            </a:extLst>
          </p:cNvPr>
          <p:cNvSpPr/>
          <p:nvPr/>
        </p:nvSpPr>
        <p:spPr>
          <a:xfrm>
            <a:off x="2302708" y="2067694"/>
            <a:ext cx="207088" cy="215588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2" name="Donut 24">
            <a:extLst>
              <a:ext uri="{FF2B5EF4-FFF2-40B4-BE49-F238E27FC236}">
                <a16:creationId xmlns:a16="http://schemas.microsoft.com/office/drawing/2014/main" xmlns="" id="{C668782D-21A6-4E67-919E-8C8CE8763B75}"/>
              </a:ext>
            </a:extLst>
          </p:cNvPr>
          <p:cNvSpPr/>
          <p:nvPr/>
        </p:nvSpPr>
        <p:spPr>
          <a:xfrm>
            <a:off x="948972" y="2854768"/>
            <a:ext cx="255301" cy="229841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2" name="Round Same Side Corner Rectangle 8">
            <a:extLst>
              <a:ext uri="{FF2B5EF4-FFF2-40B4-BE49-F238E27FC236}">
                <a16:creationId xmlns:a16="http://schemas.microsoft.com/office/drawing/2014/main" xmlns="" id="{F8E284A6-DD7B-4286-9878-9131735222BC}"/>
              </a:ext>
            </a:extLst>
          </p:cNvPr>
          <p:cNvSpPr/>
          <p:nvPr/>
        </p:nvSpPr>
        <p:spPr>
          <a:xfrm>
            <a:off x="1644859" y="4424652"/>
            <a:ext cx="230569" cy="202447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Round Same Side Corner Rectangle 19">
            <a:extLst>
              <a:ext uri="{FF2B5EF4-FFF2-40B4-BE49-F238E27FC236}">
                <a16:creationId xmlns:a16="http://schemas.microsoft.com/office/drawing/2014/main" xmlns="" id="{4C393668-23A4-4F9D-9769-4F4640D9BBB3}"/>
              </a:ext>
            </a:extLst>
          </p:cNvPr>
          <p:cNvSpPr/>
          <p:nvPr/>
        </p:nvSpPr>
        <p:spPr>
          <a:xfrm>
            <a:off x="4966033" y="1865898"/>
            <a:ext cx="663832" cy="733524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Oval 35">
            <a:extLst>
              <a:ext uri="{FF2B5EF4-FFF2-40B4-BE49-F238E27FC236}">
                <a16:creationId xmlns:a16="http://schemas.microsoft.com/office/drawing/2014/main" xmlns="" id="{847A4433-3017-4B76-B01B-2FCC2E5FB8C1}"/>
              </a:ext>
            </a:extLst>
          </p:cNvPr>
          <p:cNvSpPr/>
          <p:nvPr/>
        </p:nvSpPr>
        <p:spPr>
          <a:xfrm>
            <a:off x="3113625" y="2483451"/>
            <a:ext cx="181551" cy="231943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659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6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51" grpId="0" animBg="1"/>
      <p:bldP spid="56" grpId="0"/>
      <p:bldP spid="59" grpId="0"/>
      <p:bldP spid="62" grpId="0"/>
      <p:bldP spid="65" grpId="0"/>
      <p:bldP spid="71" grpId="0"/>
      <p:bldP spid="47" grpId="0" animBg="1"/>
      <p:bldP spid="52" grpId="0" animBg="1"/>
      <p:bldP spid="72" grpId="0" animBg="1"/>
      <p:bldP spid="73" grpId="0" animBg="1"/>
      <p:bldP spid="7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508104" y="1516320"/>
            <a:ext cx="3384376" cy="28053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287353" y="2647713"/>
            <a:ext cx="1616522" cy="1519299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en-US" altLang="ko-KR" dirty="0" err="1" smtClean="0">
                <a:solidFill>
                  <a:schemeClr val="accent1"/>
                </a:solidFill>
              </a:rPr>
              <a:t>Phần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en-US" altLang="ko-KR" dirty="0" err="1" smtClean="0"/>
              <a:t>Mở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đầu</a:t>
            </a:r>
            <a:endParaRPr lang="ko-KR" alt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695217" y="3020645"/>
            <a:ext cx="874467" cy="795608"/>
            <a:chOff x="7092280" y="2517710"/>
            <a:chExt cx="971680" cy="971680"/>
          </a:xfrm>
        </p:grpSpPr>
        <p:sp>
          <p:nvSpPr>
            <p:cNvPr id="36" name="Oval 35"/>
            <p:cNvSpPr/>
            <p:nvPr/>
          </p:nvSpPr>
          <p:spPr>
            <a:xfrm>
              <a:off x="7092280" y="2517710"/>
              <a:ext cx="971680" cy="97168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7170399" y="2595829"/>
              <a:ext cx="815441" cy="815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Block Arc 14"/>
          <p:cNvSpPr/>
          <p:nvPr/>
        </p:nvSpPr>
        <p:spPr>
          <a:xfrm rot="16200000">
            <a:off x="1926828" y="3164288"/>
            <a:ext cx="425020" cy="508322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3565606" y="1896185"/>
            <a:ext cx="1419364" cy="133171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40"/>
          <p:cNvSpPr/>
          <p:nvPr/>
        </p:nvSpPr>
        <p:spPr>
          <a:xfrm>
            <a:off x="861555" y="2792718"/>
            <a:ext cx="430137" cy="35394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Oval 41"/>
          <p:cNvSpPr/>
          <p:nvPr/>
        </p:nvSpPr>
        <p:spPr>
          <a:xfrm>
            <a:off x="2217952" y="2000684"/>
            <a:ext cx="381229" cy="3713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Oval 42"/>
          <p:cNvSpPr/>
          <p:nvPr/>
        </p:nvSpPr>
        <p:spPr>
          <a:xfrm>
            <a:off x="2685885" y="4125567"/>
            <a:ext cx="430812" cy="35071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43"/>
          <p:cNvSpPr/>
          <p:nvPr/>
        </p:nvSpPr>
        <p:spPr>
          <a:xfrm>
            <a:off x="1183390" y="4172926"/>
            <a:ext cx="465038" cy="3864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Rectangle 9"/>
          <p:cNvSpPr/>
          <p:nvPr/>
        </p:nvSpPr>
        <p:spPr>
          <a:xfrm>
            <a:off x="3890277" y="2202494"/>
            <a:ext cx="770021" cy="67629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2183" y="2036989"/>
            <a:ext cx="2088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Tính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cấp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thiết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của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đề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tài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-108520" y="3250742"/>
            <a:ext cx="1441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Mục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tiêu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nghiên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cứu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130381" y="4143516"/>
            <a:ext cx="1519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Nhiệm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vụ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nghiên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cứu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07906" y="4529304"/>
            <a:ext cx="1410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Phạm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vi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nghiên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cứu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5631323" y="1555782"/>
            <a:ext cx="2952327" cy="1477554"/>
            <a:chOff x="1532686" y="4086986"/>
            <a:chExt cx="3267991" cy="2774474"/>
          </a:xfrm>
        </p:grpSpPr>
        <p:sp>
          <p:nvSpPr>
            <p:cNvPr id="70" name="TextBox 69"/>
            <p:cNvSpPr txBox="1"/>
            <p:nvPr/>
          </p:nvSpPr>
          <p:spPr>
            <a:xfrm>
              <a:off x="1874535" y="6399119"/>
              <a:ext cx="2869456" cy="462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532686" y="4086986"/>
              <a:ext cx="3267991" cy="1329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Phương</a:t>
              </a:r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pháp</a:t>
              </a:r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nghiên</a:t>
              </a:r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cứu</a:t>
              </a:r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đề</a:t>
              </a:r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tài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" name="Freeform 20">
            <a:extLst>
              <a:ext uri="{FF2B5EF4-FFF2-40B4-BE49-F238E27FC236}">
                <a16:creationId xmlns:a16="http://schemas.microsoft.com/office/drawing/2014/main" xmlns="" id="{4AF5DC0B-2E38-4597-A1FB-A2F7FC795756}"/>
              </a:ext>
            </a:extLst>
          </p:cNvPr>
          <p:cNvSpPr/>
          <p:nvPr/>
        </p:nvSpPr>
        <p:spPr>
          <a:xfrm>
            <a:off x="2302708" y="2067694"/>
            <a:ext cx="207088" cy="215588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2" name="Donut 24">
            <a:extLst>
              <a:ext uri="{FF2B5EF4-FFF2-40B4-BE49-F238E27FC236}">
                <a16:creationId xmlns:a16="http://schemas.microsoft.com/office/drawing/2014/main" xmlns="" id="{C668782D-21A6-4E67-919E-8C8CE8763B75}"/>
              </a:ext>
            </a:extLst>
          </p:cNvPr>
          <p:cNvSpPr/>
          <p:nvPr/>
        </p:nvSpPr>
        <p:spPr>
          <a:xfrm>
            <a:off x="948972" y="2854768"/>
            <a:ext cx="255301" cy="229841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3" name="Round Same Side Corner Rectangle 19">
            <a:extLst>
              <a:ext uri="{FF2B5EF4-FFF2-40B4-BE49-F238E27FC236}">
                <a16:creationId xmlns:a16="http://schemas.microsoft.com/office/drawing/2014/main" xmlns="" id="{4C393668-23A4-4F9D-9769-4F4640D9BBB3}"/>
              </a:ext>
            </a:extLst>
          </p:cNvPr>
          <p:cNvSpPr/>
          <p:nvPr/>
        </p:nvSpPr>
        <p:spPr>
          <a:xfrm>
            <a:off x="1332038" y="4273651"/>
            <a:ext cx="193880" cy="199081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Oval 35">
            <a:extLst>
              <a:ext uri="{FF2B5EF4-FFF2-40B4-BE49-F238E27FC236}">
                <a16:creationId xmlns:a16="http://schemas.microsoft.com/office/drawing/2014/main" xmlns="" id="{847A4433-3017-4B76-B01B-2FCC2E5FB8C1}"/>
              </a:ext>
            </a:extLst>
          </p:cNvPr>
          <p:cNvSpPr/>
          <p:nvPr/>
        </p:nvSpPr>
        <p:spPr>
          <a:xfrm>
            <a:off x="2813099" y="4167012"/>
            <a:ext cx="181551" cy="231943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5631322" y="2280264"/>
            <a:ext cx="326115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nl-NL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nl-NL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</a:t>
            </a:r>
            <a:r>
              <a:rPr lang="nl-N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pháp nghiên cứu tài </a:t>
            </a:r>
            <a:r>
              <a:rPr lang="nl-NL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nl-NL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Phương </a:t>
            </a:r>
            <a:r>
              <a:rPr lang="nl-N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pháp nghiên cứu thực tiễn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623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6" grpId="0" animBg="1"/>
      <p:bldP spid="38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51" grpId="0" animBg="1"/>
      <p:bldP spid="56" grpId="0"/>
      <p:bldP spid="59" grpId="0"/>
      <p:bldP spid="65" grpId="0"/>
      <p:bldP spid="68" grpId="0"/>
      <p:bldP spid="47" grpId="0" animBg="1"/>
      <p:bldP spid="52" grpId="0" animBg="1"/>
      <p:bldP spid="73" grpId="0" animBg="1"/>
      <p:bldP spid="74" grpId="0" animBg="1"/>
      <p:bldP spid="4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7022</TotalTime>
  <Words>1422</Words>
  <Application>Microsoft Office PowerPoint</Application>
  <PresentationFormat>On-screen Show (16:9)</PresentationFormat>
  <Paragraphs>193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Cover and End Slide Master</vt:lpstr>
      <vt:lpstr>Contents Slide Master</vt:lpstr>
      <vt:lpstr>Section Break Slide Master</vt:lpstr>
      <vt:lpstr>PowerPoint Presentation</vt:lpstr>
      <vt:lpstr>  TỔNG QUAN</vt:lpstr>
      <vt:lpstr>Phần Mở Đầu</vt:lpstr>
      <vt:lpstr> Phần Mở đầu</vt:lpstr>
      <vt:lpstr> Phần Mở đầu</vt:lpstr>
      <vt:lpstr> Phần Mở đầu</vt:lpstr>
      <vt:lpstr> Phần Mở đầu</vt:lpstr>
      <vt:lpstr> Phần Mở đầu</vt:lpstr>
      <vt:lpstr> Phần Mở đầu</vt:lpstr>
      <vt:lpstr>GIỚI THIỆU TỔNG QUAN HỆ THỐNG</vt:lpstr>
      <vt:lpstr>Giới Thiệu Tổng Quan Hệ Thống</vt:lpstr>
      <vt:lpstr>Giới Thiệu Tổng Quan Hệ Thống</vt:lpstr>
      <vt:lpstr>Giới Thiệu Tổng QuanHệ Thống</vt:lpstr>
      <vt:lpstr>Giới Thiệu Tổng QuanHệ Thống</vt:lpstr>
      <vt:lpstr>Giới Thiệu Tổng QuanHệ Thống</vt:lpstr>
      <vt:lpstr>Giới Thiệu Tổng QuanHệ Thống</vt:lpstr>
      <vt:lpstr>PHÂN TÍCH THIẾT KẾ HỆ THỐNG</vt:lpstr>
      <vt:lpstr>Phân tích thiết kế Hệ Thống</vt:lpstr>
      <vt:lpstr>Phân tích thiết kế Hệ Thống</vt:lpstr>
      <vt:lpstr>Phân tích thiết kế Hệ Thống</vt:lpstr>
      <vt:lpstr>Phân tích thiết kế Hệ Thống</vt:lpstr>
      <vt:lpstr>DEMO VÀ KẾT LUẬN</vt:lpstr>
      <vt:lpstr>Kết Luận</vt:lpstr>
      <vt:lpstr>Kết Luận</vt:lpstr>
      <vt:lpstr>Kết Luận</vt:lpstr>
      <vt:lpstr>Thank you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manh tuan</cp:lastModifiedBy>
  <cp:revision>183</cp:revision>
  <dcterms:created xsi:type="dcterms:W3CDTF">2016-11-07T07:00:36Z</dcterms:created>
  <dcterms:modified xsi:type="dcterms:W3CDTF">2021-06-02T17:55:26Z</dcterms:modified>
</cp:coreProperties>
</file>