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4" d="100"/>
          <a:sy n="64" d="100"/>
        </p:scale>
        <p:origin x="7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1/28/2024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0abxffVPB-4&amp;t=15s" TargetMode="External"/><Relationship Id="rId2" Type="http://schemas.openxmlformats.org/officeDocument/2006/relationships/hyperlink" Target="https://www.youtube.com/watch?v=2jwdyO_Uun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20216" y="952902"/>
            <a:ext cx="4114598" cy="1881266"/>
          </a:xfrm>
        </p:spPr>
        <p:txBody>
          <a:bodyPr>
            <a:normAutofit/>
          </a:bodyPr>
          <a:lstStyle/>
          <a:p>
            <a:pPr algn="l"/>
            <a:r>
              <a:rPr lang="en-US" sz="4000" dirty="0"/>
              <a:t>Personality Identification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222433" y="3060834"/>
            <a:ext cx="5463663" cy="2376682"/>
          </a:xfrm>
        </p:spPr>
        <p:txBody>
          <a:bodyPr>
            <a:normAutofit lnSpcReduction="10000"/>
          </a:bodyPr>
          <a:lstStyle/>
          <a:p>
            <a:pPr algn="l"/>
            <a:r>
              <a:rPr lang="en-US" dirty="0"/>
              <a:t>Presented by :</a:t>
            </a:r>
          </a:p>
          <a:p>
            <a:pPr algn="l"/>
            <a:r>
              <a:rPr lang="en-US" sz="2300" dirty="0"/>
              <a:t>M. Rohith (22127019)</a:t>
            </a:r>
          </a:p>
          <a:p>
            <a:pPr algn="l"/>
            <a:r>
              <a:rPr lang="en-US" sz="2300" dirty="0"/>
              <a:t>K. </a:t>
            </a:r>
            <a:r>
              <a:rPr lang="en-US" sz="2300" dirty="0" err="1"/>
              <a:t>Saikrishna</a:t>
            </a:r>
            <a:r>
              <a:rPr lang="en-US" sz="2300" dirty="0"/>
              <a:t> (22127002)</a:t>
            </a:r>
          </a:p>
          <a:p>
            <a:pPr algn="l"/>
            <a:r>
              <a:rPr lang="en-US" dirty="0"/>
              <a:t>SS. Anjana Priya (22127017)</a:t>
            </a:r>
            <a:br>
              <a:rPr lang="en-US" dirty="0"/>
            </a:br>
            <a:endParaRPr lang="en-US" dirty="0"/>
          </a:p>
          <a:p>
            <a:pPr algn="l"/>
            <a:endParaRPr lang="en-US" dirty="0"/>
          </a:p>
          <a:p>
            <a:pPr algn="l"/>
            <a:endParaRPr lang="en-US" sz="2300" dirty="0"/>
          </a:p>
          <a:p>
            <a:pPr algn="l"/>
            <a:endParaRPr lang="en-US" sz="2300" dirty="0"/>
          </a:p>
        </p:txBody>
      </p:sp>
      <p:pic>
        <p:nvPicPr>
          <p:cNvPr id="8" name="Picture 7">
            <a:extLst>
              <a:ext uri="{FF2B5EF4-FFF2-40B4-BE49-F238E27FC236}">
                <a16:creationId xmlns:a16="http://schemas.microsoft.com/office/drawing/2014/main" id="{F778CC1E-920A-ED1A-041D-6CF976D3F6EA}"/>
              </a:ext>
            </a:extLst>
          </p:cNvPr>
          <p:cNvPicPr>
            <a:picLocks noChangeAspect="1"/>
          </p:cNvPicPr>
          <p:nvPr/>
        </p:nvPicPr>
        <p:blipFill>
          <a:blip r:embed="rId5"/>
          <a:stretch>
            <a:fillRect/>
          </a:stretch>
        </p:blipFill>
        <p:spPr>
          <a:xfrm>
            <a:off x="871287" y="383807"/>
            <a:ext cx="4000500" cy="1143000"/>
          </a:xfrm>
          <a:prstGeom prst="rect">
            <a:avLst/>
          </a:prstGeom>
        </p:spPr>
      </p:pic>
      <p:sp>
        <p:nvSpPr>
          <p:cNvPr id="10" name="TextBox 9">
            <a:extLst>
              <a:ext uri="{FF2B5EF4-FFF2-40B4-BE49-F238E27FC236}">
                <a16:creationId xmlns:a16="http://schemas.microsoft.com/office/drawing/2014/main" id="{B637AD05-7D40-7D49-04F6-DBF323601983}"/>
              </a:ext>
            </a:extLst>
          </p:cNvPr>
          <p:cNvSpPr txBox="1"/>
          <p:nvPr/>
        </p:nvSpPr>
        <p:spPr>
          <a:xfrm>
            <a:off x="7320216" y="5577744"/>
            <a:ext cx="5072513" cy="1000274"/>
          </a:xfrm>
          <a:prstGeom prst="rect">
            <a:avLst/>
          </a:prstGeom>
          <a:noFill/>
        </p:spPr>
        <p:txBody>
          <a:bodyPr wrap="square" rtlCol="0">
            <a:spAutoFit/>
          </a:bodyPr>
          <a:lstStyle/>
          <a:p>
            <a:pPr algn="l"/>
            <a:r>
              <a:rPr lang="en-US" sz="2300" dirty="0">
                <a:highlight>
                  <a:srgbClr val="000000"/>
                </a:highlight>
              </a:rPr>
              <a:t>Under the Guidance of :</a:t>
            </a:r>
            <a:br>
              <a:rPr lang="en-US" sz="2300" dirty="0">
                <a:highlight>
                  <a:srgbClr val="000000"/>
                </a:highlight>
              </a:rPr>
            </a:br>
            <a:r>
              <a:rPr lang="en-IN" sz="1800" b="1" spc="5" dirty="0">
                <a:effectLst/>
                <a:highlight>
                  <a:srgbClr val="000000"/>
                </a:highlight>
                <a:latin typeface="Times New Roman" panose="02020603050405020304" pitchFamily="18" charset="0"/>
                <a:ea typeface="Times New Roman" panose="02020603050405020304" pitchFamily="18" charset="0"/>
              </a:rPr>
              <a:t>MR.S.SELVAKRISHNAN</a:t>
            </a:r>
            <a:br>
              <a:rPr lang="en-IN" sz="1800" b="1" spc="5" dirty="0">
                <a:effectLst/>
                <a:highlight>
                  <a:srgbClr val="000000"/>
                </a:highlight>
                <a:latin typeface="Times New Roman" panose="02020603050405020304" pitchFamily="18" charset="0"/>
                <a:ea typeface="Times New Roman" panose="02020603050405020304" pitchFamily="18" charset="0"/>
              </a:rPr>
            </a:br>
            <a:r>
              <a:rPr lang="en-IN" sz="1800" dirty="0">
                <a:effectLst/>
                <a:highlight>
                  <a:srgbClr val="000000"/>
                </a:highlight>
                <a:latin typeface="Times New Roman" panose="02020603050405020304" pitchFamily="18" charset="0"/>
                <a:ea typeface="Times New Roman" panose="02020603050405020304" pitchFamily="18" charset="0"/>
              </a:rPr>
              <a:t>ASSISTANT PROFESSOR</a:t>
            </a:r>
          </a:p>
        </p:txBody>
      </p:sp>
      <p:sp>
        <p:nvSpPr>
          <p:cNvPr id="12" name="TextBox 11">
            <a:extLst>
              <a:ext uri="{FF2B5EF4-FFF2-40B4-BE49-F238E27FC236}">
                <a16:creationId xmlns:a16="http://schemas.microsoft.com/office/drawing/2014/main" id="{43E8A9CB-0654-53F6-D905-5368DFD73494}"/>
              </a:ext>
            </a:extLst>
          </p:cNvPr>
          <p:cNvSpPr txBox="1"/>
          <p:nvPr/>
        </p:nvSpPr>
        <p:spPr>
          <a:xfrm>
            <a:off x="500513" y="6058631"/>
            <a:ext cx="2002055" cy="369332"/>
          </a:xfrm>
          <a:prstGeom prst="rect">
            <a:avLst/>
          </a:prstGeom>
          <a:noFill/>
        </p:spPr>
        <p:txBody>
          <a:bodyPr wrap="square" rtlCol="0">
            <a:spAutoFit/>
          </a:bodyPr>
          <a:lstStyle/>
          <a:p>
            <a:r>
              <a:rPr lang="en-IN" dirty="0">
                <a:highlight>
                  <a:srgbClr val="000000"/>
                </a:highlight>
              </a:rPr>
              <a:t>Date : 30.01.2024</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E2F1F6-0E34-B18D-3A73-2DE2BED0EB34}"/>
              </a:ext>
            </a:extLst>
          </p:cNvPr>
          <p:cNvSpPr>
            <a:spLocks noGrp="1"/>
          </p:cNvSpPr>
          <p:nvPr>
            <p:ph idx="1"/>
          </p:nvPr>
        </p:nvSpPr>
        <p:spPr>
          <a:xfrm>
            <a:off x="788667" y="1142800"/>
            <a:ext cx="10353762" cy="3714749"/>
          </a:xfrm>
        </p:spPr>
        <p:txBody>
          <a:bodyPr>
            <a:normAutofit/>
          </a:bodyPr>
          <a:lstStyle/>
          <a:p>
            <a:pPr algn="l"/>
            <a:r>
              <a:rPr lang="en-US" sz="1800" b="1" i="0" dirty="0">
                <a:solidFill>
                  <a:srgbClr val="D1D5DB"/>
                </a:solidFill>
                <a:effectLst/>
                <a:latin typeface="Söhne"/>
              </a:rPr>
              <a:t>"My True Type: Clarifying Your Personality Type, Preferences &amp; Functions" by A.J. </a:t>
            </a:r>
            <a:r>
              <a:rPr lang="en-US" sz="1800" b="1" i="0" dirty="0" err="1">
                <a:solidFill>
                  <a:srgbClr val="D1D5DB"/>
                </a:solidFill>
                <a:effectLst/>
                <a:latin typeface="Söhne"/>
              </a:rPr>
              <a:t>Drenth</a:t>
            </a:r>
            <a:endParaRPr lang="en-US" sz="1800" b="0" i="0" dirty="0">
              <a:solidFill>
                <a:srgbClr val="D1D5DB"/>
              </a:solidFill>
              <a:effectLst/>
              <a:latin typeface="Söhne"/>
            </a:endParaRPr>
          </a:p>
          <a:p>
            <a:pPr algn="l">
              <a:buFont typeface="Arial" panose="020B0604020202020204" pitchFamily="34" charset="0"/>
              <a:buChar char="•"/>
            </a:pPr>
            <a:r>
              <a:rPr lang="en-US" sz="1800" b="0" i="0" dirty="0">
                <a:solidFill>
                  <a:srgbClr val="D1D5DB"/>
                </a:solidFill>
                <a:effectLst/>
                <a:latin typeface="Söhne"/>
              </a:rPr>
              <a:t>Context: A.J. </a:t>
            </a:r>
            <a:r>
              <a:rPr lang="en-US" sz="1800" b="0" i="0" dirty="0" err="1">
                <a:solidFill>
                  <a:srgbClr val="D1D5DB"/>
                </a:solidFill>
                <a:effectLst/>
                <a:latin typeface="Söhne"/>
              </a:rPr>
              <a:t>Drenth's</a:t>
            </a:r>
            <a:r>
              <a:rPr lang="en-US" sz="1800" b="0" i="0" dirty="0">
                <a:solidFill>
                  <a:srgbClr val="D1D5DB"/>
                </a:solidFill>
                <a:effectLst/>
                <a:latin typeface="Söhne"/>
              </a:rPr>
              <a:t> second book provides further clarification on personality types, delving into cognitive functions and helping readers determine their true type. It emphasizes self-discovery and personal development within the context of the MBTI.</a:t>
            </a:r>
          </a:p>
          <a:p>
            <a:pPr algn="l"/>
            <a:r>
              <a:rPr lang="en-US" sz="1800" b="1" i="0" dirty="0">
                <a:solidFill>
                  <a:srgbClr val="D1D5DB"/>
                </a:solidFill>
                <a:effectLst/>
                <a:latin typeface="Söhne"/>
              </a:rPr>
              <a:t>"Type Talk: The 16 Personality Types That Determine How We Live, Love, and Work" by Otto Kroeger and Janet M. Thuesen</a:t>
            </a:r>
            <a:endParaRPr lang="en-US" sz="1800" b="0" i="0" dirty="0">
              <a:solidFill>
                <a:srgbClr val="D1D5DB"/>
              </a:solidFill>
              <a:effectLst/>
              <a:latin typeface="Söhne"/>
            </a:endParaRPr>
          </a:p>
          <a:p>
            <a:pPr algn="l">
              <a:buFont typeface="Arial" panose="020B0604020202020204" pitchFamily="34" charset="0"/>
              <a:buChar char="•"/>
            </a:pPr>
            <a:r>
              <a:rPr lang="en-US" sz="1800" b="0" i="0" dirty="0">
                <a:solidFill>
                  <a:srgbClr val="D1D5DB"/>
                </a:solidFill>
                <a:effectLst/>
                <a:latin typeface="Söhne"/>
              </a:rPr>
              <a:t>Context: This book explores the impact of personality types on various aspects of life, including relationships, communication, and career choices. It provides practical advice on how individuals of different types can understand and relate to each other more effectively</a:t>
            </a:r>
          </a:p>
          <a:p>
            <a:endParaRPr lang="en-IN" dirty="0"/>
          </a:p>
        </p:txBody>
      </p:sp>
    </p:spTree>
    <p:extLst>
      <p:ext uri="{BB962C8B-B14F-4D97-AF65-F5344CB8AC3E}">
        <p14:creationId xmlns:p14="http://schemas.microsoft.com/office/powerpoint/2010/main" val="284324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B9FF-AE42-3FC6-DD63-DD6B643D8D1A}"/>
              </a:ext>
            </a:extLst>
          </p:cNvPr>
          <p:cNvSpPr>
            <a:spLocks noGrp="1"/>
          </p:cNvSpPr>
          <p:nvPr>
            <p:ph type="title"/>
          </p:nvPr>
        </p:nvSpPr>
        <p:spPr/>
        <p:txBody>
          <a:bodyPr/>
          <a:lstStyle/>
          <a:p>
            <a:r>
              <a:rPr lang="en-IN" dirty="0"/>
              <a:t>Proposed Systems </a:t>
            </a:r>
          </a:p>
        </p:txBody>
      </p:sp>
      <p:sp>
        <p:nvSpPr>
          <p:cNvPr id="3" name="Content Placeholder 2">
            <a:extLst>
              <a:ext uri="{FF2B5EF4-FFF2-40B4-BE49-F238E27FC236}">
                <a16:creationId xmlns:a16="http://schemas.microsoft.com/office/drawing/2014/main" id="{F512EE50-83CB-C896-FED1-15CBA670C45C}"/>
              </a:ext>
            </a:extLst>
          </p:cNvPr>
          <p:cNvSpPr>
            <a:spLocks noGrp="1"/>
          </p:cNvSpPr>
          <p:nvPr>
            <p:ph idx="1"/>
          </p:nvPr>
        </p:nvSpPr>
        <p:spPr/>
        <p:txBody>
          <a:bodyPr>
            <a:normAutofit lnSpcReduction="10000"/>
          </a:bodyPr>
          <a:lstStyle/>
          <a:p>
            <a:r>
              <a:rPr lang="en-US" dirty="0"/>
              <a:t>The lack of understanding oneself and the issues erupt by those problems are causing day to day commotion everyday , whether its work place , school or even in home and it requires a solution to resolve this confusion.</a:t>
            </a:r>
          </a:p>
          <a:p>
            <a:endParaRPr lang="en-US" dirty="0"/>
          </a:p>
          <a:p>
            <a:r>
              <a:rPr lang="en-US" dirty="0"/>
              <a:t>The  Proposed systems are  the website's data-driven insights may contribute to research, and it underscores its potential impact on education and parenting by providing valuable insights into different personality profiles. Overall, the presentation aims to showcase the website's positive influence on individual well-being and its broader societal implications.</a:t>
            </a:r>
            <a:endParaRPr lang="en-IN" dirty="0"/>
          </a:p>
        </p:txBody>
      </p:sp>
    </p:spTree>
    <p:extLst>
      <p:ext uri="{BB962C8B-B14F-4D97-AF65-F5344CB8AC3E}">
        <p14:creationId xmlns:p14="http://schemas.microsoft.com/office/powerpoint/2010/main" val="2128288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E1413-36E6-D3AB-CD39-C1159D86FF59}"/>
              </a:ext>
            </a:extLst>
          </p:cNvPr>
          <p:cNvSpPr>
            <a:spLocks noGrp="1"/>
          </p:cNvSpPr>
          <p:nvPr>
            <p:ph type="title"/>
          </p:nvPr>
        </p:nvSpPr>
        <p:spPr/>
        <p:txBody>
          <a:bodyPr/>
          <a:lstStyle/>
          <a:p>
            <a:r>
              <a:rPr lang="en-IN" dirty="0"/>
              <a:t>Dataset , Software and Segregations</a:t>
            </a:r>
          </a:p>
        </p:txBody>
      </p:sp>
      <p:sp>
        <p:nvSpPr>
          <p:cNvPr id="3" name="Content Placeholder 2">
            <a:extLst>
              <a:ext uri="{FF2B5EF4-FFF2-40B4-BE49-F238E27FC236}">
                <a16:creationId xmlns:a16="http://schemas.microsoft.com/office/drawing/2014/main" id="{7401386F-4E96-C611-C949-B3FA2B76DEFB}"/>
              </a:ext>
            </a:extLst>
          </p:cNvPr>
          <p:cNvSpPr>
            <a:spLocks noGrp="1"/>
          </p:cNvSpPr>
          <p:nvPr>
            <p:ph idx="1"/>
          </p:nvPr>
        </p:nvSpPr>
        <p:spPr/>
        <p:txBody>
          <a:bodyPr/>
          <a:lstStyle/>
          <a:p>
            <a:r>
              <a:rPr lang="en-IN" dirty="0"/>
              <a:t>Dataset : Users , References of various Personality Books and other sources.</a:t>
            </a:r>
          </a:p>
          <a:p>
            <a:r>
              <a:rPr lang="en-IN" dirty="0"/>
              <a:t>Software Used : </a:t>
            </a:r>
            <a:br>
              <a:rPr lang="en-IN" dirty="0"/>
            </a:br>
            <a:r>
              <a:rPr lang="en-IN" dirty="0"/>
              <a:t>Front End : HTML,CSS</a:t>
            </a:r>
            <a:br>
              <a:rPr lang="en-IN" dirty="0"/>
            </a:br>
            <a:r>
              <a:rPr lang="en-IN" dirty="0"/>
              <a:t>Back End : </a:t>
            </a:r>
            <a:r>
              <a:rPr lang="en-IN" dirty="0" err="1"/>
              <a:t>Javascript</a:t>
            </a:r>
            <a:endParaRPr lang="en-IN" dirty="0"/>
          </a:p>
          <a:p>
            <a:r>
              <a:rPr lang="en-IN" dirty="0"/>
              <a:t>Segregations :</a:t>
            </a:r>
            <a:br>
              <a:rPr lang="en-IN" dirty="0"/>
            </a:br>
            <a:r>
              <a:rPr lang="en-IN" dirty="0"/>
              <a:t>Point based system </a:t>
            </a:r>
            <a:br>
              <a:rPr lang="en-IN" dirty="0"/>
            </a:br>
            <a:r>
              <a:rPr lang="en-IN" dirty="0"/>
              <a:t>16 Types of Personalities</a:t>
            </a:r>
          </a:p>
          <a:p>
            <a:pPr marL="36900" indent="0">
              <a:buNone/>
            </a:pPr>
            <a:endParaRPr lang="en-IN" dirty="0"/>
          </a:p>
        </p:txBody>
      </p:sp>
    </p:spTree>
    <p:extLst>
      <p:ext uri="{BB962C8B-B14F-4D97-AF65-F5344CB8AC3E}">
        <p14:creationId xmlns:p14="http://schemas.microsoft.com/office/powerpoint/2010/main" val="495362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923C-5949-2799-ECCE-4EB3E04E7E73}"/>
              </a:ext>
            </a:extLst>
          </p:cNvPr>
          <p:cNvSpPr>
            <a:spLocks noGrp="1"/>
          </p:cNvSpPr>
          <p:nvPr>
            <p:ph type="title"/>
          </p:nvPr>
        </p:nvSpPr>
        <p:spPr>
          <a:xfrm>
            <a:off x="634662" y="147587"/>
            <a:ext cx="10838651" cy="1248076"/>
          </a:xfrm>
        </p:spPr>
        <p:txBody>
          <a:bodyPr/>
          <a:lstStyle/>
          <a:p>
            <a:r>
              <a:rPr lang="en-IN" dirty="0"/>
              <a:t>List of Modules</a:t>
            </a:r>
          </a:p>
        </p:txBody>
      </p:sp>
      <p:sp>
        <p:nvSpPr>
          <p:cNvPr id="3" name="Content Placeholder 2">
            <a:extLst>
              <a:ext uri="{FF2B5EF4-FFF2-40B4-BE49-F238E27FC236}">
                <a16:creationId xmlns:a16="http://schemas.microsoft.com/office/drawing/2014/main" id="{2EA16725-EEC3-4E28-57A3-A3989D2990A0}"/>
              </a:ext>
            </a:extLst>
          </p:cNvPr>
          <p:cNvSpPr>
            <a:spLocks noGrp="1"/>
          </p:cNvSpPr>
          <p:nvPr>
            <p:ph idx="1"/>
          </p:nvPr>
        </p:nvSpPr>
        <p:spPr>
          <a:xfrm>
            <a:off x="433138" y="1540042"/>
            <a:ext cx="9798518" cy="4809122"/>
          </a:xfrm>
        </p:spPr>
        <p:txBody>
          <a:bodyPr>
            <a:normAutofit fontScale="25000" lnSpcReduction="20000"/>
          </a:bodyPr>
          <a:lstStyle/>
          <a:p>
            <a:pPr algn="l"/>
            <a:r>
              <a:rPr lang="en-US" sz="6400" b="1" i="0" dirty="0">
                <a:solidFill>
                  <a:srgbClr val="D1D5DB"/>
                </a:solidFill>
                <a:effectLst/>
                <a:latin typeface="Söhne"/>
              </a:rPr>
              <a:t>Data Ingestion and Storage:</a:t>
            </a:r>
            <a:endParaRPr lang="en-US" sz="6400" b="0" i="0" dirty="0">
              <a:solidFill>
                <a:srgbClr val="D1D5DB"/>
              </a:solidFill>
              <a:effectLst/>
              <a:latin typeface="Söhne"/>
            </a:endParaRPr>
          </a:p>
          <a:p>
            <a:pPr algn="l">
              <a:buFont typeface="Arial" panose="020B0604020202020204" pitchFamily="34" charset="0"/>
              <a:buChar char="•"/>
            </a:pPr>
            <a:r>
              <a:rPr lang="en-US" sz="6400" b="0" i="0" dirty="0">
                <a:solidFill>
                  <a:srgbClr val="D1D5DB"/>
                </a:solidFill>
                <a:effectLst/>
                <a:latin typeface="Söhne"/>
              </a:rPr>
              <a:t>Module to handle the ingestion of the dataset into the system.</a:t>
            </a:r>
          </a:p>
          <a:p>
            <a:pPr algn="l">
              <a:buFont typeface="Arial" panose="020B0604020202020204" pitchFamily="34" charset="0"/>
              <a:buChar char="•"/>
            </a:pPr>
            <a:r>
              <a:rPr lang="en-US" sz="6400" b="0" i="0" dirty="0">
                <a:solidFill>
                  <a:srgbClr val="D1D5DB"/>
                </a:solidFill>
                <a:effectLst/>
                <a:latin typeface="Söhne"/>
              </a:rPr>
              <a:t>Storage mechanisms to securely store and manage the dataset.</a:t>
            </a:r>
          </a:p>
          <a:p>
            <a:pPr algn="l"/>
            <a:r>
              <a:rPr lang="en-US" sz="6400" b="1" i="0" dirty="0">
                <a:solidFill>
                  <a:srgbClr val="D1D5DB"/>
                </a:solidFill>
                <a:effectLst/>
                <a:latin typeface="Söhne"/>
              </a:rPr>
              <a:t>Data Processing and Analysis:</a:t>
            </a:r>
            <a:endParaRPr lang="en-US" sz="6400" b="0" i="0" dirty="0">
              <a:solidFill>
                <a:srgbClr val="D1D5DB"/>
              </a:solidFill>
              <a:effectLst/>
              <a:latin typeface="Söhne"/>
            </a:endParaRPr>
          </a:p>
          <a:p>
            <a:pPr algn="l">
              <a:buFont typeface="Arial" panose="020B0604020202020204" pitchFamily="34" charset="0"/>
              <a:buChar char="•"/>
            </a:pPr>
            <a:r>
              <a:rPr lang="en-US" sz="6400" b="0" i="0" dirty="0">
                <a:solidFill>
                  <a:srgbClr val="D1D5DB"/>
                </a:solidFill>
                <a:effectLst/>
                <a:latin typeface="Söhne"/>
              </a:rPr>
              <a:t>Module to process and analyze the dataset.</a:t>
            </a:r>
          </a:p>
          <a:p>
            <a:pPr algn="l">
              <a:buFont typeface="Arial" panose="020B0604020202020204" pitchFamily="34" charset="0"/>
              <a:buChar char="•"/>
            </a:pPr>
            <a:r>
              <a:rPr lang="en-US" sz="6400" b="0" i="0" dirty="0">
                <a:solidFill>
                  <a:srgbClr val="D1D5DB"/>
                </a:solidFill>
                <a:effectLst/>
                <a:latin typeface="Söhne"/>
              </a:rPr>
              <a:t>Integration with data processing libraries or frameworks.</a:t>
            </a:r>
            <a:endParaRPr lang="en-US" sz="6400" dirty="0">
              <a:solidFill>
                <a:srgbClr val="D1D5DB"/>
              </a:solidFill>
              <a:effectLst/>
              <a:latin typeface="Söhne"/>
            </a:endParaRPr>
          </a:p>
          <a:p>
            <a:pPr algn="l"/>
            <a:r>
              <a:rPr lang="en-US" sz="6400" b="1" i="0" dirty="0">
                <a:solidFill>
                  <a:srgbClr val="D1D5DB"/>
                </a:solidFill>
                <a:effectLst/>
                <a:latin typeface="Söhne"/>
              </a:rPr>
              <a:t>Search and Filtering:</a:t>
            </a:r>
            <a:endParaRPr lang="en-US" sz="6400" b="0" i="0" dirty="0">
              <a:solidFill>
                <a:srgbClr val="D1D5DB"/>
              </a:solidFill>
              <a:effectLst/>
              <a:latin typeface="Söhne"/>
            </a:endParaRPr>
          </a:p>
          <a:p>
            <a:pPr algn="l">
              <a:buFont typeface="Arial" panose="020B0604020202020204" pitchFamily="34" charset="0"/>
              <a:buChar char="•"/>
            </a:pPr>
            <a:r>
              <a:rPr lang="en-US" sz="6400" b="0" i="0" dirty="0">
                <a:solidFill>
                  <a:srgbClr val="D1D5DB"/>
                </a:solidFill>
                <a:effectLst/>
                <a:latin typeface="Söhne"/>
              </a:rPr>
              <a:t>Module to enable users to search and filter data based on specific criteria.</a:t>
            </a:r>
          </a:p>
          <a:p>
            <a:pPr algn="l">
              <a:buFont typeface="Arial" panose="020B0604020202020204" pitchFamily="34" charset="0"/>
              <a:buChar char="•"/>
            </a:pPr>
            <a:r>
              <a:rPr lang="en-US" sz="6400" b="0" i="0" dirty="0">
                <a:solidFill>
                  <a:srgbClr val="D1D5DB"/>
                </a:solidFill>
                <a:effectLst/>
                <a:latin typeface="Söhne"/>
              </a:rPr>
              <a:t>Implementation of search algorithms and filtering mechanisms.</a:t>
            </a:r>
          </a:p>
          <a:p>
            <a:pPr algn="l"/>
            <a:r>
              <a:rPr lang="en-US" sz="6400" b="1" i="0" dirty="0">
                <a:solidFill>
                  <a:srgbClr val="D1D5DB"/>
                </a:solidFill>
                <a:effectLst/>
                <a:latin typeface="Söhne"/>
              </a:rPr>
              <a:t>Dashboard Creation:</a:t>
            </a:r>
            <a:endParaRPr lang="en-US" sz="6400" b="0" i="0" dirty="0">
              <a:solidFill>
                <a:srgbClr val="D1D5DB"/>
              </a:solidFill>
              <a:effectLst/>
              <a:latin typeface="Söhne"/>
            </a:endParaRPr>
          </a:p>
          <a:p>
            <a:pPr algn="l">
              <a:buFont typeface="Arial" panose="020B0604020202020204" pitchFamily="34" charset="0"/>
              <a:buChar char="•"/>
            </a:pPr>
            <a:r>
              <a:rPr lang="en-US" sz="6400" b="0" i="0" dirty="0">
                <a:solidFill>
                  <a:srgbClr val="D1D5DB"/>
                </a:solidFill>
                <a:effectLst/>
                <a:latin typeface="Söhne"/>
              </a:rPr>
              <a:t>Module for users to create personalized dashboards.</a:t>
            </a:r>
          </a:p>
          <a:p>
            <a:pPr algn="l">
              <a:buFont typeface="Arial" panose="020B0604020202020204" pitchFamily="34" charset="0"/>
              <a:buChar char="•"/>
            </a:pPr>
            <a:r>
              <a:rPr lang="en-US" sz="6400" b="0" i="0" dirty="0">
                <a:solidFill>
                  <a:srgbClr val="D1D5DB"/>
                </a:solidFill>
                <a:effectLst/>
                <a:latin typeface="Söhne"/>
              </a:rPr>
              <a:t>Customization options for adding, removing, and arranging visualizations.</a:t>
            </a:r>
          </a:p>
          <a:p>
            <a:pPr algn="l"/>
            <a:r>
              <a:rPr lang="en-US" sz="6400" b="1" i="0" dirty="0">
                <a:solidFill>
                  <a:srgbClr val="D1D5DB"/>
                </a:solidFill>
                <a:effectLst/>
                <a:latin typeface="Söhne"/>
              </a:rPr>
              <a:t>Reporting and Exporting:</a:t>
            </a:r>
            <a:endParaRPr lang="en-US" sz="6400" b="0" i="0" dirty="0">
              <a:solidFill>
                <a:srgbClr val="D1D5DB"/>
              </a:solidFill>
              <a:effectLst/>
              <a:latin typeface="Söhne"/>
            </a:endParaRPr>
          </a:p>
          <a:p>
            <a:pPr algn="l">
              <a:buFont typeface="Arial" panose="020B0604020202020204" pitchFamily="34" charset="0"/>
              <a:buChar char="•"/>
            </a:pPr>
            <a:r>
              <a:rPr lang="en-US" sz="6400" b="0" i="0" dirty="0">
                <a:solidFill>
                  <a:srgbClr val="D1D5DB"/>
                </a:solidFill>
                <a:effectLst/>
                <a:latin typeface="Söhne"/>
              </a:rPr>
              <a:t>Module to generate reports based on the dataset.</a:t>
            </a:r>
          </a:p>
          <a:p>
            <a:pPr algn="l">
              <a:buFont typeface="Arial" panose="020B0604020202020204" pitchFamily="34" charset="0"/>
              <a:buChar char="•"/>
            </a:pPr>
            <a:r>
              <a:rPr lang="en-US" sz="6400" b="0" i="0" dirty="0">
                <a:solidFill>
                  <a:srgbClr val="D1D5DB"/>
                </a:solidFill>
                <a:effectLst/>
                <a:latin typeface="Söhne"/>
              </a:rPr>
              <a:t>Options for exporting data and reports in different formats (e.g., CSV, PDF).</a:t>
            </a:r>
          </a:p>
          <a:p>
            <a:pPr marL="36900" indent="0" algn="l">
              <a:buNone/>
            </a:pPr>
            <a:endParaRPr lang="en-US" b="0" i="0" dirty="0">
              <a:solidFill>
                <a:srgbClr val="D1D5DB"/>
              </a:solidFill>
              <a:effectLst/>
              <a:latin typeface="Söhne"/>
            </a:endParaRPr>
          </a:p>
        </p:txBody>
      </p:sp>
    </p:spTree>
    <p:extLst>
      <p:ext uri="{BB962C8B-B14F-4D97-AF65-F5344CB8AC3E}">
        <p14:creationId xmlns:p14="http://schemas.microsoft.com/office/powerpoint/2010/main" val="188826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C0DD16-2633-719C-69B2-CF0BEC0C44E7}"/>
              </a:ext>
            </a:extLst>
          </p:cNvPr>
          <p:cNvSpPr>
            <a:spLocks noGrp="1"/>
          </p:cNvSpPr>
          <p:nvPr>
            <p:ph idx="1"/>
          </p:nvPr>
        </p:nvSpPr>
        <p:spPr>
          <a:xfrm>
            <a:off x="471638" y="616018"/>
            <a:ext cx="10795919" cy="5650028"/>
          </a:xfrm>
        </p:spPr>
        <p:txBody>
          <a:bodyPr>
            <a:normAutofit/>
          </a:bodyPr>
          <a:lstStyle/>
          <a:p>
            <a:pPr algn="l"/>
            <a:r>
              <a:rPr lang="en-US" sz="1600" b="1" i="0" dirty="0">
                <a:solidFill>
                  <a:srgbClr val="D1D5DB"/>
                </a:solidFill>
                <a:effectLst/>
                <a:latin typeface="Söhne"/>
              </a:rPr>
              <a:t>Data Quality and Validation:</a:t>
            </a:r>
            <a:endParaRPr lang="en-US" sz="1600" b="0" i="0" dirty="0">
              <a:solidFill>
                <a:srgbClr val="D1D5DB"/>
              </a:solidFill>
              <a:effectLst/>
              <a:latin typeface="Söhne"/>
            </a:endParaRPr>
          </a:p>
          <a:p>
            <a:pPr algn="l">
              <a:buFont typeface="Arial" panose="020B0604020202020204" pitchFamily="34" charset="0"/>
              <a:buChar char="•"/>
            </a:pPr>
            <a:r>
              <a:rPr lang="en-US" sz="1600" b="0" i="0" dirty="0">
                <a:solidFill>
                  <a:srgbClr val="D1D5DB"/>
                </a:solidFill>
                <a:effectLst/>
                <a:latin typeface="Söhne"/>
              </a:rPr>
              <a:t>Module to ensure data quality and perform validation checks.</a:t>
            </a:r>
          </a:p>
          <a:p>
            <a:pPr algn="l">
              <a:buFont typeface="Arial" panose="020B0604020202020204" pitchFamily="34" charset="0"/>
              <a:buChar char="•"/>
            </a:pPr>
            <a:r>
              <a:rPr lang="en-US" sz="1600" b="0" i="0" dirty="0">
                <a:solidFill>
                  <a:srgbClr val="D1D5DB"/>
                </a:solidFill>
                <a:effectLst/>
                <a:latin typeface="Söhne"/>
              </a:rPr>
              <a:t>Alerts or notifications for data inconsistencies or errors.</a:t>
            </a:r>
          </a:p>
          <a:p>
            <a:pPr algn="l"/>
            <a:r>
              <a:rPr lang="en-US" sz="1600" b="1" i="0" dirty="0">
                <a:solidFill>
                  <a:srgbClr val="D1D5DB"/>
                </a:solidFill>
                <a:effectLst/>
                <a:latin typeface="Söhne"/>
              </a:rPr>
              <a:t>User Feedback and Interaction:</a:t>
            </a:r>
            <a:endParaRPr lang="en-US" sz="1600" b="0" i="0" dirty="0">
              <a:solidFill>
                <a:srgbClr val="D1D5DB"/>
              </a:solidFill>
              <a:effectLst/>
              <a:latin typeface="Söhne"/>
            </a:endParaRPr>
          </a:p>
          <a:p>
            <a:pPr algn="l">
              <a:buFont typeface="Arial" panose="020B0604020202020204" pitchFamily="34" charset="0"/>
              <a:buChar char="•"/>
            </a:pPr>
            <a:r>
              <a:rPr lang="en-US" sz="1600" b="0" i="0" dirty="0">
                <a:solidFill>
                  <a:srgbClr val="D1D5DB"/>
                </a:solidFill>
                <a:effectLst/>
                <a:latin typeface="Söhne"/>
              </a:rPr>
              <a:t>Module for users to provide feedback on the data or the website.</a:t>
            </a:r>
          </a:p>
          <a:p>
            <a:pPr algn="l">
              <a:buFont typeface="Arial" panose="020B0604020202020204" pitchFamily="34" charset="0"/>
              <a:buChar char="•"/>
            </a:pPr>
            <a:r>
              <a:rPr lang="en-US" sz="1600" b="0" i="0" dirty="0">
                <a:solidFill>
                  <a:srgbClr val="D1D5DB"/>
                </a:solidFill>
                <a:effectLst/>
                <a:latin typeface="Söhne"/>
              </a:rPr>
              <a:t>User interaction features such as comments or ratings.</a:t>
            </a:r>
          </a:p>
          <a:p>
            <a:pPr algn="l"/>
            <a:r>
              <a:rPr lang="en-US" sz="1600" b="1" i="0" dirty="0">
                <a:solidFill>
                  <a:srgbClr val="D1D5DB"/>
                </a:solidFill>
                <a:effectLst/>
                <a:latin typeface="Söhne"/>
              </a:rPr>
              <a:t>Responsive Design:</a:t>
            </a:r>
            <a:endParaRPr lang="en-US" sz="1600" b="0" i="0" dirty="0">
              <a:solidFill>
                <a:srgbClr val="D1D5DB"/>
              </a:solidFill>
              <a:effectLst/>
              <a:latin typeface="Söhne"/>
            </a:endParaRPr>
          </a:p>
          <a:p>
            <a:pPr algn="l">
              <a:buFont typeface="Arial" panose="020B0604020202020204" pitchFamily="34" charset="0"/>
              <a:buChar char="•"/>
            </a:pPr>
            <a:r>
              <a:rPr lang="en-US" sz="1600" b="0" i="0" dirty="0">
                <a:solidFill>
                  <a:srgbClr val="D1D5DB"/>
                </a:solidFill>
                <a:effectLst/>
                <a:latin typeface="Söhne"/>
              </a:rPr>
              <a:t>Module to ensure the website is responsive and accessible across various devices.</a:t>
            </a:r>
          </a:p>
          <a:p>
            <a:pPr algn="l">
              <a:buFont typeface="Arial" panose="020B0604020202020204" pitchFamily="34" charset="0"/>
              <a:buChar char="•"/>
            </a:pPr>
            <a:r>
              <a:rPr lang="en-US" sz="1600" b="0" i="0" dirty="0">
                <a:solidFill>
                  <a:srgbClr val="D1D5DB"/>
                </a:solidFill>
                <a:effectLst/>
                <a:latin typeface="Söhne"/>
              </a:rPr>
              <a:t>Implementation of a mobile-friendly design.</a:t>
            </a:r>
          </a:p>
          <a:p>
            <a:pPr algn="l"/>
            <a:r>
              <a:rPr lang="en-US" sz="1600" b="1" i="0" dirty="0">
                <a:solidFill>
                  <a:srgbClr val="D1D5DB"/>
                </a:solidFill>
                <a:effectLst/>
                <a:latin typeface="Söhne"/>
              </a:rPr>
              <a:t>Administration Panel:</a:t>
            </a:r>
            <a:endParaRPr lang="en-US" sz="1600" b="0" i="0" dirty="0">
              <a:solidFill>
                <a:srgbClr val="D1D5DB"/>
              </a:solidFill>
              <a:effectLst/>
              <a:latin typeface="Söhne"/>
            </a:endParaRPr>
          </a:p>
          <a:p>
            <a:pPr algn="l">
              <a:buFont typeface="Arial" panose="020B0604020202020204" pitchFamily="34" charset="0"/>
              <a:buChar char="•"/>
            </a:pPr>
            <a:r>
              <a:rPr lang="en-US" sz="1600" b="0" i="0" dirty="0">
                <a:solidFill>
                  <a:srgbClr val="D1D5DB"/>
                </a:solidFill>
                <a:effectLst/>
                <a:latin typeface="Söhne"/>
              </a:rPr>
              <a:t>Module for administrators to manage users, datasets, and system settings.</a:t>
            </a:r>
          </a:p>
          <a:p>
            <a:pPr algn="l">
              <a:buFont typeface="Arial" panose="020B0604020202020204" pitchFamily="34" charset="0"/>
              <a:buChar char="•"/>
            </a:pPr>
            <a:r>
              <a:rPr lang="en-US" sz="1600" b="0" i="0" dirty="0">
                <a:solidFill>
                  <a:srgbClr val="D1D5DB"/>
                </a:solidFill>
                <a:effectLst/>
                <a:latin typeface="Söhne"/>
              </a:rPr>
              <a:t>Access to logs, monitoring, and system configuration.</a:t>
            </a:r>
          </a:p>
          <a:p>
            <a:endParaRPr lang="en-IN" dirty="0"/>
          </a:p>
        </p:txBody>
      </p:sp>
    </p:spTree>
    <p:extLst>
      <p:ext uri="{BB962C8B-B14F-4D97-AF65-F5344CB8AC3E}">
        <p14:creationId xmlns:p14="http://schemas.microsoft.com/office/powerpoint/2010/main" val="3995823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ECE8E-5056-39D3-DE6B-724087259F13}"/>
              </a:ext>
            </a:extLst>
          </p:cNvPr>
          <p:cNvSpPr>
            <a:spLocks noGrp="1"/>
          </p:cNvSpPr>
          <p:nvPr>
            <p:ph type="title"/>
          </p:nvPr>
        </p:nvSpPr>
        <p:spPr>
          <a:xfrm>
            <a:off x="913795" y="301591"/>
            <a:ext cx="10353762" cy="1257300"/>
          </a:xfrm>
        </p:spPr>
        <p:txBody>
          <a:bodyPr/>
          <a:lstStyle/>
          <a:p>
            <a:r>
              <a:rPr lang="en-IN" dirty="0"/>
              <a:t>References </a:t>
            </a:r>
          </a:p>
        </p:txBody>
      </p:sp>
      <p:sp>
        <p:nvSpPr>
          <p:cNvPr id="3" name="Content Placeholder 2">
            <a:extLst>
              <a:ext uri="{FF2B5EF4-FFF2-40B4-BE49-F238E27FC236}">
                <a16:creationId xmlns:a16="http://schemas.microsoft.com/office/drawing/2014/main" id="{53D22E95-19B7-D052-E02E-A9FCC1442E0E}"/>
              </a:ext>
            </a:extLst>
          </p:cNvPr>
          <p:cNvSpPr>
            <a:spLocks noGrp="1"/>
          </p:cNvSpPr>
          <p:nvPr>
            <p:ph idx="1"/>
          </p:nvPr>
        </p:nvSpPr>
        <p:spPr/>
        <p:txBody>
          <a:bodyPr>
            <a:noAutofit/>
          </a:bodyPr>
          <a:lstStyle/>
          <a:p>
            <a:r>
              <a:rPr lang="en-US" sz="1800" b="0" i="0" dirty="0">
                <a:solidFill>
                  <a:srgbClr val="D1D5DB"/>
                </a:solidFill>
                <a:effectLst/>
                <a:latin typeface="Söhne"/>
              </a:rPr>
              <a:t>"Please Understand Me II" by David Keirsey was published in 1998. </a:t>
            </a:r>
            <a:r>
              <a:rPr lang="en-US" sz="1800" dirty="0">
                <a:solidFill>
                  <a:srgbClr val="D1D5DB"/>
                </a:solidFill>
                <a:effectLst/>
                <a:latin typeface="Söhne"/>
              </a:rPr>
              <a:t>I</a:t>
            </a:r>
            <a:r>
              <a:rPr lang="en-US" sz="1800" b="0" i="0" dirty="0">
                <a:solidFill>
                  <a:srgbClr val="D1D5DB"/>
                </a:solidFill>
                <a:effectLst/>
                <a:latin typeface="Söhne"/>
              </a:rPr>
              <a:t>t delves into personality types based on the Myers-Briggs Type Indicator (MBTI) and Keirsey Temperament Sorter (KTS).</a:t>
            </a:r>
            <a:endParaRPr lang="en-US" sz="1800" b="1" i="0" dirty="0">
              <a:effectLst/>
              <a:latin typeface="Söhne"/>
            </a:endParaRPr>
          </a:p>
          <a:p>
            <a:br>
              <a:rPr lang="en-US" sz="1800" dirty="0"/>
            </a:br>
            <a:r>
              <a:rPr lang="en-US" sz="1800" b="0" i="0" dirty="0">
                <a:solidFill>
                  <a:srgbClr val="D1D5DB"/>
                </a:solidFill>
                <a:effectLst/>
                <a:latin typeface="Söhne"/>
              </a:rPr>
              <a:t>"Gifts Differing: Understanding Personality Type" was first published in 1980. The book was written by Isabel Briggs Myers, co-creator of the Myers-Briggs Type Indicator (MBTI), and her son, Peter B. Myers. In "Gifts Differing," exploring the concepts of personality types and the preferences that shape individual differences</a:t>
            </a:r>
          </a:p>
          <a:p>
            <a:r>
              <a:rPr lang="en-US" sz="1800" b="0" i="0" dirty="0">
                <a:solidFill>
                  <a:srgbClr val="D1D5DB"/>
                </a:solidFill>
                <a:effectLst/>
                <a:latin typeface="Söhne"/>
              </a:rPr>
              <a:t>A.J. </a:t>
            </a:r>
            <a:r>
              <a:rPr lang="en-US" sz="1800" b="0" i="0" dirty="0" err="1">
                <a:solidFill>
                  <a:srgbClr val="D1D5DB"/>
                </a:solidFill>
                <a:effectLst/>
                <a:latin typeface="Söhne"/>
              </a:rPr>
              <a:t>Drenth's</a:t>
            </a:r>
            <a:r>
              <a:rPr lang="en-US" sz="1800" b="0" i="0" dirty="0">
                <a:solidFill>
                  <a:srgbClr val="D1D5DB"/>
                </a:solidFill>
                <a:effectLst/>
                <a:latin typeface="Söhne"/>
              </a:rPr>
              <a:t> book "The 16 Personality Types: Profiles, Theory, &amp; Type Development" was first published in 2011. </a:t>
            </a:r>
            <a:endParaRPr lang="en-US" sz="1800" b="1" i="0" dirty="0">
              <a:effectLst/>
              <a:latin typeface="Söhne"/>
            </a:endParaRPr>
          </a:p>
          <a:p>
            <a:r>
              <a:rPr lang="en-US" sz="1800" b="0" i="0" dirty="0">
                <a:solidFill>
                  <a:srgbClr val="D1D5DB"/>
                </a:solidFill>
                <a:effectLst/>
                <a:latin typeface="Söhne"/>
              </a:rPr>
              <a:t>"My True Type: Clarifying Your Personality Type, Preferences &amp; Functions" by A.J. </a:t>
            </a:r>
            <a:r>
              <a:rPr lang="en-US" sz="1800" b="0" i="0" dirty="0" err="1">
                <a:solidFill>
                  <a:srgbClr val="D1D5DB"/>
                </a:solidFill>
                <a:effectLst/>
                <a:latin typeface="Söhne"/>
              </a:rPr>
              <a:t>Drenth</a:t>
            </a:r>
            <a:r>
              <a:rPr lang="en-US" sz="1800" b="0" i="0" dirty="0">
                <a:solidFill>
                  <a:srgbClr val="D1D5DB"/>
                </a:solidFill>
                <a:effectLst/>
                <a:latin typeface="Söhne"/>
              </a:rPr>
              <a:t> was first published in 2012.</a:t>
            </a:r>
          </a:p>
        </p:txBody>
      </p:sp>
    </p:spTree>
    <p:extLst>
      <p:ext uri="{BB962C8B-B14F-4D97-AF65-F5344CB8AC3E}">
        <p14:creationId xmlns:p14="http://schemas.microsoft.com/office/powerpoint/2010/main" val="1426417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BAAE4C-F2A1-2A17-FB10-B4D916C760B5}"/>
              </a:ext>
            </a:extLst>
          </p:cNvPr>
          <p:cNvSpPr>
            <a:spLocks noGrp="1"/>
          </p:cNvSpPr>
          <p:nvPr>
            <p:ph idx="1"/>
          </p:nvPr>
        </p:nvSpPr>
        <p:spPr>
          <a:xfrm>
            <a:off x="817543" y="728913"/>
            <a:ext cx="10353762" cy="3714749"/>
          </a:xfrm>
        </p:spPr>
        <p:txBody>
          <a:bodyPr>
            <a:normAutofit/>
          </a:bodyPr>
          <a:lstStyle/>
          <a:p>
            <a:r>
              <a:rPr lang="en-US" sz="1800" b="0" i="0" dirty="0">
                <a:solidFill>
                  <a:srgbClr val="D1D5DB"/>
                </a:solidFill>
                <a:effectLst/>
                <a:latin typeface="Söhne"/>
              </a:rPr>
              <a:t>"Building Blocks of Personality Type: A Guide to Using the Eight-Process Model of Personality Type" by Leona Haas and Mark </a:t>
            </a:r>
            <a:r>
              <a:rPr lang="en-US" sz="1800" b="0" i="0" dirty="0" err="1">
                <a:solidFill>
                  <a:srgbClr val="D1D5DB"/>
                </a:solidFill>
                <a:effectLst/>
                <a:latin typeface="Söhne"/>
              </a:rPr>
              <a:t>Hunziker</a:t>
            </a:r>
            <a:r>
              <a:rPr lang="en-US" sz="1800" b="0" i="0" dirty="0">
                <a:solidFill>
                  <a:srgbClr val="D1D5DB"/>
                </a:solidFill>
                <a:effectLst/>
                <a:latin typeface="Söhne"/>
              </a:rPr>
              <a:t> was first published in 2002.  </a:t>
            </a:r>
            <a:endParaRPr lang="en-US" sz="1800" b="1" i="0" dirty="0">
              <a:effectLst/>
              <a:latin typeface="Söhne"/>
            </a:endParaRPr>
          </a:p>
          <a:p>
            <a:r>
              <a:rPr lang="en-IN" sz="1800" dirty="0">
                <a:hlinkClick r:id="rId2"/>
              </a:rPr>
              <a:t>https://www.youtube.com/watch?v=2jwdyO_UunE</a:t>
            </a:r>
            <a:r>
              <a:rPr lang="en-IN" sz="1800" dirty="0"/>
              <a:t> – Baseline for the project </a:t>
            </a:r>
          </a:p>
          <a:p>
            <a:r>
              <a:rPr lang="en-IN" sz="1800" dirty="0">
                <a:hlinkClick r:id="rId3"/>
              </a:rPr>
              <a:t>https://www.youtube.com/watch?v=0abxffVPB-4&amp;t=15s</a:t>
            </a:r>
            <a:r>
              <a:rPr lang="en-IN" sz="1800" dirty="0"/>
              <a:t>  - Front end structure Reference</a:t>
            </a:r>
          </a:p>
        </p:txBody>
      </p:sp>
    </p:spTree>
    <p:extLst>
      <p:ext uri="{BB962C8B-B14F-4D97-AF65-F5344CB8AC3E}">
        <p14:creationId xmlns:p14="http://schemas.microsoft.com/office/powerpoint/2010/main" val="2346779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B18BF2-48CA-2CB5-599D-B62A375CB95C}"/>
              </a:ext>
            </a:extLst>
          </p:cNvPr>
          <p:cNvSpPr>
            <a:spLocks noGrp="1"/>
          </p:cNvSpPr>
          <p:nvPr>
            <p:ph type="title"/>
          </p:nvPr>
        </p:nvSpPr>
        <p:spPr/>
        <p:txBody>
          <a:bodyPr/>
          <a:lstStyle/>
          <a:p>
            <a:endParaRPr lang="en-IN"/>
          </a:p>
        </p:txBody>
      </p:sp>
      <p:sp>
        <p:nvSpPr>
          <p:cNvPr id="5" name="Text Placeholder 4">
            <a:extLst>
              <a:ext uri="{FF2B5EF4-FFF2-40B4-BE49-F238E27FC236}">
                <a16:creationId xmlns:a16="http://schemas.microsoft.com/office/drawing/2014/main" id="{2657E44A-9E36-8E84-B58A-8015CD5C3BE9}"/>
              </a:ext>
            </a:extLst>
          </p:cNvPr>
          <p:cNvSpPr>
            <a:spLocks noGrp="1"/>
          </p:cNvSpPr>
          <p:nvPr>
            <p:ph type="body" sz="half" idx="2"/>
          </p:nvPr>
        </p:nvSpPr>
        <p:spPr/>
        <p:txBody>
          <a:bodyPr/>
          <a:lstStyle/>
          <a:p>
            <a:endParaRPr lang="en-IN"/>
          </a:p>
        </p:txBody>
      </p:sp>
      <p:pic>
        <p:nvPicPr>
          <p:cNvPr id="7" name="Picture 6">
            <a:extLst>
              <a:ext uri="{FF2B5EF4-FFF2-40B4-BE49-F238E27FC236}">
                <a16:creationId xmlns:a16="http://schemas.microsoft.com/office/drawing/2014/main" id="{6B842691-556B-296D-C97D-55112B5DABCD}"/>
              </a:ext>
            </a:extLst>
          </p:cNvPr>
          <p:cNvPicPr>
            <a:picLocks noChangeAspect="1"/>
          </p:cNvPicPr>
          <p:nvPr/>
        </p:nvPicPr>
        <p:blipFill>
          <a:blip r:embed="rId2"/>
          <a:stretch>
            <a:fillRect/>
          </a:stretch>
        </p:blipFill>
        <p:spPr>
          <a:xfrm>
            <a:off x="0" y="0"/>
            <a:ext cx="12192000" cy="6857999"/>
          </a:xfrm>
          <a:prstGeom prst="rect">
            <a:avLst/>
          </a:prstGeom>
        </p:spPr>
      </p:pic>
      <p:sp>
        <p:nvSpPr>
          <p:cNvPr id="8" name="TextBox 7">
            <a:extLst>
              <a:ext uri="{FF2B5EF4-FFF2-40B4-BE49-F238E27FC236}">
                <a16:creationId xmlns:a16="http://schemas.microsoft.com/office/drawing/2014/main" id="{636D863D-F357-B267-20C0-A9C7B6610076}"/>
              </a:ext>
            </a:extLst>
          </p:cNvPr>
          <p:cNvSpPr txBox="1"/>
          <p:nvPr/>
        </p:nvSpPr>
        <p:spPr>
          <a:xfrm>
            <a:off x="3212048" y="2706594"/>
            <a:ext cx="9541565" cy="1754326"/>
          </a:xfrm>
          <a:prstGeom prst="rect">
            <a:avLst/>
          </a:prstGeom>
          <a:noFill/>
        </p:spPr>
        <p:txBody>
          <a:bodyPr wrap="square" rtlCol="0">
            <a:spAutoFit/>
          </a:bodyPr>
          <a:lstStyle/>
          <a:p>
            <a:r>
              <a:rPr lang="en-IN" sz="10800" b="1" dirty="0">
                <a:solidFill>
                  <a:schemeClr val="tx1">
                    <a:lumMod val="75000"/>
                  </a:schemeClr>
                </a:solidFill>
                <a:highlight>
                  <a:srgbClr val="000000"/>
                </a:highlight>
              </a:rPr>
              <a:t>Thank You </a:t>
            </a:r>
          </a:p>
        </p:txBody>
      </p:sp>
    </p:spTree>
    <p:extLst>
      <p:ext uri="{BB962C8B-B14F-4D97-AF65-F5344CB8AC3E}">
        <p14:creationId xmlns:p14="http://schemas.microsoft.com/office/powerpoint/2010/main" val="1761243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Table of Contents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77500" lnSpcReduction="20000"/>
          </a:bodyPr>
          <a:lstStyle/>
          <a:p>
            <a:pPr marL="36900" indent="0">
              <a:buNone/>
            </a:pPr>
            <a:r>
              <a:rPr lang="en-US" sz="2400" dirty="0"/>
              <a:t>○ Abstract</a:t>
            </a:r>
          </a:p>
          <a:p>
            <a:pPr marL="36900" indent="0">
              <a:buNone/>
            </a:pPr>
            <a:r>
              <a:rPr lang="en-US" sz="2400" dirty="0"/>
              <a:t>○ Problem Statement</a:t>
            </a:r>
          </a:p>
          <a:p>
            <a:pPr marL="36900" indent="0">
              <a:buNone/>
            </a:pPr>
            <a:r>
              <a:rPr lang="en-US" sz="2400" dirty="0"/>
              <a:t>○ Innovative of the project</a:t>
            </a:r>
          </a:p>
          <a:p>
            <a:pPr marL="36900" indent="0">
              <a:buNone/>
            </a:pPr>
            <a:r>
              <a:rPr lang="en-US" sz="2400" dirty="0"/>
              <a:t>○ Societal Impact </a:t>
            </a:r>
          </a:p>
          <a:p>
            <a:pPr marL="36900" indent="0">
              <a:buNone/>
            </a:pPr>
            <a:r>
              <a:rPr lang="en-US" sz="2400" dirty="0"/>
              <a:t>○ Types of Personalities</a:t>
            </a:r>
          </a:p>
          <a:p>
            <a:pPr marL="36900" indent="0">
              <a:buNone/>
            </a:pPr>
            <a:r>
              <a:rPr lang="en-US" sz="2400" dirty="0"/>
              <a:t>○ Literature Review </a:t>
            </a:r>
          </a:p>
          <a:p>
            <a:pPr marL="36900" indent="0">
              <a:buNone/>
            </a:pPr>
            <a:r>
              <a:rPr lang="en-US" sz="2400" dirty="0"/>
              <a:t>○ Proposed Systems</a:t>
            </a:r>
          </a:p>
          <a:p>
            <a:pPr marL="36900" indent="0">
              <a:buNone/>
            </a:pPr>
            <a:r>
              <a:rPr lang="en-US" sz="2400" dirty="0"/>
              <a:t>○ Dataset , Software and Segregation</a:t>
            </a:r>
          </a:p>
          <a:p>
            <a:pPr marL="36900" indent="0">
              <a:buNone/>
            </a:pPr>
            <a:r>
              <a:rPr lang="en-US" sz="2400" dirty="0"/>
              <a:t>○ List of Modules </a:t>
            </a:r>
          </a:p>
          <a:p>
            <a:pPr marL="36900" indent="0">
              <a:buNone/>
            </a:pPr>
            <a:r>
              <a:rPr lang="en-US" sz="2400" dirty="0"/>
              <a:t>○ References </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5A828-6829-DD51-1459-9EB8A776DC1B}"/>
              </a:ext>
            </a:extLst>
          </p:cNvPr>
          <p:cNvSpPr>
            <a:spLocks noGrp="1"/>
          </p:cNvSpPr>
          <p:nvPr>
            <p:ph type="title"/>
          </p:nvPr>
        </p:nvSpPr>
        <p:spPr/>
        <p:txBody>
          <a:bodyPr/>
          <a:lstStyle/>
          <a:p>
            <a:r>
              <a:rPr lang="en-IN" dirty="0"/>
              <a:t>Abstract </a:t>
            </a:r>
          </a:p>
        </p:txBody>
      </p:sp>
      <p:sp>
        <p:nvSpPr>
          <p:cNvPr id="3" name="Content Placeholder 2">
            <a:extLst>
              <a:ext uri="{FF2B5EF4-FFF2-40B4-BE49-F238E27FC236}">
                <a16:creationId xmlns:a16="http://schemas.microsoft.com/office/drawing/2014/main" id="{8C9E373F-2131-AA5E-721B-D32597674799}"/>
              </a:ext>
            </a:extLst>
          </p:cNvPr>
          <p:cNvSpPr>
            <a:spLocks noGrp="1"/>
          </p:cNvSpPr>
          <p:nvPr>
            <p:ph idx="1"/>
          </p:nvPr>
        </p:nvSpPr>
        <p:spPr/>
        <p:txBody>
          <a:bodyPr/>
          <a:lstStyle/>
          <a:p>
            <a:br>
              <a:rPr lang="en-US" dirty="0"/>
            </a:br>
            <a:r>
              <a:rPr lang="en-US" b="0" i="0" dirty="0">
                <a:solidFill>
                  <a:srgbClr val="D1D5DB"/>
                </a:solidFill>
                <a:effectLst/>
                <a:latin typeface="Söhne"/>
              </a:rPr>
              <a:t>This PowerPoint presentation introduces  a platform dedicated to personality exploration and self-discovery. It emphasizes the significance of understanding one's personality for personal and professional growth. The presentation covers the user-friendly interface, diverse personality assessments, personalized recommendations, learning resources, community engagement features, and real-life success stories. The goal is to showcase how this website empowers users to enhance their self-awareness and embark on a transformative journey of personal development.</a:t>
            </a:r>
            <a:endParaRPr lang="en-IN" dirty="0"/>
          </a:p>
        </p:txBody>
      </p:sp>
    </p:spTree>
    <p:extLst>
      <p:ext uri="{BB962C8B-B14F-4D97-AF65-F5344CB8AC3E}">
        <p14:creationId xmlns:p14="http://schemas.microsoft.com/office/powerpoint/2010/main" val="547380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C958-8CEC-38AC-01AA-2A16886C1F5D}"/>
              </a:ext>
            </a:extLst>
          </p:cNvPr>
          <p:cNvSpPr>
            <a:spLocks noGrp="1"/>
          </p:cNvSpPr>
          <p:nvPr>
            <p:ph type="title"/>
          </p:nvPr>
        </p:nvSpPr>
        <p:spPr/>
        <p:txBody>
          <a:bodyPr/>
          <a:lstStyle/>
          <a:p>
            <a:r>
              <a:rPr lang="en-IN" dirty="0"/>
              <a:t>Problem Statement </a:t>
            </a:r>
          </a:p>
        </p:txBody>
      </p:sp>
      <p:sp>
        <p:nvSpPr>
          <p:cNvPr id="3" name="Content Placeholder 2">
            <a:extLst>
              <a:ext uri="{FF2B5EF4-FFF2-40B4-BE49-F238E27FC236}">
                <a16:creationId xmlns:a16="http://schemas.microsoft.com/office/drawing/2014/main" id="{21762E1F-CF64-677A-7724-AED415244710}"/>
              </a:ext>
            </a:extLst>
          </p:cNvPr>
          <p:cNvSpPr>
            <a:spLocks noGrp="1"/>
          </p:cNvSpPr>
          <p:nvPr>
            <p:ph idx="1"/>
          </p:nvPr>
        </p:nvSpPr>
        <p:spPr/>
        <p:txBody>
          <a:bodyPr/>
          <a:lstStyle/>
          <a:p>
            <a:r>
              <a:rPr lang="en-IN" dirty="0"/>
              <a:t>Nowadays , The society faces a lot of problems based on mental health issues and doesn’t address this issue , and in worst case scenario , one tends to engage self destructive activities without understanding of oneself .</a:t>
            </a:r>
          </a:p>
          <a:p>
            <a:r>
              <a:rPr lang="en-IN" dirty="0"/>
              <a:t>This issue tends to occur in all ages from teenagers to old people and they suffer from lack of understanding also  the resources to solve their problems. </a:t>
            </a:r>
          </a:p>
        </p:txBody>
      </p:sp>
    </p:spTree>
    <p:extLst>
      <p:ext uri="{BB962C8B-B14F-4D97-AF65-F5344CB8AC3E}">
        <p14:creationId xmlns:p14="http://schemas.microsoft.com/office/powerpoint/2010/main" val="3073354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BC73-B027-21D9-5345-10E7818749DA}"/>
              </a:ext>
            </a:extLst>
          </p:cNvPr>
          <p:cNvSpPr>
            <a:spLocks noGrp="1"/>
          </p:cNvSpPr>
          <p:nvPr>
            <p:ph type="title"/>
          </p:nvPr>
        </p:nvSpPr>
        <p:spPr/>
        <p:txBody>
          <a:bodyPr/>
          <a:lstStyle/>
          <a:p>
            <a:r>
              <a:rPr lang="en-IN" dirty="0"/>
              <a:t>Innovativeness of the project</a:t>
            </a:r>
          </a:p>
        </p:txBody>
      </p:sp>
      <p:sp>
        <p:nvSpPr>
          <p:cNvPr id="3" name="Content Placeholder 2">
            <a:extLst>
              <a:ext uri="{FF2B5EF4-FFF2-40B4-BE49-F238E27FC236}">
                <a16:creationId xmlns:a16="http://schemas.microsoft.com/office/drawing/2014/main" id="{511C00A5-FF4C-D726-BD2F-D32BD1B2FC4D}"/>
              </a:ext>
            </a:extLst>
          </p:cNvPr>
          <p:cNvSpPr>
            <a:spLocks noGrp="1"/>
          </p:cNvSpPr>
          <p:nvPr>
            <p:ph idx="1"/>
          </p:nvPr>
        </p:nvSpPr>
        <p:spPr>
          <a:xfrm>
            <a:off x="913795" y="2600926"/>
            <a:ext cx="10097506" cy="1465647"/>
          </a:xfrm>
        </p:spPr>
        <p:txBody>
          <a:bodyPr>
            <a:noAutofit/>
          </a:bodyPr>
          <a:lstStyle/>
          <a:p>
            <a:r>
              <a:rPr lang="en-IN" sz="2800" dirty="0"/>
              <a:t>It gives a clear understanding of the personality type one belongs to , and resolves the issue from anywhere in the world. </a:t>
            </a:r>
          </a:p>
          <a:p>
            <a:r>
              <a:rPr lang="en-IN" sz="2800" dirty="0"/>
              <a:t>It can give insights of different personality traits of various personalities </a:t>
            </a:r>
          </a:p>
        </p:txBody>
      </p:sp>
    </p:spTree>
    <p:extLst>
      <p:ext uri="{BB962C8B-B14F-4D97-AF65-F5344CB8AC3E}">
        <p14:creationId xmlns:p14="http://schemas.microsoft.com/office/powerpoint/2010/main" val="769050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392D6-41AA-6DD6-36A6-961220BEDD75}"/>
              </a:ext>
            </a:extLst>
          </p:cNvPr>
          <p:cNvSpPr>
            <a:spLocks noGrp="1"/>
          </p:cNvSpPr>
          <p:nvPr>
            <p:ph type="title"/>
          </p:nvPr>
        </p:nvSpPr>
        <p:spPr/>
        <p:txBody>
          <a:bodyPr/>
          <a:lstStyle/>
          <a:p>
            <a:r>
              <a:rPr lang="en-IN" dirty="0"/>
              <a:t>Societal Impact</a:t>
            </a:r>
          </a:p>
        </p:txBody>
      </p:sp>
      <p:sp>
        <p:nvSpPr>
          <p:cNvPr id="3" name="Content Placeholder 2">
            <a:extLst>
              <a:ext uri="{FF2B5EF4-FFF2-40B4-BE49-F238E27FC236}">
                <a16:creationId xmlns:a16="http://schemas.microsoft.com/office/drawing/2014/main" id="{917ACE16-5A9D-6B62-4B0B-9C049ED8AED9}"/>
              </a:ext>
            </a:extLst>
          </p:cNvPr>
          <p:cNvSpPr>
            <a:spLocks noGrp="1"/>
          </p:cNvSpPr>
          <p:nvPr>
            <p:ph idx="1"/>
          </p:nvPr>
        </p:nvSpPr>
        <p:spPr>
          <a:xfrm>
            <a:off x="913794" y="1866900"/>
            <a:ext cx="11396917" cy="4381500"/>
          </a:xfrm>
        </p:spPr>
        <p:txBody>
          <a:bodyPr>
            <a:normAutofit/>
          </a:bodyPr>
          <a:lstStyle/>
          <a:p>
            <a:r>
              <a:rPr lang="en-US" dirty="0"/>
              <a:t>The societal impact of a personality website emphasizes its contributions to individuals and the broader community. It highlights how the platform fosters enhanced self-awareness, personal growth, and positive mental health. Additionally, it explores the educational resources for continuous learning, community building, and support, as well as the potential influence on career choices, diversity, and inclusion. The presentation suggests that the website's data-driven insights may contribute to research, and it underscores its potential impact on education and parenting by providing valuable insights into different personality profiles. Overall, the presentation aims to showcase the website's positive influence on individual well-being and its broader societal implications.</a:t>
            </a:r>
            <a:endParaRPr lang="en-IN" dirty="0"/>
          </a:p>
        </p:txBody>
      </p:sp>
    </p:spTree>
    <p:extLst>
      <p:ext uri="{BB962C8B-B14F-4D97-AF65-F5344CB8AC3E}">
        <p14:creationId xmlns:p14="http://schemas.microsoft.com/office/powerpoint/2010/main" val="2903741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BCE5-FFD4-2C8A-AE36-95516FC73B88}"/>
              </a:ext>
            </a:extLst>
          </p:cNvPr>
          <p:cNvSpPr>
            <a:spLocks noGrp="1"/>
          </p:cNvSpPr>
          <p:nvPr>
            <p:ph type="title"/>
          </p:nvPr>
        </p:nvSpPr>
        <p:spPr>
          <a:xfrm>
            <a:off x="0" y="-67377"/>
            <a:ext cx="6911544" cy="952500"/>
          </a:xfrm>
        </p:spPr>
        <p:txBody>
          <a:bodyPr>
            <a:normAutofit fontScale="90000"/>
          </a:bodyPr>
          <a:lstStyle/>
          <a:p>
            <a:r>
              <a:rPr lang="en-IN" dirty="0"/>
              <a:t>Types of Personalities (16 types )</a:t>
            </a:r>
          </a:p>
        </p:txBody>
      </p:sp>
      <p:sp>
        <p:nvSpPr>
          <p:cNvPr id="3" name="Content Placeholder 2">
            <a:extLst>
              <a:ext uri="{FF2B5EF4-FFF2-40B4-BE49-F238E27FC236}">
                <a16:creationId xmlns:a16="http://schemas.microsoft.com/office/drawing/2014/main" id="{42378965-50AB-5108-090F-EF3FDA86446D}"/>
              </a:ext>
            </a:extLst>
          </p:cNvPr>
          <p:cNvSpPr>
            <a:spLocks noGrp="1"/>
          </p:cNvSpPr>
          <p:nvPr>
            <p:ph idx="1"/>
          </p:nvPr>
        </p:nvSpPr>
        <p:spPr>
          <a:xfrm>
            <a:off x="336884" y="1167063"/>
            <a:ext cx="7555833" cy="5120640"/>
          </a:xfrm>
        </p:spPr>
        <p:txBody>
          <a:bodyPr>
            <a:normAutofit fontScale="25000" lnSpcReduction="20000"/>
          </a:bodyPr>
          <a:lstStyle/>
          <a:p>
            <a:pPr algn="l">
              <a:buFont typeface="+mj-lt"/>
              <a:buAutoNum type="arabicPeriod"/>
            </a:pPr>
            <a:r>
              <a:rPr lang="en-IN" sz="8000" b="1" i="0" dirty="0">
                <a:solidFill>
                  <a:srgbClr val="D1D5DB"/>
                </a:solidFill>
                <a:effectLst/>
                <a:latin typeface="Söhne"/>
              </a:rPr>
              <a:t>ISTJ</a:t>
            </a:r>
            <a:r>
              <a:rPr lang="en-IN" sz="8000" b="0" i="0" dirty="0">
                <a:solidFill>
                  <a:srgbClr val="D1D5DB"/>
                </a:solidFill>
                <a:effectLst/>
                <a:latin typeface="Söhne"/>
              </a:rPr>
              <a:t> - Introversion, Sensing, Thinking, Judging (Inspector)</a:t>
            </a:r>
          </a:p>
          <a:p>
            <a:pPr algn="l">
              <a:buFont typeface="+mj-lt"/>
              <a:buAutoNum type="arabicPeriod"/>
            </a:pPr>
            <a:r>
              <a:rPr lang="en-IN" sz="8000" b="1" i="0" dirty="0">
                <a:solidFill>
                  <a:srgbClr val="D1D5DB"/>
                </a:solidFill>
                <a:effectLst/>
                <a:latin typeface="Söhne"/>
              </a:rPr>
              <a:t>ISFJ</a:t>
            </a:r>
            <a:r>
              <a:rPr lang="en-IN" sz="8000" b="0" i="0" dirty="0">
                <a:solidFill>
                  <a:srgbClr val="D1D5DB"/>
                </a:solidFill>
                <a:effectLst/>
                <a:latin typeface="Söhne"/>
              </a:rPr>
              <a:t> - Introversion, Sensing, Feeling, Judging (Protector)</a:t>
            </a:r>
          </a:p>
          <a:p>
            <a:pPr algn="l">
              <a:buFont typeface="+mj-lt"/>
              <a:buAutoNum type="arabicPeriod"/>
            </a:pPr>
            <a:r>
              <a:rPr lang="en-IN" sz="8000" b="1" i="0" dirty="0">
                <a:solidFill>
                  <a:srgbClr val="D1D5DB"/>
                </a:solidFill>
                <a:effectLst/>
                <a:latin typeface="Söhne"/>
              </a:rPr>
              <a:t>INFJ</a:t>
            </a:r>
            <a:r>
              <a:rPr lang="en-IN" sz="8000" b="0" i="0" dirty="0">
                <a:solidFill>
                  <a:srgbClr val="D1D5DB"/>
                </a:solidFill>
                <a:effectLst/>
                <a:latin typeface="Söhne"/>
              </a:rPr>
              <a:t> - Introversion, Intuition, Feeling, Judging (</a:t>
            </a:r>
            <a:r>
              <a:rPr lang="en-IN" sz="8000" b="0" i="0" dirty="0" err="1">
                <a:solidFill>
                  <a:srgbClr val="D1D5DB"/>
                </a:solidFill>
                <a:effectLst/>
                <a:latin typeface="Söhne"/>
              </a:rPr>
              <a:t>Counselor</a:t>
            </a:r>
            <a:r>
              <a:rPr lang="en-IN" sz="8000" b="0" i="0" dirty="0">
                <a:solidFill>
                  <a:srgbClr val="D1D5DB"/>
                </a:solidFill>
                <a:effectLst/>
                <a:latin typeface="Söhne"/>
              </a:rPr>
              <a:t>)</a:t>
            </a:r>
          </a:p>
          <a:p>
            <a:pPr algn="l">
              <a:buFont typeface="+mj-lt"/>
              <a:buAutoNum type="arabicPeriod"/>
            </a:pPr>
            <a:r>
              <a:rPr lang="en-IN" sz="8000" b="1" i="0" dirty="0">
                <a:solidFill>
                  <a:srgbClr val="D1D5DB"/>
                </a:solidFill>
                <a:effectLst/>
                <a:latin typeface="Söhne"/>
              </a:rPr>
              <a:t>INTJ</a:t>
            </a:r>
            <a:r>
              <a:rPr lang="en-IN" sz="8000" b="0" i="0" dirty="0">
                <a:solidFill>
                  <a:srgbClr val="D1D5DB"/>
                </a:solidFill>
                <a:effectLst/>
                <a:latin typeface="Söhne"/>
              </a:rPr>
              <a:t> - Introversion, Intuition, Thinking, Judging (Mastermind)</a:t>
            </a:r>
          </a:p>
          <a:p>
            <a:pPr algn="l">
              <a:buFont typeface="+mj-lt"/>
              <a:buAutoNum type="arabicPeriod"/>
            </a:pPr>
            <a:r>
              <a:rPr lang="en-IN" sz="8000" b="1" i="0" dirty="0">
                <a:solidFill>
                  <a:srgbClr val="D1D5DB"/>
                </a:solidFill>
                <a:effectLst/>
                <a:latin typeface="Söhne"/>
              </a:rPr>
              <a:t>ISTP</a:t>
            </a:r>
            <a:r>
              <a:rPr lang="en-IN" sz="8000" b="0" i="0" dirty="0">
                <a:solidFill>
                  <a:srgbClr val="D1D5DB"/>
                </a:solidFill>
                <a:effectLst/>
                <a:latin typeface="Söhne"/>
              </a:rPr>
              <a:t> - Introversion, Sensing, Thinking, Perceiving (Craftsman)</a:t>
            </a:r>
          </a:p>
          <a:p>
            <a:pPr algn="l">
              <a:buFont typeface="+mj-lt"/>
              <a:buAutoNum type="arabicPeriod"/>
            </a:pPr>
            <a:r>
              <a:rPr lang="en-IN" sz="8000" b="1" i="0" dirty="0">
                <a:solidFill>
                  <a:srgbClr val="D1D5DB"/>
                </a:solidFill>
                <a:effectLst/>
                <a:latin typeface="Söhne"/>
              </a:rPr>
              <a:t>ISFP</a:t>
            </a:r>
            <a:r>
              <a:rPr lang="en-IN" sz="8000" b="0" i="0" dirty="0">
                <a:solidFill>
                  <a:srgbClr val="D1D5DB"/>
                </a:solidFill>
                <a:effectLst/>
                <a:latin typeface="Söhne"/>
              </a:rPr>
              <a:t> - Introversion, Sensing, Feeling, Perceiving (Composer)</a:t>
            </a:r>
          </a:p>
          <a:p>
            <a:pPr algn="l">
              <a:buFont typeface="+mj-lt"/>
              <a:buAutoNum type="arabicPeriod"/>
            </a:pPr>
            <a:r>
              <a:rPr lang="en-IN" sz="8000" b="1" i="0" dirty="0">
                <a:solidFill>
                  <a:srgbClr val="D1D5DB"/>
                </a:solidFill>
                <a:effectLst/>
                <a:latin typeface="Söhne"/>
              </a:rPr>
              <a:t>INFP</a:t>
            </a:r>
            <a:r>
              <a:rPr lang="en-IN" sz="8000" b="0" i="0" dirty="0">
                <a:solidFill>
                  <a:srgbClr val="D1D5DB"/>
                </a:solidFill>
                <a:effectLst/>
                <a:latin typeface="Söhne"/>
              </a:rPr>
              <a:t> - Introversion, Intuition, Feeling, Perceiving (Healer)</a:t>
            </a:r>
          </a:p>
          <a:p>
            <a:pPr algn="l">
              <a:buFont typeface="+mj-lt"/>
              <a:buAutoNum type="arabicPeriod"/>
            </a:pPr>
            <a:r>
              <a:rPr lang="en-IN" sz="8000" b="1" i="0" dirty="0">
                <a:solidFill>
                  <a:srgbClr val="D1D5DB"/>
                </a:solidFill>
                <a:effectLst/>
                <a:latin typeface="Söhne"/>
              </a:rPr>
              <a:t>INTP</a:t>
            </a:r>
            <a:r>
              <a:rPr lang="en-IN" sz="8000" b="0" i="0" dirty="0">
                <a:solidFill>
                  <a:srgbClr val="D1D5DB"/>
                </a:solidFill>
                <a:effectLst/>
                <a:latin typeface="Söhne"/>
              </a:rPr>
              <a:t> - Introversion, Intuition, Thinking, Perceiving (Architect)</a:t>
            </a:r>
          </a:p>
          <a:p>
            <a:pPr algn="l">
              <a:buFont typeface="+mj-lt"/>
              <a:buAutoNum type="arabicPeriod"/>
            </a:pPr>
            <a:r>
              <a:rPr lang="en-IN" sz="8000" b="1" i="0" dirty="0">
                <a:solidFill>
                  <a:srgbClr val="D1D5DB"/>
                </a:solidFill>
                <a:effectLst/>
                <a:latin typeface="Söhne"/>
              </a:rPr>
              <a:t>ESTP</a:t>
            </a:r>
            <a:r>
              <a:rPr lang="en-IN" sz="8000" b="0" i="0" dirty="0">
                <a:solidFill>
                  <a:srgbClr val="D1D5DB"/>
                </a:solidFill>
                <a:effectLst/>
                <a:latin typeface="Söhne"/>
              </a:rPr>
              <a:t> - Extraversion, Sensing, Thinking, Perceiving (Dynamo)</a:t>
            </a:r>
          </a:p>
          <a:p>
            <a:pPr algn="l">
              <a:buFont typeface="+mj-lt"/>
              <a:buAutoNum type="arabicPeriod"/>
            </a:pPr>
            <a:r>
              <a:rPr lang="en-IN" sz="8000" b="1" i="0" dirty="0">
                <a:solidFill>
                  <a:srgbClr val="D1D5DB"/>
                </a:solidFill>
                <a:effectLst/>
                <a:latin typeface="Söhne"/>
              </a:rPr>
              <a:t>ESFP</a:t>
            </a:r>
            <a:r>
              <a:rPr lang="en-IN" sz="8000" b="0" i="0" dirty="0">
                <a:solidFill>
                  <a:srgbClr val="D1D5DB"/>
                </a:solidFill>
                <a:effectLst/>
                <a:latin typeface="Söhne"/>
              </a:rPr>
              <a:t> - Extraversion, Sensing, Feeling, Perceiving (Performer)</a:t>
            </a:r>
          </a:p>
          <a:p>
            <a:pPr algn="l">
              <a:buFont typeface="+mj-lt"/>
              <a:buAutoNum type="arabicPeriod"/>
            </a:pPr>
            <a:r>
              <a:rPr lang="en-IN" sz="8000" b="1" i="0" dirty="0">
                <a:solidFill>
                  <a:srgbClr val="D1D5DB"/>
                </a:solidFill>
                <a:effectLst/>
                <a:latin typeface="Söhne"/>
              </a:rPr>
              <a:t>ENFP</a:t>
            </a:r>
            <a:r>
              <a:rPr lang="en-IN" sz="8000" b="0" i="0" dirty="0">
                <a:solidFill>
                  <a:srgbClr val="D1D5DB"/>
                </a:solidFill>
                <a:effectLst/>
                <a:latin typeface="Söhne"/>
              </a:rPr>
              <a:t> - Extraversion, Intuition, Feeling, Perceiving (Champion)</a:t>
            </a:r>
          </a:p>
          <a:p>
            <a:pPr algn="l">
              <a:buFont typeface="+mj-lt"/>
              <a:buAutoNum type="arabicPeriod"/>
            </a:pPr>
            <a:r>
              <a:rPr lang="en-IN" sz="8000" b="1" i="0" dirty="0">
                <a:solidFill>
                  <a:srgbClr val="D1D5DB"/>
                </a:solidFill>
                <a:effectLst/>
                <a:latin typeface="Söhne"/>
              </a:rPr>
              <a:t>ENTP</a:t>
            </a:r>
            <a:r>
              <a:rPr lang="en-IN" sz="8000" b="0" i="0" dirty="0">
                <a:solidFill>
                  <a:srgbClr val="D1D5DB"/>
                </a:solidFill>
                <a:effectLst/>
                <a:latin typeface="Söhne"/>
              </a:rPr>
              <a:t> - Extraversion, Intuition, Thinking, Perceiving (Inventor)</a:t>
            </a:r>
          </a:p>
          <a:p>
            <a:endParaRPr lang="en-IN" dirty="0"/>
          </a:p>
        </p:txBody>
      </p:sp>
    </p:spTree>
    <p:extLst>
      <p:ext uri="{BB962C8B-B14F-4D97-AF65-F5344CB8AC3E}">
        <p14:creationId xmlns:p14="http://schemas.microsoft.com/office/powerpoint/2010/main" val="3482623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CB4147A-52C3-E20D-0231-22F52331F0EC}"/>
              </a:ext>
            </a:extLst>
          </p:cNvPr>
          <p:cNvSpPr>
            <a:spLocks noGrp="1"/>
          </p:cNvSpPr>
          <p:nvPr>
            <p:ph idx="1"/>
          </p:nvPr>
        </p:nvSpPr>
        <p:spPr>
          <a:xfrm>
            <a:off x="914400" y="2076450"/>
            <a:ext cx="10353675" cy="3714750"/>
          </a:xfrm>
        </p:spPr>
        <p:txBody>
          <a:bodyPr/>
          <a:lstStyle/>
          <a:p>
            <a:pPr marL="36900" indent="0">
              <a:buNone/>
            </a:pPr>
            <a:r>
              <a:rPr lang="en-IN" sz="2400" b="1" i="0" dirty="0">
                <a:solidFill>
                  <a:srgbClr val="D1D5DB"/>
                </a:solidFill>
                <a:effectLst/>
                <a:latin typeface="Söhne"/>
              </a:rPr>
              <a:t>13. ESTJ</a:t>
            </a:r>
            <a:r>
              <a:rPr lang="en-IN" sz="2400" b="0" i="0" dirty="0">
                <a:solidFill>
                  <a:srgbClr val="D1D5DB"/>
                </a:solidFill>
                <a:effectLst/>
                <a:latin typeface="Söhne"/>
              </a:rPr>
              <a:t> - Extraversion, Sensing, Thinking, Judging (Supervisor)</a:t>
            </a:r>
          </a:p>
          <a:p>
            <a:pPr marL="36900" indent="0" algn="l">
              <a:buNone/>
            </a:pPr>
            <a:r>
              <a:rPr lang="en-IN" sz="2400" b="1" i="0" dirty="0">
                <a:solidFill>
                  <a:srgbClr val="D1D5DB"/>
                </a:solidFill>
                <a:effectLst/>
                <a:latin typeface="Söhne"/>
              </a:rPr>
              <a:t>14. ESFJ</a:t>
            </a:r>
            <a:r>
              <a:rPr lang="en-IN" sz="2400" b="0" i="0" dirty="0">
                <a:solidFill>
                  <a:srgbClr val="D1D5DB"/>
                </a:solidFill>
                <a:effectLst/>
                <a:latin typeface="Söhne"/>
              </a:rPr>
              <a:t> - Extraversion, Sensing, Feeling, Judging (Provider)</a:t>
            </a:r>
          </a:p>
          <a:p>
            <a:pPr marL="36900" indent="0" algn="l">
              <a:buNone/>
            </a:pPr>
            <a:r>
              <a:rPr lang="en-IN" sz="2400" dirty="0">
                <a:solidFill>
                  <a:srgbClr val="D1D5DB"/>
                </a:solidFill>
                <a:effectLst/>
                <a:latin typeface="Söhne"/>
              </a:rPr>
              <a:t>15. </a:t>
            </a:r>
            <a:r>
              <a:rPr lang="en-IN" sz="2400" b="1" i="0" dirty="0">
                <a:solidFill>
                  <a:srgbClr val="D1D5DB"/>
                </a:solidFill>
                <a:effectLst/>
                <a:latin typeface="Söhne"/>
              </a:rPr>
              <a:t>ENFJ</a:t>
            </a:r>
            <a:r>
              <a:rPr lang="en-IN" sz="2400" b="0" i="0" dirty="0">
                <a:solidFill>
                  <a:srgbClr val="D1D5DB"/>
                </a:solidFill>
                <a:effectLst/>
                <a:latin typeface="Söhne"/>
              </a:rPr>
              <a:t> - Extraversion, Intuition, Feeling, Judging (Teacher)</a:t>
            </a:r>
          </a:p>
          <a:p>
            <a:pPr marL="36900" indent="0" algn="l">
              <a:buNone/>
            </a:pPr>
            <a:r>
              <a:rPr lang="en-IN" sz="2400" dirty="0">
                <a:solidFill>
                  <a:srgbClr val="D1D5DB"/>
                </a:solidFill>
                <a:effectLst/>
                <a:latin typeface="Söhne"/>
              </a:rPr>
              <a:t>16. </a:t>
            </a:r>
            <a:r>
              <a:rPr lang="en-IN" sz="2400" b="1" i="0" dirty="0">
                <a:solidFill>
                  <a:srgbClr val="D1D5DB"/>
                </a:solidFill>
                <a:effectLst/>
                <a:latin typeface="Söhne"/>
              </a:rPr>
              <a:t>ENTJ</a:t>
            </a:r>
            <a:r>
              <a:rPr lang="en-IN" sz="2400" b="0" i="0" dirty="0">
                <a:solidFill>
                  <a:srgbClr val="D1D5DB"/>
                </a:solidFill>
                <a:effectLst/>
                <a:latin typeface="Söhne"/>
              </a:rPr>
              <a:t> - Extraversion, Intuition, Thinking, Judging (Commander)</a:t>
            </a:r>
          </a:p>
          <a:p>
            <a:pPr algn="l">
              <a:buFont typeface="+mj-lt"/>
              <a:buAutoNum type="arabicPeriod"/>
            </a:pPr>
            <a:endParaRPr lang="en-IN" sz="2400" b="0" i="0" dirty="0">
              <a:solidFill>
                <a:srgbClr val="D1D5DB"/>
              </a:solidFill>
              <a:effectLst/>
              <a:latin typeface="Söhne"/>
            </a:endParaRPr>
          </a:p>
          <a:p>
            <a:endParaRPr lang="en-IN" dirty="0"/>
          </a:p>
        </p:txBody>
      </p:sp>
    </p:spTree>
    <p:extLst>
      <p:ext uri="{BB962C8B-B14F-4D97-AF65-F5344CB8AC3E}">
        <p14:creationId xmlns:p14="http://schemas.microsoft.com/office/powerpoint/2010/main" val="2591645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C350B-0E59-EB7B-EC15-9BCB94920D3D}"/>
              </a:ext>
            </a:extLst>
          </p:cNvPr>
          <p:cNvSpPr>
            <a:spLocks noGrp="1"/>
          </p:cNvSpPr>
          <p:nvPr>
            <p:ph type="title"/>
          </p:nvPr>
        </p:nvSpPr>
        <p:spPr/>
        <p:txBody>
          <a:bodyPr/>
          <a:lstStyle/>
          <a:p>
            <a:r>
              <a:rPr lang="en-IN" dirty="0"/>
              <a:t>Literature Review </a:t>
            </a:r>
          </a:p>
        </p:txBody>
      </p:sp>
      <p:sp>
        <p:nvSpPr>
          <p:cNvPr id="3" name="Content Placeholder 2">
            <a:extLst>
              <a:ext uri="{FF2B5EF4-FFF2-40B4-BE49-F238E27FC236}">
                <a16:creationId xmlns:a16="http://schemas.microsoft.com/office/drawing/2014/main" id="{64F81208-F73D-1F35-5D1A-85690106C2A6}"/>
              </a:ext>
            </a:extLst>
          </p:cNvPr>
          <p:cNvSpPr>
            <a:spLocks noGrp="1"/>
          </p:cNvSpPr>
          <p:nvPr>
            <p:ph idx="1"/>
          </p:nvPr>
        </p:nvSpPr>
        <p:spPr>
          <a:xfrm>
            <a:off x="913795" y="2076450"/>
            <a:ext cx="10353762" cy="4574607"/>
          </a:xfrm>
        </p:spPr>
        <p:txBody>
          <a:bodyPr>
            <a:normAutofit lnSpcReduction="10000"/>
          </a:bodyPr>
          <a:lstStyle/>
          <a:p>
            <a:pPr algn="l"/>
            <a:r>
              <a:rPr lang="en-US" sz="1800" b="1" i="0" dirty="0">
                <a:solidFill>
                  <a:srgbClr val="D1D5DB"/>
                </a:solidFill>
                <a:effectLst/>
                <a:latin typeface="Söhne"/>
              </a:rPr>
              <a:t>"Please Understand Me II" by David Keirsey</a:t>
            </a:r>
            <a:endParaRPr lang="en-US" sz="1800" b="0" i="0" dirty="0">
              <a:solidFill>
                <a:srgbClr val="D1D5DB"/>
              </a:solidFill>
              <a:effectLst/>
              <a:latin typeface="Söhne"/>
            </a:endParaRPr>
          </a:p>
          <a:p>
            <a:pPr algn="l">
              <a:buFont typeface="Arial" panose="020B0604020202020204" pitchFamily="34" charset="0"/>
              <a:buChar char="•"/>
            </a:pPr>
            <a:r>
              <a:rPr lang="en-US" sz="1800" b="0" i="0" dirty="0">
                <a:solidFill>
                  <a:srgbClr val="D1D5DB"/>
                </a:solidFill>
                <a:effectLst/>
                <a:latin typeface="Söhne"/>
              </a:rPr>
              <a:t>Context: David Keirsey's book builds on the Myers-Briggs Type Indicator and presents a comprehensive exploration of the 16 personality types. It delves into temperament theory, providing detailed descriptions, and offers insights into how different types interact in relationships, work, and everyday life.</a:t>
            </a:r>
          </a:p>
          <a:p>
            <a:pPr algn="l"/>
            <a:r>
              <a:rPr lang="en-US" sz="1800" b="1" i="0" dirty="0">
                <a:solidFill>
                  <a:srgbClr val="D1D5DB"/>
                </a:solidFill>
                <a:effectLst/>
                <a:latin typeface="Söhne"/>
              </a:rPr>
              <a:t>"Gifts Differing: Understanding Personality Type" by Isabel Briggs Myers and Peter B. Myers</a:t>
            </a:r>
            <a:endParaRPr lang="en-US" sz="1800" b="0" i="0" dirty="0">
              <a:solidFill>
                <a:srgbClr val="D1D5DB"/>
              </a:solidFill>
              <a:effectLst/>
              <a:latin typeface="Söhne"/>
            </a:endParaRPr>
          </a:p>
          <a:p>
            <a:pPr algn="l">
              <a:buFont typeface="Arial" panose="020B0604020202020204" pitchFamily="34" charset="0"/>
              <a:buChar char="•"/>
            </a:pPr>
            <a:r>
              <a:rPr lang="en-US" sz="1800" b="0" i="0" dirty="0">
                <a:solidFill>
                  <a:srgbClr val="D1D5DB"/>
                </a:solidFill>
                <a:effectLst/>
                <a:latin typeface="Söhne"/>
              </a:rPr>
              <a:t>Context: Co-written by the creator of the MBTI, Isabel Briggs Myers, and her son, Peter B. Myers, this book provides an in-depth look at the theory behind the MBTI. It explores the practical applications of understanding personality types in various contexts, including career choices, relationships, and personal development.</a:t>
            </a:r>
          </a:p>
          <a:p>
            <a:pPr algn="l"/>
            <a:r>
              <a:rPr lang="en-US" sz="1800" b="1" i="0" dirty="0">
                <a:solidFill>
                  <a:srgbClr val="D1D5DB"/>
                </a:solidFill>
                <a:effectLst/>
                <a:latin typeface="Söhne"/>
              </a:rPr>
              <a:t>"The 16 Personality Types: Profiles, Theory, &amp; Type Development" by A.J. </a:t>
            </a:r>
            <a:r>
              <a:rPr lang="en-US" sz="1800" b="1" i="0" dirty="0" err="1">
                <a:solidFill>
                  <a:srgbClr val="D1D5DB"/>
                </a:solidFill>
                <a:effectLst/>
                <a:latin typeface="Söhne"/>
              </a:rPr>
              <a:t>Drenth</a:t>
            </a:r>
            <a:endParaRPr lang="en-US" sz="1800" b="0" i="0" dirty="0">
              <a:solidFill>
                <a:srgbClr val="D1D5DB"/>
              </a:solidFill>
              <a:effectLst/>
              <a:latin typeface="Söhne"/>
            </a:endParaRPr>
          </a:p>
          <a:p>
            <a:pPr algn="l">
              <a:buFont typeface="Arial" panose="020B0604020202020204" pitchFamily="34" charset="0"/>
              <a:buChar char="•"/>
            </a:pPr>
            <a:r>
              <a:rPr lang="en-US" sz="1800" b="0" i="0" dirty="0">
                <a:solidFill>
                  <a:srgbClr val="D1D5DB"/>
                </a:solidFill>
                <a:effectLst/>
                <a:latin typeface="Söhne"/>
              </a:rPr>
              <a:t>Context: A.J. </a:t>
            </a:r>
            <a:r>
              <a:rPr lang="en-US" sz="1800" b="0" i="0" dirty="0" err="1">
                <a:solidFill>
                  <a:srgbClr val="D1D5DB"/>
                </a:solidFill>
                <a:effectLst/>
                <a:latin typeface="Söhne"/>
              </a:rPr>
              <a:t>Drenth's</a:t>
            </a:r>
            <a:r>
              <a:rPr lang="en-US" sz="1800" b="0" i="0" dirty="0">
                <a:solidFill>
                  <a:srgbClr val="D1D5DB"/>
                </a:solidFill>
                <a:effectLst/>
                <a:latin typeface="Söhne"/>
              </a:rPr>
              <a:t> book delves into the 16 personality types, offering detailed profiles and insights. It explores how each type approaches work, relationships, and personal growth. The author also discusses common misconceptions and challenges associated with each type.</a:t>
            </a:r>
          </a:p>
          <a:p>
            <a:endParaRPr lang="en-IN" dirty="0"/>
          </a:p>
        </p:txBody>
      </p:sp>
    </p:spTree>
    <p:extLst>
      <p:ext uri="{BB962C8B-B14F-4D97-AF65-F5344CB8AC3E}">
        <p14:creationId xmlns:p14="http://schemas.microsoft.com/office/powerpoint/2010/main" val="15243689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{F86923D3-7FE9-417E-B787-49CFE5EB3F7A}tf55705232_win32</Template>
  <TotalTime>141</TotalTime>
  <Words>1519</Words>
  <Application>Microsoft Office PowerPoint</Application>
  <PresentationFormat>Widescreen</PresentationFormat>
  <Paragraphs>103</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Goudy Old Style</vt:lpstr>
      <vt:lpstr>Söhne</vt:lpstr>
      <vt:lpstr>Times New Roman</vt:lpstr>
      <vt:lpstr>Wingdings 2</vt:lpstr>
      <vt:lpstr>SlateVTI</vt:lpstr>
      <vt:lpstr>Personality Identification </vt:lpstr>
      <vt:lpstr>Table of Contents </vt:lpstr>
      <vt:lpstr>Abstract </vt:lpstr>
      <vt:lpstr>Problem Statement </vt:lpstr>
      <vt:lpstr>Innovativeness of the project</vt:lpstr>
      <vt:lpstr>Societal Impact</vt:lpstr>
      <vt:lpstr>Types of Personalities (16 types )</vt:lpstr>
      <vt:lpstr>PowerPoint Presentation</vt:lpstr>
      <vt:lpstr>Literature Review </vt:lpstr>
      <vt:lpstr>PowerPoint Presentation</vt:lpstr>
      <vt:lpstr>Proposed Systems </vt:lpstr>
      <vt:lpstr>Dataset , Software and Segregations</vt:lpstr>
      <vt:lpstr>List of Modules</vt:lpstr>
      <vt:lpstr>PowerPoint Presentation</vt:lpstr>
      <vt:lpstr>References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Personality Identification </dc:title>
  <dc:creator>sai krishna</dc:creator>
  <cp:lastModifiedBy>sai krishna</cp:lastModifiedBy>
  <cp:revision>1</cp:revision>
  <dcterms:created xsi:type="dcterms:W3CDTF">2024-01-28T15:19:47Z</dcterms:created>
  <dcterms:modified xsi:type="dcterms:W3CDTF">2024-01-28T17:41:36Z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