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62"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C162-0D66-44C0-3104-A74E2AF074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C3253-44F3-E84F-A34B-FA50B3918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19F88-11DB-7B2A-A229-53D6B797EF60}"/>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6A50DFAA-18D2-E4BC-78A8-3B2380244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35972-8945-B09A-E24A-054D12B5A520}"/>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50050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FA19-CA18-FBA4-441D-D5EB27152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D207C8-0581-84E9-6FB4-B85D88E9E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FDAF-87B1-D220-B5F7-37C2E18F4FF4}"/>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ED93A450-A048-9A74-56A7-A99C7B1FC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430A8-8FAC-16A4-307D-2D80E61399A2}"/>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75364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1A1D7-B39D-FFDF-B69F-2441957E70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8A8E-19D2-32DC-C880-B2CC36E17E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285B-5B70-927C-4958-3A22F0E4DA79}"/>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38AF88A6-98CB-E080-53A0-CC04FA234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0D612-955E-A83B-C08D-AE4554CA03E1}"/>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304341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AC8-6738-4878-643D-412242F03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F84E7-9666-695A-EF72-12CAC1CE9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884FB-7F12-6D82-8451-A42B114B7F8F}"/>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E2711580-0C92-7978-0402-B5EFAF34E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7A5F9-6511-14B0-FD3F-7930F0C62F0E}"/>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152785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4FB-F5F3-6E6E-61DF-9438EFD86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4E99E-EEA8-9BA7-D1F9-DB2772CF9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11D37-3636-BBF7-02F2-7E9ED3D6415E}"/>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07567FF3-6465-9DD4-334F-147016579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7A8DC-62F4-4530-6235-1EBAD6AABB95}"/>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314185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40C-8BAA-781C-3F38-E64BF74E5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86EDA-81D8-B42E-CE6F-B6FE983CFF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8276B-B6D2-F84D-6FB4-B5FCA87FEC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035954-94B7-6056-A908-F87CBECF9396}"/>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6" name="Footer Placeholder 5">
            <a:extLst>
              <a:ext uri="{FF2B5EF4-FFF2-40B4-BE49-F238E27FC236}">
                <a16:creationId xmlns:a16="http://schemas.microsoft.com/office/drawing/2014/main" id="{B4C4D9EF-8C2C-D896-082C-1DEFAC246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83F0C-FF48-A26E-9CB8-CB9CA9482B6F}"/>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134722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B559-4801-EB6B-1ABB-A4E2352FE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07BEA0-E3C2-2AE1-9DD0-7F3B15820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2EF93-7A85-BF52-B268-6B93059B8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2FDE80-C088-74BB-38AA-8B74AFF25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9605-5823-C3AF-3BF1-155CC4D6A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6D6FA-A894-8AEF-C9C5-CCA7D1E8A7B7}"/>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8" name="Footer Placeholder 7">
            <a:extLst>
              <a:ext uri="{FF2B5EF4-FFF2-40B4-BE49-F238E27FC236}">
                <a16:creationId xmlns:a16="http://schemas.microsoft.com/office/drawing/2014/main" id="{FFEC9E47-2599-9453-CD3E-E365499F7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BD371-FF50-E2A3-6F4A-4B05B6173C67}"/>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220608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07EC-1421-AFC5-F86D-222B981732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1ADB5-1396-6D9C-E60C-811394756E01}"/>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4" name="Footer Placeholder 3">
            <a:extLst>
              <a:ext uri="{FF2B5EF4-FFF2-40B4-BE49-F238E27FC236}">
                <a16:creationId xmlns:a16="http://schemas.microsoft.com/office/drawing/2014/main" id="{0FA75918-3D1B-6AEC-5D18-25FF28A86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5EAA3-F318-39EF-58EC-22501D3227F5}"/>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139864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B91B7-B994-2C32-131E-74DF017C4C71}"/>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3" name="Footer Placeholder 2">
            <a:extLst>
              <a:ext uri="{FF2B5EF4-FFF2-40B4-BE49-F238E27FC236}">
                <a16:creationId xmlns:a16="http://schemas.microsoft.com/office/drawing/2014/main" id="{AB3004E4-2BA9-4819-F10B-BAA69A4EF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EF715-4DCF-61DD-45A9-7AB45A7B672F}"/>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1491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D56-01D8-02C3-557D-96FC9FCB0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A0AA9-4456-0C9B-464E-5A954795F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625AA-EDD5-886C-2445-58630D1BA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C87F9-F858-4D00-FCDE-8F579528862D}"/>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6" name="Footer Placeholder 5">
            <a:extLst>
              <a:ext uri="{FF2B5EF4-FFF2-40B4-BE49-F238E27FC236}">
                <a16:creationId xmlns:a16="http://schemas.microsoft.com/office/drawing/2014/main" id="{22383659-B82E-167B-2687-BD70278C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6C683-A43F-CFC3-61A0-93B173D1C154}"/>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20898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0B66-0D1C-233A-ED4E-B65C18465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51DA3-6A24-7DDD-6216-AAB13F9CF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87DA50-385F-0209-C4E9-1DD72626D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D6056-9CBA-86F6-EE2C-A2FD51D34DA1}"/>
              </a:ext>
            </a:extLst>
          </p:cNvPr>
          <p:cNvSpPr>
            <a:spLocks noGrp="1"/>
          </p:cNvSpPr>
          <p:nvPr>
            <p:ph type="dt" sz="half" idx="10"/>
          </p:nvPr>
        </p:nvSpPr>
        <p:spPr/>
        <p:txBody>
          <a:bodyPr/>
          <a:lstStyle/>
          <a:p>
            <a:fld id="{68353387-9789-424D-BA23-FC140AD908F3}" type="datetimeFigureOut">
              <a:rPr lang="en-US"/>
              <a:pPr/>
              <a:t>7/2/2022</a:t>
            </a:fld>
            <a:endParaRPr lang="en-US"/>
          </a:p>
        </p:txBody>
      </p:sp>
      <p:sp>
        <p:nvSpPr>
          <p:cNvPr id="6" name="Footer Placeholder 5">
            <a:extLst>
              <a:ext uri="{FF2B5EF4-FFF2-40B4-BE49-F238E27FC236}">
                <a16:creationId xmlns:a16="http://schemas.microsoft.com/office/drawing/2014/main" id="{34C01FE9-F38E-09B3-31AC-230AE5266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3A8CC-10C4-BFDE-4A71-2C62D34758CC}"/>
              </a:ext>
            </a:extLst>
          </p:cNvPr>
          <p:cNvSpPr>
            <a:spLocks noGrp="1"/>
          </p:cNvSpPr>
          <p:nvPr>
            <p:ph type="sldNum" sz="quarter" idx="12"/>
          </p:nvPr>
        </p:nvSpPr>
        <p:spPr/>
        <p:txBody>
          <a:bodyPr/>
          <a:lstStyle/>
          <a:p>
            <a:fld id="{2EB87DCF-D2A3-EB46-94AF-F95BFA654D56}" type="slidenum">
              <a:rPr lang="en-US"/>
              <a:pPr/>
              <a:t>‹#›</a:t>
            </a:fld>
            <a:endParaRPr lang="en-US"/>
          </a:p>
        </p:txBody>
      </p:sp>
    </p:spTree>
    <p:extLst>
      <p:ext uri="{BB962C8B-B14F-4D97-AF65-F5344CB8AC3E}">
        <p14:creationId xmlns:p14="http://schemas.microsoft.com/office/powerpoint/2010/main" val="256247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05EAB-7185-A71D-73D8-F2B1D5D8E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A343F-EAF8-A540-76AA-E2BAF2B0E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7D8ED-BE5B-CF11-60C9-9DEF5423A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53387-9789-424D-BA23-FC140AD908F3}" type="datetimeFigureOut">
              <a:rPr lang="en-US"/>
              <a:pPr/>
              <a:t>7/2/2022</a:t>
            </a:fld>
            <a:endParaRPr lang="en-US"/>
          </a:p>
        </p:txBody>
      </p:sp>
      <p:sp>
        <p:nvSpPr>
          <p:cNvPr id="5" name="Footer Placeholder 4">
            <a:extLst>
              <a:ext uri="{FF2B5EF4-FFF2-40B4-BE49-F238E27FC236}">
                <a16:creationId xmlns:a16="http://schemas.microsoft.com/office/drawing/2014/main" id="{9A79C961-95D1-0FF3-0903-CCE939A38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E24FE-52C8-4D5D-8535-B7371EFC7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87DCF-D2A3-EB46-94AF-F95BFA654D56}" type="slidenum">
              <a:rPr lang="en-US"/>
              <a:pPr/>
              <a:t>‹#›</a:t>
            </a:fld>
            <a:endParaRPr lang="en-US"/>
          </a:p>
        </p:txBody>
      </p:sp>
    </p:spTree>
    <p:extLst>
      <p:ext uri="{BB962C8B-B14F-4D97-AF65-F5344CB8AC3E}">
        <p14:creationId xmlns:p14="http://schemas.microsoft.com/office/powerpoint/2010/main" val="378367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digitalcommons.unl.edu/ucareresearch/42"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96A2-B716-BF60-0E71-6FDA1086A332}"/>
              </a:ext>
            </a:extLst>
          </p:cNvPr>
          <p:cNvSpPr>
            <a:spLocks noGrp="1"/>
          </p:cNvSpPr>
          <p:nvPr>
            <p:ph type="ctrTitle"/>
          </p:nvPr>
        </p:nvSpPr>
        <p:spPr>
          <a:xfrm>
            <a:off x="0" y="0"/>
            <a:ext cx="12192000" cy="1500174"/>
          </a:xfrm>
          <a:solidFill>
            <a:schemeClr val="accent2">
              <a:lumMod val="40000"/>
              <a:lumOff val="60000"/>
            </a:schemeClr>
          </a:solidFill>
        </p:spPr>
        <p:txBody>
          <a:bodyPr>
            <a:noAutofit/>
          </a:bodyPr>
          <a:lstStyle/>
          <a:p>
            <a:r>
              <a:rPr lang="en-US" sz="5400" b="1" dirty="0"/>
              <a:t>Study on Fibonacci numbers and its application</a:t>
            </a:r>
          </a:p>
        </p:txBody>
      </p:sp>
      <p:sp>
        <p:nvSpPr>
          <p:cNvPr id="3" name="Subtitle 2">
            <a:extLst>
              <a:ext uri="{FF2B5EF4-FFF2-40B4-BE49-F238E27FC236}">
                <a16:creationId xmlns:a16="http://schemas.microsoft.com/office/drawing/2014/main" id="{C79AA379-EBF9-762B-7CE0-CD1B2E533245}"/>
              </a:ext>
            </a:extLst>
          </p:cNvPr>
          <p:cNvSpPr>
            <a:spLocks noGrp="1"/>
          </p:cNvSpPr>
          <p:nvPr>
            <p:ph type="subTitle" idx="1"/>
          </p:nvPr>
        </p:nvSpPr>
        <p:spPr>
          <a:xfrm>
            <a:off x="166646" y="1571612"/>
            <a:ext cx="11787270" cy="4929222"/>
          </a:xfrm>
        </p:spPr>
        <p:txBody>
          <a:bodyPr>
            <a:normAutofit fontScale="92500" lnSpcReduction="20000"/>
          </a:bodyPr>
          <a:lstStyle/>
          <a:p>
            <a:r>
              <a:rPr lang="en-US" sz="1600" dirty="0"/>
              <a:t>A dissertation submitted in partial fulfillment of the requirements for degree of Bachelor of Science in Mathematics</a:t>
            </a:r>
          </a:p>
          <a:p>
            <a:r>
              <a:rPr lang="en-US" sz="1600" dirty="0"/>
              <a:t>By</a:t>
            </a:r>
          </a:p>
          <a:p>
            <a:r>
              <a:rPr lang="en-US" sz="1600" dirty="0"/>
              <a:t>Soidul Hussain</a:t>
            </a:r>
          </a:p>
          <a:p>
            <a:r>
              <a:rPr lang="en-US" sz="1600" dirty="0"/>
              <a:t>Roll No: US-191-307-0185</a:t>
            </a:r>
            <a:endParaRPr lang="en-NZ" sz="1600" dirty="0"/>
          </a:p>
          <a:p>
            <a:r>
              <a:rPr lang="en-NZ" sz="1600" dirty="0"/>
              <a:t>Paper:MAT-HE-6086</a:t>
            </a:r>
            <a:endParaRPr lang="en-US" sz="1600" dirty="0"/>
          </a:p>
          <a:p>
            <a:r>
              <a:rPr lang="en-US" sz="1600" dirty="0"/>
              <a:t>Under the guidance of </a:t>
            </a:r>
          </a:p>
          <a:p>
            <a:r>
              <a:rPr lang="en-US" sz="1600" dirty="0"/>
              <a:t>Palakshi Bora</a:t>
            </a:r>
          </a:p>
          <a:p>
            <a:r>
              <a:rPr lang="en-US" sz="1600" dirty="0"/>
              <a:t>Guest faculty</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Department of Mathematics</a:t>
            </a:r>
          </a:p>
          <a:p>
            <a:r>
              <a:rPr lang="en-US" sz="1600" dirty="0"/>
              <a:t>Nowgong College</a:t>
            </a:r>
          </a:p>
          <a:p>
            <a:r>
              <a:rPr lang="en-US" sz="1600" dirty="0"/>
              <a:t>Nagaon: 782001</a:t>
            </a:r>
          </a:p>
          <a:p>
            <a:endParaRPr lang="en-US" sz="1600" dirty="0"/>
          </a:p>
        </p:txBody>
      </p:sp>
      <p:pic>
        <p:nvPicPr>
          <p:cNvPr id="4" name="Picture 3" descr="1605512131592.jpg"/>
          <p:cNvPicPr>
            <a:picLocks noChangeAspect="1"/>
          </p:cNvPicPr>
          <p:nvPr/>
        </p:nvPicPr>
        <p:blipFill>
          <a:blip r:embed="rId2"/>
          <a:stretch>
            <a:fillRect/>
          </a:stretch>
        </p:blipFill>
        <p:spPr>
          <a:xfrm>
            <a:off x="4881554" y="3857628"/>
            <a:ext cx="2236320" cy="1428760"/>
          </a:xfrm>
          <a:prstGeom prst="rect">
            <a:avLst/>
          </a:prstGeom>
        </p:spPr>
      </p:pic>
    </p:spTree>
    <p:extLst>
      <p:ext uri="{BB962C8B-B14F-4D97-AF65-F5344CB8AC3E}">
        <p14:creationId xmlns:p14="http://schemas.microsoft.com/office/powerpoint/2010/main" val="35492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3C45-FF78-8876-D903-AFADA43602B0}"/>
              </a:ext>
            </a:extLst>
          </p:cNvPr>
          <p:cNvSpPr>
            <a:spLocks noGrp="1"/>
          </p:cNvSpPr>
          <p:nvPr>
            <p:ph type="title"/>
          </p:nvPr>
        </p:nvSpPr>
        <p:spPr>
          <a:xfrm>
            <a:off x="391716" y="168672"/>
            <a:ext cx="10515600" cy="1325563"/>
          </a:xfrm>
        </p:spPr>
        <p:txBody>
          <a:bodyPr>
            <a:normAutofit/>
          </a:bodyPr>
          <a:lstStyle/>
          <a:p>
            <a:r>
              <a:rPr lang="en-NZ" b="1"/>
              <a:t>9.The golden ratio is also frequently seen in nature.</a:t>
            </a:r>
            <a:endParaRPr lang="en-US" b="1"/>
          </a:p>
        </p:txBody>
      </p:sp>
      <p:sp>
        <p:nvSpPr>
          <p:cNvPr id="3" name="Content Placeholder 2">
            <a:extLst>
              <a:ext uri="{FF2B5EF4-FFF2-40B4-BE49-F238E27FC236}">
                <a16:creationId xmlns:a16="http://schemas.microsoft.com/office/drawing/2014/main" id="{536A7506-CE2F-3A76-7FA3-57C091C962AF}"/>
              </a:ext>
            </a:extLst>
          </p:cNvPr>
          <p:cNvSpPr>
            <a:spLocks noGrp="1"/>
          </p:cNvSpPr>
          <p:nvPr>
            <p:ph idx="1"/>
          </p:nvPr>
        </p:nvSpPr>
        <p:spPr>
          <a:xfrm>
            <a:off x="391716" y="2915047"/>
            <a:ext cx="5251847" cy="4351338"/>
          </a:xfrm>
        </p:spPr>
        <p:txBody>
          <a:bodyPr/>
          <a:lstStyle/>
          <a:p>
            <a:r>
              <a:rPr lang="en-NZ"/>
              <a:t>It can be found in great Pyramid of Egypt . Perimeter of the pyramid divided by twise it’s vertical height in the value of  Phi .</a:t>
            </a:r>
            <a:endParaRPr lang="en-US"/>
          </a:p>
        </p:txBody>
      </p:sp>
      <p:pic>
        <p:nvPicPr>
          <p:cNvPr id="4" name="Picture 4">
            <a:extLst>
              <a:ext uri="{FF2B5EF4-FFF2-40B4-BE49-F238E27FC236}">
                <a16:creationId xmlns:a16="http://schemas.microsoft.com/office/drawing/2014/main" id="{1D9731A1-F9E4-4F94-4209-84AC6DD0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439" y="1803796"/>
            <a:ext cx="5197077" cy="3857626"/>
          </a:xfrm>
          <a:prstGeom prst="rect">
            <a:avLst/>
          </a:prstGeom>
        </p:spPr>
      </p:pic>
    </p:spTree>
    <p:extLst>
      <p:ext uri="{BB962C8B-B14F-4D97-AF65-F5344CB8AC3E}">
        <p14:creationId xmlns:p14="http://schemas.microsoft.com/office/powerpoint/2010/main" val="88815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DC54-1BC3-C6B3-8265-FEF8086EA8A7}"/>
              </a:ext>
            </a:extLst>
          </p:cNvPr>
          <p:cNvSpPr>
            <a:spLocks noGrp="1"/>
          </p:cNvSpPr>
          <p:nvPr>
            <p:ph type="title"/>
          </p:nvPr>
        </p:nvSpPr>
        <p:spPr/>
        <p:txBody>
          <a:bodyPr/>
          <a:lstStyle/>
          <a:p>
            <a:r>
              <a:rPr lang="en-NZ" b="1"/>
              <a:t>10. Fibonacci in coding </a:t>
            </a:r>
            <a:endParaRPr lang="en-US" b="1"/>
          </a:p>
        </p:txBody>
      </p:sp>
      <p:sp>
        <p:nvSpPr>
          <p:cNvPr id="3" name="Content Placeholder 2">
            <a:extLst>
              <a:ext uri="{FF2B5EF4-FFF2-40B4-BE49-F238E27FC236}">
                <a16:creationId xmlns:a16="http://schemas.microsoft.com/office/drawing/2014/main" id="{25632698-8179-C202-D52A-45C6842B3939}"/>
              </a:ext>
            </a:extLst>
          </p:cNvPr>
          <p:cNvSpPr>
            <a:spLocks noGrp="1"/>
          </p:cNvSpPr>
          <p:nvPr>
            <p:ph idx="1"/>
          </p:nvPr>
        </p:nvSpPr>
        <p:spPr/>
        <p:txBody>
          <a:bodyPr/>
          <a:lstStyle/>
          <a:p>
            <a:r>
              <a:rPr lang="en-NZ"/>
              <a:t>Recently Fibonacci sequence and golden ratio are of great interest to the researchers in many fields series including in energy physics,</a:t>
            </a:r>
          </a:p>
          <a:p>
            <a:r>
              <a:rPr lang="en-NZ"/>
              <a:t>Quantum mechanics</a:t>
            </a:r>
          </a:p>
          <a:p>
            <a:r>
              <a:rPr lang="en-NZ"/>
              <a:t>Cryptography and</a:t>
            </a:r>
          </a:p>
          <a:p>
            <a:r>
              <a:rPr lang="en-NZ"/>
              <a:t>Coding</a:t>
            </a:r>
          </a:p>
          <a:p>
            <a:endParaRPr lang="en-NZ"/>
          </a:p>
          <a:p>
            <a:endParaRPr lang="en-US"/>
          </a:p>
        </p:txBody>
      </p:sp>
    </p:spTree>
    <p:extLst>
      <p:ext uri="{BB962C8B-B14F-4D97-AF65-F5344CB8AC3E}">
        <p14:creationId xmlns:p14="http://schemas.microsoft.com/office/powerpoint/2010/main" val="387628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D614-1CB0-FB74-02B7-B2288CB6FCA9}"/>
              </a:ext>
            </a:extLst>
          </p:cNvPr>
          <p:cNvSpPr>
            <a:spLocks noGrp="1"/>
          </p:cNvSpPr>
          <p:nvPr>
            <p:ph type="title"/>
          </p:nvPr>
        </p:nvSpPr>
        <p:spPr/>
        <p:txBody>
          <a:bodyPr/>
          <a:lstStyle/>
          <a:p>
            <a:r>
              <a:rPr lang="en-NZ" b="1"/>
              <a:t>11. A simple example </a:t>
            </a:r>
            <a:endParaRPr lang="en-US" b="1"/>
          </a:p>
        </p:txBody>
      </p:sp>
      <p:sp>
        <p:nvSpPr>
          <p:cNvPr id="3" name="Content Placeholder 2">
            <a:extLst>
              <a:ext uri="{FF2B5EF4-FFF2-40B4-BE49-F238E27FC236}">
                <a16:creationId xmlns:a16="http://schemas.microsoft.com/office/drawing/2014/main" id="{613CF432-37D9-8482-E3AE-F1570271020B}"/>
              </a:ext>
            </a:extLst>
          </p:cNvPr>
          <p:cNvSpPr>
            <a:spLocks noGrp="1"/>
          </p:cNvSpPr>
          <p:nvPr>
            <p:ph idx="1"/>
          </p:nvPr>
        </p:nvSpPr>
        <p:spPr>
          <a:xfrm>
            <a:off x="838200" y="2012157"/>
            <a:ext cx="10515600" cy="4351338"/>
          </a:xfrm>
        </p:spPr>
        <p:txBody>
          <a:bodyPr>
            <a:normAutofit fontScale="92500"/>
          </a:bodyPr>
          <a:lstStyle/>
          <a:p>
            <a:r>
              <a:rPr lang="en-NZ"/>
              <a:t>Find the Fibonacci series next 6 terms 0,1,1,2,3,....</a:t>
            </a:r>
          </a:p>
          <a:p>
            <a:endParaRPr lang="en-NZ"/>
          </a:p>
          <a:p>
            <a:r>
              <a:rPr lang="en-NZ"/>
              <a:t>Sol</a:t>
            </a:r>
            <a:r>
              <a:rPr lang="en-NZ" baseline="30000"/>
              <a:t>n</a:t>
            </a:r>
          </a:p>
          <a:p>
            <a:pPr marL="0" indent="0">
              <a:buNone/>
            </a:pPr>
            <a:r>
              <a:rPr lang="en-NZ"/>
              <a:t>Sum of the preceding Two Fibonacci  terms are the next term in the series</a:t>
            </a:r>
          </a:p>
          <a:p>
            <a:pPr marL="0" indent="0">
              <a:buNone/>
            </a:pPr>
            <a:r>
              <a:rPr lang="en-NZ"/>
              <a:t>i.e F1=0, F2=1, F3=1, F4= 2, F5=3</a:t>
            </a:r>
          </a:p>
          <a:p>
            <a:pPr marL="0" indent="0">
              <a:buNone/>
            </a:pPr>
            <a:r>
              <a:rPr lang="en-NZ"/>
              <a:t>F6=F4+F5=2+3=5</a:t>
            </a:r>
          </a:p>
          <a:p>
            <a:pPr marL="0" indent="0">
              <a:buNone/>
            </a:pPr>
            <a:r>
              <a:rPr lang="en-NZ"/>
              <a:t>F7=F5+F6=3+5=8</a:t>
            </a:r>
          </a:p>
          <a:p>
            <a:pPr marL="0" indent="0">
              <a:buNone/>
            </a:pPr>
            <a:r>
              <a:rPr lang="en-NZ"/>
              <a:t>F8=F6+F7=5+8=13.   and so on </a:t>
            </a:r>
          </a:p>
          <a:p>
            <a:pPr marL="0" indent="0">
              <a:buNone/>
            </a:pPr>
            <a:r>
              <a:rPr lang="en-NZ"/>
              <a:t>Therefore the Fibonacci series will be 0,1,2,3,5,8,13,......</a:t>
            </a:r>
          </a:p>
          <a:p>
            <a:pPr marL="0" indent="0">
              <a:buNone/>
            </a:pPr>
            <a:endParaRPr lang="en-NZ"/>
          </a:p>
        </p:txBody>
      </p:sp>
    </p:spTree>
    <p:extLst>
      <p:ext uri="{BB962C8B-B14F-4D97-AF65-F5344CB8AC3E}">
        <p14:creationId xmlns:p14="http://schemas.microsoft.com/office/powerpoint/2010/main" val="388101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0C2F-7CBC-BD22-39C2-9BC3B09352F2}"/>
              </a:ext>
            </a:extLst>
          </p:cNvPr>
          <p:cNvSpPr>
            <a:spLocks noGrp="1"/>
          </p:cNvSpPr>
          <p:nvPr>
            <p:ph type="title"/>
          </p:nvPr>
        </p:nvSpPr>
        <p:spPr>
          <a:xfrm>
            <a:off x="136922" y="-152797"/>
            <a:ext cx="10515600" cy="1325563"/>
          </a:xfrm>
        </p:spPr>
        <p:txBody>
          <a:bodyPr/>
          <a:lstStyle/>
          <a:p>
            <a:r>
              <a:rPr lang="en-NZ" b="1"/>
              <a:t>Conclusion</a:t>
            </a:r>
            <a:endParaRPr lang="en-US" b="1"/>
          </a:p>
        </p:txBody>
      </p:sp>
      <p:sp>
        <p:nvSpPr>
          <p:cNvPr id="3" name="Content Placeholder 2">
            <a:extLst>
              <a:ext uri="{FF2B5EF4-FFF2-40B4-BE49-F238E27FC236}">
                <a16:creationId xmlns:a16="http://schemas.microsoft.com/office/drawing/2014/main" id="{75C6B038-4437-9534-1199-0733CFD552F7}"/>
              </a:ext>
            </a:extLst>
          </p:cNvPr>
          <p:cNvSpPr>
            <a:spLocks noGrp="1"/>
          </p:cNvSpPr>
          <p:nvPr>
            <p:ph idx="1"/>
          </p:nvPr>
        </p:nvSpPr>
        <p:spPr>
          <a:xfrm>
            <a:off x="-14883" y="1172766"/>
            <a:ext cx="12206883" cy="5169297"/>
          </a:xfrm>
        </p:spPr>
        <p:txBody>
          <a:bodyPr>
            <a:normAutofit fontScale="92500"/>
          </a:bodyPr>
          <a:lstStyle/>
          <a:p>
            <a:r>
              <a:rPr lang="en-NZ"/>
              <a:t>The Fibonacci numbers are Nature’s numbering system. They appear everywhere in Nature, from the leaf arrangement in plants, to the pattern of the florets of a flower, the bracts of a pinecone, or the scales of a pineapple. The Fibonacci numbers are therefore applicable to the growth of every living thing, including a single cell, a grain of wheat, a hive of bees, and even all of mankind.But very little we observe the beauty of nature. </a:t>
            </a:r>
          </a:p>
          <a:p>
            <a:pPr marL="0" indent="0">
              <a:buNone/>
            </a:pPr>
            <a:r>
              <a:rPr lang="en-NZ"/>
              <a:t>. If we study the pattern of various natural things minutely we observe that many of the natural things around us follow the Fibonacci numbers in real life which creates strange among us. </a:t>
            </a:r>
          </a:p>
          <a:p>
            <a:r>
              <a:rPr lang="en-NZ"/>
              <a:t>The study of nature is very important for the learners. It increases the inquisitiveness among the learners. The topic is chosen so that learners could be interested towards the study of nature around them. .Security in communication system is an
interesting topic at present as India is going towards digitalization. </a:t>
            </a:r>
            <a:endParaRPr lang="en-US"/>
          </a:p>
        </p:txBody>
      </p:sp>
    </p:spTree>
    <p:extLst>
      <p:ext uri="{BB962C8B-B14F-4D97-AF65-F5344CB8AC3E}">
        <p14:creationId xmlns:p14="http://schemas.microsoft.com/office/powerpoint/2010/main" val="407946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4715-0D74-FC35-F44D-7E27D18D0BA0}"/>
              </a:ext>
            </a:extLst>
          </p:cNvPr>
          <p:cNvSpPr>
            <a:spLocks noGrp="1"/>
          </p:cNvSpPr>
          <p:nvPr>
            <p:ph idx="1"/>
          </p:nvPr>
        </p:nvSpPr>
        <p:spPr>
          <a:xfrm>
            <a:off x="838200" y="2375298"/>
            <a:ext cx="10515600" cy="3676650"/>
          </a:xfrm>
        </p:spPr>
        <p:txBody>
          <a:bodyPr>
            <a:normAutofit/>
          </a:bodyPr>
          <a:lstStyle/>
          <a:p>
            <a:pPr marL="0" indent="0">
              <a:buNone/>
            </a:pPr>
            <a:r>
              <a:rPr lang="en-NZ" sz="3600" b="1">
                <a:latin typeface="Abadi Extra Light" panose="020B0204020104020204" pitchFamily="34" charset="0"/>
              </a:rPr>
              <a:t> Let us finish by the words of Leonardo da Vinci “Learn how to see, Realize that everything connects to everything else”.</a:t>
            </a:r>
            <a:endParaRPr lang="en-US" sz="3600" b="1">
              <a:latin typeface="Abadi Extra Light" panose="020B0204020104020204" pitchFamily="34" charset="0"/>
            </a:endParaRPr>
          </a:p>
        </p:txBody>
      </p:sp>
    </p:spTree>
    <p:extLst>
      <p:ext uri="{BB962C8B-B14F-4D97-AF65-F5344CB8AC3E}">
        <p14:creationId xmlns:p14="http://schemas.microsoft.com/office/powerpoint/2010/main" val="340061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43B5-10D3-50D3-457C-6626D82CF3DE}"/>
              </a:ext>
            </a:extLst>
          </p:cNvPr>
          <p:cNvSpPr>
            <a:spLocks noGrp="1"/>
          </p:cNvSpPr>
          <p:nvPr>
            <p:ph type="title"/>
          </p:nvPr>
        </p:nvSpPr>
        <p:spPr/>
        <p:txBody>
          <a:bodyPr/>
          <a:lstStyle/>
          <a:p>
            <a:r>
              <a:rPr lang="en-NZ" b="1"/>
              <a:t>References </a:t>
            </a:r>
            <a:endParaRPr lang="en-US" b="1"/>
          </a:p>
        </p:txBody>
      </p:sp>
      <p:sp>
        <p:nvSpPr>
          <p:cNvPr id="3" name="Content Placeholder 2">
            <a:extLst>
              <a:ext uri="{FF2B5EF4-FFF2-40B4-BE49-F238E27FC236}">
                <a16:creationId xmlns:a16="http://schemas.microsoft.com/office/drawing/2014/main" id="{619B8413-9612-9F56-B376-44B49F7E69F2}"/>
              </a:ext>
            </a:extLst>
          </p:cNvPr>
          <p:cNvSpPr>
            <a:spLocks noGrp="1"/>
          </p:cNvSpPr>
          <p:nvPr>
            <p:ph idx="1"/>
          </p:nvPr>
        </p:nvSpPr>
        <p:spPr>
          <a:xfrm>
            <a:off x="733092" y="1690688"/>
            <a:ext cx="10252472" cy="3657203"/>
          </a:xfrm>
        </p:spPr>
        <p:txBody>
          <a:bodyPr>
            <a:normAutofit fontScale="92500" lnSpcReduction="10000"/>
          </a:bodyPr>
          <a:lstStyle/>
          <a:p>
            <a:r>
              <a:rPr lang="en-NZ"/>
              <a:t>Bortner, Cashous W. And Peterson, Allan C., 2016, The History and Applications of Fibonacci Numbers. UCARE Research Products. 42. (</a:t>
            </a:r>
            <a:r>
              <a:rPr lang="en-NZ">
                <a:hlinkClick r:id="rId2"/>
              </a:rPr>
              <a:t>http://digitalcommons.unl.edu/ucareresearch/42</a:t>
            </a:r>
            <a:r>
              <a:rPr lang="en-NZ"/>
              <a:t>)</a:t>
            </a:r>
          </a:p>
          <a:p>
            <a:r>
              <a:rPr lang="en-NZ"/>
              <a:t> Garg, M, Garg, P, Vohra, R. K., 2014, Advanced 4 sequence with Golden Ratio, International Journal of Scientific &amp; Engineering Research, Vol 5(6), 388-391. </a:t>
            </a:r>
          </a:p>
          <a:p>
            <a:r>
              <a:rPr lang="en-NZ"/>
              <a:t>.</a:t>
            </a:r>
          </a:p>
          <a:p>
            <a:pPr marL="0" indent="0">
              <a:buNone/>
            </a:pPr>
            <a:r>
              <a:rPr lang="en-NZ"/>
              <a:t> Gend ,V,R., 2014 The Fibonacci sequence and the golden ratio in music, Notes on Number Theory and Discrete Mathematics,Vol.20(1), 72–77.</a:t>
            </a:r>
          </a:p>
          <a:p>
            <a:pPr marL="0" indent="0">
              <a:buNone/>
            </a:pPr>
            <a:endParaRPr lang="en-US"/>
          </a:p>
        </p:txBody>
      </p:sp>
    </p:spTree>
    <p:extLst>
      <p:ext uri="{BB962C8B-B14F-4D97-AF65-F5344CB8AC3E}">
        <p14:creationId xmlns:p14="http://schemas.microsoft.com/office/powerpoint/2010/main" val="318977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79A4-1D7E-B2A8-1C6B-C1F4878F673E}"/>
              </a:ext>
            </a:extLst>
          </p:cNvPr>
          <p:cNvSpPr>
            <a:spLocks noGrp="1"/>
          </p:cNvSpPr>
          <p:nvPr>
            <p:ph type="title"/>
          </p:nvPr>
        </p:nvSpPr>
        <p:spPr>
          <a:xfrm>
            <a:off x="838200" y="0"/>
            <a:ext cx="10515600" cy="1539875"/>
          </a:xfrm>
        </p:spPr>
        <p:txBody>
          <a:bodyPr/>
          <a:lstStyle/>
          <a:p>
            <a:pPr algn="ctr"/>
            <a:r>
              <a:rPr lang="en-NZ" b="1"/>
              <a:t>My Special Thanks Of Gratitude</a:t>
            </a:r>
            <a:endParaRPr lang="en-US" b="1"/>
          </a:p>
        </p:txBody>
      </p:sp>
      <p:sp>
        <p:nvSpPr>
          <p:cNvPr id="3" name="Content Placeholder 2">
            <a:extLst>
              <a:ext uri="{FF2B5EF4-FFF2-40B4-BE49-F238E27FC236}">
                <a16:creationId xmlns:a16="http://schemas.microsoft.com/office/drawing/2014/main" id="{DF6C3ED8-EE76-E01C-0685-4A190B1ADFA3}"/>
              </a:ext>
            </a:extLst>
          </p:cNvPr>
          <p:cNvSpPr>
            <a:spLocks noGrp="1"/>
          </p:cNvSpPr>
          <p:nvPr>
            <p:ph idx="1"/>
          </p:nvPr>
        </p:nvSpPr>
        <p:spPr/>
        <p:txBody>
          <a:bodyPr/>
          <a:lstStyle/>
          <a:p>
            <a:pPr marL="0" indent="0" algn="ctr">
              <a:buNone/>
            </a:pPr>
            <a:r>
              <a:rPr lang="en-NZ"/>
              <a:t>  </a:t>
            </a:r>
          </a:p>
        </p:txBody>
      </p:sp>
      <p:sp>
        <p:nvSpPr>
          <p:cNvPr id="5" name="TextBox 4">
            <a:extLst>
              <a:ext uri="{FF2B5EF4-FFF2-40B4-BE49-F238E27FC236}">
                <a16:creationId xmlns:a16="http://schemas.microsoft.com/office/drawing/2014/main" id="{9AF61B54-00B5-C685-1B83-4E462E1E59D5}"/>
              </a:ext>
            </a:extLst>
          </p:cNvPr>
          <p:cNvSpPr txBox="1"/>
          <p:nvPr/>
        </p:nvSpPr>
        <p:spPr>
          <a:xfrm>
            <a:off x="838200" y="1228397"/>
            <a:ext cx="10515600" cy="4401205"/>
          </a:xfrm>
          <a:prstGeom prst="rect">
            <a:avLst/>
          </a:prstGeom>
          <a:ln>
            <a:solidFill>
              <a:schemeClr val="accent4">
                <a:lumMod val="20000"/>
                <a:lumOff val="8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endParaRPr lang="en-US" sz="2800" b="1">
              <a:latin typeface="Abadi Extra Light" panose="020B0204020104020204" pitchFamily="34" charset="0"/>
            </a:endParaRPr>
          </a:p>
          <a:p>
            <a:pPr algn="ctr"/>
            <a:r>
              <a:rPr lang="en-US" sz="2800" b="1">
                <a:latin typeface="Abadi Extra Light" panose="020B0204020104020204" pitchFamily="34" charset="0"/>
              </a:rPr>
              <a:t>To</a:t>
            </a:r>
            <a:endParaRPr lang="en-NZ" sz="2800" b="1">
              <a:latin typeface="Abadi Extra Light" panose="020B0204020104020204" pitchFamily="34" charset="0"/>
            </a:endParaRPr>
          </a:p>
          <a:p>
            <a:pPr algn="ctr"/>
            <a:r>
              <a:rPr lang="en-US" sz="2800" b="1">
                <a:latin typeface="Abadi Extra Light" panose="020B0204020104020204" pitchFamily="34" charset="0"/>
              </a:rPr>
              <a:t> Palakshi Bora </a:t>
            </a:r>
            <a:endParaRPr lang="en-NZ" sz="2800" b="1">
              <a:latin typeface="Abadi Extra Light" panose="020B0204020104020204" pitchFamily="34" charset="0"/>
            </a:endParaRPr>
          </a:p>
          <a:p>
            <a:pPr algn="ctr"/>
            <a:r>
              <a:rPr lang="en-US" sz="2800" b="1">
                <a:latin typeface="Abadi Extra Light" panose="020B0204020104020204" pitchFamily="34" charset="0"/>
              </a:rPr>
              <a:t>who supervised the study I have</a:t>
            </a:r>
          </a:p>
          <a:p>
            <a:pPr algn="ctr"/>
            <a:r>
              <a:rPr lang="en-US" sz="2800" b="1">
                <a:latin typeface="Abadi Extra Light" panose="020B0204020104020204" pitchFamily="34" charset="0"/>
              </a:rPr>
              <a:t>done for the dissertation.</a:t>
            </a:r>
            <a:endParaRPr lang="en-NZ" sz="2800" b="1">
              <a:latin typeface="Abadi Extra Light" panose="020B0204020104020204" pitchFamily="34" charset="0"/>
            </a:endParaRPr>
          </a:p>
          <a:p>
            <a:pPr algn="ctr"/>
            <a:r>
              <a:rPr lang="en-US" sz="2800" b="1">
                <a:latin typeface="Abadi Extra Light" panose="020B0204020104020204" pitchFamily="34" charset="0"/>
              </a:rPr>
              <a:t> I also thank</a:t>
            </a:r>
            <a:endParaRPr lang="en-NZ" sz="2800" b="1">
              <a:latin typeface="Abadi Extra Light" panose="020B0204020104020204" pitchFamily="34" charset="0"/>
            </a:endParaRPr>
          </a:p>
          <a:p>
            <a:pPr algn="ctr"/>
            <a:r>
              <a:rPr lang="en-US" sz="2800" b="1">
                <a:latin typeface="Abadi Extra Light" panose="020B0204020104020204" pitchFamily="34" charset="0"/>
              </a:rPr>
              <a:t> HoD Dilip </a:t>
            </a:r>
            <a:r>
              <a:rPr lang="en-NZ" sz="2800" b="1">
                <a:latin typeface="Abadi Extra Light" panose="020B0204020104020204" pitchFamily="34" charset="0"/>
              </a:rPr>
              <a:t>Kumar Bora</a:t>
            </a:r>
            <a:endParaRPr lang="en-US" sz="2800" b="1">
              <a:latin typeface="Abadi Extra Light" panose="020B0204020104020204" pitchFamily="34" charset="0"/>
            </a:endParaRPr>
          </a:p>
          <a:p>
            <a:pPr algn="ctr"/>
            <a:r>
              <a:rPr lang="en-US" sz="2800" b="1">
                <a:latin typeface="Abadi Extra Light" panose="020B0204020104020204" pitchFamily="34" charset="0"/>
              </a:rPr>
              <a:t>and </a:t>
            </a:r>
            <a:endParaRPr lang="en-NZ" sz="2800" b="1">
              <a:latin typeface="Abadi Extra Light" panose="020B0204020104020204" pitchFamily="34" charset="0"/>
            </a:endParaRPr>
          </a:p>
          <a:p>
            <a:pPr algn="ctr"/>
            <a:r>
              <a:rPr lang="en-US" sz="2800" b="1">
                <a:latin typeface="Abadi Extra Light" panose="020B0204020104020204" pitchFamily="34" charset="0"/>
              </a:rPr>
              <a:t>Dr. P.Senapati </a:t>
            </a:r>
            <a:endParaRPr lang="en-NZ" sz="2800" b="1">
              <a:latin typeface="Abadi Extra Light" panose="020B0204020104020204" pitchFamily="34" charset="0"/>
            </a:endParaRPr>
          </a:p>
          <a:p>
            <a:pPr algn="ctr"/>
            <a:r>
              <a:rPr lang="en-US" sz="2800" b="1">
                <a:latin typeface="Abadi Extra Light" panose="020B0204020104020204" pitchFamily="34" charset="0"/>
              </a:rPr>
              <a:t>for their suggestions </a:t>
            </a:r>
            <a:r>
              <a:rPr lang="en-NZ" sz="2800" b="1">
                <a:latin typeface="Abadi Extra Light" panose="020B0204020104020204" pitchFamily="34" charset="0"/>
              </a:rPr>
              <a:t>and encouragement..</a:t>
            </a:r>
            <a:endParaRPr lang="en-US" sz="2800" b="1">
              <a:latin typeface="Abadi Extra Light" panose="020B0204020104020204" pitchFamily="34" charset="0"/>
            </a:endParaRPr>
          </a:p>
        </p:txBody>
      </p:sp>
    </p:spTree>
    <p:extLst>
      <p:ext uri="{BB962C8B-B14F-4D97-AF65-F5344CB8AC3E}">
        <p14:creationId xmlns:p14="http://schemas.microsoft.com/office/powerpoint/2010/main" val="288172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F5AC-E669-7D5C-5E8C-E7A84CE07C4D}"/>
              </a:ext>
            </a:extLst>
          </p:cNvPr>
          <p:cNvSpPr>
            <a:spLocks noGrp="1"/>
          </p:cNvSpPr>
          <p:nvPr>
            <p:ph type="title"/>
          </p:nvPr>
        </p:nvSpPr>
        <p:spPr>
          <a:xfrm>
            <a:off x="523836" y="365125"/>
            <a:ext cx="10829964" cy="1325563"/>
          </a:xfrm>
        </p:spPr>
        <p:txBody>
          <a:bodyPr/>
          <a:lstStyle/>
          <a:p>
            <a:r>
              <a:rPr lang="en-NZ" b="1" dirty="0"/>
              <a:t>1.</a:t>
            </a:r>
            <a:r>
              <a:rPr lang="en-US" b="1" dirty="0"/>
              <a:t>Introduction</a:t>
            </a:r>
          </a:p>
        </p:txBody>
      </p:sp>
      <p:sp>
        <p:nvSpPr>
          <p:cNvPr id="3" name="Content Placeholder 2">
            <a:extLst>
              <a:ext uri="{FF2B5EF4-FFF2-40B4-BE49-F238E27FC236}">
                <a16:creationId xmlns:a16="http://schemas.microsoft.com/office/drawing/2014/main" id="{A937BC9F-FA35-BD22-38F0-A6D56E9608C9}"/>
              </a:ext>
            </a:extLst>
          </p:cNvPr>
          <p:cNvSpPr>
            <a:spLocks noGrp="1"/>
          </p:cNvSpPr>
          <p:nvPr>
            <p:ph idx="1"/>
          </p:nvPr>
        </p:nvSpPr>
        <p:spPr>
          <a:xfrm>
            <a:off x="380960" y="1825625"/>
            <a:ext cx="11572956" cy="4351338"/>
          </a:xfrm>
        </p:spPr>
        <p:txBody>
          <a:bodyPr/>
          <a:lstStyle/>
          <a:p>
            <a:r>
              <a:rPr lang="en-US" dirty="0"/>
              <a:t>The Fibonacci numbers were first discovered by Italian Mathematician Leonardo Pisano. </a:t>
            </a:r>
          </a:p>
          <a:p>
            <a:r>
              <a:rPr lang="en-US" dirty="0"/>
              <a:t>The Fibonacci sequence is a sequence where each term is the sum of two preceding numbers.</a:t>
            </a:r>
          </a:p>
          <a:p>
            <a:r>
              <a:rPr lang="en-US" dirty="0"/>
              <a:t>The Fibonacci numbers are defined by recursive relation defined by the equation Fn=fn-1+Fn-2 . </a:t>
            </a:r>
            <a:r>
              <a:rPr lang="en-NZ" dirty="0"/>
              <a:t>For all  n≥3 when F1=1,F2=1.Where</a:t>
            </a:r>
            <a:r>
              <a:rPr lang="en-US" dirty="0"/>
              <a:t> Fn represents the nth Fibonacci numbers .</a:t>
            </a:r>
          </a:p>
          <a:p>
            <a:r>
              <a:rPr lang="en-US" dirty="0"/>
              <a:t>The Fibonacci numbers can elaborately written as 1,1,2,3,5,8,13,21,34,55…..</a:t>
            </a:r>
          </a:p>
          <a:p>
            <a:endParaRPr lang="en-US" dirty="0"/>
          </a:p>
          <a:p>
            <a:endParaRPr lang="en-US" dirty="0"/>
          </a:p>
        </p:txBody>
      </p:sp>
    </p:spTree>
    <p:extLst>
      <p:ext uri="{BB962C8B-B14F-4D97-AF65-F5344CB8AC3E}">
        <p14:creationId xmlns:p14="http://schemas.microsoft.com/office/powerpoint/2010/main" val="317977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03-2705-D495-D1A1-D433CC5DBB7A}"/>
              </a:ext>
            </a:extLst>
          </p:cNvPr>
          <p:cNvSpPr>
            <a:spLocks noGrp="1"/>
          </p:cNvSpPr>
          <p:nvPr>
            <p:ph type="title"/>
          </p:nvPr>
        </p:nvSpPr>
        <p:spPr>
          <a:xfrm>
            <a:off x="666712" y="142852"/>
            <a:ext cx="10515600" cy="1325563"/>
          </a:xfrm>
        </p:spPr>
        <p:txBody>
          <a:bodyPr/>
          <a:lstStyle/>
          <a:p>
            <a:r>
              <a:rPr lang="en-NZ" b="1" dirty="0"/>
              <a:t>2.</a:t>
            </a:r>
            <a:r>
              <a:rPr lang="en-US" b="1" dirty="0"/>
              <a:t>Fibonacci</a:t>
            </a:r>
            <a:r>
              <a:rPr lang="en-US" dirty="0"/>
              <a:t> </a:t>
            </a:r>
            <a:r>
              <a:rPr lang="en-US" b="1" dirty="0"/>
              <a:t>sequence in Nature</a:t>
            </a:r>
          </a:p>
        </p:txBody>
      </p:sp>
      <p:sp>
        <p:nvSpPr>
          <p:cNvPr id="3" name="Content Placeholder 2">
            <a:extLst>
              <a:ext uri="{FF2B5EF4-FFF2-40B4-BE49-F238E27FC236}">
                <a16:creationId xmlns:a16="http://schemas.microsoft.com/office/drawing/2014/main" id="{741F97FC-589E-FF52-831B-353FECC6B6E6}"/>
              </a:ext>
            </a:extLst>
          </p:cNvPr>
          <p:cNvSpPr>
            <a:spLocks noGrp="1"/>
          </p:cNvSpPr>
          <p:nvPr>
            <p:ph idx="1"/>
          </p:nvPr>
        </p:nvSpPr>
        <p:spPr>
          <a:xfrm>
            <a:off x="666712" y="1785926"/>
            <a:ext cx="7143800" cy="4391037"/>
          </a:xfrm>
        </p:spPr>
        <p:txBody>
          <a:bodyPr>
            <a:normAutofit lnSpcReduction="10000"/>
          </a:bodyPr>
          <a:lstStyle/>
          <a:p>
            <a:r>
              <a:rPr lang="en-US" dirty="0"/>
              <a:t>Fibonacci can be found in nature</a:t>
            </a:r>
          </a:p>
          <a:p>
            <a:r>
              <a:rPr lang="en-US" dirty="0"/>
              <a:t>The number of petals of flowers are related with Fibonacci numbers.</a:t>
            </a:r>
          </a:p>
          <a:p>
            <a:r>
              <a:rPr lang="en-US" dirty="0"/>
              <a:t>For example</a:t>
            </a:r>
          </a:p>
          <a:p>
            <a:r>
              <a:rPr lang="en-US" dirty="0"/>
              <a:t>1 petals : white cally lily</a:t>
            </a:r>
          </a:p>
          <a:p>
            <a:r>
              <a:rPr lang="en-US" dirty="0"/>
              <a:t>2 petals: Euphorbia</a:t>
            </a:r>
          </a:p>
          <a:p>
            <a:r>
              <a:rPr lang="en-US" dirty="0"/>
              <a:t>3 petals: Trillium grandiflorum</a:t>
            </a:r>
          </a:p>
          <a:p>
            <a:r>
              <a:rPr lang="en-US" dirty="0"/>
              <a:t>5 petals : columbine, periwinkle</a:t>
            </a:r>
          </a:p>
          <a:p>
            <a:r>
              <a:rPr lang="en-US" dirty="0"/>
              <a:t>8 petals: cosmosbipinnatus</a:t>
            </a:r>
          </a:p>
          <a:p>
            <a:endParaRPr lang="en-US" dirty="0"/>
          </a:p>
        </p:txBody>
      </p:sp>
      <p:sp>
        <p:nvSpPr>
          <p:cNvPr id="11266" name="AutoShape 2" descr="blob:https://web.whatsapp.com/345aac32-d53d-430c-a7e2-946d883a5dc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blob:https://web.whatsapp.com/345aac32-d53d-430c-a7e2-946d883a5dc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345aac32-d53d-430c-a7e2-946d883a5dc3.jpg"/>
          <p:cNvPicPr>
            <a:picLocks noChangeAspect="1"/>
          </p:cNvPicPr>
          <p:nvPr/>
        </p:nvPicPr>
        <p:blipFill>
          <a:blip r:embed="rId2"/>
          <a:stretch>
            <a:fillRect/>
          </a:stretch>
        </p:blipFill>
        <p:spPr>
          <a:xfrm>
            <a:off x="7239008" y="1500174"/>
            <a:ext cx="2016894" cy="1643074"/>
          </a:xfrm>
          <a:prstGeom prst="rect">
            <a:avLst/>
          </a:prstGeom>
        </p:spPr>
      </p:pic>
      <p:pic>
        <p:nvPicPr>
          <p:cNvPr id="7" name="Picture 6" descr="eeb00a60-f196-4746-8d7f-4e30106b1142.jpg"/>
          <p:cNvPicPr>
            <a:picLocks noChangeAspect="1"/>
          </p:cNvPicPr>
          <p:nvPr/>
        </p:nvPicPr>
        <p:blipFill>
          <a:blip r:embed="rId3" cstate="print"/>
          <a:stretch>
            <a:fillRect/>
          </a:stretch>
        </p:blipFill>
        <p:spPr>
          <a:xfrm>
            <a:off x="10167966" y="1785926"/>
            <a:ext cx="1633569" cy="1089046"/>
          </a:xfrm>
          <a:prstGeom prst="rect">
            <a:avLst/>
          </a:prstGeom>
        </p:spPr>
      </p:pic>
      <p:pic>
        <p:nvPicPr>
          <p:cNvPr id="8" name="Picture 7" descr="173f425d-654f-484c-8b16-4bc34398486d.jpg"/>
          <p:cNvPicPr>
            <a:picLocks noChangeAspect="1"/>
          </p:cNvPicPr>
          <p:nvPr/>
        </p:nvPicPr>
        <p:blipFill>
          <a:blip r:embed="rId4"/>
          <a:stretch>
            <a:fillRect/>
          </a:stretch>
        </p:blipFill>
        <p:spPr>
          <a:xfrm flipH="1">
            <a:off x="7310446" y="3786190"/>
            <a:ext cx="2386238" cy="1500198"/>
          </a:xfrm>
          <a:prstGeom prst="rect">
            <a:avLst/>
          </a:prstGeom>
        </p:spPr>
      </p:pic>
      <p:sp>
        <p:nvSpPr>
          <p:cNvPr id="11" name="Rectangle 10"/>
          <p:cNvSpPr/>
          <p:nvPr/>
        </p:nvSpPr>
        <p:spPr>
          <a:xfrm>
            <a:off x="10382280" y="3071810"/>
            <a:ext cx="1357322" cy="214314"/>
          </a:xfrm>
          <a:prstGeom prst="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petals</a:t>
            </a:r>
          </a:p>
        </p:txBody>
      </p:sp>
      <p:sp>
        <p:nvSpPr>
          <p:cNvPr id="15" name="Rectangle 14"/>
          <p:cNvSpPr/>
          <p:nvPr/>
        </p:nvSpPr>
        <p:spPr>
          <a:xfrm>
            <a:off x="8024826" y="3000372"/>
            <a:ext cx="1000132" cy="214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petal</a:t>
            </a:r>
          </a:p>
        </p:txBody>
      </p:sp>
      <p:sp>
        <p:nvSpPr>
          <p:cNvPr id="16" name="Rectangle 15"/>
          <p:cNvSpPr/>
          <p:nvPr/>
        </p:nvSpPr>
        <p:spPr>
          <a:xfrm>
            <a:off x="7810512" y="5500702"/>
            <a:ext cx="1143008" cy="214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petals</a:t>
            </a:r>
          </a:p>
        </p:txBody>
      </p:sp>
      <p:sp>
        <p:nvSpPr>
          <p:cNvPr id="17" name="Rectangle 16"/>
          <p:cNvSpPr/>
          <p:nvPr/>
        </p:nvSpPr>
        <p:spPr>
          <a:xfrm>
            <a:off x="10310842" y="5500702"/>
            <a:ext cx="928694" cy="2143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petals</a:t>
            </a:r>
          </a:p>
        </p:txBody>
      </p:sp>
      <p:pic>
        <p:nvPicPr>
          <p:cNvPr id="18" name="Picture 17" descr="54c2a1c3-bad5-4846-870b-deac450d71bc.jpg"/>
          <p:cNvPicPr>
            <a:picLocks noChangeAspect="1"/>
          </p:cNvPicPr>
          <p:nvPr/>
        </p:nvPicPr>
        <p:blipFill>
          <a:blip r:embed="rId5"/>
          <a:stretch>
            <a:fillRect/>
          </a:stretch>
        </p:blipFill>
        <p:spPr>
          <a:xfrm>
            <a:off x="10167966" y="3929066"/>
            <a:ext cx="1571636" cy="1300154"/>
          </a:xfrm>
          <a:prstGeom prst="rect">
            <a:avLst/>
          </a:prstGeom>
        </p:spPr>
      </p:pic>
    </p:spTree>
    <p:extLst>
      <p:ext uri="{BB962C8B-B14F-4D97-AF65-F5344CB8AC3E}">
        <p14:creationId xmlns:p14="http://schemas.microsoft.com/office/powerpoint/2010/main" val="140556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49C9-B18D-A724-3AC4-D49C34EFE529}"/>
              </a:ext>
            </a:extLst>
          </p:cNvPr>
          <p:cNvSpPr>
            <a:spLocks noGrp="1"/>
          </p:cNvSpPr>
          <p:nvPr>
            <p:ph type="title"/>
          </p:nvPr>
        </p:nvSpPr>
        <p:spPr>
          <a:xfrm>
            <a:off x="220231" y="375025"/>
            <a:ext cx="10515600" cy="1325563"/>
          </a:xfrm>
        </p:spPr>
        <p:txBody>
          <a:bodyPr/>
          <a:lstStyle/>
          <a:p>
            <a:r>
              <a:rPr lang="en-NZ" b="1" dirty="0"/>
              <a:t>3.</a:t>
            </a:r>
            <a:r>
              <a:rPr lang="en-US" b="1" dirty="0"/>
              <a:t>Plants also show the Fibonacci numbers in the arrangement of their leaves </a:t>
            </a:r>
            <a:r>
              <a:rPr lang="en-US" dirty="0"/>
              <a:t>.</a:t>
            </a:r>
          </a:p>
        </p:txBody>
      </p:sp>
      <p:pic>
        <p:nvPicPr>
          <p:cNvPr id="4" name="Content Placeholder 3" descr="a5236502-e5e7-4451-aa37-ae1e503d2db8.jpg"/>
          <p:cNvPicPr>
            <a:picLocks noGrp="1" noChangeAspect="1"/>
          </p:cNvPicPr>
          <p:nvPr>
            <p:ph idx="1"/>
          </p:nvPr>
        </p:nvPicPr>
        <p:blipFill>
          <a:blip r:embed="rId2"/>
          <a:stretch>
            <a:fillRect/>
          </a:stretch>
        </p:blipFill>
        <p:spPr>
          <a:xfrm>
            <a:off x="1631136" y="2143116"/>
            <a:ext cx="6500858" cy="3929090"/>
          </a:xfrm>
        </p:spPr>
      </p:pic>
    </p:spTree>
    <p:extLst>
      <p:ext uri="{BB962C8B-B14F-4D97-AF65-F5344CB8AC3E}">
        <p14:creationId xmlns:p14="http://schemas.microsoft.com/office/powerpoint/2010/main" val="241563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CEAF-3DFB-36B0-CB76-E847345229B4}"/>
              </a:ext>
            </a:extLst>
          </p:cNvPr>
          <p:cNvSpPr>
            <a:spLocks noGrp="1"/>
          </p:cNvSpPr>
          <p:nvPr>
            <p:ph type="title"/>
          </p:nvPr>
        </p:nvSpPr>
        <p:spPr/>
        <p:txBody>
          <a:bodyPr/>
          <a:lstStyle/>
          <a:p>
            <a:r>
              <a:rPr lang="en-NZ" b="1" dirty="0"/>
              <a:t>4.Fibonacci</a:t>
            </a:r>
            <a:r>
              <a:rPr lang="en-US" b="1" dirty="0"/>
              <a:t> spiral</a:t>
            </a:r>
          </a:p>
        </p:txBody>
      </p:sp>
      <p:sp>
        <p:nvSpPr>
          <p:cNvPr id="3" name="Content Placeholder 2">
            <a:extLst>
              <a:ext uri="{FF2B5EF4-FFF2-40B4-BE49-F238E27FC236}">
                <a16:creationId xmlns:a16="http://schemas.microsoft.com/office/drawing/2014/main" id="{249D6B29-6575-74A4-B065-BF0508D75FBB}"/>
              </a:ext>
            </a:extLst>
          </p:cNvPr>
          <p:cNvSpPr>
            <a:spLocks noGrp="1"/>
          </p:cNvSpPr>
          <p:nvPr>
            <p:ph idx="1"/>
          </p:nvPr>
        </p:nvSpPr>
        <p:spPr>
          <a:xfrm>
            <a:off x="809588" y="1857364"/>
            <a:ext cx="6257932" cy="4103705"/>
          </a:xfrm>
        </p:spPr>
        <p:txBody>
          <a:bodyPr>
            <a:normAutofit/>
          </a:bodyPr>
          <a:lstStyle/>
          <a:p>
            <a:r>
              <a:rPr lang="en-US" dirty="0"/>
              <a:t>The Fibonacci numbers are found in the arrangement of seeds on flower heads.</a:t>
            </a:r>
          </a:p>
          <a:p>
            <a:r>
              <a:rPr lang="en-US" dirty="0"/>
              <a:t>There are 55 spirals spiraling outwards and 34 spirals spiraling inwards in most daisy or sunflower blossoms.</a:t>
            </a:r>
          </a:p>
          <a:p>
            <a:r>
              <a:rPr lang="en-US" dirty="0"/>
              <a:t>The Fibonacci numbers can also be find in pineapple .</a:t>
            </a:r>
          </a:p>
          <a:p>
            <a:endParaRPr lang="en-US" dirty="0"/>
          </a:p>
        </p:txBody>
      </p:sp>
      <p:pic>
        <p:nvPicPr>
          <p:cNvPr id="4" name="Picture 3" descr="8d697045-16c3-4da0-90e3-854060a3430c.jpg"/>
          <p:cNvPicPr>
            <a:picLocks noChangeAspect="1"/>
          </p:cNvPicPr>
          <p:nvPr/>
        </p:nvPicPr>
        <p:blipFill>
          <a:blip r:embed="rId2"/>
          <a:stretch>
            <a:fillRect/>
          </a:stretch>
        </p:blipFill>
        <p:spPr>
          <a:xfrm>
            <a:off x="7739074" y="214290"/>
            <a:ext cx="3972031" cy="2643206"/>
          </a:xfrm>
          <a:prstGeom prst="rect">
            <a:avLst/>
          </a:prstGeom>
        </p:spPr>
      </p:pic>
      <p:pic>
        <p:nvPicPr>
          <p:cNvPr id="5" name="Picture 6">
            <a:extLst>
              <a:ext uri="{FF2B5EF4-FFF2-40B4-BE49-F238E27FC236}">
                <a16:creationId xmlns:a16="http://schemas.microsoft.com/office/drawing/2014/main" id="{7957D6ED-FEFE-ADAB-A6C2-DDD4DDBB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78" y="3498497"/>
            <a:ext cx="4580621" cy="2510216"/>
          </a:xfrm>
          <a:prstGeom prst="rect">
            <a:avLst/>
          </a:prstGeom>
        </p:spPr>
      </p:pic>
    </p:spTree>
    <p:extLst>
      <p:ext uri="{BB962C8B-B14F-4D97-AF65-F5344CB8AC3E}">
        <p14:creationId xmlns:p14="http://schemas.microsoft.com/office/powerpoint/2010/main" val="202488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E17-C08F-E14C-0FE6-1AEF5D219B0B}"/>
              </a:ext>
            </a:extLst>
          </p:cNvPr>
          <p:cNvSpPr>
            <a:spLocks noGrp="1"/>
          </p:cNvSpPr>
          <p:nvPr>
            <p:ph type="title"/>
          </p:nvPr>
        </p:nvSpPr>
        <p:spPr>
          <a:xfrm>
            <a:off x="660797" y="313530"/>
            <a:ext cx="10515600" cy="1297782"/>
          </a:xfrm>
        </p:spPr>
        <p:txBody>
          <a:bodyPr/>
          <a:lstStyle/>
          <a:p>
            <a:r>
              <a:rPr lang="en-NZ" b="1" dirty="0"/>
              <a:t>5.</a:t>
            </a:r>
            <a:r>
              <a:rPr lang="en-US" b="1" dirty="0"/>
              <a:t>Organ of Human body</a:t>
            </a:r>
          </a:p>
        </p:txBody>
      </p:sp>
      <p:sp>
        <p:nvSpPr>
          <p:cNvPr id="5" name="Content Placeholder 4"/>
          <p:cNvSpPr>
            <a:spLocks noGrp="1"/>
          </p:cNvSpPr>
          <p:nvPr>
            <p:ph idx="1"/>
          </p:nvPr>
        </p:nvSpPr>
        <p:spPr>
          <a:xfrm>
            <a:off x="427435" y="2182811"/>
            <a:ext cx="5859065" cy="4361659"/>
          </a:xfrm>
        </p:spPr>
        <p:txBody>
          <a:bodyPr>
            <a:normAutofit fontScale="85000" lnSpcReduction="20000"/>
          </a:bodyPr>
          <a:lstStyle/>
          <a:p>
            <a:r>
              <a:rPr lang="en-US" dirty="0"/>
              <a:t>Human exhibit </a:t>
            </a:r>
            <a:r>
              <a:rPr lang="en-US" dirty="0" err="1"/>
              <a:t>fibonacci</a:t>
            </a:r>
            <a:r>
              <a:rPr lang="en-US" dirty="0"/>
              <a:t> characteristics.</a:t>
            </a:r>
          </a:p>
          <a:p>
            <a:r>
              <a:rPr lang="en-US" dirty="0"/>
              <a:t>Every human has two hands,</a:t>
            </a:r>
          </a:p>
          <a:p>
            <a:r>
              <a:rPr lang="en-US" dirty="0"/>
              <a:t>Each </a:t>
            </a:r>
            <a:r>
              <a:rPr lang="en-NZ" dirty="0"/>
              <a:t>one </a:t>
            </a:r>
            <a:r>
              <a:rPr lang="en-US" dirty="0"/>
              <a:t>of </a:t>
            </a:r>
            <a:r>
              <a:rPr lang="en-NZ" dirty="0"/>
              <a:t>these </a:t>
            </a:r>
            <a:r>
              <a:rPr lang="en-US" dirty="0"/>
              <a:t>hands has five fingers and</a:t>
            </a:r>
            <a:endParaRPr lang="en-NZ" dirty="0"/>
          </a:p>
          <a:p>
            <a:r>
              <a:rPr lang="en-NZ" dirty="0"/>
              <a:t>Each finger has three parts which are separate by two knuckles</a:t>
            </a:r>
          </a:p>
          <a:p>
            <a:r>
              <a:rPr lang="en-NZ" dirty="0"/>
              <a:t>All of these numbers fit into the Fibonacci sequence. Moreover</a:t>
            </a:r>
          </a:p>
          <a:p>
            <a:r>
              <a:rPr lang="en-NZ" dirty="0"/>
              <a:t>The length of bones on a hand are in Fibonacci numbers.</a:t>
            </a:r>
          </a:p>
          <a:p>
            <a:r>
              <a:rPr lang="en-NZ" dirty="0"/>
              <a:t>The cochlear of the inner ear forms a golden spiral</a:t>
            </a:r>
          </a:p>
          <a:p>
            <a:pPr marL="0" indent="0">
              <a:buNone/>
            </a:pPr>
            <a:endParaRPr lang="en-NZ" dirty="0"/>
          </a:p>
          <a:p>
            <a:endParaRPr lang="en-US" dirty="0"/>
          </a:p>
        </p:txBody>
      </p:sp>
      <p:pic>
        <p:nvPicPr>
          <p:cNvPr id="6" name="Picture 6">
            <a:extLst>
              <a:ext uri="{FF2B5EF4-FFF2-40B4-BE49-F238E27FC236}">
                <a16:creationId xmlns:a16="http://schemas.microsoft.com/office/drawing/2014/main" id="{AB783576-1B11-D800-23AC-FD921973C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109266"/>
            <a:ext cx="5353049" cy="5139532"/>
          </a:xfrm>
          <a:prstGeom prst="rect">
            <a:avLst/>
          </a:prstGeom>
        </p:spPr>
      </p:pic>
      <p:pic>
        <p:nvPicPr>
          <p:cNvPr id="7" name="Picture 7">
            <a:extLst>
              <a:ext uri="{FF2B5EF4-FFF2-40B4-BE49-F238E27FC236}">
                <a16:creationId xmlns:a16="http://schemas.microsoft.com/office/drawing/2014/main" id="{AB499445-C77E-581D-0CAD-04C5A6891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688" y="1186657"/>
            <a:ext cx="2905125" cy="5062141"/>
          </a:xfrm>
          <a:prstGeom prst="rect">
            <a:avLst/>
          </a:prstGeom>
        </p:spPr>
      </p:pic>
    </p:spTree>
    <p:extLst>
      <p:ext uri="{BB962C8B-B14F-4D97-AF65-F5344CB8AC3E}">
        <p14:creationId xmlns:p14="http://schemas.microsoft.com/office/powerpoint/2010/main" val="267609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CD04-E923-737F-899C-4D5FB625B16A}"/>
              </a:ext>
            </a:extLst>
          </p:cNvPr>
          <p:cNvSpPr>
            <a:spLocks noGrp="1"/>
          </p:cNvSpPr>
          <p:nvPr>
            <p:ph type="title"/>
          </p:nvPr>
        </p:nvSpPr>
        <p:spPr/>
        <p:txBody>
          <a:bodyPr/>
          <a:lstStyle/>
          <a:p>
            <a:r>
              <a:rPr lang="en-NZ" b="1"/>
              <a:t>6. Fibonacci in Music.</a:t>
            </a:r>
            <a:endParaRPr lang="en-US" b="1"/>
          </a:p>
        </p:txBody>
      </p:sp>
      <p:sp>
        <p:nvSpPr>
          <p:cNvPr id="3" name="Content Placeholder 2">
            <a:extLst>
              <a:ext uri="{FF2B5EF4-FFF2-40B4-BE49-F238E27FC236}">
                <a16:creationId xmlns:a16="http://schemas.microsoft.com/office/drawing/2014/main" id="{B4C16030-8A73-9F89-4462-4A3355BF95D1}"/>
              </a:ext>
            </a:extLst>
          </p:cNvPr>
          <p:cNvSpPr>
            <a:spLocks noGrp="1"/>
          </p:cNvSpPr>
          <p:nvPr>
            <p:ph idx="1"/>
          </p:nvPr>
        </p:nvSpPr>
        <p:spPr>
          <a:xfrm>
            <a:off x="838200" y="1825625"/>
            <a:ext cx="6841331" cy="4351338"/>
          </a:xfrm>
        </p:spPr>
        <p:txBody>
          <a:bodyPr/>
          <a:lstStyle/>
          <a:p>
            <a:r>
              <a:rPr lang="en-NZ"/>
              <a:t>The Fibonacci sequence of numbers and the golden ratio are manifested in music widely.</a:t>
            </a:r>
          </a:p>
          <a:p>
            <a:r>
              <a:rPr lang="en-NZ"/>
              <a:t>The numbers are presented in the octave.</a:t>
            </a:r>
          </a:p>
          <a:p>
            <a:r>
              <a:rPr lang="en-NZ"/>
              <a:t>The foundational unit of melody and harmony stradivariuos Used the golden ratio to make the greatest string instruments over created.</a:t>
            </a:r>
          </a:p>
          <a:p>
            <a:r>
              <a:rPr lang="en-NZ"/>
              <a:t>The composer used the golden ratio and Fibonacci numbers to structure his music.</a:t>
            </a:r>
          </a:p>
          <a:p>
            <a:endParaRPr lang="en-US"/>
          </a:p>
        </p:txBody>
      </p:sp>
      <p:pic>
        <p:nvPicPr>
          <p:cNvPr id="4" name="Picture 4">
            <a:extLst>
              <a:ext uri="{FF2B5EF4-FFF2-40B4-BE49-F238E27FC236}">
                <a16:creationId xmlns:a16="http://schemas.microsoft.com/office/drawing/2014/main" id="{90514B54-1B74-8320-55F9-8CCB37245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704" y="3684093"/>
            <a:ext cx="4000500" cy="2110296"/>
          </a:xfrm>
          <a:prstGeom prst="rect">
            <a:avLst/>
          </a:prstGeom>
        </p:spPr>
      </p:pic>
      <p:pic>
        <p:nvPicPr>
          <p:cNvPr id="5" name="Picture 5">
            <a:extLst>
              <a:ext uri="{FF2B5EF4-FFF2-40B4-BE49-F238E27FC236}">
                <a16:creationId xmlns:a16="http://schemas.microsoft.com/office/drawing/2014/main" id="{77D30586-A8C7-77E4-E53E-68D1EBA5D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967" y="1284970"/>
            <a:ext cx="3424237" cy="2399123"/>
          </a:xfrm>
          <a:prstGeom prst="rect">
            <a:avLst/>
          </a:prstGeom>
        </p:spPr>
      </p:pic>
    </p:spTree>
    <p:extLst>
      <p:ext uri="{BB962C8B-B14F-4D97-AF65-F5344CB8AC3E}">
        <p14:creationId xmlns:p14="http://schemas.microsoft.com/office/powerpoint/2010/main" val="145277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A547-513C-A6CE-4835-3E31745F2E77}"/>
              </a:ext>
            </a:extLst>
          </p:cNvPr>
          <p:cNvSpPr>
            <a:spLocks noGrp="1"/>
          </p:cNvSpPr>
          <p:nvPr>
            <p:ph type="title"/>
          </p:nvPr>
        </p:nvSpPr>
        <p:spPr>
          <a:xfrm>
            <a:off x="266700" y="480714"/>
            <a:ext cx="10515600" cy="1325563"/>
          </a:xfrm>
        </p:spPr>
        <p:txBody>
          <a:bodyPr/>
          <a:lstStyle/>
          <a:p>
            <a:r>
              <a:rPr lang="en-NZ" b="1"/>
              <a:t>7.The golden ratio </a:t>
            </a:r>
            <a:endParaRPr lang="en-US" b="1"/>
          </a:p>
        </p:txBody>
      </p:sp>
      <p:sp>
        <p:nvSpPr>
          <p:cNvPr id="3" name="Content Placeholder 2">
            <a:extLst>
              <a:ext uri="{FF2B5EF4-FFF2-40B4-BE49-F238E27FC236}">
                <a16:creationId xmlns:a16="http://schemas.microsoft.com/office/drawing/2014/main" id="{56D0BA1F-8CA6-348C-957D-93B0F76A0B5D}"/>
              </a:ext>
            </a:extLst>
          </p:cNvPr>
          <p:cNvSpPr>
            <a:spLocks noGrp="1"/>
          </p:cNvSpPr>
          <p:nvPr>
            <p:ph idx="1"/>
          </p:nvPr>
        </p:nvSpPr>
        <p:spPr>
          <a:xfrm>
            <a:off x="0" y="1789906"/>
            <a:ext cx="7394972" cy="4514454"/>
          </a:xfrm>
        </p:spPr>
        <p:txBody>
          <a:bodyPr>
            <a:normAutofit fontScale="92500"/>
          </a:bodyPr>
          <a:lstStyle/>
          <a:p>
            <a:r>
              <a:rPr lang="en-NZ"/>
              <a:t>Represent by the Greek letters Phi(   =1.6180339887</a:t>
            </a:r>
          </a:p>
          <a:p>
            <a:r>
              <a:rPr lang="en-NZ"/>
              <a:t>How did  1.6180339887 come from?</a:t>
            </a:r>
          </a:p>
          <a:p>
            <a:r>
              <a:rPr lang="en-NZ"/>
              <a:t>Let’s look at the ratio of each number in the Fibonacci sequence to the one before it.</a:t>
            </a:r>
          </a:p>
          <a:p>
            <a:r>
              <a:rPr lang="en-NZ"/>
              <a:t>1/1=1,2/1=2,3/2=1.5,5/3=1.666,8/5=1.666,13/8=1.625,.....</a:t>
            </a:r>
          </a:p>
          <a:p>
            <a:r>
              <a:rPr lang="en-NZ"/>
              <a:t>If we keep going,we get an interesting number which mathematics call 'phi’</a:t>
            </a:r>
          </a:p>
          <a:p>
            <a:r>
              <a:rPr lang="en-NZ"/>
              <a:t>i.e Golden ratio or Golden ratio =1.6180339887</a:t>
            </a:r>
          </a:p>
          <a:p>
            <a:r>
              <a:rPr lang="en-NZ"/>
              <a:t>Lim</a:t>
            </a:r>
            <a:r>
              <a:rPr lang="en-NZ" baseline="-25000"/>
              <a:t>n</a:t>
            </a:r>
            <a:r>
              <a:rPr lang="en-NZ" baseline="-25000">
                <a:sym typeface="Wingdings" pitchFamily="2" charset="2"/>
              </a:rPr>
              <a:t>infinity</a:t>
            </a:r>
            <a:r>
              <a:rPr lang="en-NZ">
                <a:sym typeface="Wingdings" pitchFamily="2" charset="2"/>
              </a:rPr>
              <a:t>F</a:t>
            </a:r>
            <a:r>
              <a:rPr lang="en-NZ" baseline="-25000">
                <a:sym typeface="Wingdings" pitchFamily="2" charset="2"/>
              </a:rPr>
              <a:t>n+1</a:t>
            </a:r>
            <a:r>
              <a:rPr lang="en-NZ">
                <a:sym typeface="Wingdings" pitchFamily="2" charset="2"/>
              </a:rPr>
              <a:t>/Fn=1.618</a:t>
            </a:r>
          </a:p>
          <a:p>
            <a:endParaRPr lang="en-NZ" baseline="-25000">
              <a:sym typeface="Wingdings" pitchFamily="2" charset="2"/>
            </a:endParaRPr>
          </a:p>
          <a:p>
            <a:pPr marL="0" indent="0">
              <a:buNone/>
            </a:pPr>
            <a:endParaRPr lang="en-NZ" baseline="-25000">
              <a:sym typeface="Wingdings" pitchFamily="2" charset="2"/>
            </a:endParaRPr>
          </a:p>
          <a:p>
            <a:pPr marL="0" indent="0">
              <a:buNone/>
            </a:pPr>
            <a:endParaRPr lang="en-NZ" baseline="-25000"/>
          </a:p>
          <a:p>
            <a:endParaRPr lang="en-NZ"/>
          </a:p>
        </p:txBody>
      </p:sp>
      <p:pic>
        <p:nvPicPr>
          <p:cNvPr id="4" name="Picture 4">
            <a:extLst>
              <a:ext uri="{FF2B5EF4-FFF2-40B4-BE49-F238E27FC236}">
                <a16:creationId xmlns:a16="http://schemas.microsoft.com/office/drawing/2014/main" id="{0EE935D3-8E1E-3393-D630-D08966147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19" y="1831330"/>
            <a:ext cx="372071" cy="372071"/>
          </a:xfrm>
          <a:prstGeom prst="rect">
            <a:avLst/>
          </a:prstGeom>
        </p:spPr>
      </p:pic>
      <p:pic>
        <p:nvPicPr>
          <p:cNvPr id="6" name="Picture 6">
            <a:extLst>
              <a:ext uri="{FF2B5EF4-FFF2-40B4-BE49-F238E27FC236}">
                <a16:creationId xmlns:a16="http://schemas.microsoft.com/office/drawing/2014/main" id="{730C1CB7-9633-6E43-7FD3-383432408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972" y="2344043"/>
            <a:ext cx="4519303" cy="2799457"/>
          </a:xfrm>
          <a:prstGeom prst="rect">
            <a:avLst/>
          </a:prstGeom>
        </p:spPr>
      </p:pic>
    </p:spTree>
    <p:extLst>
      <p:ext uri="{BB962C8B-B14F-4D97-AF65-F5344CB8AC3E}">
        <p14:creationId xmlns:p14="http://schemas.microsoft.com/office/powerpoint/2010/main" val="21287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E2B3-5A70-610F-B2F1-B8288339F154}"/>
              </a:ext>
            </a:extLst>
          </p:cNvPr>
          <p:cNvSpPr>
            <a:spLocks noGrp="1"/>
          </p:cNvSpPr>
          <p:nvPr>
            <p:ph type="title"/>
          </p:nvPr>
        </p:nvSpPr>
        <p:spPr>
          <a:xfrm>
            <a:off x="382296" y="495299"/>
            <a:ext cx="10515600" cy="1208485"/>
          </a:xfrm>
        </p:spPr>
        <p:txBody>
          <a:bodyPr/>
          <a:lstStyle/>
          <a:p>
            <a:r>
              <a:rPr lang="en-NZ" b="1"/>
              <a:t>8.Application of Golden ratio </a:t>
            </a:r>
            <a:endParaRPr lang="en-US" b="1"/>
          </a:p>
        </p:txBody>
      </p:sp>
      <p:sp>
        <p:nvSpPr>
          <p:cNvPr id="3" name="Content Placeholder 2">
            <a:extLst>
              <a:ext uri="{FF2B5EF4-FFF2-40B4-BE49-F238E27FC236}">
                <a16:creationId xmlns:a16="http://schemas.microsoft.com/office/drawing/2014/main" id="{D697FF62-F4B7-5B0D-F0B5-E339072E451A}"/>
              </a:ext>
            </a:extLst>
          </p:cNvPr>
          <p:cNvSpPr>
            <a:spLocks noGrp="1"/>
          </p:cNvSpPr>
          <p:nvPr>
            <p:ph idx="1"/>
          </p:nvPr>
        </p:nvSpPr>
        <p:spPr>
          <a:xfrm>
            <a:off x="382296" y="2373709"/>
            <a:ext cx="6662738" cy="4351338"/>
          </a:xfrm>
        </p:spPr>
        <p:txBody>
          <a:bodyPr/>
          <a:lstStyle/>
          <a:p>
            <a:r>
              <a:rPr lang="en-NZ"/>
              <a:t>The golden ratio is widely used in geometry.</a:t>
            </a:r>
          </a:p>
          <a:p>
            <a:r>
              <a:rPr lang="en-NZ"/>
              <a:t>It is the ratio of the side of a regular Pentagon to its diagonal.</a:t>
            </a:r>
          </a:p>
          <a:p>
            <a:r>
              <a:rPr lang="en-NZ"/>
              <a:t>The diagonal cut each other with the golden ratio. Pentagon described a star which form parts of many flag</a:t>
            </a:r>
            <a:endParaRPr lang="en-US"/>
          </a:p>
        </p:txBody>
      </p:sp>
      <p:pic>
        <p:nvPicPr>
          <p:cNvPr id="4" name="Picture 4">
            <a:extLst>
              <a:ext uri="{FF2B5EF4-FFF2-40B4-BE49-F238E27FC236}">
                <a16:creationId xmlns:a16="http://schemas.microsoft.com/office/drawing/2014/main" id="{97DFDDCB-B283-AC3B-158E-4277C1BAF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034" y="2505074"/>
            <a:ext cx="4771920" cy="2990851"/>
          </a:xfrm>
          <a:prstGeom prst="rect">
            <a:avLst/>
          </a:prstGeom>
        </p:spPr>
      </p:pic>
    </p:spTree>
    <p:extLst>
      <p:ext uri="{BB962C8B-B14F-4D97-AF65-F5344CB8AC3E}">
        <p14:creationId xmlns:p14="http://schemas.microsoft.com/office/powerpoint/2010/main" val="3884477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247</Words>
  <Application>Microsoft Office PowerPoint</Application>
  <PresentationFormat>Widescreen</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Study on Fibonacci numbers and its application</vt:lpstr>
      <vt:lpstr>1.Introduction</vt:lpstr>
      <vt:lpstr>2.Fibonacci sequence in Nature</vt:lpstr>
      <vt:lpstr>3.Plants also show the Fibonacci numbers in the arrangement of their leaves .</vt:lpstr>
      <vt:lpstr>4.Fibonacci spiral</vt:lpstr>
      <vt:lpstr>5.Organ of Human body</vt:lpstr>
      <vt:lpstr>6. Fibonacci in Music.</vt:lpstr>
      <vt:lpstr>7.The golden ratio </vt:lpstr>
      <vt:lpstr>8.Application of Golden ratio </vt:lpstr>
      <vt:lpstr>9.The golden ratio is also frequently seen in nature.</vt:lpstr>
      <vt:lpstr>10. Fibonacci in coding </vt:lpstr>
      <vt:lpstr>11. A simple example </vt:lpstr>
      <vt:lpstr>Conclusion</vt:lpstr>
      <vt:lpstr>PowerPoint Presentation</vt:lpstr>
      <vt:lpstr>References </vt:lpstr>
      <vt:lpstr>My Special Thanks Of Gratitude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Bnnn</dc:title>
  <dc:creator>Unknown User</dc:creator>
  <cp:lastModifiedBy>Unknown User</cp:lastModifiedBy>
  <cp:revision>16</cp:revision>
  <dcterms:created xsi:type="dcterms:W3CDTF">2022-06-17T08:58:26Z</dcterms:created>
  <dcterms:modified xsi:type="dcterms:W3CDTF">2022-07-02T02:15:06Z</dcterms:modified>
</cp:coreProperties>
</file>