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sITs74y/j/tJ3gJCiGy7/6GMB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589731" y="5883962"/>
            <a:ext cx="4140553" cy="451824"/>
            <a:chOff x="4679586" y="878988"/>
            <a:chExt cx="1745757" cy="190500"/>
          </a:xfrm>
        </p:grpSpPr>
        <p:sp>
          <p:nvSpPr>
            <p:cNvPr id="85" name="Google Shape;85;p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3976200" y="2808076"/>
            <a:ext cx="7278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IMPACT OF INFLATION ON GOVERNMENT SPENDING IN BANGLADESH ECONOMY </a:t>
            </a:r>
            <a:endParaRPr sz="32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-9302800" y="0"/>
            <a:ext cx="12483090" cy="6858000"/>
            <a:chOff x="-290920" y="0"/>
            <a:chExt cx="12483090" cy="6858000"/>
          </a:xfrm>
        </p:grpSpPr>
        <p:sp>
          <p:nvSpPr>
            <p:cNvPr id="93" name="Google Shape;93;p1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1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98" name="Google Shape;98;p1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 rot="16200000">
              <a:off x="10341347" y="3051631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CAUSE</a:t>
              </a:r>
              <a:endParaRPr dirty="0"/>
            </a:p>
          </p:txBody>
        </p:sp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1"/>
          <p:cNvGrpSpPr/>
          <p:nvPr/>
        </p:nvGrpSpPr>
        <p:grpSpPr>
          <a:xfrm>
            <a:off x="-7852377" y="0"/>
            <a:ext cx="9961092" cy="6858000"/>
            <a:chOff x="491575" y="0"/>
            <a:chExt cx="9961092" cy="6858000"/>
          </a:xfrm>
        </p:grpSpPr>
        <p:sp>
          <p:nvSpPr>
            <p:cNvPr id="103" name="Google Shape;103;p1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08" name="Google Shape;108;p1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 rot="16200000">
              <a:off x="8339159" y="3232442"/>
              <a:ext cx="2807838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sym typeface="Twentieth Century"/>
                </a:rPr>
                <a:t>MEASURING</a:t>
              </a:r>
              <a:endParaRPr sz="1200" dirty="0"/>
            </a:p>
          </p:txBody>
        </p:sp>
        <p:pic>
          <p:nvPicPr>
            <p:cNvPr id="111" name="Google Shape;11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-7638543" y="-1"/>
            <a:ext cx="8712067" cy="6858000"/>
            <a:chOff x="718505" y="-1"/>
            <a:chExt cx="8712067" cy="6858000"/>
          </a:xfrm>
        </p:grpSpPr>
        <p:sp>
          <p:nvSpPr>
            <p:cNvPr id="114" name="Google Shape;114;p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 rot="16200000">
              <a:off x="8111384" y="3201665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IMPACT</a:t>
              </a:r>
              <a:endParaRPr dirty="0"/>
            </a:p>
          </p:txBody>
        </p:sp>
        <p:pic>
          <p:nvPicPr>
            <p:cNvPr id="117" name="Google Shape;11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19" name="Google Shape;119;p1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 txBox="1"/>
            <p:nvPr/>
          </p:nvSpPr>
          <p:spPr>
            <a:xfrm rot="16200000">
              <a:off x="-1037150" y="3220404"/>
              <a:ext cx="25915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STRATEGIES</a:t>
              </a:r>
              <a:endParaRPr sz="1200" dirty="0"/>
            </a:p>
          </p:txBody>
        </p:sp>
        <p:pic>
          <p:nvPicPr>
            <p:cNvPr id="122" name="Google Shape;122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" name="Google Shape;123;p1"/>
          <p:cNvPicPr preferRelativeResize="0"/>
          <p:nvPr/>
        </p:nvPicPr>
        <p:blipFill rotWithShape="1">
          <a:blip r:embed="rId4">
            <a:alphaModFix/>
          </a:blip>
          <a:srcRect r="65718" b="14517"/>
          <a:stretch/>
        </p:blipFill>
        <p:spPr>
          <a:xfrm>
            <a:off x="5895625" y="94150"/>
            <a:ext cx="2916176" cy="27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5498313" y="4086861"/>
            <a:ext cx="43236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MD. Khaled Mahmud Saoun- 201002096</a:t>
            </a:r>
            <a:endParaRPr sz="1800" b="0" i="0" u="none" strike="noStrike" cap="none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MD. Soikot Hossain -201002182</a:t>
            </a:r>
            <a:endParaRPr sz="18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MD. Golam Mostafa-201002183</a:t>
            </a:r>
            <a:endParaRPr sz="18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Obaydullah Khan-201002093</a:t>
            </a:r>
            <a:endParaRPr sz="18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4854850" y="3956900"/>
            <a:ext cx="208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2CBBE"/>
                </a:solidFill>
                <a:latin typeface="Calibri"/>
                <a:ea typeface="Calibri"/>
                <a:cs typeface="Calibri"/>
                <a:sym typeface="Calibri"/>
              </a:rPr>
              <a:t>PRESENTED BY-</a:t>
            </a:r>
            <a:endParaRPr sz="1600" b="1">
              <a:solidFill>
                <a:srgbClr val="52CBB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"/>
          <p:cNvGrpSpPr/>
          <p:nvPr/>
        </p:nvGrpSpPr>
        <p:grpSpPr>
          <a:xfrm>
            <a:off x="-290920" y="0"/>
            <a:ext cx="12483090" cy="6858000"/>
            <a:chOff x="-290920" y="0"/>
            <a:chExt cx="12483090" cy="6858000"/>
          </a:xfrm>
        </p:grpSpPr>
        <p:sp>
          <p:nvSpPr>
            <p:cNvPr id="131" name="Google Shape;131;p2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"/>
          <p:cNvGrpSpPr/>
          <p:nvPr/>
        </p:nvGrpSpPr>
        <p:grpSpPr>
          <a:xfrm>
            <a:off x="-8798784" y="0"/>
            <a:ext cx="11447672" cy="6858000"/>
            <a:chOff x="213096" y="0"/>
            <a:chExt cx="11447672" cy="6858000"/>
          </a:xfrm>
        </p:grpSpPr>
        <p:sp>
          <p:nvSpPr>
            <p:cNvPr id="136" name="Google Shape;136;p2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CAUSE</a:t>
              </a:r>
              <a:endParaRPr/>
            </a:p>
          </p:txBody>
        </p:sp>
        <p:pic>
          <p:nvPicPr>
            <p:cNvPr id="139" name="Google Shape;139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41" name="Google Shape;141;p2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144" name="Google Shape;14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2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46" name="Google Shape;146;p2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 txBox="1"/>
            <p:nvPr/>
          </p:nvSpPr>
          <p:spPr>
            <a:xfrm rot="16200000">
              <a:off x="8344501" y="3220476"/>
              <a:ext cx="28248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sym typeface="Twentieth Century"/>
                </a:rPr>
                <a:t>MEASURING</a:t>
              </a:r>
              <a:endParaRPr sz="3200" b="1" i="0" u="none" strike="noStrike" cap="none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49" name="Google Shape;149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-7619989" y="-2"/>
            <a:ext cx="8737359" cy="6858000"/>
            <a:chOff x="718505" y="-1"/>
            <a:chExt cx="8737359" cy="6858000"/>
          </a:xfrm>
        </p:grpSpPr>
        <p:sp>
          <p:nvSpPr>
            <p:cNvPr id="152" name="Google Shape;152;p2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 txBox="1"/>
            <p:nvPr/>
          </p:nvSpPr>
          <p:spPr>
            <a:xfrm rot="16200000">
              <a:off x="8136676" y="3189628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IMPACT</a:t>
              </a:r>
              <a:endParaRPr sz="3600" b="1" i="0" u="none" strike="noStrike" cap="none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5" name="Google Shape;15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2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57" name="Google Shape;157;p2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 rot="16200000">
              <a:off x="-943956" y="3220404"/>
              <a:ext cx="2483372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STRATEGIES</a:t>
              </a:r>
              <a:endParaRPr sz="1200" dirty="0"/>
            </a:p>
          </p:txBody>
        </p:sp>
        <p:pic>
          <p:nvPicPr>
            <p:cNvPr id="160" name="Google Shape;16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2"/>
          <p:cNvSpPr txBox="1"/>
          <p:nvPr/>
        </p:nvSpPr>
        <p:spPr>
          <a:xfrm>
            <a:off x="4291220" y="4508815"/>
            <a:ext cx="5963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</a:t>
            </a:r>
            <a:r>
              <a:rPr lang="en-US" sz="40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INFLATION</a:t>
            </a:r>
            <a:r>
              <a:rPr lang="en-US" sz="4000" b="0" i="0" u="none" strike="noStrike" cap="none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89B00-1418-5C09-F8CA-11D5C15B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28" y="1360816"/>
            <a:ext cx="4322196" cy="3147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3"/>
          <p:cNvGrpSpPr/>
          <p:nvPr/>
        </p:nvGrpSpPr>
        <p:grpSpPr>
          <a:xfrm>
            <a:off x="-290920" y="0"/>
            <a:ext cx="12483090" cy="6858000"/>
            <a:chOff x="-290920" y="0"/>
            <a:chExt cx="12483090" cy="6858000"/>
          </a:xfrm>
        </p:grpSpPr>
        <p:sp>
          <p:nvSpPr>
            <p:cNvPr id="167" name="Google Shape;167;p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3"/>
          <p:cNvGrpSpPr/>
          <p:nvPr/>
        </p:nvGrpSpPr>
        <p:grpSpPr>
          <a:xfrm>
            <a:off x="226788" y="-2"/>
            <a:ext cx="11447672" cy="6858000"/>
            <a:chOff x="213096" y="0"/>
            <a:chExt cx="11447672" cy="6858000"/>
          </a:xfrm>
        </p:grpSpPr>
        <p:sp>
          <p:nvSpPr>
            <p:cNvPr id="172" name="Google Shape;172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CAUSE</a:t>
              </a:r>
              <a:endParaRPr/>
            </a:p>
          </p:txBody>
        </p:sp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3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77" name="Google Shape;177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180" name="Google Shape;18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82" name="Google Shape;182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 rot="16200000">
              <a:off x="8424928" y="3233305"/>
              <a:ext cx="26361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sym typeface="Twentieth Century"/>
                </a:rPr>
                <a:t>MEASURING</a:t>
              </a:r>
              <a:endParaRPr sz="3200" b="1" i="0" u="none" strike="noStrike" cap="none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5" name="Google Shape;18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3"/>
          <p:cNvGrpSpPr/>
          <p:nvPr/>
        </p:nvGrpSpPr>
        <p:grpSpPr>
          <a:xfrm>
            <a:off x="-7638543" y="-1"/>
            <a:ext cx="8717978" cy="6858000"/>
            <a:chOff x="718505" y="-1"/>
            <a:chExt cx="8717978" cy="6858000"/>
          </a:xfrm>
        </p:grpSpPr>
        <p:sp>
          <p:nvSpPr>
            <p:cNvPr id="188" name="Google Shape;188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 txBox="1"/>
            <p:nvPr/>
          </p:nvSpPr>
          <p:spPr>
            <a:xfrm rot="16200000">
              <a:off x="8117295" y="3168802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IMPACT</a:t>
              </a:r>
              <a:endParaRPr dirty="0"/>
            </a:p>
          </p:txBody>
        </p:sp>
        <p:pic>
          <p:nvPicPr>
            <p:cNvPr id="191" name="Google Shape;19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3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93" name="Google Shape;193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 txBox="1"/>
            <p:nvPr/>
          </p:nvSpPr>
          <p:spPr>
            <a:xfrm rot="16200000">
              <a:off x="-988949" y="3220471"/>
              <a:ext cx="2371049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STRATEGIES</a:t>
              </a:r>
              <a:endParaRPr sz="1200" dirty="0"/>
            </a:p>
          </p:txBody>
        </p:sp>
        <p:pic>
          <p:nvPicPr>
            <p:cNvPr id="196" name="Google Shape;19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3"/>
          <p:cNvGrpSpPr/>
          <p:nvPr/>
        </p:nvGrpSpPr>
        <p:grpSpPr>
          <a:xfrm>
            <a:off x="7976170" y="1491437"/>
            <a:ext cx="1805400" cy="1894017"/>
            <a:chOff x="6381342" y="2182683"/>
            <a:chExt cx="1805400" cy="1894017"/>
          </a:xfrm>
        </p:grpSpPr>
        <p:sp>
          <p:nvSpPr>
            <p:cNvPr id="198" name="Google Shape;198;p3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6381342" y="2182683"/>
              <a:ext cx="180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5479293" y="1491437"/>
            <a:ext cx="1805400" cy="1894017"/>
            <a:chOff x="3884465" y="2182683"/>
            <a:chExt cx="1805400" cy="1894017"/>
          </a:xfrm>
        </p:grpSpPr>
        <p:sp>
          <p:nvSpPr>
            <p:cNvPr id="202" name="Google Shape;202;p3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3884465" y="2182683"/>
              <a:ext cx="180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</p:grpSp>
      <p:grpSp>
        <p:nvGrpSpPr>
          <p:cNvPr id="205" name="Google Shape;205;p3"/>
          <p:cNvGrpSpPr/>
          <p:nvPr/>
        </p:nvGrpSpPr>
        <p:grpSpPr>
          <a:xfrm>
            <a:off x="2982416" y="1491437"/>
            <a:ext cx="1805400" cy="1894017"/>
            <a:chOff x="1387588" y="2182683"/>
            <a:chExt cx="1805400" cy="1894017"/>
          </a:xfrm>
        </p:grpSpPr>
        <p:sp>
          <p:nvSpPr>
            <p:cNvPr id="206" name="Google Shape;206;p3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1387588" y="2182683"/>
              <a:ext cx="180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</p:grpSp>
      <p:sp>
        <p:nvSpPr>
          <p:cNvPr id="209" name="Google Shape;209;p3"/>
          <p:cNvSpPr/>
          <p:nvPr/>
        </p:nvSpPr>
        <p:spPr>
          <a:xfrm rot="10800000" flipH="1">
            <a:off x="3089346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/>
          <p:nvPr/>
        </p:nvSpPr>
        <p:spPr>
          <a:xfrm rot="10800000" flipH="1">
            <a:off x="5586223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 rot="10800000" flipH="1">
            <a:off x="8083100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3"/>
          <p:cNvGrpSpPr/>
          <p:nvPr/>
        </p:nvGrpSpPr>
        <p:grpSpPr>
          <a:xfrm>
            <a:off x="3083677" y="3156283"/>
            <a:ext cx="1591500" cy="923400"/>
            <a:chOff x="1488849" y="3847529"/>
            <a:chExt cx="1591500" cy="923400"/>
          </a:xfrm>
        </p:grpSpPr>
        <p:sp>
          <p:nvSpPr>
            <p:cNvPr id="213" name="Google Shape;213;p3"/>
            <p:cNvSpPr txBox="1"/>
            <p:nvPr/>
          </p:nvSpPr>
          <p:spPr>
            <a:xfrm>
              <a:off x="1488849" y="3847529"/>
              <a:ext cx="15915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INCREASE OF MONEY SUPPLY</a:t>
              </a:r>
              <a:endParaRPr/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1488849" y="4146827"/>
              <a:ext cx="15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5572502" y="3146196"/>
            <a:ext cx="1591500" cy="923400"/>
            <a:chOff x="3977674" y="3837442"/>
            <a:chExt cx="1591500" cy="923400"/>
          </a:xfrm>
        </p:grpSpPr>
        <p:sp>
          <p:nvSpPr>
            <p:cNvPr id="216" name="Google Shape;216;p3"/>
            <p:cNvSpPr txBox="1"/>
            <p:nvPr/>
          </p:nvSpPr>
          <p:spPr>
            <a:xfrm>
              <a:off x="3977674" y="3837442"/>
              <a:ext cx="15915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52CBB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RISING OF PRODUCTION COST</a:t>
              </a:r>
              <a:endParaRPr/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3977674" y="4146827"/>
              <a:ext cx="15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>
            <a:off x="8083100" y="3146196"/>
            <a:ext cx="1591500" cy="1200600"/>
            <a:chOff x="6488272" y="3837442"/>
            <a:chExt cx="1591500" cy="1200600"/>
          </a:xfrm>
        </p:grpSpPr>
        <p:sp>
          <p:nvSpPr>
            <p:cNvPr id="219" name="Google Shape;219;p3"/>
            <p:cNvSpPr txBox="1"/>
            <p:nvPr/>
          </p:nvSpPr>
          <p:spPr>
            <a:xfrm>
              <a:off x="6488272" y="3837442"/>
              <a:ext cx="1591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EC63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INCREASE IN GLOBAL COMMODITY PRICES</a:t>
              </a:r>
              <a:endParaRPr/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6488272" y="4146827"/>
              <a:ext cx="15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Google Shape;22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5659" y="4229239"/>
            <a:ext cx="894354" cy="89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1947" y="4229326"/>
            <a:ext cx="897858" cy="89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31674" y="4229239"/>
            <a:ext cx="907482" cy="9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4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29" name="Google Shape;229;p4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dirty="0"/>
            </a:p>
          </p:txBody>
        </p:sp>
        <p:pic>
          <p:nvPicPr>
            <p:cNvPr id="232" name="Google Shape;23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4"/>
          <p:cNvGrpSpPr/>
          <p:nvPr/>
        </p:nvGrpSpPr>
        <p:grpSpPr>
          <a:xfrm>
            <a:off x="226788" y="-2"/>
            <a:ext cx="11447672" cy="6858000"/>
            <a:chOff x="213096" y="0"/>
            <a:chExt cx="11447672" cy="6858000"/>
          </a:xfrm>
        </p:grpSpPr>
        <p:sp>
          <p:nvSpPr>
            <p:cNvPr id="234" name="Google Shape;234;p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CAUSE</a:t>
              </a:r>
              <a:endParaRPr/>
            </a:p>
          </p:txBody>
        </p:sp>
        <p:pic>
          <p:nvPicPr>
            <p:cNvPr id="237" name="Google Shape;23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239" name="Google Shape;239;p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242" name="Google Shape;24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4"/>
          <p:cNvGrpSpPr/>
          <p:nvPr/>
        </p:nvGrpSpPr>
        <p:grpSpPr>
          <a:xfrm>
            <a:off x="-7985197" y="0"/>
            <a:ext cx="9614478" cy="6858000"/>
            <a:chOff x="491575" y="0"/>
            <a:chExt cx="9614478" cy="6858000"/>
          </a:xfrm>
        </p:grpSpPr>
        <p:sp>
          <p:nvSpPr>
            <p:cNvPr id="244" name="Google Shape;244;p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 txBox="1"/>
            <p:nvPr/>
          </p:nvSpPr>
          <p:spPr>
            <a:xfrm rot="16200000">
              <a:off x="8441671" y="3255545"/>
              <a:ext cx="274403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sym typeface="Twentieth Century"/>
                </a:rPr>
                <a:t>MEASURING</a:t>
              </a:r>
              <a:endParaRPr sz="3600" b="1" i="0" u="none" strike="noStrike" cap="none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7" name="Google Shape;24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4"/>
          <p:cNvGrpSpPr/>
          <p:nvPr/>
        </p:nvGrpSpPr>
        <p:grpSpPr>
          <a:xfrm>
            <a:off x="-7638543" y="-1"/>
            <a:ext cx="8741107" cy="6858000"/>
            <a:chOff x="718505" y="-1"/>
            <a:chExt cx="8741107" cy="6858000"/>
          </a:xfrm>
        </p:grpSpPr>
        <p:sp>
          <p:nvSpPr>
            <p:cNvPr id="250" name="Google Shape;250;p4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 txBox="1"/>
            <p:nvPr/>
          </p:nvSpPr>
          <p:spPr>
            <a:xfrm rot="16200000">
              <a:off x="8140424" y="3115177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IMPACT</a:t>
              </a:r>
              <a:endParaRPr dirty="0"/>
            </a:p>
          </p:txBody>
        </p:sp>
        <p:pic>
          <p:nvPicPr>
            <p:cNvPr id="253" name="Google Shape;253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55" name="Google Shape;255;p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 txBox="1"/>
            <p:nvPr/>
          </p:nvSpPr>
          <p:spPr>
            <a:xfrm rot="16200000">
              <a:off x="-920260" y="3228966"/>
              <a:ext cx="239715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STRATEGIES</a:t>
              </a:r>
              <a:endParaRPr sz="1200" dirty="0"/>
            </a:p>
          </p:txBody>
        </p:sp>
        <p:pic>
          <p:nvPicPr>
            <p:cNvPr id="258" name="Google Shape;25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9" name="Google Shape;259;p4"/>
          <p:cNvCxnSpPr/>
          <p:nvPr/>
        </p:nvCxnSpPr>
        <p:spPr>
          <a:xfrm>
            <a:off x="3612299" y="2229112"/>
            <a:ext cx="1966913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60" name="Google Shape;260;p4"/>
          <p:cNvGrpSpPr/>
          <p:nvPr/>
        </p:nvGrpSpPr>
        <p:grpSpPr>
          <a:xfrm>
            <a:off x="3441580" y="2159636"/>
            <a:ext cx="211094" cy="211094"/>
            <a:chOff x="1677812" y="4248152"/>
            <a:chExt cx="211094" cy="211094"/>
          </a:xfrm>
        </p:grpSpPr>
        <p:sp>
          <p:nvSpPr>
            <p:cNvPr id="261" name="Google Shape;261;p4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3" name="Google Shape;263;p4"/>
          <p:cNvCxnSpPr/>
          <p:nvPr/>
        </p:nvCxnSpPr>
        <p:spPr>
          <a:xfrm>
            <a:off x="5746634" y="2224130"/>
            <a:ext cx="1966913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64" name="Google Shape;264;p4"/>
          <p:cNvGrpSpPr/>
          <p:nvPr/>
        </p:nvGrpSpPr>
        <p:grpSpPr>
          <a:xfrm>
            <a:off x="5550407" y="2121198"/>
            <a:ext cx="211094" cy="211094"/>
            <a:chOff x="3855819" y="4248152"/>
            <a:chExt cx="211094" cy="211094"/>
          </a:xfrm>
        </p:grpSpPr>
        <p:sp>
          <p:nvSpPr>
            <p:cNvPr id="265" name="Google Shape;265;p4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4"/>
          <p:cNvGrpSpPr/>
          <p:nvPr/>
        </p:nvGrpSpPr>
        <p:grpSpPr>
          <a:xfrm>
            <a:off x="7718327" y="2111662"/>
            <a:ext cx="211094" cy="211094"/>
            <a:chOff x="5973250" y="4248152"/>
            <a:chExt cx="211094" cy="211094"/>
          </a:xfrm>
        </p:grpSpPr>
        <p:sp>
          <p:nvSpPr>
            <p:cNvPr id="268" name="Google Shape;268;p4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2402609" y="3593913"/>
            <a:ext cx="2289049" cy="548656"/>
            <a:chOff x="1514240" y="4816886"/>
            <a:chExt cx="2289049" cy="548656"/>
          </a:xfrm>
        </p:grpSpPr>
        <p:sp>
          <p:nvSpPr>
            <p:cNvPr id="271" name="Google Shape;271;p4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12.5 Billion</a:t>
              </a:r>
              <a:endParaRPr/>
            </a:p>
          </p:txBody>
        </p:sp>
        <p:sp>
          <p:nvSpPr>
            <p:cNvPr id="272" name="Google Shape;272;p4"/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73" name="Google Shape;273;p4"/>
          <p:cNvSpPr txBox="1"/>
          <p:nvPr/>
        </p:nvSpPr>
        <p:spPr>
          <a:xfrm>
            <a:off x="2447895" y="2332292"/>
            <a:ext cx="2289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DEMAND PULL</a:t>
            </a:r>
            <a:endParaRPr sz="2800" b="1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4" name="Google Shape;274;p4"/>
          <p:cNvGrpSpPr/>
          <p:nvPr/>
        </p:nvGrpSpPr>
        <p:grpSpPr>
          <a:xfrm>
            <a:off x="4557998" y="3525605"/>
            <a:ext cx="2289049" cy="548656"/>
            <a:chOff x="1514240" y="4816886"/>
            <a:chExt cx="2289049" cy="548656"/>
          </a:xfrm>
        </p:grpSpPr>
        <p:sp>
          <p:nvSpPr>
            <p:cNvPr id="275" name="Google Shape;275;p4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34.13 Billion</a:t>
              </a:r>
              <a:endParaRPr/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1821082" y="5088543"/>
              <a:ext cx="1849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77" name="Google Shape;277;p4"/>
          <p:cNvSpPr txBox="1"/>
          <p:nvPr/>
        </p:nvSpPr>
        <p:spPr>
          <a:xfrm>
            <a:off x="4558001" y="2353044"/>
            <a:ext cx="22890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COST-PUSH</a:t>
            </a:r>
            <a:endParaRPr/>
          </a:p>
        </p:txBody>
      </p:sp>
      <p:sp>
        <p:nvSpPr>
          <p:cNvPr id="278" name="Google Shape;278;p4"/>
          <p:cNvSpPr txBox="1"/>
          <p:nvPr/>
        </p:nvSpPr>
        <p:spPr>
          <a:xfrm>
            <a:off x="6899009" y="3696962"/>
            <a:ext cx="18497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6696757" y="2352578"/>
            <a:ext cx="22890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STRUCTURAL</a:t>
            </a:r>
            <a:endParaRPr/>
          </a:p>
        </p:txBody>
      </p:sp>
      <p:grpSp>
        <p:nvGrpSpPr>
          <p:cNvPr id="280" name="Google Shape;280;p4"/>
          <p:cNvGrpSpPr/>
          <p:nvPr/>
        </p:nvGrpSpPr>
        <p:grpSpPr>
          <a:xfrm>
            <a:off x="2645084" y="22041"/>
            <a:ext cx="1804087" cy="1804087"/>
            <a:chOff x="2798918" y="1491712"/>
            <a:chExt cx="1804087" cy="1804087"/>
          </a:xfrm>
        </p:grpSpPr>
        <p:sp>
          <p:nvSpPr>
            <p:cNvPr id="281" name="Google Shape;281;p4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3" name="Google Shape;283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p4"/>
          <p:cNvGrpSpPr/>
          <p:nvPr/>
        </p:nvGrpSpPr>
        <p:grpSpPr>
          <a:xfrm>
            <a:off x="4775219" y="-39298"/>
            <a:ext cx="1804087" cy="1804087"/>
            <a:chOff x="4978238" y="1491712"/>
            <a:chExt cx="1804087" cy="1804087"/>
          </a:xfrm>
        </p:grpSpPr>
        <p:sp>
          <p:nvSpPr>
            <p:cNvPr id="285" name="Google Shape;285;p4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4"/>
          <p:cNvGrpSpPr/>
          <p:nvPr/>
        </p:nvGrpSpPr>
        <p:grpSpPr>
          <a:xfrm>
            <a:off x="6921831" y="-1002"/>
            <a:ext cx="1804087" cy="1804087"/>
            <a:chOff x="7088979" y="1491712"/>
            <a:chExt cx="1804087" cy="1804087"/>
          </a:xfrm>
        </p:grpSpPr>
        <p:sp>
          <p:nvSpPr>
            <p:cNvPr id="289" name="Google Shape;289;p4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2" name="Google Shape;292;p4"/>
          <p:cNvPicPr preferRelativeResize="0"/>
          <p:nvPr/>
        </p:nvPicPr>
        <p:blipFill rotWithShape="1">
          <a:blip r:embed="rId7">
            <a:alphaModFix/>
          </a:blip>
          <a:srcRect l="9334" r="6723"/>
          <a:stretch/>
        </p:blipFill>
        <p:spPr>
          <a:xfrm>
            <a:off x="2563675" y="3286600"/>
            <a:ext cx="1966925" cy="1806836"/>
          </a:xfrm>
          <a:prstGeom prst="rect">
            <a:avLst/>
          </a:prstGeom>
          <a:noFill/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293" name="Google Shape;293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3475" y="3286600"/>
            <a:ext cx="1804049" cy="1804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294" name="Google Shape;294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1825" y="3286600"/>
            <a:ext cx="1966925" cy="1806825"/>
          </a:xfrm>
          <a:prstGeom prst="rect">
            <a:avLst/>
          </a:prstGeom>
          <a:noFill/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5"/>
          <p:cNvGrpSpPr/>
          <p:nvPr/>
        </p:nvGrpSpPr>
        <p:grpSpPr>
          <a:xfrm>
            <a:off x="-290920" y="0"/>
            <a:ext cx="12483090" cy="6858000"/>
            <a:chOff x="-290920" y="0"/>
            <a:chExt cx="12483090" cy="6858000"/>
          </a:xfrm>
        </p:grpSpPr>
        <p:sp>
          <p:nvSpPr>
            <p:cNvPr id="300" name="Google Shape;300;p5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"/>
            <p:cNvSpPr txBox="1"/>
            <p:nvPr/>
          </p:nvSpPr>
          <p:spPr>
            <a:xfrm rot="-5400000">
              <a:off x="10872920" y="31946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/>
            </a:p>
          </p:txBody>
        </p:sp>
        <p:pic>
          <p:nvPicPr>
            <p:cNvPr id="303" name="Google Shape;30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5"/>
          <p:cNvGrpSpPr/>
          <p:nvPr/>
        </p:nvGrpSpPr>
        <p:grpSpPr>
          <a:xfrm>
            <a:off x="226788" y="-2"/>
            <a:ext cx="11447672" cy="6858000"/>
            <a:chOff x="213096" y="0"/>
            <a:chExt cx="11447672" cy="6858000"/>
          </a:xfrm>
        </p:grpSpPr>
        <p:sp>
          <p:nvSpPr>
            <p:cNvPr id="305" name="Google Shape;305;p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"/>
            <p:cNvSpPr txBox="1"/>
            <p:nvPr/>
          </p:nvSpPr>
          <p:spPr>
            <a:xfrm rot="-5400000">
              <a:off x="10341519" y="3105793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CAUSE</a:t>
              </a:r>
              <a:endParaRPr/>
            </a:p>
          </p:txBody>
        </p:sp>
        <p:pic>
          <p:nvPicPr>
            <p:cNvPr id="308" name="Google Shape;308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Google Shape;309;p5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310" name="Google Shape;310;p5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"/>
            <p:cNvSpPr txBox="1"/>
            <p:nvPr/>
          </p:nvSpPr>
          <p:spPr>
            <a:xfrm rot="-5400000">
              <a:off x="9117257" y="3189570"/>
              <a:ext cx="1992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/>
            </a:p>
          </p:txBody>
        </p:sp>
        <p:pic>
          <p:nvPicPr>
            <p:cNvPr id="313" name="Google Shape;31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5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5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316" name="Google Shape;316;p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 txBox="1"/>
            <p:nvPr/>
          </p:nvSpPr>
          <p:spPr>
            <a:xfrm rot="16200000">
              <a:off x="8429923" y="3220403"/>
              <a:ext cx="2547081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sym typeface="Twentieth Century"/>
                </a:rPr>
                <a:t>MEASURING</a:t>
              </a:r>
              <a:endParaRPr sz="1200" dirty="0"/>
            </a:p>
          </p:txBody>
        </p:sp>
        <p:pic>
          <p:nvPicPr>
            <p:cNvPr id="319" name="Google Shape;31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5"/>
          <p:cNvGrpSpPr/>
          <p:nvPr/>
        </p:nvGrpSpPr>
        <p:grpSpPr>
          <a:xfrm>
            <a:off x="-7638543" y="-1"/>
            <a:ext cx="8730741" cy="6858000"/>
            <a:chOff x="718505" y="-1"/>
            <a:chExt cx="8730741" cy="6858000"/>
          </a:xfrm>
        </p:grpSpPr>
        <p:sp>
          <p:nvSpPr>
            <p:cNvPr id="321" name="Google Shape;321;p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 txBox="1"/>
            <p:nvPr/>
          </p:nvSpPr>
          <p:spPr>
            <a:xfrm rot="16200000">
              <a:off x="8130058" y="3187367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IMPACT</a:t>
              </a:r>
              <a:endParaRPr sz="3600" b="1" i="0" u="none" strike="noStrike" cap="none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24" name="Google Shape;32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Google Shape;325;p5"/>
          <p:cNvGrpSpPr/>
          <p:nvPr/>
        </p:nvGrpSpPr>
        <p:grpSpPr>
          <a:xfrm>
            <a:off x="-9437626" y="0"/>
            <a:ext cx="9966640" cy="6858000"/>
            <a:chOff x="-9337032" y="-1"/>
            <a:chExt cx="9966640" cy="6858000"/>
          </a:xfrm>
        </p:grpSpPr>
        <p:sp>
          <p:nvSpPr>
            <p:cNvPr id="326" name="Google Shape;326;p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538792" y="223680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"/>
            <p:cNvSpPr txBox="1"/>
            <p:nvPr/>
          </p:nvSpPr>
          <p:spPr>
            <a:xfrm rot="16200000">
              <a:off x="-993916" y="3124892"/>
              <a:ext cx="2532534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STRATEGIES</a:t>
              </a:r>
              <a:endParaRPr sz="1200" dirty="0"/>
            </a:p>
          </p:txBody>
        </p:sp>
        <p:pic>
          <p:nvPicPr>
            <p:cNvPr id="329" name="Google Shape;32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5"/>
          <p:cNvSpPr txBox="1"/>
          <p:nvPr/>
        </p:nvSpPr>
        <p:spPr>
          <a:xfrm>
            <a:off x="877480" y="5241919"/>
            <a:ext cx="3048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" name="Google Shape;345;p5"/>
          <p:cNvSpPr txBox="1"/>
          <p:nvPr/>
        </p:nvSpPr>
        <p:spPr>
          <a:xfrm>
            <a:off x="3605651" y="4609870"/>
            <a:ext cx="38863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MEASURING INFLATION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EBCAF-AA5C-8C50-5B29-640CFE91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56" y="1626214"/>
            <a:ext cx="5176773" cy="2959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6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52" name="Google Shape;352;p6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dirty="0"/>
            </a:p>
          </p:txBody>
        </p:sp>
        <p:pic>
          <p:nvPicPr>
            <p:cNvPr id="355" name="Google Shape;355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6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57" name="Google Shape;357;p6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HISTORY</a:t>
              </a:r>
              <a:endParaRPr dirty="0"/>
            </a:p>
          </p:txBody>
        </p:sp>
        <p:pic>
          <p:nvPicPr>
            <p:cNvPr id="360" name="Google Shape;36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6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362" name="Google Shape;362;p6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 dirty="0"/>
            </a:p>
          </p:txBody>
        </p:sp>
        <p:pic>
          <p:nvPicPr>
            <p:cNvPr id="365" name="Google Shape;365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6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6"/>
          <p:cNvGrpSpPr/>
          <p:nvPr/>
        </p:nvGrpSpPr>
        <p:grpSpPr>
          <a:xfrm>
            <a:off x="1049062" y="0"/>
            <a:ext cx="9594807" cy="6858000"/>
            <a:chOff x="491575" y="0"/>
            <a:chExt cx="9594807" cy="6858000"/>
          </a:xfrm>
        </p:grpSpPr>
        <p:sp>
          <p:nvSpPr>
            <p:cNvPr id="368" name="Google Shape;368;p6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 txBox="1"/>
            <p:nvPr/>
          </p:nvSpPr>
          <p:spPr>
            <a:xfrm rot="16200000">
              <a:off x="8398301" y="3220403"/>
              <a:ext cx="27914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sym typeface="Twentieth Century"/>
                </a:rPr>
                <a:t>MEASURING</a:t>
              </a:r>
              <a:endParaRPr sz="3200" b="1" i="0" u="none" strike="noStrike" cap="none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1" name="Google Shape;37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6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373" name="Google Shape;373;p6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"/>
            <p:cNvSpPr txBox="1"/>
            <p:nvPr/>
          </p:nvSpPr>
          <p:spPr>
            <a:xfrm rot="-5400000">
              <a:off x="8091629" y="3189609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IMPACT</a:t>
              </a:r>
              <a:endParaRPr dirty="0"/>
            </a:p>
          </p:txBody>
        </p:sp>
        <p:pic>
          <p:nvPicPr>
            <p:cNvPr id="376" name="Google Shape;37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6"/>
          <p:cNvGrpSpPr/>
          <p:nvPr/>
        </p:nvGrpSpPr>
        <p:grpSpPr>
          <a:xfrm>
            <a:off x="-9395082" y="-1"/>
            <a:ext cx="10389220" cy="6858000"/>
            <a:chOff x="-9337032" y="-1"/>
            <a:chExt cx="10389220" cy="6858000"/>
          </a:xfrm>
        </p:grpSpPr>
        <p:sp>
          <p:nvSpPr>
            <p:cNvPr id="378" name="Google Shape;378;p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-558603" y="2382367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"/>
            <p:cNvSpPr txBox="1"/>
            <p:nvPr/>
          </p:nvSpPr>
          <p:spPr>
            <a:xfrm rot="16200000">
              <a:off x="-729348" y="3024237"/>
              <a:ext cx="2485894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STRATEGIES</a:t>
              </a:r>
              <a:endParaRPr sz="12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i="0" u="none" strike="noStrike" cap="none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81" name="Google Shape;38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" name="Google Shape;382;p6"/>
          <p:cNvGrpSpPr/>
          <p:nvPr/>
        </p:nvGrpSpPr>
        <p:grpSpPr>
          <a:xfrm>
            <a:off x="1390386" y="1717392"/>
            <a:ext cx="3476905" cy="1113751"/>
            <a:chOff x="764723" y="2142394"/>
            <a:chExt cx="3476905" cy="1113751"/>
          </a:xfrm>
        </p:grpSpPr>
        <p:sp>
          <p:nvSpPr>
            <p:cNvPr id="383" name="Google Shape;383;p6"/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4" name="Google Shape;384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6"/>
            <p:cNvSpPr txBox="1"/>
            <p:nvPr/>
          </p:nvSpPr>
          <p:spPr>
            <a:xfrm>
              <a:off x="1435199" y="2142394"/>
              <a:ext cx="28064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sym typeface="Twentieth Century"/>
                </a:rPr>
                <a:t>Reducing purchasing power</a:t>
              </a:r>
              <a:endParaRPr dirty="0"/>
            </a:p>
          </p:txBody>
        </p:sp>
        <p:sp>
          <p:nvSpPr>
            <p:cNvPr id="386" name="Google Shape;386;p6"/>
            <p:cNvSpPr txBox="1"/>
            <p:nvPr/>
          </p:nvSpPr>
          <p:spPr>
            <a:xfrm>
              <a:off x="1435200" y="2425148"/>
              <a:ext cx="2526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This Strategy will make our products more competitive in the world’s ready-made garments market.</a:t>
              </a:r>
              <a:endParaRPr dirty="0"/>
            </a:p>
          </p:txBody>
        </p:sp>
      </p:grpSp>
      <p:grpSp>
        <p:nvGrpSpPr>
          <p:cNvPr id="387" name="Google Shape;387;p6"/>
          <p:cNvGrpSpPr/>
          <p:nvPr/>
        </p:nvGrpSpPr>
        <p:grpSpPr>
          <a:xfrm>
            <a:off x="1390386" y="2995413"/>
            <a:ext cx="3457387" cy="1113751"/>
            <a:chOff x="764723" y="3420415"/>
            <a:chExt cx="3457387" cy="1113751"/>
          </a:xfrm>
        </p:grpSpPr>
        <p:sp>
          <p:nvSpPr>
            <p:cNvPr id="388" name="Google Shape;388;p6"/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 txBox="1"/>
            <p:nvPr/>
          </p:nvSpPr>
          <p:spPr>
            <a:xfrm>
              <a:off x="1435199" y="3420415"/>
              <a:ext cx="278691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sym typeface="Twentieth Century"/>
                </a:rPr>
                <a:t>Difficult to save and invest</a:t>
              </a:r>
              <a:endParaRPr dirty="0"/>
            </a:p>
          </p:txBody>
        </p:sp>
        <p:sp>
          <p:nvSpPr>
            <p:cNvPr id="390" name="Google Shape;390;p6"/>
            <p:cNvSpPr txBox="1"/>
            <p:nvPr/>
          </p:nvSpPr>
          <p:spPr>
            <a:xfrm>
              <a:off x="1435200" y="3703169"/>
              <a:ext cx="2526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To survive in the world’s most competitive RMG market, we have to develop new product items with a lot of variations.</a:t>
              </a: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1390386" y="4273434"/>
            <a:ext cx="4222933" cy="1483083"/>
            <a:chOff x="764723" y="4698436"/>
            <a:chExt cx="4222933" cy="1483083"/>
          </a:xfrm>
        </p:grpSpPr>
        <p:sp>
          <p:nvSpPr>
            <p:cNvPr id="392" name="Google Shape;392;p6"/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"/>
            <p:cNvSpPr txBox="1"/>
            <p:nvPr/>
          </p:nvSpPr>
          <p:spPr>
            <a:xfrm>
              <a:off x="1435200" y="4698436"/>
              <a:ext cx="355245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sym typeface="Twentieth Century"/>
                </a:rPr>
                <a:t>Affecting the distribution of wealth</a:t>
              </a:r>
              <a:endParaRPr lang="en-US" dirty="0"/>
            </a:p>
          </p:txBody>
        </p:sp>
        <p:sp>
          <p:nvSpPr>
            <p:cNvPr id="394" name="Google Shape;394;p6"/>
            <p:cNvSpPr txBox="1"/>
            <p:nvPr/>
          </p:nvSpPr>
          <p:spPr>
            <a:xfrm>
              <a:off x="1435200" y="4981190"/>
              <a:ext cx="252674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Product Diversification Strategy is an important factor to keep the place in the world’s ready made garments market. Different types of products should be produced by applying fashion.</a:t>
              </a:r>
              <a:endParaRPr dirty="0"/>
            </a:p>
          </p:txBody>
        </p:sp>
      </p:grpSp>
      <p:grpSp>
        <p:nvGrpSpPr>
          <p:cNvPr id="395" name="Google Shape;395;p6"/>
          <p:cNvGrpSpPr/>
          <p:nvPr/>
        </p:nvGrpSpPr>
        <p:grpSpPr>
          <a:xfrm>
            <a:off x="5130290" y="1717392"/>
            <a:ext cx="3197225" cy="1113751"/>
            <a:chOff x="4504627" y="2142394"/>
            <a:chExt cx="3197225" cy="1113751"/>
          </a:xfrm>
        </p:grpSpPr>
        <p:sp>
          <p:nvSpPr>
            <p:cNvPr id="396" name="Google Shape;396;p6"/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 txBox="1"/>
            <p:nvPr/>
          </p:nvSpPr>
          <p:spPr>
            <a:xfrm>
              <a:off x="5175103" y="2142394"/>
              <a:ext cx="24594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Economic instability</a:t>
              </a:r>
              <a:endParaRPr dirty="0"/>
            </a:p>
          </p:txBody>
        </p:sp>
        <p:sp>
          <p:nvSpPr>
            <p:cNvPr id="398" name="Google Shape;398;p6"/>
            <p:cNvSpPr txBox="1"/>
            <p:nvPr/>
          </p:nvSpPr>
          <p:spPr>
            <a:xfrm>
              <a:off x="5175104" y="2425148"/>
              <a:ext cx="2526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competitors of Bangladesh have regularly expanded their markets and keep changing their products by using fashion.</a:t>
              </a:r>
              <a:endParaRPr/>
            </a:p>
          </p:txBody>
        </p:sp>
        <p:pic>
          <p:nvPicPr>
            <p:cNvPr id="399" name="Google Shape;39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0" name="Google Shape;40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063" y="4540015"/>
            <a:ext cx="398394" cy="39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629" y="3261994"/>
            <a:ext cx="398394" cy="398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382;p6">
            <a:extLst>
              <a:ext uri="{FF2B5EF4-FFF2-40B4-BE49-F238E27FC236}">
                <a16:creationId xmlns:a16="http://schemas.microsoft.com/office/drawing/2014/main" id="{37D5AC8D-312E-B660-840D-E4CC4C010DD7}"/>
              </a:ext>
            </a:extLst>
          </p:cNvPr>
          <p:cNvGrpSpPr/>
          <p:nvPr/>
        </p:nvGrpSpPr>
        <p:grpSpPr>
          <a:xfrm>
            <a:off x="5098985" y="2894178"/>
            <a:ext cx="3476905" cy="1113751"/>
            <a:chOff x="764723" y="2142394"/>
            <a:chExt cx="3476905" cy="1113751"/>
          </a:xfrm>
        </p:grpSpPr>
        <p:sp>
          <p:nvSpPr>
            <p:cNvPr id="3" name="Google Shape;383;p6">
              <a:extLst>
                <a:ext uri="{FF2B5EF4-FFF2-40B4-BE49-F238E27FC236}">
                  <a16:creationId xmlns:a16="http://schemas.microsoft.com/office/drawing/2014/main" id="{0387FCD5-4FB7-A847-D6FF-6F3FB8965F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" name="Google Shape;384;p6">
              <a:extLst>
                <a:ext uri="{FF2B5EF4-FFF2-40B4-BE49-F238E27FC236}">
                  <a16:creationId xmlns:a16="http://schemas.microsoft.com/office/drawing/2014/main" id="{792970BB-4A72-4F1A-3B4F-7CAA904ABC1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85;p6">
              <a:extLst>
                <a:ext uri="{FF2B5EF4-FFF2-40B4-BE49-F238E27FC236}">
                  <a16:creationId xmlns:a16="http://schemas.microsoft.com/office/drawing/2014/main" id="{10C498E3-7229-6562-4BC2-FB52E9D885DB}"/>
                </a:ext>
              </a:extLst>
            </p:cNvPr>
            <p:cNvSpPr txBox="1"/>
            <p:nvPr/>
          </p:nvSpPr>
          <p:spPr>
            <a:xfrm>
              <a:off x="1435199" y="2142394"/>
              <a:ext cx="28064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sym typeface="Twentieth Century"/>
                </a:rPr>
                <a:t>Slowing economic Growth</a:t>
              </a:r>
              <a:endParaRPr dirty="0"/>
            </a:p>
          </p:txBody>
        </p:sp>
        <p:sp>
          <p:nvSpPr>
            <p:cNvPr id="6" name="Google Shape;386;p6">
              <a:extLst>
                <a:ext uri="{FF2B5EF4-FFF2-40B4-BE49-F238E27FC236}">
                  <a16:creationId xmlns:a16="http://schemas.microsoft.com/office/drawing/2014/main" id="{904C77A8-ACE1-941C-966E-9C8BEE7362FA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This Strategy will make our products more competitive in the world’s ready-made garments market.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7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407" name="Google Shape;407;p7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dirty="0"/>
            </a:p>
          </p:txBody>
        </p:sp>
        <p:pic>
          <p:nvPicPr>
            <p:cNvPr id="410" name="Google Shape;41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" name="Google Shape;411;p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12" name="Google Shape;412;p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CAUSE</a:t>
              </a:r>
              <a:endParaRPr dirty="0"/>
            </a:p>
          </p:txBody>
        </p:sp>
        <p:pic>
          <p:nvPicPr>
            <p:cNvPr id="415" name="Google Shape;41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17" name="Google Shape;417;p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TYPES</a:t>
              </a:r>
              <a:endParaRPr dirty="0"/>
            </a:p>
          </p:txBody>
        </p:sp>
        <p:pic>
          <p:nvPicPr>
            <p:cNvPr id="420" name="Google Shape;42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" name="Google Shape;421;p7"/>
          <p:cNvGrpSpPr/>
          <p:nvPr/>
        </p:nvGrpSpPr>
        <p:grpSpPr>
          <a:xfrm>
            <a:off x="1049062" y="0"/>
            <a:ext cx="9595058" cy="6858000"/>
            <a:chOff x="491575" y="0"/>
            <a:chExt cx="9595058" cy="6858000"/>
          </a:xfrm>
        </p:grpSpPr>
        <p:sp>
          <p:nvSpPr>
            <p:cNvPr id="422" name="Google Shape;422;p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7"/>
            <p:cNvSpPr txBox="1"/>
            <p:nvPr/>
          </p:nvSpPr>
          <p:spPr>
            <a:xfrm rot="16200000">
              <a:off x="8474776" y="3220401"/>
              <a:ext cx="2638979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sym typeface="Twentieth Century"/>
                </a:rPr>
                <a:t>MEASURING</a:t>
              </a:r>
              <a:endParaRPr sz="1200" dirty="0"/>
            </a:p>
          </p:txBody>
        </p:sp>
        <p:pic>
          <p:nvPicPr>
            <p:cNvPr id="425" name="Google Shape;42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" name="Google Shape;426;p7"/>
          <p:cNvGrpSpPr/>
          <p:nvPr/>
        </p:nvGrpSpPr>
        <p:grpSpPr>
          <a:xfrm>
            <a:off x="-1780364" y="-1"/>
            <a:ext cx="11897677" cy="6858000"/>
            <a:chOff x="-2449883" y="-1"/>
            <a:chExt cx="11897677" cy="6858000"/>
          </a:xfrm>
        </p:grpSpPr>
        <p:sp>
          <p:nvSpPr>
            <p:cNvPr id="427" name="Google Shape;427;p7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7"/>
            <p:cNvSpPr txBox="1"/>
            <p:nvPr/>
          </p:nvSpPr>
          <p:spPr>
            <a:xfrm rot="16200000">
              <a:off x="8128606" y="3189624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Top key</a:t>
              </a:r>
              <a:endParaRPr dirty="0"/>
            </a:p>
          </p:txBody>
        </p:sp>
        <p:pic>
          <p:nvPicPr>
            <p:cNvPr id="430" name="Google Shape;43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Google Shape;431;p7"/>
          <p:cNvGrpSpPr/>
          <p:nvPr/>
        </p:nvGrpSpPr>
        <p:grpSpPr>
          <a:xfrm>
            <a:off x="-1760400" y="0"/>
            <a:ext cx="11335017" cy="6858000"/>
            <a:chOff x="-10744545" y="-1"/>
            <a:chExt cx="11335017" cy="6858000"/>
          </a:xfrm>
        </p:grpSpPr>
        <p:sp>
          <p:nvSpPr>
            <p:cNvPr id="432" name="Google Shape;432;p7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7"/>
            <p:cNvSpPr txBox="1"/>
            <p:nvPr/>
          </p:nvSpPr>
          <p:spPr>
            <a:xfrm rot="16200000">
              <a:off x="-1049120" y="3220402"/>
              <a:ext cx="253861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STRATEGIES</a:t>
              </a:r>
              <a:endParaRPr dirty="0"/>
            </a:p>
          </p:txBody>
        </p:sp>
        <p:pic>
          <p:nvPicPr>
            <p:cNvPr id="435" name="Google Shape;43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F95F7-583A-AD76-C989-6902C993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247" y="1108569"/>
            <a:ext cx="5001323" cy="301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345;p5">
            <a:extLst>
              <a:ext uri="{FF2B5EF4-FFF2-40B4-BE49-F238E27FC236}">
                <a16:creationId xmlns:a16="http://schemas.microsoft.com/office/drawing/2014/main" id="{6E88109E-E269-608F-E318-526665278D50}"/>
              </a:ext>
            </a:extLst>
          </p:cNvPr>
          <p:cNvSpPr txBox="1"/>
          <p:nvPr/>
        </p:nvSpPr>
        <p:spPr>
          <a:xfrm>
            <a:off x="1298418" y="4425041"/>
            <a:ext cx="536697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STRATEGIES TO MANAGE INFLATION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You Shouldn't Use a Thank You Slide (And What to Do Instead)">
            <a:extLst>
              <a:ext uri="{FF2B5EF4-FFF2-40B4-BE49-F238E27FC236}">
                <a16:creationId xmlns:a16="http://schemas.microsoft.com/office/drawing/2014/main" id="{BC8832BA-26AB-2777-AF2B-FC1F55A8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658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2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Twentieth Century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Zähringer</dc:creator>
  <cp:lastModifiedBy>Saoun Mahmud</cp:lastModifiedBy>
  <cp:revision>1</cp:revision>
  <dcterms:created xsi:type="dcterms:W3CDTF">2017-01-05T13:17:27Z</dcterms:created>
  <dcterms:modified xsi:type="dcterms:W3CDTF">2022-12-27T19:00:19Z</dcterms:modified>
</cp:coreProperties>
</file>