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
      <p:font typeface="Economica"/>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regular.fntdata"/><Relationship Id="rId20" Type="http://schemas.openxmlformats.org/officeDocument/2006/relationships/slide" Target="slides/slide15.xml"/><Relationship Id="rId42" Type="http://schemas.openxmlformats.org/officeDocument/2006/relationships/font" Target="fonts/Economica-italic.fntdata"/><Relationship Id="rId41" Type="http://schemas.openxmlformats.org/officeDocument/2006/relationships/font" Target="fonts/Economica-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Economica-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5d68815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5d68815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5d6881540_3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5d6881540_3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5d6881540_3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d6881540_3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75d6881540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75d6881540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5d6881540_3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5d6881540_3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5d6881540_3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5d6881540_3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75d6881540_3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5d6881540_3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5d6881540_3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5d6881540_3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5d6881540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5d6881540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75d6881540_3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d6881540_3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5d6881540_3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5d6881540_3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5d6881540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5d6881540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5d6881540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5d6881540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5d6881540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5d6881540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5d6881540_3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5d6881540_3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5d6881540_3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5d6881540_3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5d6881540_3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5d6881540_3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5f328154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5f328154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5d6881540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5d6881540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5d6881540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d6881540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5d6881540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5d6881540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5d6881540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5d6881540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5d688154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5d688154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chemeClr val="lt1"/>
              </a:buClr>
              <a:buSzPts val="2100"/>
              <a:buNone/>
              <a:defRPr sz="2100">
                <a:solidFill>
                  <a:schemeClr val="lt1"/>
                </a:solidFill>
              </a:defRPr>
            </a:lvl1pPr>
            <a:lvl2pPr lvl="1" rtl="0" algn="l">
              <a:lnSpc>
                <a:spcPct val="100000"/>
              </a:lnSpc>
              <a:spcBef>
                <a:spcPts val="0"/>
              </a:spcBef>
              <a:spcAft>
                <a:spcPts val="0"/>
              </a:spcAft>
              <a:buClr>
                <a:schemeClr val="lt1"/>
              </a:buClr>
              <a:buSzPts val="2100"/>
              <a:buNone/>
              <a:defRPr sz="2100">
                <a:solidFill>
                  <a:schemeClr val="lt1"/>
                </a:solidFill>
              </a:defRPr>
            </a:lvl2pPr>
            <a:lvl3pPr lvl="2" rtl="0" algn="l">
              <a:lnSpc>
                <a:spcPct val="100000"/>
              </a:lnSpc>
              <a:spcBef>
                <a:spcPts val="0"/>
              </a:spcBef>
              <a:spcAft>
                <a:spcPts val="0"/>
              </a:spcAft>
              <a:buClr>
                <a:schemeClr val="lt1"/>
              </a:buClr>
              <a:buSzPts val="2100"/>
              <a:buNone/>
              <a:defRPr sz="2100">
                <a:solidFill>
                  <a:schemeClr val="lt1"/>
                </a:solidFill>
              </a:defRPr>
            </a:lvl3pPr>
            <a:lvl4pPr lvl="3" rtl="0" algn="l">
              <a:lnSpc>
                <a:spcPct val="100000"/>
              </a:lnSpc>
              <a:spcBef>
                <a:spcPts val="0"/>
              </a:spcBef>
              <a:spcAft>
                <a:spcPts val="0"/>
              </a:spcAft>
              <a:buClr>
                <a:schemeClr val="lt1"/>
              </a:buClr>
              <a:buSzPts val="2100"/>
              <a:buNone/>
              <a:defRPr sz="2100">
                <a:solidFill>
                  <a:schemeClr val="lt1"/>
                </a:solidFill>
              </a:defRPr>
            </a:lvl4pPr>
            <a:lvl5pPr lvl="4" rtl="0" algn="l">
              <a:lnSpc>
                <a:spcPct val="100000"/>
              </a:lnSpc>
              <a:spcBef>
                <a:spcPts val="0"/>
              </a:spcBef>
              <a:spcAft>
                <a:spcPts val="0"/>
              </a:spcAft>
              <a:buClr>
                <a:schemeClr val="lt1"/>
              </a:buClr>
              <a:buSzPts val="2100"/>
              <a:buNone/>
              <a:defRPr sz="2100">
                <a:solidFill>
                  <a:schemeClr val="lt1"/>
                </a:solidFill>
              </a:defRPr>
            </a:lvl5pPr>
            <a:lvl6pPr lvl="5" rtl="0" algn="l">
              <a:lnSpc>
                <a:spcPct val="100000"/>
              </a:lnSpc>
              <a:spcBef>
                <a:spcPts val="0"/>
              </a:spcBef>
              <a:spcAft>
                <a:spcPts val="0"/>
              </a:spcAft>
              <a:buClr>
                <a:schemeClr val="lt1"/>
              </a:buClr>
              <a:buSzPts val="2100"/>
              <a:buNone/>
              <a:defRPr sz="2100">
                <a:solidFill>
                  <a:schemeClr val="lt1"/>
                </a:solidFill>
              </a:defRPr>
            </a:lvl6pPr>
            <a:lvl7pPr lvl="6" rtl="0" algn="l">
              <a:lnSpc>
                <a:spcPct val="100000"/>
              </a:lnSpc>
              <a:spcBef>
                <a:spcPts val="0"/>
              </a:spcBef>
              <a:spcAft>
                <a:spcPts val="0"/>
              </a:spcAft>
              <a:buClr>
                <a:schemeClr val="lt1"/>
              </a:buClr>
              <a:buSzPts val="2100"/>
              <a:buNone/>
              <a:defRPr sz="2100">
                <a:solidFill>
                  <a:schemeClr val="lt1"/>
                </a:solidFill>
              </a:defRPr>
            </a:lvl7pPr>
            <a:lvl8pPr lvl="7" rtl="0" algn="l">
              <a:lnSpc>
                <a:spcPct val="100000"/>
              </a:lnSpc>
              <a:spcBef>
                <a:spcPts val="0"/>
              </a:spcBef>
              <a:spcAft>
                <a:spcPts val="0"/>
              </a:spcAft>
              <a:buClr>
                <a:schemeClr val="lt1"/>
              </a:buClr>
              <a:buSzPts val="2100"/>
              <a:buNone/>
              <a:defRPr sz="2100">
                <a:solidFill>
                  <a:schemeClr val="lt1"/>
                </a:solidFill>
              </a:defRPr>
            </a:lvl8pPr>
            <a:lvl9pPr lvl="8" rtl="0"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74" name="Google Shape;74;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11"/>
          <p:cNvPicPr preferRelativeResize="0"/>
          <p:nvPr/>
        </p:nvPicPr>
        <p:blipFill>
          <a:blip r:embed="rId2">
            <a:alphaModFix/>
          </a:blip>
          <a:stretch>
            <a:fillRect/>
          </a:stretch>
        </p:blipFill>
        <p:spPr>
          <a:xfrm>
            <a:off x="7222000" y="4034300"/>
            <a:ext cx="920550" cy="920550"/>
          </a:xfrm>
          <a:prstGeom prst="rect">
            <a:avLst/>
          </a:prstGeom>
          <a:noFill/>
          <a:ln>
            <a:noFill/>
          </a:ln>
        </p:spPr>
      </p:pic>
      <p:pic>
        <p:nvPicPr>
          <p:cNvPr id="76" name="Google Shape;76;p11"/>
          <p:cNvPicPr preferRelativeResize="0"/>
          <p:nvPr/>
        </p:nvPicPr>
        <p:blipFill rotWithShape="1">
          <a:blip r:embed="rId3">
            <a:alphaModFix/>
          </a:blip>
          <a:srcRect b="20647" l="0" r="0" t="0"/>
          <a:stretch/>
        </p:blipFill>
        <p:spPr>
          <a:xfrm>
            <a:off x="8264200" y="4091925"/>
            <a:ext cx="763326" cy="7571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7" name="Shape 77"/>
        <p:cNvGrpSpPr/>
        <p:nvPr/>
      </p:nvGrpSpPr>
      <p:grpSpPr>
        <a:xfrm>
          <a:off x="0" y="0"/>
          <a:ext cx="0" cy="0"/>
          <a:chOff x="0" y="0"/>
          <a:chExt cx="0" cy="0"/>
        </a:xfrm>
      </p:grpSpPr>
      <p:grpSp>
        <p:nvGrpSpPr>
          <p:cNvPr id="78" name="Google Shape;78;p12"/>
          <p:cNvGrpSpPr/>
          <p:nvPr/>
        </p:nvGrpSpPr>
        <p:grpSpPr>
          <a:xfrm>
            <a:off x="6098378" y="5"/>
            <a:ext cx="3045625" cy="2030570"/>
            <a:chOff x="6098378" y="5"/>
            <a:chExt cx="3045625" cy="2030570"/>
          </a:xfrm>
        </p:grpSpPr>
        <p:sp>
          <p:nvSpPr>
            <p:cNvPr id="79" name="Google Shape;79;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4" name="Google Shape;84;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85" name="Google Shape;85;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Clr>
                <a:schemeClr val="lt1"/>
              </a:buClr>
              <a:buSzPts val="1800"/>
              <a:buChar char="●"/>
              <a:defRPr>
                <a:solidFill>
                  <a:schemeClr val="lt1"/>
                </a:solidFill>
              </a:defRPr>
            </a:lvl1pPr>
            <a:lvl2pPr indent="-317500" lvl="1" marL="914400" rtl="0" algn="ctr">
              <a:lnSpc>
                <a:spcPct val="115000"/>
              </a:lnSpc>
              <a:spcBef>
                <a:spcPts val="1600"/>
              </a:spcBef>
              <a:spcAft>
                <a:spcPts val="0"/>
              </a:spcAft>
              <a:buClr>
                <a:schemeClr val="lt1"/>
              </a:buClr>
              <a:buSzPts val="1400"/>
              <a:buChar char="○"/>
              <a:defRPr>
                <a:solidFill>
                  <a:schemeClr val="lt1"/>
                </a:solidFill>
              </a:defRPr>
            </a:lvl2pPr>
            <a:lvl3pPr indent="-317500" lvl="2" marL="1371600" rtl="0" algn="ctr">
              <a:lnSpc>
                <a:spcPct val="115000"/>
              </a:lnSpc>
              <a:spcBef>
                <a:spcPts val="1600"/>
              </a:spcBef>
              <a:spcAft>
                <a:spcPts val="0"/>
              </a:spcAft>
              <a:buClr>
                <a:schemeClr val="lt1"/>
              </a:buClr>
              <a:buSzPts val="1400"/>
              <a:buChar char="■"/>
              <a:defRPr>
                <a:solidFill>
                  <a:schemeClr val="lt1"/>
                </a:solidFill>
              </a:defRPr>
            </a:lvl3pPr>
            <a:lvl4pPr indent="-317500" lvl="3" marL="1828800" rtl="0" algn="ctr">
              <a:lnSpc>
                <a:spcPct val="115000"/>
              </a:lnSpc>
              <a:spcBef>
                <a:spcPts val="1600"/>
              </a:spcBef>
              <a:spcAft>
                <a:spcPts val="0"/>
              </a:spcAft>
              <a:buClr>
                <a:schemeClr val="lt1"/>
              </a:buClr>
              <a:buSzPts val="1400"/>
              <a:buChar char="●"/>
              <a:defRPr>
                <a:solidFill>
                  <a:schemeClr val="lt1"/>
                </a:solidFill>
              </a:defRPr>
            </a:lvl4pPr>
            <a:lvl5pPr indent="-317500" lvl="4" marL="2286000" rtl="0" algn="ctr">
              <a:lnSpc>
                <a:spcPct val="115000"/>
              </a:lnSpc>
              <a:spcBef>
                <a:spcPts val="1600"/>
              </a:spcBef>
              <a:spcAft>
                <a:spcPts val="0"/>
              </a:spcAft>
              <a:buClr>
                <a:schemeClr val="lt1"/>
              </a:buClr>
              <a:buSzPts val="1400"/>
              <a:buChar char="○"/>
              <a:defRPr>
                <a:solidFill>
                  <a:schemeClr val="lt1"/>
                </a:solidFill>
              </a:defRPr>
            </a:lvl5pPr>
            <a:lvl6pPr indent="-317500" lvl="5" marL="2743200" rtl="0" algn="ctr">
              <a:lnSpc>
                <a:spcPct val="115000"/>
              </a:lnSpc>
              <a:spcBef>
                <a:spcPts val="1600"/>
              </a:spcBef>
              <a:spcAft>
                <a:spcPts val="0"/>
              </a:spcAft>
              <a:buClr>
                <a:schemeClr val="lt1"/>
              </a:buClr>
              <a:buSzPts val="1400"/>
              <a:buChar char="■"/>
              <a:defRPr>
                <a:solidFill>
                  <a:schemeClr val="lt1"/>
                </a:solidFill>
              </a:defRPr>
            </a:lvl6pPr>
            <a:lvl7pPr indent="-317500" lvl="6" marL="3200400" rtl="0" algn="ctr">
              <a:lnSpc>
                <a:spcPct val="115000"/>
              </a:lnSpc>
              <a:spcBef>
                <a:spcPts val="1600"/>
              </a:spcBef>
              <a:spcAft>
                <a:spcPts val="0"/>
              </a:spcAft>
              <a:buClr>
                <a:schemeClr val="lt1"/>
              </a:buClr>
              <a:buSzPts val="1400"/>
              <a:buChar char="●"/>
              <a:defRPr>
                <a:solidFill>
                  <a:schemeClr val="lt1"/>
                </a:solidFill>
              </a:defRPr>
            </a:lvl7pPr>
            <a:lvl8pPr indent="-317500" lvl="7" marL="3657600" rtl="0" algn="ctr">
              <a:lnSpc>
                <a:spcPct val="115000"/>
              </a:lnSpc>
              <a:spcBef>
                <a:spcPts val="1600"/>
              </a:spcBef>
              <a:spcAft>
                <a:spcPts val="0"/>
              </a:spcAft>
              <a:buClr>
                <a:schemeClr val="lt1"/>
              </a:buClr>
              <a:buSzPts val="1400"/>
              <a:buChar char="○"/>
              <a:defRPr>
                <a:solidFill>
                  <a:schemeClr val="lt1"/>
                </a:solidFill>
              </a:defRPr>
            </a:lvl8pPr>
            <a:lvl9pPr indent="-317500" lvl="8" marL="4114800" rtl="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6" name="Google Shape;86;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atin typeface="Economica"/>
                <a:ea typeface="Economica"/>
                <a:cs typeface="Economica"/>
                <a:sym typeface="Economica"/>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9" name="Google Shape;29;p3"/>
          <p:cNvPicPr preferRelativeResize="0"/>
          <p:nvPr/>
        </p:nvPicPr>
        <p:blipFill rotWithShape="1">
          <a:blip r:embed="rId2">
            <a:alphaModFix/>
          </a:blip>
          <a:srcRect b="20647" l="0" r="0" t="0"/>
          <a:stretch/>
        </p:blipFill>
        <p:spPr>
          <a:xfrm>
            <a:off x="8264200" y="4091925"/>
            <a:ext cx="763326" cy="757151"/>
          </a:xfrm>
          <a:prstGeom prst="rect">
            <a:avLst/>
          </a:prstGeom>
          <a:noFill/>
          <a:ln>
            <a:noFill/>
          </a:ln>
        </p:spPr>
      </p:pic>
      <p:pic>
        <p:nvPicPr>
          <p:cNvPr id="30" name="Google Shape;30;p3"/>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
        <p:nvSpPr>
          <p:cNvPr id="32" name="Google Shape;32;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4"/>
          <p:cNvPicPr preferRelativeResize="0"/>
          <p:nvPr/>
        </p:nvPicPr>
        <p:blipFill rotWithShape="1">
          <a:blip r:embed="rId2">
            <a:alphaModFix/>
          </a:blip>
          <a:srcRect b="20647" l="0" r="0" t="0"/>
          <a:stretch/>
        </p:blipFill>
        <p:spPr>
          <a:xfrm>
            <a:off x="8189562" y="4215700"/>
            <a:ext cx="763326" cy="757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5"/>
          <p:cNvGrpSpPr/>
          <p:nvPr/>
        </p:nvGrpSpPr>
        <p:grpSpPr>
          <a:xfrm>
            <a:off x="6098378" y="5"/>
            <a:ext cx="3045625" cy="2030570"/>
            <a:chOff x="6098378" y="5"/>
            <a:chExt cx="3045625" cy="2030570"/>
          </a:xfrm>
        </p:grpSpPr>
        <p:sp>
          <p:nvSpPr>
            <p:cNvPr id="36" name="Google Shape;36;p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200"/>
              <a:buNone/>
              <a:defRPr sz="4200">
                <a:solidFill>
                  <a:schemeClr val="lt1"/>
                </a:solidFill>
              </a:defRPr>
            </a:lvl1pPr>
            <a:lvl2pPr lvl="1" rtl="0" algn="l">
              <a:lnSpc>
                <a:spcPct val="100000"/>
              </a:lnSpc>
              <a:spcBef>
                <a:spcPts val="0"/>
              </a:spcBef>
              <a:spcAft>
                <a:spcPts val="0"/>
              </a:spcAft>
              <a:buClr>
                <a:schemeClr val="lt1"/>
              </a:buClr>
              <a:buSzPts val="4200"/>
              <a:buNone/>
              <a:defRPr sz="4200">
                <a:solidFill>
                  <a:schemeClr val="lt1"/>
                </a:solidFill>
              </a:defRPr>
            </a:lvl2pPr>
            <a:lvl3pPr lvl="2" rtl="0" algn="l">
              <a:lnSpc>
                <a:spcPct val="100000"/>
              </a:lnSpc>
              <a:spcBef>
                <a:spcPts val="0"/>
              </a:spcBef>
              <a:spcAft>
                <a:spcPts val="0"/>
              </a:spcAft>
              <a:buClr>
                <a:schemeClr val="lt1"/>
              </a:buClr>
              <a:buSzPts val="4200"/>
              <a:buNone/>
              <a:defRPr sz="4200">
                <a:solidFill>
                  <a:schemeClr val="lt1"/>
                </a:solidFill>
              </a:defRPr>
            </a:lvl3pPr>
            <a:lvl4pPr lvl="3" rtl="0" algn="l">
              <a:lnSpc>
                <a:spcPct val="100000"/>
              </a:lnSpc>
              <a:spcBef>
                <a:spcPts val="0"/>
              </a:spcBef>
              <a:spcAft>
                <a:spcPts val="0"/>
              </a:spcAft>
              <a:buClr>
                <a:schemeClr val="lt1"/>
              </a:buClr>
              <a:buSzPts val="4200"/>
              <a:buNone/>
              <a:defRPr sz="4200">
                <a:solidFill>
                  <a:schemeClr val="lt1"/>
                </a:solidFill>
              </a:defRPr>
            </a:lvl4pPr>
            <a:lvl5pPr lvl="4" rtl="0" algn="l">
              <a:lnSpc>
                <a:spcPct val="100000"/>
              </a:lnSpc>
              <a:spcBef>
                <a:spcPts val="0"/>
              </a:spcBef>
              <a:spcAft>
                <a:spcPts val="0"/>
              </a:spcAft>
              <a:buClr>
                <a:schemeClr val="lt1"/>
              </a:buClr>
              <a:buSzPts val="4200"/>
              <a:buNone/>
              <a:defRPr sz="4200">
                <a:solidFill>
                  <a:schemeClr val="lt1"/>
                </a:solidFill>
              </a:defRPr>
            </a:lvl5pPr>
            <a:lvl6pPr lvl="5" rtl="0" algn="l">
              <a:lnSpc>
                <a:spcPct val="100000"/>
              </a:lnSpc>
              <a:spcBef>
                <a:spcPts val="0"/>
              </a:spcBef>
              <a:spcAft>
                <a:spcPts val="0"/>
              </a:spcAft>
              <a:buClr>
                <a:schemeClr val="lt1"/>
              </a:buClr>
              <a:buSzPts val="4200"/>
              <a:buNone/>
              <a:defRPr sz="4200">
                <a:solidFill>
                  <a:schemeClr val="lt1"/>
                </a:solidFill>
              </a:defRPr>
            </a:lvl6pPr>
            <a:lvl7pPr lvl="6" rtl="0" algn="l">
              <a:lnSpc>
                <a:spcPct val="100000"/>
              </a:lnSpc>
              <a:spcBef>
                <a:spcPts val="0"/>
              </a:spcBef>
              <a:spcAft>
                <a:spcPts val="0"/>
              </a:spcAft>
              <a:buClr>
                <a:schemeClr val="lt1"/>
              </a:buClr>
              <a:buSzPts val="4200"/>
              <a:buNone/>
              <a:defRPr sz="4200">
                <a:solidFill>
                  <a:schemeClr val="lt1"/>
                </a:solidFill>
              </a:defRPr>
            </a:lvl7pPr>
            <a:lvl8pPr lvl="7" rtl="0" algn="l">
              <a:lnSpc>
                <a:spcPct val="100000"/>
              </a:lnSpc>
              <a:spcBef>
                <a:spcPts val="0"/>
              </a:spcBef>
              <a:spcAft>
                <a:spcPts val="0"/>
              </a:spcAft>
              <a:buClr>
                <a:schemeClr val="lt1"/>
              </a:buClr>
              <a:buSzPts val="4200"/>
              <a:buNone/>
              <a:defRPr sz="4200">
                <a:solidFill>
                  <a:schemeClr val="lt1"/>
                </a:solidFill>
              </a:defRPr>
            </a:lvl8pPr>
            <a:lvl9pPr lvl="8" rtl="0" algn="l">
              <a:lnSpc>
                <a:spcPct val="100000"/>
              </a:lnSpc>
              <a:spcBef>
                <a:spcPts val="0"/>
              </a:spcBef>
              <a:spcAft>
                <a:spcPts val="0"/>
              </a:spcAft>
              <a:buClr>
                <a:schemeClr val="lt1"/>
              </a:buClr>
              <a:buSzPts val="4200"/>
              <a:buNone/>
              <a:defRPr sz="4200">
                <a:solidFill>
                  <a:schemeClr val="lt1"/>
                </a:solidFill>
              </a:defRPr>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45" name="Google Shape;45;p6"/>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6" name="Google Shape;46;p6"/>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47" name="Google Shape;47;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50" name="Google Shape;50;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3" name="Google Shape;53;p8"/>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5" name="Shape 55"/>
        <p:cNvGrpSpPr/>
        <p:nvPr/>
      </p:nvGrpSpPr>
      <p:grpSpPr>
        <a:xfrm>
          <a:off x="0" y="0"/>
          <a:ext cx="0" cy="0"/>
          <a:chOff x="0" y="0"/>
          <a:chExt cx="0" cy="0"/>
        </a:xfrm>
      </p:grpSpPr>
      <p:grpSp>
        <p:nvGrpSpPr>
          <p:cNvPr id="56" name="Google Shape;56;p9"/>
          <p:cNvGrpSpPr/>
          <p:nvPr/>
        </p:nvGrpSpPr>
        <p:grpSpPr>
          <a:xfrm>
            <a:off x="6098378" y="5"/>
            <a:ext cx="3045625" cy="2030570"/>
            <a:chOff x="6098378" y="5"/>
            <a:chExt cx="3045625" cy="2030570"/>
          </a:xfrm>
        </p:grpSpPr>
        <p:sp>
          <p:nvSpPr>
            <p:cNvPr id="57" name="Google Shape;57;p9"/>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9"/>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9"/>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9"/>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9"/>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sz="4800">
                <a:solidFill>
                  <a:schemeClr val="lt1"/>
                </a:solidFill>
              </a:defRPr>
            </a:lvl1pPr>
            <a:lvl2pPr lvl="1" rtl="0" algn="l">
              <a:lnSpc>
                <a:spcPct val="100000"/>
              </a:lnSpc>
              <a:spcBef>
                <a:spcPts val="0"/>
              </a:spcBef>
              <a:spcAft>
                <a:spcPts val="0"/>
              </a:spcAft>
              <a:buClr>
                <a:schemeClr val="lt1"/>
              </a:buClr>
              <a:buSzPts val="4800"/>
              <a:buNone/>
              <a:defRPr sz="4800">
                <a:solidFill>
                  <a:schemeClr val="lt1"/>
                </a:solidFill>
              </a:defRPr>
            </a:lvl2pPr>
            <a:lvl3pPr lvl="2" rtl="0" algn="l">
              <a:lnSpc>
                <a:spcPct val="100000"/>
              </a:lnSpc>
              <a:spcBef>
                <a:spcPts val="0"/>
              </a:spcBef>
              <a:spcAft>
                <a:spcPts val="0"/>
              </a:spcAft>
              <a:buClr>
                <a:schemeClr val="lt1"/>
              </a:buClr>
              <a:buSzPts val="4800"/>
              <a:buNone/>
              <a:defRPr sz="4800">
                <a:solidFill>
                  <a:schemeClr val="lt1"/>
                </a:solidFill>
              </a:defRPr>
            </a:lvl3pPr>
            <a:lvl4pPr lvl="3" rtl="0" algn="l">
              <a:lnSpc>
                <a:spcPct val="100000"/>
              </a:lnSpc>
              <a:spcBef>
                <a:spcPts val="0"/>
              </a:spcBef>
              <a:spcAft>
                <a:spcPts val="0"/>
              </a:spcAft>
              <a:buClr>
                <a:schemeClr val="lt1"/>
              </a:buClr>
              <a:buSzPts val="4800"/>
              <a:buNone/>
              <a:defRPr sz="4800">
                <a:solidFill>
                  <a:schemeClr val="lt1"/>
                </a:solidFill>
              </a:defRPr>
            </a:lvl4pPr>
            <a:lvl5pPr lvl="4" rtl="0" algn="l">
              <a:lnSpc>
                <a:spcPct val="100000"/>
              </a:lnSpc>
              <a:spcBef>
                <a:spcPts val="0"/>
              </a:spcBef>
              <a:spcAft>
                <a:spcPts val="0"/>
              </a:spcAft>
              <a:buClr>
                <a:schemeClr val="lt1"/>
              </a:buClr>
              <a:buSzPts val="4800"/>
              <a:buNone/>
              <a:defRPr sz="4800">
                <a:solidFill>
                  <a:schemeClr val="lt1"/>
                </a:solidFill>
              </a:defRPr>
            </a:lvl5pPr>
            <a:lvl6pPr lvl="5" rtl="0" algn="l">
              <a:lnSpc>
                <a:spcPct val="100000"/>
              </a:lnSpc>
              <a:spcBef>
                <a:spcPts val="0"/>
              </a:spcBef>
              <a:spcAft>
                <a:spcPts val="0"/>
              </a:spcAft>
              <a:buClr>
                <a:schemeClr val="lt1"/>
              </a:buClr>
              <a:buSzPts val="4800"/>
              <a:buNone/>
              <a:defRPr sz="4800">
                <a:solidFill>
                  <a:schemeClr val="lt1"/>
                </a:solidFill>
              </a:defRPr>
            </a:lvl6pPr>
            <a:lvl7pPr lvl="6" rtl="0" algn="l">
              <a:lnSpc>
                <a:spcPct val="100000"/>
              </a:lnSpc>
              <a:spcBef>
                <a:spcPts val="0"/>
              </a:spcBef>
              <a:spcAft>
                <a:spcPts val="0"/>
              </a:spcAft>
              <a:buClr>
                <a:schemeClr val="lt1"/>
              </a:buClr>
              <a:buSzPts val="4800"/>
              <a:buNone/>
              <a:defRPr sz="4800">
                <a:solidFill>
                  <a:schemeClr val="lt1"/>
                </a:solidFill>
              </a:defRPr>
            </a:lvl7pPr>
            <a:lvl8pPr lvl="7" rtl="0" algn="l">
              <a:lnSpc>
                <a:spcPct val="100000"/>
              </a:lnSpc>
              <a:spcBef>
                <a:spcPts val="0"/>
              </a:spcBef>
              <a:spcAft>
                <a:spcPts val="0"/>
              </a:spcAft>
              <a:buClr>
                <a:schemeClr val="lt1"/>
              </a:buClr>
              <a:buSzPts val="4800"/>
              <a:buNone/>
              <a:defRPr sz="4800">
                <a:solidFill>
                  <a:schemeClr val="lt1"/>
                </a:solidFill>
              </a:defRPr>
            </a:lvl8pPr>
            <a:lvl9pPr lvl="8" rtl="0"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9"/>
          <p:cNvPicPr preferRelativeResize="0"/>
          <p:nvPr/>
        </p:nvPicPr>
        <p:blipFill rotWithShape="1">
          <a:blip r:embed="rId2">
            <a:alphaModFix/>
          </a:blip>
          <a:srcRect b="20647" l="0" r="0" t="0"/>
          <a:stretch/>
        </p:blipFill>
        <p:spPr>
          <a:xfrm>
            <a:off x="8264200" y="4091925"/>
            <a:ext cx="763326" cy="7571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7" name="Google Shape;67;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8" name="Google Shape;68;p1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69" name="Google Shape;69;p1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0" name="Google Shape;70;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1600"/>
              </a:spcBef>
              <a:spcAft>
                <a:spcPts val="0"/>
              </a:spcAft>
              <a:buClr>
                <a:schemeClr val="lt1"/>
              </a:buClr>
              <a:buSzPts val="1400"/>
              <a:buChar char="○"/>
              <a:defRPr>
                <a:solidFill>
                  <a:schemeClr val="lt1"/>
                </a:solidFill>
              </a:defRPr>
            </a:lvl2pPr>
            <a:lvl3pPr indent="-317500" lvl="2" marL="1371600" rtl="0" algn="l">
              <a:lnSpc>
                <a:spcPct val="115000"/>
              </a:lnSpc>
              <a:spcBef>
                <a:spcPts val="1600"/>
              </a:spcBef>
              <a:spcAft>
                <a:spcPts val="0"/>
              </a:spcAft>
              <a:buClr>
                <a:schemeClr val="lt1"/>
              </a:buClr>
              <a:buSzPts val="1400"/>
              <a:buChar char="■"/>
              <a:defRPr>
                <a:solidFill>
                  <a:schemeClr val="lt1"/>
                </a:solidFill>
              </a:defRPr>
            </a:lvl3pPr>
            <a:lvl4pPr indent="-317500" lvl="3" marL="1828800" rtl="0" algn="l">
              <a:lnSpc>
                <a:spcPct val="115000"/>
              </a:lnSpc>
              <a:spcBef>
                <a:spcPts val="1600"/>
              </a:spcBef>
              <a:spcAft>
                <a:spcPts val="0"/>
              </a:spcAft>
              <a:buClr>
                <a:schemeClr val="lt1"/>
              </a:buClr>
              <a:buSzPts val="1400"/>
              <a:buChar char="●"/>
              <a:defRPr>
                <a:solidFill>
                  <a:schemeClr val="lt1"/>
                </a:solidFill>
              </a:defRPr>
            </a:lvl4pPr>
            <a:lvl5pPr indent="-317500" lvl="4" marL="2286000" rtl="0" algn="l">
              <a:lnSpc>
                <a:spcPct val="115000"/>
              </a:lnSpc>
              <a:spcBef>
                <a:spcPts val="1600"/>
              </a:spcBef>
              <a:spcAft>
                <a:spcPts val="0"/>
              </a:spcAft>
              <a:buClr>
                <a:schemeClr val="lt1"/>
              </a:buClr>
              <a:buSzPts val="1400"/>
              <a:buChar char="○"/>
              <a:defRPr>
                <a:solidFill>
                  <a:schemeClr val="lt1"/>
                </a:solidFill>
              </a:defRPr>
            </a:lvl5pPr>
            <a:lvl6pPr indent="-317500" lvl="5" marL="2743200" rtl="0" algn="l">
              <a:lnSpc>
                <a:spcPct val="115000"/>
              </a:lnSpc>
              <a:spcBef>
                <a:spcPts val="1600"/>
              </a:spcBef>
              <a:spcAft>
                <a:spcPts val="0"/>
              </a:spcAft>
              <a:buClr>
                <a:schemeClr val="lt1"/>
              </a:buClr>
              <a:buSzPts val="1400"/>
              <a:buChar char="■"/>
              <a:defRPr>
                <a:solidFill>
                  <a:schemeClr val="lt1"/>
                </a:solidFill>
              </a:defRPr>
            </a:lvl6pPr>
            <a:lvl7pPr indent="-317500" lvl="6" marL="3200400" rtl="0" algn="l">
              <a:lnSpc>
                <a:spcPct val="115000"/>
              </a:lnSpc>
              <a:spcBef>
                <a:spcPts val="1600"/>
              </a:spcBef>
              <a:spcAft>
                <a:spcPts val="0"/>
              </a:spcAft>
              <a:buClr>
                <a:schemeClr val="lt1"/>
              </a:buClr>
              <a:buSzPts val="1400"/>
              <a:buChar char="●"/>
              <a:defRPr>
                <a:solidFill>
                  <a:schemeClr val="lt1"/>
                </a:solidFill>
              </a:defRPr>
            </a:lvl7pPr>
            <a:lvl8pPr indent="-317500" lvl="7" marL="3657600" rtl="0" algn="l">
              <a:lnSpc>
                <a:spcPct val="115000"/>
              </a:lnSpc>
              <a:spcBef>
                <a:spcPts val="1600"/>
              </a:spcBef>
              <a:spcAft>
                <a:spcPts val="0"/>
              </a:spcAft>
              <a:buClr>
                <a:schemeClr val="lt1"/>
              </a:buClr>
              <a:buSzPts val="1400"/>
              <a:buChar char="○"/>
              <a:defRPr>
                <a:solidFill>
                  <a:schemeClr val="lt1"/>
                </a:solidFill>
              </a:defRPr>
            </a:lvl8pPr>
            <a:lvl9pPr indent="-317500" lvl="8" marL="4114800" rtl="0" algn="l">
              <a:lnSpc>
                <a:spcPct val="115000"/>
              </a:lnSpc>
              <a:spcBef>
                <a:spcPts val="1600"/>
              </a:spcBef>
              <a:spcAft>
                <a:spcPts val="1600"/>
              </a:spcAft>
              <a:buClr>
                <a:schemeClr val="lt1"/>
              </a:buClr>
              <a:buSzPts val="1400"/>
              <a:buChar char="■"/>
              <a:defRPr>
                <a:solidFill>
                  <a:schemeClr val="lt1"/>
                </a:solidFill>
              </a:defRPr>
            </a:lvl9pPr>
          </a:lstStyle>
          <a:p/>
        </p:txBody>
      </p:sp>
      <p:sp>
        <p:nvSpPr>
          <p:cNvPr id="71" name="Google Shape;71;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espncricinfo.com"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Cricket_World_Cup"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alentedge.com/blog/role-big-data-analytics-cricket-world-cup-2019-howsstat/"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medium.com/@springboard_ind/use-of-data-science-in-the-game-of-cricket-ace3fa41c14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597150" y="1083350"/>
            <a:ext cx="8168400" cy="1578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a:latin typeface="Economica"/>
                <a:ea typeface="Economica"/>
                <a:cs typeface="Economica"/>
                <a:sym typeface="Economica"/>
              </a:rPr>
              <a:t>Predicting the Accuracy in ICC Men's Cricket World Cup</a:t>
            </a:r>
            <a:endParaRPr sz="3600">
              <a:latin typeface="Economica"/>
              <a:ea typeface="Economica"/>
              <a:cs typeface="Economica"/>
              <a:sym typeface="Economica"/>
            </a:endParaRPr>
          </a:p>
        </p:txBody>
      </p:sp>
      <p:sp>
        <p:nvSpPr>
          <p:cNvPr id="92" name="Google Shape;92;p13"/>
          <p:cNvSpPr txBox="1"/>
          <p:nvPr>
            <p:ph idx="1" type="subTitle"/>
          </p:nvPr>
        </p:nvSpPr>
        <p:spPr>
          <a:xfrm>
            <a:off x="2310300" y="2617650"/>
            <a:ext cx="4884900" cy="5061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SzPts val="2100"/>
              <a:buNone/>
            </a:pPr>
            <a:r>
              <a:rPr lang="en" sz="1400">
                <a:latin typeface="Economica"/>
                <a:ea typeface="Economica"/>
                <a:cs typeface="Economica"/>
                <a:sym typeface="Economica"/>
              </a:rPr>
              <a:t>A Data Warehousing, Mining &amp; Visualization Project</a:t>
            </a:r>
            <a:endParaRPr sz="1400">
              <a:latin typeface="Economica"/>
              <a:ea typeface="Economica"/>
              <a:cs typeface="Economica"/>
              <a:sym typeface="Economica"/>
            </a:endParaRPr>
          </a:p>
        </p:txBody>
      </p:sp>
      <p:sp>
        <p:nvSpPr>
          <p:cNvPr id="93" name="Google Shape;93;p13"/>
          <p:cNvSpPr txBox="1"/>
          <p:nvPr>
            <p:ph idx="1" type="subTitle"/>
          </p:nvPr>
        </p:nvSpPr>
        <p:spPr>
          <a:xfrm>
            <a:off x="3054000" y="3504825"/>
            <a:ext cx="3470700" cy="50610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SzPts val="2100"/>
              <a:buNone/>
            </a:pPr>
            <a:r>
              <a:rPr lang="en">
                <a:latin typeface="Economica"/>
                <a:ea typeface="Economica"/>
                <a:cs typeface="Economica"/>
                <a:sym typeface="Economica"/>
              </a:rPr>
              <a:t>Error 404: Team Not Found</a:t>
            </a:r>
            <a:endParaRPr>
              <a:latin typeface="Economica"/>
              <a:ea typeface="Economica"/>
              <a:cs typeface="Economica"/>
              <a:sym typeface="Economic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Economica"/>
                <a:ea typeface="Economica"/>
                <a:cs typeface="Economica"/>
                <a:sym typeface="Economica"/>
              </a:rPr>
              <a:t>Related Work</a:t>
            </a:r>
            <a:endParaRPr>
              <a:latin typeface="Economica"/>
              <a:ea typeface="Economica"/>
              <a:cs typeface="Economica"/>
              <a:sym typeface="Economica"/>
            </a:endParaRPr>
          </a:p>
        </p:txBody>
      </p:sp>
      <p:sp>
        <p:nvSpPr>
          <p:cNvPr id="157" name="Google Shape;157;p22"/>
          <p:cNvSpPr txBox="1"/>
          <p:nvPr>
            <p:ph idx="1" type="body"/>
          </p:nvPr>
        </p:nvSpPr>
        <p:spPr>
          <a:xfrm>
            <a:off x="311700" y="1168725"/>
            <a:ext cx="8520600" cy="340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chosen </a:t>
            </a:r>
            <a:r>
              <a:rPr b="1" lang="en"/>
              <a:t>Linear Regression</a:t>
            </a:r>
            <a:r>
              <a:rPr lang="en">
                <a:latin typeface="Economica"/>
                <a:ea typeface="Economica"/>
                <a:cs typeface="Economica"/>
                <a:sym typeface="Economica"/>
              </a:rPr>
              <a:t> as it is very much flexible in predictive modeling.</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Prediction of the four editions of World Cups (2007-2019) and finding the best attributes that influence the match outcome is a tough task. </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used Linear regression on predicting an outcome of one-day matches played between two teams and to predict the result of a </a:t>
            </a:r>
            <a:r>
              <a:rPr lang="en"/>
              <a:t>ICC</a:t>
            </a:r>
            <a:r>
              <a:rPr lang="en">
                <a:latin typeface="Economica"/>
                <a:ea typeface="Economica"/>
                <a:cs typeface="Economica"/>
                <a:sym typeface="Economica"/>
              </a:rPr>
              <a:t> tournament depending on the past 13 years data.</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We have used </a:t>
            </a:r>
            <a:r>
              <a:rPr lang="en"/>
              <a:t>Linear regression</a:t>
            </a:r>
            <a:r>
              <a:rPr lang="en">
                <a:latin typeface="Economica"/>
                <a:ea typeface="Economica"/>
                <a:cs typeface="Economica"/>
                <a:sym typeface="Economica"/>
              </a:rPr>
              <a:t> to predict the accuracy based on </a:t>
            </a:r>
            <a:r>
              <a:rPr b="1" lang="en"/>
              <a:t>Consistency, Form</a:t>
            </a:r>
            <a:r>
              <a:rPr lang="en">
                <a:latin typeface="Economica"/>
                <a:ea typeface="Economica"/>
                <a:cs typeface="Economica"/>
                <a:sym typeface="Economica"/>
              </a:rPr>
              <a:t>.</a:t>
            </a:r>
            <a:endParaRPr>
              <a:latin typeface="Economica"/>
              <a:ea typeface="Economica"/>
              <a:cs typeface="Economica"/>
              <a:sym typeface="Economica"/>
            </a:endParaRPr>
          </a:p>
          <a:p>
            <a:pPr indent="0" lvl="0" marL="0" rtl="0" algn="l">
              <a:lnSpc>
                <a:spcPct val="115000"/>
              </a:lnSpc>
              <a:spcBef>
                <a:spcPts val="0"/>
              </a:spcBef>
              <a:spcAft>
                <a:spcPts val="0"/>
              </a:spcAft>
              <a:buSzPts val="1800"/>
              <a:buNone/>
            </a:pPr>
            <a:r>
              <a:t/>
            </a:r>
            <a:endParaRPr>
              <a:latin typeface="Economica"/>
              <a:ea typeface="Economica"/>
              <a:cs typeface="Economica"/>
              <a:sym typeface="Economic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We have collected data by averaging the runs, no of innings, strike rate, no of centuries, no of fifties and no of zeros</a:t>
            </a:r>
            <a:r>
              <a:rPr lang="en"/>
              <a:t> from </a:t>
            </a:r>
            <a:r>
              <a:rPr i="1" lang="en" u="sng">
                <a:solidFill>
                  <a:schemeClr val="hlink"/>
                </a:solidFill>
                <a:hlinkClick r:id="rId3"/>
              </a:rPr>
              <a:t>espncricinfo.com</a:t>
            </a:r>
            <a:endParaRPr i="1">
              <a:latin typeface="Economica"/>
              <a:ea typeface="Economica"/>
              <a:cs typeface="Economica"/>
              <a:sym typeface="Economica"/>
            </a:endParaRPr>
          </a:p>
          <a:p>
            <a:pPr indent="0" lvl="0" marL="457200" rtl="0" algn="l">
              <a:spcBef>
                <a:spcPts val="0"/>
              </a:spcBef>
              <a:spcAft>
                <a:spcPts val="0"/>
              </a:spcAft>
              <a:buNone/>
            </a:pPr>
            <a:r>
              <a:t/>
            </a:r>
            <a:endParaRPr>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lang="en">
                <a:latin typeface="Economica"/>
                <a:ea typeface="Economica"/>
                <a:cs typeface="Economica"/>
                <a:sym typeface="Economica"/>
              </a:rPr>
              <a:t>It was a very lengthy procedure</a:t>
            </a:r>
            <a:r>
              <a:rPr lang="en"/>
              <a:t>, which had data for 12 editions of Cricket World Cup. </a:t>
            </a:r>
            <a:r>
              <a:rPr lang="en">
                <a:latin typeface="Economica"/>
                <a:ea typeface="Economica"/>
                <a:cs typeface="Economica"/>
                <a:sym typeface="Economica"/>
              </a:rPr>
              <a:t> So in future, we will work on to develop a web crawler which can crawl data according to our attributes selection and needs.</a:t>
            </a:r>
            <a:endParaRPr/>
          </a:p>
        </p:txBody>
      </p:sp>
      <p:pic>
        <p:nvPicPr>
          <p:cNvPr id="163" name="Google Shape;163;p23"/>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311700" y="384000"/>
            <a:ext cx="8520600" cy="61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Economica"/>
                <a:ea typeface="Economica"/>
                <a:cs typeface="Economica"/>
                <a:sym typeface="Economica"/>
              </a:rPr>
              <a:t>Improvement in Decision Making</a:t>
            </a:r>
            <a:endParaRPr>
              <a:latin typeface="Economica"/>
              <a:ea typeface="Economica"/>
              <a:cs typeface="Economica"/>
              <a:sym typeface="Economica"/>
            </a:endParaRPr>
          </a:p>
        </p:txBody>
      </p:sp>
      <p:sp>
        <p:nvSpPr>
          <p:cNvPr id="169" name="Google Shape;169;p24"/>
          <p:cNvSpPr txBox="1"/>
          <p:nvPr>
            <p:ph idx="1" type="body"/>
          </p:nvPr>
        </p:nvSpPr>
        <p:spPr>
          <a:xfrm>
            <a:off x="311700" y="1257375"/>
            <a:ext cx="8621400" cy="3139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There are still a lot of space for improvement in our decision making. In future, we want to design a model which is much more efficient, significant and gives a </a:t>
            </a:r>
            <a:r>
              <a:rPr lang="en"/>
              <a:t>minor</a:t>
            </a:r>
            <a:r>
              <a:rPr lang="en">
                <a:latin typeface="Economica"/>
                <a:ea typeface="Economica"/>
                <a:cs typeface="Economica"/>
                <a:sym typeface="Economica"/>
              </a:rPr>
              <a:t> error</a:t>
            </a:r>
            <a:r>
              <a:rPr lang="en"/>
              <a:t> in predicting the winner of the next edition of World Cup.</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latin typeface="Economica"/>
              <a:ea typeface="Economica"/>
              <a:cs typeface="Economica"/>
              <a:sym typeface="Economica"/>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Our model cannot handle the result of the matches which are interrupted by rain or other natural calamities. We like to improve on that with the help of Duckworth-Lewis method.</a:t>
            </a:r>
            <a:endParaRPr>
              <a:latin typeface="Economica"/>
              <a:ea typeface="Economica"/>
              <a:cs typeface="Economica"/>
              <a:sym typeface="Economica"/>
            </a:endParaRPr>
          </a:p>
          <a:p>
            <a:pPr indent="0" lvl="0" marL="457200" rtl="0" algn="l">
              <a:lnSpc>
                <a:spcPct val="115000"/>
              </a:lnSpc>
              <a:spcBef>
                <a:spcPts val="0"/>
              </a:spcBef>
              <a:spcAft>
                <a:spcPts val="0"/>
              </a:spcAft>
              <a:buNone/>
            </a:pPr>
            <a:r>
              <a:t/>
            </a:r>
            <a:endParaRPr>
              <a:latin typeface="Economica"/>
              <a:ea typeface="Economica"/>
              <a:cs typeface="Economica"/>
              <a:sym typeface="Economica"/>
            </a:endParaRPr>
          </a:p>
          <a:p>
            <a:pPr indent="-342900" lvl="0" marL="457200" rtl="0" algn="l">
              <a:lnSpc>
                <a:spcPct val="115000"/>
              </a:lnSpc>
              <a:spcBef>
                <a:spcPts val="0"/>
              </a:spcBef>
              <a:spcAft>
                <a:spcPts val="0"/>
              </a:spcAft>
              <a:buSzPts val="1800"/>
              <a:buFont typeface="Economica"/>
              <a:buChar char="●"/>
            </a:pPr>
            <a:r>
              <a:rPr lang="en">
                <a:latin typeface="Economica"/>
                <a:ea typeface="Economica"/>
                <a:cs typeface="Economica"/>
                <a:sym typeface="Economica"/>
              </a:rPr>
              <a:t>In our model, we have divided a match in four </a:t>
            </a:r>
            <a:r>
              <a:rPr lang="en"/>
              <a:t>models </a:t>
            </a:r>
            <a:r>
              <a:rPr lang="en">
                <a:latin typeface="Economica"/>
                <a:ea typeface="Economica"/>
                <a:cs typeface="Economica"/>
                <a:sym typeface="Economica"/>
              </a:rPr>
              <a:t>in order to make our work easier. Our work to improve will be to design a model which can perform prediction in every over basis.</a:t>
            </a:r>
            <a:endParaRPr>
              <a:latin typeface="Economica"/>
              <a:ea typeface="Economica"/>
              <a:cs typeface="Economica"/>
              <a:sym typeface="Economica"/>
            </a:endParaRPr>
          </a:p>
          <a:p>
            <a:pPr indent="0" lvl="0" marL="0" rtl="0" algn="l">
              <a:lnSpc>
                <a:spcPct val="115000"/>
              </a:lnSpc>
              <a:spcBef>
                <a:spcPts val="0"/>
              </a:spcBef>
              <a:spcAft>
                <a:spcPts val="0"/>
              </a:spcAft>
              <a:buNone/>
            </a:pPr>
            <a:r>
              <a:t/>
            </a:r>
            <a:endParaRPr>
              <a:latin typeface="Economica"/>
              <a:ea typeface="Economica"/>
              <a:cs typeface="Economica"/>
              <a:sym typeface="Economica"/>
            </a:endParaRPr>
          </a:p>
        </p:txBody>
      </p:sp>
      <p:pic>
        <p:nvPicPr>
          <p:cNvPr id="170" name="Google Shape;170;p24"/>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4294967295"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Exploratory </a:t>
            </a:r>
            <a:r>
              <a:rPr lang="en">
                <a:latin typeface="Economica"/>
                <a:ea typeface="Economica"/>
                <a:cs typeface="Economica"/>
                <a:sym typeface="Economica"/>
              </a:rPr>
              <a:t>Analysis</a:t>
            </a:r>
            <a:endParaRPr>
              <a:latin typeface="Economica"/>
              <a:ea typeface="Economica"/>
              <a:cs typeface="Economica"/>
              <a:sym typeface="Economica"/>
            </a:endParaRPr>
          </a:p>
          <a:p>
            <a:pPr indent="0" lvl="0" marL="0" rtl="0" algn="l">
              <a:spcBef>
                <a:spcPts val="0"/>
              </a:spcBef>
              <a:spcAft>
                <a:spcPts val="0"/>
              </a:spcAft>
              <a:buNone/>
            </a:pPr>
            <a:r>
              <a:t/>
            </a:r>
            <a:endParaRPr/>
          </a:p>
        </p:txBody>
      </p:sp>
      <p:pic>
        <p:nvPicPr>
          <p:cNvPr id="176" name="Google Shape;176;p25"/>
          <p:cNvPicPr preferRelativeResize="0"/>
          <p:nvPr/>
        </p:nvPicPr>
        <p:blipFill>
          <a:blip r:embed="rId3">
            <a:alphaModFix/>
          </a:blip>
          <a:stretch>
            <a:fillRect/>
          </a:stretch>
        </p:blipFill>
        <p:spPr>
          <a:xfrm>
            <a:off x="352825" y="1986700"/>
            <a:ext cx="6776023" cy="2582050"/>
          </a:xfrm>
          <a:prstGeom prst="rect">
            <a:avLst/>
          </a:prstGeom>
          <a:noFill/>
          <a:ln>
            <a:noFill/>
          </a:ln>
        </p:spPr>
      </p:pic>
      <p:sp>
        <p:nvSpPr>
          <p:cNvPr id="177" name="Google Shape;177;p25"/>
          <p:cNvSpPr txBox="1"/>
          <p:nvPr/>
        </p:nvSpPr>
        <p:spPr>
          <a:xfrm>
            <a:off x="311700" y="1440150"/>
            <a:ext cx="6746400" cy="2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Top 10 batsmen who has most runs in ICC Cricket World Cup</a:t>
            </a:r>
            <a:endParaRPr>
              <a:latin typeface="Economica"/>
              <a:ea typeface="Economica"/>
              <a:cs typeface="Economica"/>
              <a:sym typeface="Economic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a:blip r:embed="rId3">
            <a:alphaModFix/>
          </a:blip>
          <a:stretch>
            <a:fillRect/>
          </a:stretch>
        </p:blipFill>
        <p:spPr>
          <a:xfrm>
            <a:off x="575500" y="881100"/>
            <a:ext cx="6457048" cy="3925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0" l="0" r="29238" t="0"/>
          <a:stretch/>
        </p:blipFill>
        <p:spPr>
          <a:xfrm>
            <a:off x="464400" y="2049850"/>
            <a:ext cx="5300699" cy="2020950"/>
          </a:xfrm>
          <a:prstGeom prst="rect">
            <a:avLst/>
          </a:prstGeom>
          <a:noFill/>
          <a:ln>
            <a:noFill/>
          </a:ln>
        </p:spPr>
      </p:pic>
      <p:sp>
        <p:nvSpPr>
          <p:cNvPr id="188" name="Google Shape;188;p27"/>
          <p:cNvSpPr txBox="1"/>
          <p:nvPr/>
        </p:nvSpPr>
        <p:spPr>
          <a:xfrm>
            <a:off x="381975" y="1044350"/>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Closest Margin Victory - in terms on runs</a:t>
            </a:r>
            <a:endParaRPr>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8"/>
          <p:cNvPicPr preferRelativeResize="0"/>
          <p:nvPr/>
        </p:nvPicPr>
        <p:blipFill>
          <a:blip r:embed="rId3">
            <a:alphaModFix/>
          </a:blip>
          <a:stretch>
            <a:fillRect/>
          </a:stretch>
        </p:blipFill>
        <p:spPr>
          <a:xfrm>
            <a:off x="187650" y="1016275"/>
            <a:ext cx="6923176" cy="39257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9"/>
          <p:cNvPicPr preferRelativeResize="0"/>
          <p:nvPr/>
        </p:nvPicPr>
        <p:blipFill rotWithShape="1">
          <a:blip r:embed="rId3">
            <a:alphaModFix/>
          </a:blip>
          <a:srcRect b="0" l="0" r="21881" t="0"/>
          <a:stretch/>
        </p:blipFill>
        <p:spPr>
          <a:xfrm>
            <a:off x="182325" y="1978850"/>
            <a:ext cx="6064675" cy="2153675"/>
          </a:xfrm>
          <a:prstGeom prst="rect">
            <a:avLst/>
          </a:prstGeom>
          <a:noFill/>
          <a:ln>
            <a:noFill/>
          </a:ln>
        </p:spPr>
      </p:pic>
      <p:sp>
        <p:nvSpPr>
          <p:cNvPr id="199" name="Google Shape;199;p29"/>
          <p:cNvSpPr txBox="1"/>
          <p:nvPr/>
        </p:nvSpPr>
        <p:spPr>
          <a:xfrm>
            <a:off x="182325" y="1073725"/>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Visualisation for Matches won by each team in ICC World Cups</a:t>
            </a:r>
            <a:endParaRPr>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0"/>
          <p:cNvPicPr preferRelativeResize="0"/>
          <p:nvPr/>
        </p:nvPicPr>
        <p:blipFill>
          <a:blip r:embed="rId3">
            <a:alphaModFix/>
          </a:blip>
          <a:stretch>
            <a:fillRect/>
          </a:stretch>
        </p:blipFill>
        <p:spPr>
          <a:xfrm>
            <a:off x="410975" y="875225"/>
            <a:ext cx="6378251" cy="39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1"/>
          <p:cNvPicPr preferRelativeResize="0"/>
          <p:nvPr/>
        </p:nvPicPr>
        <p:blipFill rotWithShape="1">
          <a:blip r:embed="rId3">
            <a:alphaModFix/>
          </a:blip>
          <a:srcRect b="28181" l="0" r="0" t="0"/>
          <a:stretch/>
        </p:blipFill>
        <p:spPr>
          <a:xfrm>
            <a:off x="258725" y="1829625"/>
            <a:ext cx="6952024" cy="1593875"/>
          </a:xfrm>
          <a:prstGeom prst="rect">
            <a:avLst/>
          </a:prstGeom>
          <a:noFill/>
          <a:ln>
            <a:noFill/>
          </a:ln>
        </p:spPr>
      </p:pic>
      <p:sp>
        <p:nvSpPr>
          <p:cNvPr id="210" name="Google Shape;210;p31"/>
          <p:cNvSpPr txBox="1"/>
          <p:nvPr/>
        </p:nvSpPr>
        <p:spPr>
          <a:xfrm>
            <a:off x="258725" y="932700"/>
            <a:ext cx="6341100" cy="7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Histogram - Win By Runs</a:t>
            </a:r>
            <a:endParaRPr>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600">
                <a:latin typeface="Economica"/>
                <a:ea typeface="Economica"/>
                <a:cs typeface="Economica"/>
                <a:sym typeface="Economica"/>
              </a:rPr>
              <a:t>Overview</a:t>
            </a:r>
            <a:endParaRPr sz="3600">
              <a:latin typeface="Economica"/>
              <a:ea typeface="Economica"/>
              <a:cs typeface="Economica"/>
              <a:sym typeface="Economica"/>
            </a:endParaRPr>
          </a:p>
        </p:txBody>
      </p:sp>
      <p:sp>
        <p:nvSpPr>
          <p:cNvPr id="99" name="Google Shape;99;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t>Introduction to Cricket</a:t>
            </a:r>
            <a:endParaRPr/>
          </a:p>
          <a:p>
            <a:pPr indent="-342900" lvl="0" marL="457200" rtl="0" algn="l">
              <a:spcBef>
                <a:spcPts val="0"/>
              </a:spcBef>
              <a:spcAft>
                <a:spcPts val="0"/>
              </a:spcAft>
              <a:buSzPts val="1800"/>
              <a:buFont typeface="Economica"/>
              <a:buChar char="❏"/>
            </a:pPr>
            <a:r>
              <a:rPr lang="en"/>
              <a:t>International Cricket Council’s Cricket World Cup</a:t>
            </a:r>
            <a:endParaRPr/>
          </a:p>
          <a:p>
            <a:pPr indent="-342900" lvl="0" marL="457200" rtl="0" algn="l">
              <a:spcBef>
                <a:spcPts val="0"/>
              </a:spcBef>
              <a:spcAft>
                <a:spcPts val="0"/>
              </a:spcAft>
              <a:buSzPts val="1800"/>
              <a:buFont typeface="Economica"/>
              <a:buChar char="❏"/>
            </a:pPr>
            <a:r>
              <a:rPr lang="en"/>
              <a:t>Cricket Analytics - Statistics &amp; Actuarial Science</a:t>
            </a:r>
            <a:endParaRPr/>
          </a:p>
          <a:p>
            <a:pPr indent="-342900" lvl="0" marL="457200" rtl="0" algn="l">
              <a:spcBef>
                <a:spcPts val="0"/>
              </a:spcBef>
              <a:spcAft>
                <a:spcPts val="0"/>
              </a:spcAft>
              <a:buSzPts val="1800"/>
              <a:buFont typeface="Economica"/>
              <a:buChar char="❏"/>
            </a:pPr>
            <a:r>
              <a:rPr lang="en"/>
              <a:t>Improvement in Decision Making</a:t>
            </a:r>
            <a:endParaRPr/>
          </a:p>
          <a:p>
            <a:pPr indent="-342900" lvl="0" marL="457200" rtl="0" algn="l">
              <a:spcBef>
                <a:spcPts val="0"/>
              </a:spcBef>
              <a:spcAft>
                <a:spcPts val="0"/>
              </a:spcAft>
              <a:buSzPts val="1800"/>
              <a:buFont typeface="Economica"/>
              <a:buChar char="❏"/>
            </a:pPr>
            <a:r>
              <a:rPr lang="en"/>
              <a:t>Related Work</a:t>
            </a:r>
            <a:endParaRPr/>
          </a:p>
          <a:p>
            <a:pPr indent="-342900" lvl="0" marL="457200" rtl="0" algn="l">
              <a:spcBef>
                <a:spcPts val="0"/>
              </a:spcBef>
              <a:spcAft>
                <a:spcPts val="0"/>
              </a:spcAft>
              <a:buSzPts val="1800"/>
              <a:buFont typeface="Economica"/>
              <a:buChar char="❏"/>
            </a:pPr>
            <a:r>
              <a:rPr lang="en"/>
              <a:t>Exploratory Analysis</a:t>
            </a:r>
            <a:endParaRPr/>
          </a:p>
          <a:p>
            <a:pPr indent="-342900" lvl="0" marL="457200" rtl="0" algn="l">
              <a:spcBef>
                <a:spcPts val="0"/>
              </a:spcBef>
              <a:spcAft>
                <a:spcPts val="0"/>
              </a:spcAft>
              <a:buSzPts val="1800"/>
              <a:buFont typeface="Economica"/>
              <a:buChar char="❏"/>
            </a:pPr>
            <a:r>
              <a:rPr lang="en"/>
              <a:t>Predictive Analysis</a:t>
            </a:r>
            <a:endParaRPr/>
          </a:p>
          <a:p>
            <a:pPr indent="-342900" lvl="0" marL="457200" rtl="0" algn="l">
              <a:spcBef>
                <a:spcPts val="0"/>
              </a:spcBef>
              <a:spcAft>
                <a:spcPts val="0"/>
              </a:spcAft>
              <a:buSzPts val="1800"/>
              <a:buFont typeface="Economica"/>
              <a:buChar char="❏"/>
            </a:pPr>
            <a:r>
              <a:rPr lang="en"/>
              <a:t>Conclusion</a:t>
            </a:r>
            <a:endParaRPr/>
          </a:p>
        </p:txBody>
      </p:sp>
      <p:pic>
        <p:nvPicPr>
          <p:cNvPr id="100" name="Google Shape;100;p14"/>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32"/>
          <p:cNvPicPr preferRelativeResize="0"/>
          <p:nvPr/>
        </p:nvPicPr>
        <p:blipFill>
          <a:blip r:embed="rId3">
            <a:alphaModFix/>
          </a:blip>
          <a:stretch>
            <a:fillRect/>
          </a:stretch>
        </p:blipFill>
        <p:spPr>
          <a:xfrm>
            <a:off x="945725" y="965288"/>
            <a:ext cx="6100449" cy="321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21" name="Google Shape;221;p33"/>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1: Consistent Bowler in World Cups</a:t>
            </a:r>
            <a:endParaRPr>
              <a:latin typeface="Economica"/>
              <a:ea typeface="Economica"/>
              <a:cs typeface="Economica"/>
              <a:sym typeface="Economica"/>
            </a:endParaRPr>
          </a:p>
        </p:txBody>
      </p:sp>
      <p:pic>
        <p:nvPicPr>
          <p:cNvPr id="222" name="Google Shape;222;p33"/>
          <p:cNvPicPr preferRelativeResize="0"/>
          <p:nvPr/>
        </p:nvPicPr>
        <p:blipFill>
          <a:blip r:embed="rId3">
            <a:alphaModFix/>
          </a:blip>
          <a:stretch>
            <a:fillRect/>
          </a:stretch>
        </p:blipFill>
        <p:spPr>
          <a:xfrm>
            <a:off x="3175750" y="1836725"/>
            <a:ext cx="5739199" cy="1806500"/>
          </a:xfrm>
          <a:prstGeom prst="rect">
            <a:avLst/>
          </a:prstGeom>
          <a:noFill/>
          <a:ln>
            <a:noFill/>
          </a:ln>
        </p:spPr>
      </p:pic>
      <p:pic>
        <p:nvPicPr>
          <p:cNvPr id="223" name="Google Shape;223;p33"/>
          <p:cNvPicPr preferRelativeResize="0"/>
          <p:nvPr/>
        </p:nvPicPr>
        <p:blipFill rotWithShape="1">
          <a:blip r:embed="rId4">
            <a:alphaModFix/>
          </a:blip>
          <a:srcRect b="0" l="0" r="53438" t="0"/>
          <a:stretch/>
        </p:blipFill>
        <p:spPr>
          <a:xfrm>
            <a:off x="218025" y="1995675"/>
            <a:ext cx="2767424" cy="1219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29" name="Google Shape;229;p34"/>
          <p:cNvPicPr preferRelativeResize="0"/>
          <p:nvPr/>
        </p:nvPicPr>
        <p:blipFill>
          <a:blip r:embed="rId3">
            <a:alphaModFix/>
          </a:blip>
          <a:stretch>
            <a:fillRect/>
          </a:stretch>
        </p:blipFill>
        <p:spPr>
          <a:xfrm>
            <a:off x="916350" y="1685075"/>
            <a:ext cx="5636201" cy="3088575"/>
          </a:xfrm>
          <a:prstGeom prst="rect">
            <a:avLst/>
          </a:prstGeom>
          <a:noFill/>
          <a:ln>
            <a:noFill/>
          </a:ln>
        </p:spPr>
      </p:pic>
      <p:sp>
        <p:nvSpPr>
          <p:cNvPr id="230" name="Google Shape;230;p34"/>
          <p:cNvSpPr txBox="1"/>
          <p:nvPr/>
        </p:nvSpPr>
        <p:spPr>
          <a:xfrm>
            <a:off x="916350" y="118537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36" name="Google Shape;236;p35"/>
          <p:cNvPicPr preferRelativeResize="0"/>
          <p:nvPr/>
        </p:nvPicPr>
        <p:blipFill>
          <a:blip r:embed="rId3">
            <a:alphaModFix/>
          </a:blip>
          <a:stretch>
            <a:fillRect/>
          </a:stretch>
        </p:blipFill>
        <p:spPr>
          <a:xfrm>
            <a:off x="1186675" y="1494650"/>
            <a:ext cx="5415319" cy="3344050"/>
          </a:xfrm>
          <a:prstGeom prst="rect">
            <a:avLst/>
          </a:prstGeom>
          <a:noFill/>
          <a:ln>
            <a:noFill/>
          </a:ln>
        </p:spPr>
      </p:pic>
      <p:sp>
        <p:nvSpPr>
          <p:cNvPr id="237" name="Google Shape;237;p35"/>
          <p:cNvSpPr txBox="1"/>
          <p:nvPr/>
        </p:nvSpPr>
        <p:spPr>
          <a:xfrm>
            <a:off x="1133800" y="102672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pic>
        <p:nvPicPr>
          <p:cNvPr id="243" name="Google Shape;243;p36"/>
          <p:cNvPicPr preferRelativeResize="0"/>
          <p:nvPr/>
        </p:nvPicPr>
        <p:blipFill>
          <a:blip r:embed="rId3">
            <a:alphaModFix/>
          </a:blip>
          <a:stretch>
            <a:fillRect/>
          </a:stretch>
        </p:blipFill>
        <p:spPr>
          <a:xfrm>
            <a:off x="563775" y="1494650"/>
            <a:ext cx="6504670" cy="3255499"/>
          </a:xfrm>
          <a:prstGeom prst="rect">
            <a:avLst/>
          </a:prstGeom>
          <a:noFill/>
          <a:ln>
            <a:noFill/>
          </a:ln>
        </p:spPr>
      </p:pic>
      <p:sp>
        <p:nvSpPr>
          <p:cNvPr id="244" name="Google Shape;244;p36"/>
          <p:cNvSpPr txBox="1"/>
          <p:nvPr/>
        </p:nvSpPr>
        <p:spPr>
          <a:xfrm>
            <a:off x="563775" y="973825"/>
            <a:ext cx="49893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Economica"/>
                <a:ea typeface="Economica"/>
                <a:cs typeface="Economica"/>
                <a:sym typeface="Economica"/>
              </a:rPr>
              <a:t>#Model 1: Consistent Bowler in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50" name="Google Shape;250;p37"/>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51" name="Google Shape;251;p37"/>
          <p:cNvPicPr preferRelativeResize="0"/>
          <p:nvPr/>
        </p:nvPicPr>
        <p:blipFill rotWithShape="1">
          <a:blip r:embed="rId3">
            <a:alphaModFix/>
          </a:blip>
          <a:srcRect b="0" l="0" r="44845" t="0"/>
          <a:stretch/>
        </p:blipFill>
        <p:spPr>
          <a:xfrm>
            <a:off x="407875" y="1817875"/>
            <a:ext cx="3277526" cy="2028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57" name="Google Shape;257;p38"/>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58" name="Google Shape;258;p38"/>
          <p:cNvPicPr preferRelativeResize="0"/>
          <p:nvPr/>
        </p:nvPicPr>
        <p:blipFill>
          <a:blip r:embed="rId3">
            <a:alphaModFix/>
          </a:blip>
          <a:stretch>
            <a:fillRect/>
          </a:stretch>
        </p:blipFill>
        <p:spPr>
          <a:xfrm>
            <a:off x="698925" y="1608275"/>
            <a:ext cx="6458926" cy="3170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64" name="Google Shape;264;p39"/>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65" name="Google Shape;265;p39"/>
          <p:cNvPicPr preferRelativeResize="0"/>
          <p:nvPr/>
        </p:nvPicPr>
        <p:blipFill>
          <a:blip r:embed="rId3">
            <a:alphaModFix/>
          </a:blip>
          <a:stretch>
            <a:fillRect/>
          </a:stretch>
        </p:blipFill>
        <p:spPr>
          <a:xfrm>
            <a:off x="1721450" y="1453125"/>
            <a:ext cx="3846286" cy="33440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4294967295" type="title"/>
          </p:nvPr>
        </p:nvSpPr>
        <p:spPr>
          <a:xfrm>
            <a:off x="311700" y="214325"/>
            <a:ext cx="8520600" cy="56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Economica"/>
                <a:ea typeface="Economica"/>
                <a:cs typeface="Economica"/>
                <a:sym typeface="Economica"/>
              </a:rPr>
              <a:t>Predictive Analysis</a:t>
            </a:r>
            <a:endParaRPr>
              <a:latin typeface="Economica"/>
              <a:ea typeface="Economica"/>
              <a:cs typeface="Economica"/>
              <a:sym typeface="Economica"/>
            </a:endParaRPr>
          </a:p>
        </p:txBody>
      </p:sp>
      <p:sp>
        <p:nvSpPr>
          <p:cNvPr id="271" name="Google Shape;271;p40"/>
          <p:cNvSpPr txBox="1"/>
          <p:nvPr>
            <p:ph idx="1" type="body"/>
          </p:nvPr>
        </p:nvSpPr>
        <p:spPr>
          <a:xfrm>
            <a:off x="407875" y="895850"/>
            <a:ext cx="5998800" cy="598800"/>
          </a:xfrm>
          <a:prstGeom prst="rect">
            <a:avLst/>
          </a:prstGeom>
        </p:spPr>
        <p:txBody>
          <a:bodyPr anchorCtr="0" anchor="ctr" bIns="91425" lIns="91425" spcFirstLastPara="1" rIns="91425" wrap="square" tIns="91425">
            <a:noAutofit/>
          </a:bodyPr>
          <a:lstStyle/>
          <a:p>
            <a:pPr indent="-228600" lvl="0" marL="457200" rtl="0" algn="l">
              <a:spcBef>
                <a:spcPts val="0"/>
              </a:spcBef>
              <a:spcAft>
                <a:spcPts val="0"/>
              </a:spcAft>
              <a:buSzPts val="1800"/>
              <a:buFont typeface="Economica"/>
              <a:buNone/>
            </a:pPr>
            <a:r>
              <a:rPr lang="en">
                <a:latin typeface="Economica"/>
                <a:ea typeface="Economica"/>
                <a:cs typeface="Economica"/>
                <a:sym typeface="Economica"/>
              </a:rPr>
              <a:t>#Model 2: Batting Form in World Cups</a:t>
            </a:r>
            <a:endParaRPr>
              <a:latin typeface="Economica"/>
              <a:ea typeface="Economica"/>
              <a:cs typeface="Economica"/>
              <a:sym typeface="Economica"/>
            </a:endParaRPr>
          </a:p>
        </p:txBody>
      </p:sp>
      <p:pic>
        <p:nvPicPr>
          <p:cNvPr id="272" name="Google Shape;272;p40"/>
          <p:cNvPicPr preferRelativeResize="0"/>
          <p:nvPr/>
        </p:nvPicPr>
        <p:blipFill>
          <a:blip r:embed="rId3">
            <a:alphaModFix/>
          </a:blip>
          <a:stretch>
            <a:fillRect/>
          </a:stretch>
        </p:blipFill>
        <p:spPr>
          <a:xfrm>
            <a:off x="534350" y="1608275"/>
            <a:ext cx="6839898" cy="26753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nvSpPr>
        <p:spPr>
          <a:xfrm>
            <a:off x="0" y="0"/>
            <a:ext cx="8493600" cy="76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Economica"/>
                <a:ea typeface="Economica"/>
                <a:cs typeface="Economica"/>
                <a:sym typeface="Economica"/>
              </a:rPr>
              <a:t>Conclusion</a:t>
            </a:r>
            <a:endParaRPr/>
          </a:p>
        </p:txBody>
      </p:sp>
      <p:sp>
        <p:nvSpPr>
          <p:cNvPr id="278" name="Google Shape;278;p41"/>
          <p:cNvSpPr txBox="1"/>
          <p:nvPr/>
        </p:nvSpPr>
        <p:spPr>
          <a:xfrm>
            <a:off x="0" y="0"/>
            <a:ext cx="8840400" cy="84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Economica"/>
              <a:buAutoNum type="arabicPeriod"/>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Our main goal in this project is to develop a model to predict the outcome of ICC Cricket World Cup matches from the period (2007-2019)</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We have used the data based on batsmen, bowler and matches being played throughout the four World Cups.</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Also, we have used linear regression model to establish the relationship between two numerical variables using       scatter plots and quantifying the relationship using Correlation to strengthen the relationship between two variables.</a:t>
            </a:r>
            <a:endParaRPr sz="1800">
              <a:solidFill>
                <a:schemeClr val="dk2"/>
              </a:solidFill>
              <a:latin typeface="Economica"/>
              <a:ea typeface="Economica"/>
              <a:cs typeface="Economica"/>
              <a:sym typeface="Economica"/>
            </a:endParaRPr>
          </a:p>
          <a:p>
            <a:pPr indent="0" lvl="0" marL="457200" rtl="0" algn="l">
              <a:spcBef>
                <a:spcPts val="0"/>
              </a:spcBef>
              <a:spcAft>
                <a:spcPts val="0"/>
              </a:spcAft>
              <a:buNone/>
            </a:pPr>
            <a:r>
              <a:t/>
            </a:r>
            <a:endParaRPr sz="1800">
              <a:solidFill>
                <a:schemeClr val="dk2"/>
              </a:solidFill>
              <a:latin typeface="Economica"/>
              <a:ea typeface="Economica"/>
              <a:cs typeface="Economica"/>
              <a:sym typeface="Economica"/>
            </a:endParaRPr>
          </a:p>
          <a:p>
            <a:pPr indent="-342900" lvl="0" marL="457200" rtl="0" algn="l">
              <a:spcBef>
                <a:spcPts val="0"/>
              </a:spcBef>
              <a:spcAft>
                <a:spcPts val="0"/>
              </a:spcAft>
              <a:buClr>
                <a:schemeClr val="dk2"/>
              </a:buClr>
              <a:buSzPts val="1800"/>
              <a:buFont typeface="Economica"/>
              <a:buChar char="●"/>
            </a:pPr>
            <a:r>
              <a:rPr lang="en" sz="1800">
                <a:solidFill>
                  <a:schemeClr val="dk2"/>
                </a:solidFill>
                <a:latin typeface="Economica"/>
                <a:ea typeface="Economica"/>
                <a:cs typeface="Economica"/>
                <a:sym typeface="Economica"/>
              </a:rPr>
              <a:t>This knowledge will help us in the future to design a better prediction model.</a:t>
            </a:r>
            <a:endParaRPr sz="18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3600">
                <a:latin typeface="Economica"/>
                <a:ea typeface="Economica"/>
                <a:cs typeface="Economica"/>
                <a:sym typeface="Economica"/>
              </a:rPr>
              <a:t>Introduction to Cricket</a:t>
            </a:r>
            <a:endParaRPr sz="3600">
              <a:latin typeface="Economica"/>
              <a:ea typeface="Economica"/>
              <a:cs typeface="Economica"/>
              <a:sym typeface="Economica"/>
            </a:endParaRPr>
          </a:p>
        </p:txBody>
      </p:sp>
      <p:sp>
        <p:nvSpPr>
          <p:cNvPr id="106" name="Google Shape;106;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i="1" lang="en">
                <a:solidFill>
                  <a:srgbClr val="222222"/>
                </a:solidFill>
                <a:highlight>
                  <a:srgbClr val="FFFFFF"/>
                </a:highlight>
                <a:latin typeface="Economica"/>
                <a:ea typeface="Economica"/>
                <a:cs typeface="Economica"/>
                <a:sym typeface="Economica"/>
              </a:rPr>
              <a:t>Cricket </a:t>
            </a:r>
            <a:r>
              <a:rPr lang="en">
                <a:solidFill>
                  <a:srgbClr val="222222"/>
                </a:solidFill>
                <a:highlight>
                  <a:srgbClr val="FFFFFF"/>
                </a:highlight>
                <a:latin typeface="Economica"/>
                <a:ea typeface="Economica"/>
                <a:cs typeface="Economica"/>
                <a:sym typeface="Economica"/>
              </a:rPr>
              <a:t>- a bat &amp; ball game played between two teams of eleven players on a field at the centre of which is a 20-metre (22-yard) pitch with a wicket at each end, each comprising of two bails balanced on three stumps.</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endParaRPr>
          </a:p>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Cricket is played across various formats ranging from Twenty-20, One Day International Matches to Test Matches, played over five days with unlimited overs and the teams each batting for two innings of unlimited length</a:t>
            </a:r>
            <a:r>
              <a:rPr lang="en">
                <a:solidFill>
                  <a:srgbClr val="222222"/>
                </a:solidFill>
                <a:highlight>
                  <a:srgbClr val="FFFFFF"/>
                </a:highlight>
              </a:rPr>
              <a: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endParaRPr>
          </a:p>
          <a:p>
            <a:pPr indent="-342900" lvl="0" marL="457200" rtl="0" algn="l">
              <a:lnSpc>
                <a:spcPct val="115000"/>
              </a:lnSpc>
              <a:spcBef>
                <a:spcPts val="0"/>
              </a:spcBef>
              <a:spcAft>
                <a:spcPts val="0"/>
              </a:spcAft>
              <a:buSzPts val="1800"/>
              <a:buFont typeface="Economica"/>
              <a:buChar char="●"/>
            </a:pPr>
            <a:r>
              <a:rPr lang="en">
                <a:solidFill>
                  <a:srgbClr val="222222"/>
                </a:solidFill>
                <a:highlight>
                  <a:srgbClr val="FFFFFF"/>
                </a:highlight>
                <a:latin typeface="Economica"/>
                <a:ea typeface="Economica"/>
                <a:cs typeface="Economica"/>
                <a:sym typeface="Economica"/>
              </a:rPr>
              <a:t>The International Cricket Council (ICC), has its headquarters in Dubai, is the global governing body of cricket.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p:txBody>
      </p:sp>
      <p:pic>
        <p:nvPicPr>
          <p:cNvPr id="107" name="Google Shape;107;p15"/>
          <p:cNvPicPr preferRelativeResize="0"/>
          <p:nvPr/>
        </p:nvPicPr>
        <p:blipFill rotWithShape="1">
          <a:blip r:embed="rId3">
            <a:alphaModFix/>
          </a:blip>
          <a:srcRect b="20647" l="0" r="0" t="0"/>
          <a:stretch/>
        </p:blipFill>
        <p:spPr>
          <a:xfrm>
            <a:off x="8264200" y="4091925"/>
            <a:ext cx="763326" cy="757151"/>
          </a:xfrm>
          <a:prstGeom prst="rect">
            <a:avLst/>
          </a:prstGeom>
          <a:noFill/>
          <a:ln>
            <a:noFill/>
          </a:ln>
        </p:spPr>
      </p:pic>
      <p:pic>
        <p:nvPicPr>
          <p:cNvPr id="108" name="Google Shape;108;p15"/>
          <p:cNvPicPr preferRelativeResize="0"/>
          <p:nvPr/>
        </p:nvPicPr>
        <p:blipFill>
          <a:blip r:embed="rId4">
            <a:alphaModFix/>
          </a:blip>
          <a:stretch>
            <a:fillRect/>
          </a:stretch>
        </p:blipFill>
        <p:spPr>
          <a:xfrm>
            <a:off x="7227875" y="3928525"/>
            <a:ext cx="920550" cy="920550"/>
          </a:xfrm>
          <a:prstGeom prst="rect">
            <a:avLst/>
          </a:prstGeom>
          <a:noFill/>
          <a:ln>
            <a:noFill/>
          </a:ln>
        </p:spPr>
      </p:pic>
      <p:sp>
        <p:nvSpPr>
          <p:cNvPr id="109" name="Google Shape;109;p15"/>
          <p:cNvSpPr txBox="1"/>
          <p:nvPr/>
        </p:nvSpPr>
        <p:spPr>
          <a:xfrm>
            <a:off x="10350500" y="394900"/>
            <a:ext cx="7365900" cy="8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2"/>
          <p:cNvSpPr txBox="1"/>
          <p:nvPr>
            <p:ph idx="4294967295" type="title"/>
          </p:nvPr>
        </p:nvSpPr>
        <p:spPr>
          <a:xfrm>
            <a:off x="1637200" y="664300"/>
            <a:ext cx="59424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solidFill>
                  <a:srgbClr val="000000"/>
                </a:solidFill>
                <a:latin typeface="Economica"/>
                <a:ea typeface="Economica"/>
                <a:cs typeface="Economica"/>
                <a:sym typeface="Economica"/>
              </a:rPr>
              <a:t>The Team</a:t>
            </a:r>
            <a:endParaRPr>
              <a:solidFill>
                <a:srgbClr val="000000"/>
              </a:solidFill>
              <a:latin typeface="Economica"/>
              <a:ea typeface="Economica"/>
              <a:cs typeface="Economica"/>
              <a:sym typeface="Economica"/>
            </a:endParaRPr>
          </a:p>
        </p:txBody>
      </p:sp>
      <p:sp>
        <p:nvSpPr>
          <p:cNvPr id="284" name="Google Shape;284;p42"/>
          <p:cNvSpPr txBox="1"/>
          <p:nvPr/>
        </p:nvSpPr>
        <p:spPr>
          <a:xfrm>
            <a:off x="1690350" y="3305575"/>
            <a:ext cx="5493600" cy="1543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Economica"/>
                <a:ea typeface="Economica"/>
                <a:cs typeface="Economica"/>
                <a:sym typeface="Economica"/>
              </a:rPr>
              <a:t>Submitted To - </a:t>
            </a:r>
            <a:endParaRPr b="1"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000000"/>
                </a:solidFill>
                <a:latin typeface="Economica"/>
                <a:ea typeface="Economica"/>
                <a:cs typeface="Economica"/>
                <a:sym typeface="Economica"/>
              </a:rPr>
              <a:t>Prof. Yegin Genc</a:t>
            </a:r>
            <a:endParaRPr b="1" i="0" sz="2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Assistant Professor, Pace University</a:t>
            </a:r>
            <a:endParaRPr b="0" i="0" sz="12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Seidenberg School of Computer Science &amp; Information System</a:t>
            </a:r>
            <a:endParaRPr b="0" i="0" sz="12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Economica"/>
                <a:ea typeface="Economica"/>
                <a:cs typeface="Economica"/>
                <a:sym typeface="Economica"/>
              </a:rPr>
              <a:t>Department of Information Systems</a:t>
            </a:r>
            <a:endParaRPr b="0" i="0" sz="1200" u="none" cap="none" strike="noStrike">
              <a:solidFill>
                <a:srgbClr val="000000"/>
              </a:solidFill>
              <a:latin typeface="Economica"/>
              <a:ea typeface="Economica"/>
              <a:cs typeface="Economica"/>
              <a:sym typeface="Economica"/>
            </a:endParaRPr>
          </a:p>
        </p:txBody>
      </p:sp>
      <p:sp>
        <p:nvSpPr>
          <p:cNvPr id="285" name="Google Shape;285;p42"/>
          <p:cNvSpPr txBox="1"/>
          <p:nvPr/>
        </p:nvSpPr>
        <p:spPr>
          <a:xfrm>
            <a:off x="3352500" y="1397800"/>
            <a:ext cx="2439000" cy="127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Anup Savant</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Manali Gaikwad</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Shraddha Sawant</a:t>
            </a:r>
            <a:endParaRPr b="0" i="0" sz="1400" u="none" cap="none" strike="noStrike">
              <a:solidFill>
                <a:srgbClr val="000000"/>
              </a:solidFill>
              <a:latin typeface="Economica"/>
              <a:ea typeface="Economica"/>
              <a:cs typeface="Economica"/>
              <a:sym typeface="Economica"/>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Economica"/>
                <a:ea typeface="Economica"/>
                <a:cs typeface="Economica"/>
                <a:sym typeface="Economica"/>
              </a:rPr>
              <a:t>Udayan Sawant</a:t>
            </a:r>
            <a:endParaRPr b="0" i="0" sz="1400" u="none" cap="none" strike="noStrike">
              <a:solidFill>
                <a:srgbClr val="000000"/>
              </a:solidFill>
              <a:latin typeface="Economica"/>
              <a:ea typeface="Economica"/>
              <a:cs typeface="Economica"/>
              <a:sym typeface="Economic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4200">
                <a:latin typeface="Economica"/>
                <a:ea typeface="Economica"/>
                <a:cs typeface="Economica"/>
                <a:sym typeface="Economica"/>
              </a:rPr>
              <a:t>ICC Men’s Cricket World Cup</a:t>
            </a:r>
            <a:endParaRPr sz="4200">
              <a:latin typeface="Economica"/>
              <a:ea typeface="Economica"/>
              <a:cs typeface="Economica"/>
              <a:sym typeface="Economica"/>
            </a:endParaRPr>
          </a:p>
        </p:txBody>
      </p:sp>
      <p:sp>
        <p:nvSpPr>
          <p:cNvPr id="115" name="Google Shape;115;p16"/>
          <p:cNvSpPr txBox="1"/>
          <p:nvPr>
            <p:ph idx="1" type="body"/>
          </p:nvPr>
        </p:nvSpPr>
        <p:spPr>
          <a:xfrm>
            <a:off x="311700" y="1352000"/>
            <a:ext cx="8520600" cy="321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The ICC Cricket World Cup is the International Championship of One Day International (ODI) Cricket.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a:p>
            <a:pPr indent="-342900" lvl="0" marL="457200" rtl="0" algn="l">
              <a:lnSpc>
                <a:spcPct val="115000"/>
              </a:lnSpc>
              <a:spcBef>
                <a:spcPts val="0"/>
              </a:spcBef>
              <a:spcAft>
                <a:spcPts val="0"/>
              </a:spcAft>
              <a:buClr>
                <a:srgbClr val="222222"/>
              </a:buClr>
              <a:buSzPts val="1800"/>
              <a:buFont typeface="Economica"/>
              <a:buChar char="●"/>
            </a:pPr>
            <a:r>
              <a:rPr lang="en">
                <a:solidFill>
                  <a:srgbClr val="222222"/>
                </a:solidFill>
                <a:highlight>
                  <a:srgbClr val="FFFFFF"/>
                </a:highlight>
                <a:latin typeface="Economica"/>
                <a:ea typeface="Economica"/>
                <a:cs typeface="Economica"/>
                <a:sym typeface="Economica"/>
              </a:rPr>
              <a:t>The event is organised by the sport's governing body, the International Cricket Council (ICC), every four years, with first qualification rounds leading up to a semifinals and then finals tournament.</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chemeClr val="lt1"/>
                </a:highlight>
                <a:latin typeface="Economica"/>
                <a:ea typeface="Economica"/>
                <a:cs typeface="Economica"/>
                <a:sym typeface="Economica"/>
              </a:rPr>
              <a:t>The World Cup is open to all members of the International Cricket Council (ICC), although the highest-ranking teams receive automatic qualification. The remaining teams are determined via the World Cricket League and the ICC World Cup Qualifier.</a:t>
            </a:r>
            <a:endParaRPr>
              <a:solidFill>
                <a:srgbClr val="222222"/>
              </a:solidFill>
              <a:highlight>
                <a:srgbClr val="FFFFFF"/>
              </a:highlight>
              <a:latin typeface="Economica"/>
              <a:ea typeface="Economica"/>
              <a:cs typeface="Economica"/>
              <a:sym typeface="Economica"/>
            </a:endParaRPr>
          </a:p>
          <a:p>
            <a:pPr indent="0" lvl="0" marL="457200" rtl="0" algn="l">
              <a:lnSpc>
                <a:spcPct val="115000"/>
              </a:lnSpc>
              <a:spcBef>
                <a:spcPts val="0"/>
              </a:spcBef>
              <a:spcAft>
                <a:spcPts val="0"/>
              </a:spcAft>
              <a:buNone/>
            </a:pPr>
            <a:r>
              <a:t/>
            </a:r>
            <a:endParaRPr>
              <a:solidFill>
                <a:srgbClr val="222222"/>
              </a:solidFill>
              <a:highlight>
                <a:srgbClr val="FFFFFF"/>
              </a:highlight>
              <a:latin typeface="Economica"/>
              <a:ea typeface="Economica"/>
              <a:cs typeface="Economica"/>
              <a:sym typeface="Economica"/>
            </a:endParaRPr>
          </a:p>
        </p:txBody>
      </p:sp>
      <p:sp>
        <p:nvSpPr>
          <p:cNvPr id="116" name="Google Shape;116;p16"/>
          <p:cNvSpPr txBox="1"/>
          <p:nvPr/>
        </p:nvSpPr>
        <p:spPr>
          <a:xfrm>
            <a:off x="1775375" y="4568875"/>
            <a:ext cx="5014200" cy="15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n" sz="800" u="sng" cap="none" strike="noStrike">
                <a:solidFill>
                  <a:schemeClr val="hlink"/>
                </a:solidFill>
                <a:latin typeface="Lato"/>
                <a:ea typeface="Lato"/>
                <a:cs typeface="Lato"/>
                <a:sym typeface="Lato"/>
                <a:hlinkClick r:id="rId3"/>
              </a:rPr>
              <a:t>https://en.wikipedia.org/wiki/Cricket_World_Cup</a:t>
            </a:r>
            <a:endParaRPr b="0" i="0" sz="800" u="none" cap="none" strike="noStrike">
              <a:solidFill>
                <a:srgbClr val="000000"/>
              </a:solidFill>
              <a:latin typeface="Lato"/>
              <a:ea typeface="Lato"/>
              <a:cs typeface="Lato"/>
              <a:sym typeface="Lato"/>
            </a:endParaRPr>
          </a:p>
        </p:txBody>
      </p:sp>
      <p:pic>
        <p:nvPicPr>
          <p:cNvPr id="117" name="Google Shape;117;p16"/>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346950" y="1110500"/>
            <a:ext cx="8520600" cy="25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222222"/>
              </a:solidFill>
              <a:highlight>
                <a:schemeClr val="lt1"/>
              </a:highlight>
              <a:latin typeface="Economica"/>
              <a:ea typeface="Economica"/>
              <a:cs typeface="Economica"/>
              <a:sym typeface="Economica"/>
            </a:endParaRPr>
          </a:p>
          <a:p>
            <a:pPr indent="-342900" lvl="0" marL="457200" rtl="0" algn="l">
              <a:spcBef>
                <a:spcPts val="0"/>
              </a:spcBef>
              <a:spcAft>
                <a:spcPts val="0"/>
              </a:spcAft>
              <a:buClr>
                <a:srgbClr val="222222"/>
              </a:buClr>
              <a:buSzPts val="1800"/>
              <a:buFont typeface="Economica"/>
              <a:buChar char="●"/>
            </a:pPr>
            <a:r>
              <a:rPr lang="en">
                <a:solidFill>
                  <a:srgbClr val="222222"/>
                </a:solidFill>
                <a:highlight>
                  <a:schemeClr val="lt1"/>
                </a:highlight>
              </a:rPr>
              <a:t>ICC is responsible for the organisation and governance of cricket's major international tournaments, notably the men's and women's versions of the Cricket World Cup.</a:t>
            </a:r>
            <a:endParaRPr>
              <a:solidFill>
                <a:srgbClr val="222222"/>
              </a:solidFill>
              <a:highlight>
                <a:schemeClr val="lt1"/>
              </a:highlight>
            </a:endParaRPr>
          </a:p>
          <a:p>
            <a:pPr indent="0" lvl="0" marL="457200" rtl="0" algn="l">
              <a:spcBef>
                <a:spcPts val="0"/>
              </a:spcBef>
              <a:spcAft>
                <a:spcPts val="0"/>
              </a:spcAft>
              <a:buNone/>
            </a:pPr>
            <a:r>
              <a:t/>
            </a:r>
            <a:endParaRPr>
              <a:solidFill>
                <a:srgbClr val="222222"/>
              </a:solidFill>
              <a:highlight>
                <a:schemeClr val="lt1"/>
              </a:highlight>
            </a:endParaRPr>
          </a:p>
          <a:p>
            <a:pPr indent="-342900" lvl="0" marL="457200" rtl="0" algn="l">
              <a:spcBef>
                <a:spcPts val="0"/>
              </a:spcBef>
              <a:spcAft>
                <a:spcPts val="0"/>
              </a:spcAft>
              <a:buClr>
                <a:srgbClr val="222222"/>
              </a:buClr>
              <a:buSzPts val="1800"/>
              <a:buChar char="●"/>
            </a:pPr>
            <a:r>
              <a:rPr lang="en">
                <a:solidFill>
                  <a:srgbClr val="222222"/>
                </a:solidFill>
                <a:highlight>
                  <a:schemeClr val="lt1"/>
                </a:highlight>
              </a:rPr>
              <a:t>The ICC Men’s Cricket World Cup is one of the world’s most viewed sporting event and is considered the        	 “ </a:t>
            </a:r>
            <a:r>
              <a:rPr b="1" lang="en">
                <a:solidFill>
                  <a:srgbClr val="222222"/>
                </a:solidFill>
                <a:highlight>
                  <a:schemeClr val="lt1"/>
                </a:highlight>
              </a:rPr>
              <a:t>Flagship Event of the International Cricket Calendar </a:t>
            </a:r>
            <a:r>
              <a:rPr lang="en">
                <a:solidFill>
                  <a:srgbClr val="222222"/>
                </a:solidFill>
                <a:highlight>
                  <a:schemeClr val="lt1"/>
                </a:highlight>
              </a:rPr>
              <a:t>” organized by ICC.</a:t>
            </a:r>
            <a:endParaRPr>
              <a:solidFill>
                <a:srgbClr val="222222"/>
              </a:solidFill>
              <a:highlight>
                <a:schemeClr val="lt1"/>
              </a:highlight>
            </a:endParaRPr>
          </a:p>
        </p:txBody>
      </p:sp>
      <p:pic>
        <p:nvPicPr>
          <p:cNvPr id="123" name="Google Shape;123;p17"/>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000"/>
              <a:buFont typeface="Arial"/>
              <a:buNone/>
            </a:pPr>
            <a:r>
              <a:rPr lang="en" sz="3600">
                <a:latin typeface="Economica"/>
                <a:ea typeface="Economica"/>
                <a:cs typeface="Economica"/>
                <a:sym typeface="Economica"/>
              </a:rPr>
              <a:t>Cricket Analytics - Statistics</a:t>
            </a:r>
            <a:endParaRPr sz="3600">
              <a:latin typeface="Economica"/>
              <a:ea typeface="Economica"/>
              <a:cs typeface="Economica"/>
              <a:sym typeface="Economica"/>
            </a:endParaRPr>
          </a:p>
          <a:p>
            <a:pPr indent="0" lvl="0" marL="0" rtl="0" algn="l">
              <a:lnSpc>
                <a:spcPct val="115000"/>
              </a:lnSpc>
              <a:spcBef>
                <a:spcPts val="0"/>
              </a:spcBef>
              <a:spcAft>
                <a:spcPts val="0"/>
              </a:spcAft>
              <a:buNone/>
            </a:pPr>
            <a:r>
              <a:t/>
            </a:r>
            <a:endParaRPr sz="3600">
              <a:solidFill>
                <a:schemeClr val="dk2"/>
              </a:solidFill>
              <a:latin typeface="Economica"/>
              <a:ea typeface="Economica"/>
              <a:cs typeface="Economica"/>
              <a:sym typeface="Economica"/>
            </a:endParaRPr>
          </a:p>
          <a:p>
            <a:pPr indent="0" lvl="0" marL="0" rtl="0" algn="l">
              <a:lnSpc>
                <a:spcPct val="115000"/>
              </a:lnSpc>
              <a:spcBef>
                <a:spcPts val="0"/>
              </a:spcBef>
              <a:spcAft>
                <a:spcPts val="0"/>
              </a:spcAft>
              <a:buNone/>
            </a:pPr>
            <a:r>
              <a:t/>
            </a:r>
            <a:endParaRPr sz="3600">
              <a:solidFill>
                <a:schemeClr val="dk2"/>
              </a:solidFill>
              <a:latin typeface="Economica"/>
              <a:ea typeface="Economica"/>
              <a:cs typeface="Economica"/>
              <a:sym typeface="Economica"/>
            </a:endParaRPr>
          </a:p>
          <a:p>
            <a:pPr indent="0" lvl="0" marL="0" rtl="0" algn="l">
              <a:spcBef>
                <a:spcPts val="0"/>
              </a:spcBef>
              <a:spcAft>
                <a:spcPts val="0"/>
              </a:spcAft>
              <a:buNone/>
            </a:pPr>
            <a:r>
              <a:t/>
            </a:r>
            <a:endParaRPr sz="3600"/>
          </a:p>
        </p:txBody>
      </p:sp>
      <p:sp>
        <p:nvSpPr>
          <p:cNvPr id="129" name="Google Shape;129;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Economica"/>
              <a:buChar char="●"/>
            </a:pPr>
            <a:r>
              <a:rPr lang="en">
                <a:solidFill>
                  <a:srgbClr val="0A0A0A"/>
                </a:solidFill>
                <a:highlight>
                  <a:srgbClr val="FFFFFF"/>
                </a:highlight>
                <a:latin typeface="Economica"/>
                <a:ea typeface="Economica"/>
                <a:cs typeface="Economica"/>
                <a:sym typeface="Economica"/>
              </a:rPr>
              <a:t>Data mining is one of the widely used techniques for finding hidden patterns from voluminous data.</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Cricket is considered today as one of the major world sports in terms of participants, spectators and media interest. </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Although it originates from England, cricket did not attract much interest and attention in Europe like football did. </a:t>
            </a:r>
            <a:endParaRPr>
              <a:solidFill>
                <a:srgbClr val="0A0A0A"/>
              </a:solidFill>
              <a:highlight>
                <a:srgbClr val="FFFFFF"/>
              </a:highlight>
              <a:latin typeface="Economica"/>
              <a:ea typeface="Economica"/>
              <a:cs typeface="Economica"/>
              <a:sym typeface="Economica"/>
            </a:endParaRPr>
          </a:p>
          <a:p>
            <a:pPr indent="-342900" lvl="0" marL="457200" rtl="0" algn="l">
              <a:spcBef>
                <a:spcPts val="0"/>
              </a:spcBef>
              <a:spcAft>
                <a:spcPts val="0"/>
              </a:spcAft>
              <a:buClr>
                <a:srgbClr val="0A0A0A"/>
              </a:buClr>
              <a:buSzPts val="1800"/>
              <a:buFont typeface="Economica"/>
              <a:buChar char="●"/>
            </a:pPr>
            <a:r>
              <a:rPr lang="en">
                <a:solidFill>
                  <a:srgbClr val="0A0A0A"/>
                </a:solidFill>
                <a:highlight>
                  <a:srgbClr val="FFFFFF"/>
                </a:highlight>
                <a:latin typeface="Economica"/>
                <a:ea typeface="Economica"/>
                <a:cs typeface="Economica"/>
                <a:sym typeface="Economica"/>
              </a:rPr>
              <a:t>However it became hugely popular in countries such as India, Pakistan, Sri Lanka, Bangladesh, South Africa, Australia, New Zealand and West Indies, most of them former British colonies or still under the Crown influence.</a:t>
            </a:r>
            <a:endParaRPr>
              <a:solidFill>
                <a:srgbClr val="0A0A0A"/>
              </a:solidFill>
              <a:highlight>
                <a:srgbClr val="FFFFFF"/>
              </a:highlight>
              <a:latin typeface="Economica"/>
              <a:ea typeface="Economica"/>
              <a:cs typeface="Economica"/>
              <a:sym typeface="Economica"/>
            </a:endParaRPr>
          </a:p>
        </p:txBody>
      </p:sp>
      <p:pic>
        <p:nvPicPr>
          <p:cNvPr id="130" name="Google Shape;130;p18"/>
          <p:cNvPicPr preferRelativeResize="0"/>
          <p:nvPr/>
        </p:nvPicPr>
        <p:blipFill>
          <a:blip r:embed="rId3">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299850" y="313475"/>
            <a:ext cx="8562199" cy="4579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conomica"/>
                <a:ea typeface="Economica"/>
                <a:cs typeface="Economica"/>
                <a:sym typeface="Economica"/>
              </a:rPr>
              <a:t>Cricket Analytics - Role of Analytics &amp; Actuarial Science</a:t>
            </a:r>
            <a:endParaRPr sz="3600">
              <a:latin typeface="Economica"/>
              <a:ea typeface="Economica"/>
              <a:cs typeface="Economica"/>
              <a:sym typeface="Economica"/>
            </a:endParaRPr>
          </a:p>
          <a:p>
            <a:pPr indent="0" lvl="0" marL="0" rtl="0" algn="l">
              <a:spcBef>
                <a:spcPts val="0"/>
              </a:spcBef>
              <a:spcAft>
                <a:spcPts val="0"/>
              </a:spcAft>
              <a:buNone/>
            </a:pPr>
            <a:r>
              <a:t/>
            </a:r>
            <a:endParaRPr/>
          </a:p>
        </p:txBody>
      </p:sp>
      <p:sp>
        <p:nvSpPr>
          <p:cNvPr id="141" name="Google Shape;14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Economica"/>
                <a:ea typeface="Economica"/>
                <a:cs typeface="Economica"/>
                <a:sym typeface="Economica"/>
              </a:rPr>
              <a:t>The role of analytics in Cricket World Cup’s are</a:t>
            </a:r>
            <a:endParaRPr b="1">
              <a:latin typeface="Economica"/>
              <a:ea typeface="Economica"/>
              <a:cs typeface="Economica"/>
              <a:sym typeface="Economica"/>
            </a:endParaRPr>
          </a:p>
          <a:p>
            <a:pPr indent="0" lvl="0" marL="457200" rtl="0" algn="l">
              <a:spcBef>
                <a:spcPts val="0"/>
              </a:spcBef>
              <a:spcAft>
                <a:spcPts val="0"/>
              </a:spcAft>
              <a:buNone/>
            </a:pPr>
            <a:r>
              <a:t/>
            </a:r>
            <a:endParaRPr b="1">
              <a:latin typeface="Economica"/>
              <a:ea typeface="Economica"/>
              <a:cs typeface="Economica"/>
              <a:sym typeface="Economica"/>
            </a:endParaRPr>
          </a:p>
          <a:p>
            <a:pPr indent="-342900" lvl="0" marL="457200" rtl="0" algn="l">
              <a:spcBef>
                <a:spcPts val="0"/>
              </a:spcBef>
              <a:spcAft>
                <a:spcPts val="0"/>
              </a:spcAft>
              <a:buSzPts val="1800"/>
              <a:buChar char="●"/>
            </a:pPr>
            <a:r>
              <a:rPr b="1" lang="en">
                <a:latin typeface="Economica"/>
                <a:ea typeface="Economica"/>
                <a:cs typeface="Economica"/>
                <a:sym typeface="Economica"/>
              </a:rPr>
              <a:t>Strategizing:</a:t>
            </a:r>
            <a:r>
              <a:rPr lang="en">
                <a:latin typeface="Economica"/>
                <a:ea typeface="Economica"/>
                <a:cs typeface="Economica"/>
                <a:sym typeface="Economica"/>
              </a:rPr>
              <a:t> </a:t>
            </a:r>
            <a:endParaRPr sz="1400">
              <a:solidFill>
                <a:srgbClr val="666666"/>
              </a:solidFill>
              <a:highlight>
                <a:srgbClr val="FFFFFF"/>
              </a:highlight>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a:solidFill>
                  <a:srgbClr val="666666"/>
                </a:solidFill>
                <a:highlight>
                  <a:srgbClr val="FFFFFF"/>
                </a:highlight>
                <a:latin typeface="Economica"/>
                <a:ea typeface="Economica"/>
                <a:cs typeface="Economica"/>
                <a:sym typeface="Economica"/>
              </a:rPr>
              <a:t>The data analytics team analyses the past data pertaining to a variety of factors like the scores, performances etc. to come up with ideal team line-ups and answer important questions like who should bat at No. 5 when the team is struggling in the middle overs or which bowler should bowl the last over.</a:t>
            </a:r>
            <a:endParaRPr>
              <a:solidFill>
                <a:srgbClr val="666666"/>
              </a:solidFill>
              <a:highlight>
                <a:srgbClr val="FFFFFF"/>
              </a:highlight>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t>In- depth Analysis of Match Patterns &amp; Performances: </a:t>
            </a:r>
            <a:endParaRPr b="1"/>
          </a:p>
          <a:p>
            <a:pPr indent="-317500" lvl="1" marL="914400" rtl="0" algn="l">
              <a:spcBef>
                <a:spcPts val="0"/>
              </a:spcBef>
              <a:spcAft>
                <a:spcPts val="0"/>
              </a:spcAft>
              <a:buClr>
                <a:srgbClr val="666666"/>
              </a:buClr>
              <a:buSzPts val="1400"/>
              <a:buFont typeface="Economica"/>
              <a:buChar char="○"/>
            </a:pPr>
            <a:r>
              <a:rPr lang="en">
                <a:solidFill>
                  <a:srgbClr val="666666"/>
                </a:solidFill>
                <a:highlight>
                  <a:schemeClr val="lt1"/>
                </a:highlight>
                <a:latin typeface="Economica"/>
                <a:ea typeface="Economica"/>
                <a:cs typeface="Economica"/>
                <a:sym typeface="Economica"/>
              </a:rPr>
              <a:t>A technique called </a:t>
            </a:r>
            <a:r>
              <a:rPr b="1" i="1" lang="en">
                <a:solidFill>
                  <a:srgbClr val="666666"/>
                </a:solidFill>
                <a:highlight>
                  <a:schemeClr val="lt1"/>
                </a:highlight>
                <a:latin typeface="Economica"/>
                <a:ea typeface="Economica"/>
                <a:cs typeface="Economica"/>
                <a:sym typeface="Economica"/>
              </a:rPr>
              <a:t>WASP (Winning and Scoring Prediction)</a:t>
            </a:r>
            <a:r>
              <a:rPr lang="en">
                <a:solidFill>
                  <a:srgbClr val="666666"/>
                </a:solidFill>
                <a:highlight>
                  <a:schemeClr val="lt1"/>
                </a:highlight>
                <a:latin typeface="Economica"/>
                <a:ea typeface="Economica"/>
                <a:cs typeface="Economica"/>
                <a:sym typeface="Economica"/>
              </a:rPr>
              <a:t>, predicts the score in first innings and deciphers the chasing team’s chances of winning the game. WASP uses average run rates in the first innings to predict the total and predicts chasing team’s chances of winning the match using the same data.</a:t>
            </a:r>
            <a:endParaRPr>
              <a:solidFill>
                <a:srgbClr val="666666"/>
              </a:solidFill>
              <a:highlight>
                <a:schemeClr val="lt1"/>
              </a:highlight>
              <a:latin typeface="Economica"/>
              <a:ea typeface="Economica"/>
              <a:cs typeface="Economica"/>
              <a:sym typeface="Economica"/>
            </a:endParaRPr>
          </a:p>
          <a:p>
            <a:pPr indent="0" lvl="0" marL="0" rtl="0" algn="l">
              <a:spcBef>
                <a:spcPts val="1600"/>
              </a:spcBef>
              <a:spcAft>
                <a:spcPts val="0"/>
              </a:spcAft>
              <a:buNone/>
            </a:pPr>
            <a:r>
              <a:t/>
            </a:r>
            <a:endParaRPr>
              <a:solidFill>
                <a:srgbClr val="666666"/>
              </a:solidFill>
              <a:highlight>
                <a:srgbClr val="FFFFFF"/>
              </a:highlight>
            </a:endParaRPr>
          </a:p>
          <a:p>
            <a:pPr indent="0" lvl="0" marL="914400" rtl="0" algn="l">
              <a:spcBef>
                <a:spcPts val="0"/>
              </a:spcBef>
              <a:spcAft>
                <a:spcPts val="0"/>
              </a:spcAft>
              <a:buNone/>
            </a:pPr>
            <a:r>
              <a:t/>
            </a:r>
            <a:endParaRPr>
              <a:solidFill>
                <a:srgbClr val="666666"/>
              </a:solidFill>
              <a:highlight>
                <a:srgbClr val="FFFFFF"/>
              </a:highlight>
              <a:latin typeface="Economica"/>
              <a:ea typeface="Economica"/>
              <a:cs typeface="Economica"/>
              <a:sym typeface="Economica"/>
            </a:endParaRPr>
          </a:p>
        </p:txBody>
      </p:sp>
      <p:sp>
        <p:nvSpPr>
          <p:cNvPr id="142" name="Google Shape;142;p20"/>
          <p:cNvSpPr txBox="1"/>
          <p:nvPr/>
        </p:nvSpPr>
        <p:spPr>
          <a:xfrm>
            <a:off x="1363475" y="4568875"/>
            <a:ext cx="5402400" cy="1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Lato"/>
                <a:ea typeface="Lato"/>
                <a:cs typeface="Lato"/>
                <a:sym typeface="Lato"/>
                <a:hlinkClick r:id="rId3"/>
              </a:rPr>
              <a:t>https://talentedge.com/blog/role-big-data-analytics-cricket-world-cup-2019-howsstat/</a:t>
            </a:r>
            <a:endParaRPr sz="800">
              <a:latin typeface="Lato"/>
              <a:ea typeface="Lato"/>
              <a:cs typeface="Lato"/>
              <a:sym typeface="Lato"/>
            </a:endParaRPr>
          </a:p>
        </p:txBody>
      </p:sp>
      <p:pic>
        <p:nvPicPr>
          <p:cNvPr id="143" name="Google Shape;143;p20"/>
          <p:cNvPicPr preferRelativeResize="0"/>
          <p:nvPr/>
        </p:nvPicPr>
        <p:blipFill>
          <a:blip r:embed="rId4">
            <a:alphaModFix/>
          </a:blip>
          <a:stretch>
            <a:fillRect/>
          </a:stretch>
        </p:blipFill>
        <p:spPr>
          <a:xfrm>
            <a:off x="7227875" y="3928525"/>
            <a:ext cx="920550" cy="92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Economica"/>
                <a:ea typeface="Economica"/>
                <a:cs typeface="Economica"/>
                <a:sym typeface="Economica"/>
              </a:rPr>
              <a:t>Cricket Analytics - Role of Analytics &amp; Actuarial Science</a:t>
            </a:r>
            <a:endParaRPr sz="3600">
              <a:latin typeface="Economica"/>
              <a:ea typeface="Economica"/>
              <a:cs typeface="Economica"/>
              <a:sym typeface="Economica"/>
            </a:endParaRPr>
          </a:p>
          <a:p>
            <a:pPr indent="0" lvl="0" marL="0" rtl="0" algn="l">
              <a:spcBef>
                <a:spcPts val="0"/>
              </a:spcBef>
              <a:spcAft>
                <a:spcPts val="0"/>
              </a:spcAft>
              <a:buNone/>
            </a:pPr>
            <a:r>
              <a:t/>
            </a:r>
            <a:endParaRPr/>
          </a:p>
        </p:txBody>
      </p:sp>
      <p:sp>
        <p:nvSpPr>
          <p:cNvPr id="149" name="Google Shape;149;p2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a:latin typeface="Economica"/>
              <a:ea typeface="Economica"/>
              <a:cs typeface="Economica"/>
              <a:sym typeface="Economica"/>
            </a:endParaRPr>
          </a:p>
          <a:p>
            <a:pPr indent="-342900" lvl="0" marL="457200" rtl="0" algn="l">
              <a:spcBef>
                <a:spcPts val="0"/>
              </a:spcBef>
              <a:spcAft>
                <a:spcPts val="0"/>
              </a:spcAft>
              <a:buSzPts val="1800"/>
              <a:buChar char="●"/>
            </a:pPr>
            <a:r>
              <a:rPr b="1" lang="en">
                <a:latin typeface="Economica"/>
                <a:ea typeface="Economica"/>
                <a:cs typeface="Economica"/>
                <a:sym typeface="Economica"/>
              </a:rPr>
              <a:t>Entertaining the Fans:</a:t>
            </a:r>
            <a:endParaRPr b="1">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sz="1400">
                <a:solidFill>
                  <a:srgbClr val="666666"/>
                </a:solidFill>
                <a:highlight>
                  <a:srgbClr val="FFFFFF"/>
                </a:highlight>
                <a:latin typeface="Economica"/>
                <a:ea typeface="Economica"/>
                <a:cs typeface="Economica"/>
                <a:sym typeface="Economica"/>
              </a:rPr>
              <a:t>The statistical data related to a match and performance of players like wickets remaining, the swing of the ball, required and current run rates, wagon wheels etc. allows the fans to understand the game in-depth and also provides ammunition to the commentators to keep the fans engaged. </a:t>
            </a:r>
            <a:endParaRPr>
              <a:solidFill>
                <a:srgbClr val="666666"/>
              </a:solidFill>
              <a:highlight>
                <a:srgbClr val="FFFFFF"/>
              </a:highlight>
              <a:latin typeface="Economica"/>
              <a:ea typeface="Economica"/>
              <a:cs typeface="Economica"/>
              <a:sym typeface="Economica"/>
            </a:endParaRPr>
          </a:p>
          <a:p>
            <a:pPr indent="-342900" lvl="0" marL="457200" rtl="0" algn="l">
              <a:spcBef>
                <a:spcPts val="0"/>
              </a:spcBef>
              <a:spcAft>
                <a:spcPts val="0"/>
              </a:spcAft>
              <a:buSzPts val="1800"/>
              <a:buFont typeface="Economica"/>
              <a:buChar char="●"/>
            </a:pPr>
            <a:r>
              <a:rPr b="1" lang="en">
                <a:latin typeface="Economica"/>
                <a:ea typeface="Economica"/>
                <a:cs typeface="Economica"/>
                <a:sym typeface="Economica"/>
              </a:rPr>
              <a:t>Help the Captain make Informed Decisions:</a:t>
            </a:r>
            <a:endParaRPr b="1">
              <a:latin typeface="Economica"/>
              <a:ea typeface="Economica"/>
              <a:cs typeface="Economica"/>
              <a:sym typeface="Economica"/>
            </a:endParaRPr>
          </a:p>
          <a:p>
            <a:pPr indent="-317500" lvl="1" marL="914400" rtl="0" algn="l">
              <a:spcBef>
                <a:spcPts val="0"/>
              </a:spcBef>
              <a:spcAft>
                <a:spcPts val="0"/>
              </a:spcAft>
              <a:buClr>
                <a:srgbClr val="666666"/>
              </a:buClr>
              <a:buSzPts val="1400"/>
              <a:buFont typeface="Economica"/>
              <a:buChar char="○"/>
            </a:pPr>
            <a:r>
              <a:rPr lang="en">
                <a:solidFill>
                  <a:srgbClr val="000000"/>
                </a:solidFill>
                <a:highlight>
                  <a:srgbClr val="FFFFFF"/>
                </a:highlight>
                <a:latin typeface="Economica"/>
                <a:ea typeface="Economica"/>
                <a:cs typeface="Economica"/>
                <a:sym typeface="Economica"/>
              </a:rPr>
              <a:t>Data science can be of great help to the captain in critical situations. With the use of various statistical tools and trained machine learning models, the probability of a particular player’s performance can be assessed under specific conditions.</a:t>
            </a:r>
            <a:endParaRPr>
              <a:solidFill>
                <a:srgbClr val="666666"/>
              </a:solidFill>
              <a:highlight>
                <a:srgbClr val="FFFFFF"/>
              </a:highlight>
              <a:latin typeface="Economica"/>
              <a:ea typeface="Economica"/>
              <a:cs typeface="Economica"/>
              <a:sym typeface="Economica"/>
            </a:endParaRPr>
          </a:p>
          <a:p>
            <a:pPr indent="0" lvl="0" marL="914400" rtl="0" algn="l">
              <a:spcBef>
                <a:spcPts val="0"/>
              </a:spcBef>
              <a:spcAft>
                <a:spcPts val="0"/>
              </a:spcAft>
              <a:buNone/>
            </a:pPr>
            <a:r>
              <a:t/>
            </a:r>
            <a:endParaRPr>
              <a:solidFill>
                <a:srgbClr val="666666"/>
              </a:solidFill>
              <a:highlight>
                <a:srgbClr val="FFFFFF"/>
              </a:highlight>
              <a:latin typeface="Economica"/>
              <a:ea typeface="Economica"/>
              <a:cs typeface="Economica"/>
              <a:sym typeface="Economica"/>
            </a:endParaRPr>
          </a:p>
        </p:txBody>
      </p:sp>
      <p:pic>
        <p:nvPicPr>
          <p:cNvPr id="150" name="Google Shape;150;p21"/>
          <p:cNvPicPr preferRelativeResize="0"/>
          <p:nvPr/>
        </p:nvPicPr>
        <p:blipFill>
          <a:blip r:embed="rId3">
            <a:alphaModFix/>
          </a:blip>
          <a:stretch>
            <a:fillRect/>
          </a:stretch>
        </p:blipFill>
        <p:spPr>
          <a:xfrm>
            <a:off x="7227875" y="3928525"/>
            <a:ext cx="920550" cy="920550"/>
          </a:xfrm>
          <a:prstGeom prst="rect">
            <a:avLst/>
          </a:prstGeom>
          <a:noFill/>
          <a:ln>
            <a:noFill/>
          </a:ln>
        </p:spPr>
      </p:pic>
      <p:sp>
        <p:nvSpPr>
          <p:cNvPr id="151" name="Google Shape;151;p21"/>
          <p:cNvSpPr txBox="1"/>
          <p:nvPr/>
        </p:nvSpPr>
        <p:spPr>
          <a:xfrm>
            <a:off x="1204850" y="4605600"/>
            <a:ext cx="4613100" cy="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Lato"/>
                <a:ea typeface="Lato"/>
                <a:cs typeface="Lato"/>
                <a:sym typeface="Lato"/>
                <a:hlinkClick r:id="rId4"/>
              </a:rPr>
              <a:t>https://medium.com/@springboard_ind/use-of-data-science-in-the-game-of-cricket-ace3fa41c14b</a:t>
            </a:r>
            <a:endParaRPr sz="8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