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399"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E7DF5-7323-4FC4-8BFF-26EF7F676D38}" type="datetimeFigureOut">
              <a:rPr kumimoji="1" lang="ja-JP" altLang="en-US" smtClean="0"/>
              <a:t>2024/4/19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1E22D-E46B-4EE0-8B66-41DCE45977B4}" type="slidenum">
              <a:rPr kumimoji="1" lang="ja-JP" altLang="en-US" smtClean="0"/>
              <a:t>‹#›</a:t>
            </a:fld>
            <a:endParaRPr kumimoji="1" lang="ja-JP" altLang="en-US"/>
          </a:p>
        </p:txBody>
      </p:sp>
    </p:spTree>
    <p:extLst>
      <p:ext uri="{BB962C8B-B14F-4D97-AF65-F5344CB8AC3E}">
        <p14:creationId xmlns:p14="http://schemas.microsoft.com/office/powerpoint/2010/main" val="6292494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本日は</a:t>
            </a:r>
            <a:r>
              <a:rPr kumimoji="1" lang="en-US" altLang="ja-JP" dirty="0"/>
              <a:t>JIZI</a:t>
            </a:r>
            <a:r>
              <a:rPr kumimoji="1" lang="ja-JP" altLang="en-US" dirty="0"/>
              <a:t>ネットワーク局の局体験にお越しくださりありがとうございます。</a:t>
            </a:r>
            <a:endParaRPr kumimoji="1" lang="en-US" altLang="ja-JP" dirty="0"/>
          </a:p>
          <a:p>
            <a:r>
              <a:rPr kumimoji="1" lang="ja-JP" altLang="en-US" dirty="0"/>
              <a:t>さて、本題に入る前に、本日の体験では</a:t>
            </a:r>
            <a:r>
              <a:rPr kumimoji="1" lang="en-US" altLang="ja-JP" dirty="0"/>
              <a:t>pc</a:t>
            </a:r>
            <a:r>
              <a:rPr kumimoji="1" lang="ja-JP" altLang="en-US" dirty="0"/>
              <a:t>を使用して、ある程度のプログラミングをしてもらう部分があります。</a:t>
            </a:r>
            <a:endParaRPr kumimoji="1" lang="en-US" altLang="ja-JP" dirty="0"/>
          </a:p>
          <a:p>
            <a:r>
              <a:rPr kumimoji="1" lang="ja-JP" altLang="en-US" dirty="0"/>
              <a:t>非常に個人差があると思われるので、皆さんにはグループを作ってもらい、協力し合ってもらいたいです。</a:t>
            </a:r>
            <a:endParaRPr kumimoji="1" lang="en-US" altLang="ja-JP" dirty="0"/>
          </a:p>
          <a:p>
            <a:r>
              <a:rPr kumimoji="1" lang="ja-JP" altLang="en-US" dirty="0"/>
              <a:t>私たちもグループに入って協力しますので、よろしくお願いします。</a:t>
            </a:r>
            <a:endParaRPr kumimoji="1" lang="en-US" altLang="ja-JP" dirty="0"/>
          </a:p>
          <a:p>
            <a:r>
              <a:rPr kumimoji="1" lang="ja-JP" altLang="en-US" dirty="0"/>
              <a:t>今回はそのためにまずは</a:t>
            </a:r>
            <a:r>
              <a:rPr kumimoji="1" lang="en-US" altLang="ja-JP" dirty="0"/>
              <a:t>5</a:t>
            </a:r>
            <a:r>
              <a:rPr kumimoji="1" lang="ja-JP" altLang="en-US" dirty="0"/>
              <a:t>分ほど時間を取りたいと思うので、簡単に自己紹介やら、今回の局体験への意気込みやらを話し合って、仲良くなりましょう</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1</a:t>
            </a:fld>
            <a:endParaRPr kumimoji="1" lang="ja-JP" altLang="en-US"/>
          </a:p>
        </p:txBody>
      </p:sp>
    </p:spTree>
    <p:extLst>
      <p:ext uri="{BB962C8B-B14F-4D97-AF65-F5344CB8AC3E}">
        <p14:creationId xmlns:p14="http://schemas.microsoft.com/office/powerpoint/2010/main" val="91895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それでは本題のほうに入っていきたいと思います。</a:t>
            </a:r>
            <a:endParaRPr kumimoji="1" lang="en-US" altLang="ja-JP" dirty="0"/>
          </a:p>
          <a:p>
            <a:r>
              <a:rPr kumimoji="1" lang="ja-JP" altLang="en-US" dirty="0"/>
              <a:t>まずは</a:t>
            </a:r>
            <a:r>
              <a:rPr kumimoji="1" lang="en-US" altLang="ja-JP" dirty="0"/>
              <a:t>JIZI</a:t>
            </a:r>
            <a:r>
              <a:rPr kumimoji="1" lang="ja-JP" altLang="en-US" dirty="0"/>
              <a:t>について簡単に話していきたいと思います。</a:t>
            </a:r>
            <a:endParaRPr kumimoji="1" lang="en-US" altLang="ja-JP" dirty="0"/>
          </a:p>
          <a:p>
            <a:r>
              <a:rPr kumimoji="1" lang="en-US" altLang="ja-JP" dirty="0"/>
              <a:t>JIZI</a:t>
            </a:r>
            <a:r>
              <a:rPr kumimoji="1" lang="ja-JP" altLang="en-US" dirty="0"/>
              <a:t>とは一言でいえば、東工大の学園祭である、工大祭を一から作り上げるサークルです。</a:t>
            </a:r>
            <a:endParaRPr kumimoji="1" lang="en-US" altLang="ja-JP" dirty="0"/>
          </a:p>
          <a:p>
            <a:r>
              <a:rPr kumimoji="1" lang="ja-JP" altLang="en-US" dirty="0"/>
              <a:t>学園祭について、公式サイトを作ったり、パンフレットを作ったり、企業の方から協賛金を募ったり、そのお金でステージを立てて大きなイベントをやったり、本当にいろいろなことをしています。</a:t>
            </a:r>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2</a:t>
            </a:fld>
            <a:endParaRPr kumimoji="1" lang="ja-JP" altLang="en-US"/>
          </a:p>
        </p:txBody>
      </p:sp>
    </p:spTree>
    <p:extLst>
      <p:ext uri="{BB962C8B-B14F-4D97-AF65-F5344CB8AC3E}">
        <p14:creationId xmlns:p14="http://schemas.microsoft.com/office/powerpoint/2010/main" val="3285017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JIZI</a:t>
            </a:r>
            <a:r>
              <a:rPr kumimoji="1" lang="ja-JP" altLang="en-US" dirty="0"/>
              <a:t>の組織構造について話していきます。</a:t>
            </a:r>
            <a:endParaRPr kumimoji="1" lang="en-US" altLang="ja-JP" dirty="0"/>
          </a:p>
          <a:p>
            <a:r>
              <a:rPr kumimoji="1" lang="ja-JP" altLang="en-US" dirty="0"/>
              <a:t>皆さんここに来るのに局というものを選ぶ画面があって、そこでありがたいことにネットワーク局を選んできたと思うのですが、この</a:t>
            </a:r>
            <a:r>
              <a:rPr kumimoji="1" lang="en-US" altLang="ja-JP" dirty="0"/>
              <a:t>JIZI</a:t>
            </a:r>
            <a:r>
              <a:rPr kumimoji="1" lang="ja-JP" altLang="en-US" dirty="0"/>
              <a:t>と局との関係は、大学と学院との関係に非常に似ています。</a:t>
            </a:r>
            <a:endParaRPr kumimoji="1" lang="en-US" altLang="ja-JP" dirty="0"/>
          </a:p>
          <a:p>
            <a:r>
              <a:rPr kumimoji="1" lang="ja-JP" altLang="en-US" dirty="0"/>
              <a:t>図のように、大学の中で分野ごとに院を分けているように、</a:t>
            </a:r>
            <a:r>
              <a:rPr kumimoji="1" lang="en-US" altLang="ja-JP" dirty="0"/>
              <a:t>JIZI</a:t>
            </a:r>
            <a:r>
              <a:rPr kumimoji="1" lang="ja-JP" altLang="en-US" dirty="0"/>
              <a:t>の中でも仕事の種類によって分類を作ったものが局といいます。</a:t>
            </a:r>
            <a:endParaRPr kumimoji="1" lang="en-US" altLang="ja-JP"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3</a:t>
            </a:fld>
            <a:endParaRPr kumimoji="1" lang="ja-JP" altLang="en-US"/>
          </a:p>
        </p:txBody>
      </p:sp>
    </p:spTree>
    <p:extLst>
      <p:ext uri="{BB962C8B-B14F-4D97-AF65-F5344CB8AC3E}">
        <p14:creationId xmlns:p14="http://schemas.microsoft.com/office/powerpoint/2010/main" val="2530270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JIZI</a:t>
            </a:r>
            <a:r>
              <a:rPr kumimoji="1" lang="ja-JP" altLang="en-US" dirty="0"/>
              <a:t>の中で局というのは</a:t>
            </a:r>
            <a:r>
              <a:rPr kumimoji="1" lang="en-US" altLang="ja-JP" dirty="0"/>
              <a:t>6</a:t>
            </a:r>
            <a:r>
              <a:rPr kumimoji="1" lang="ja-JP" altLang="en-US" dirty="0"/>
              <a:t>つありまして、みんな大好きネットワーク局に始まり、</a:t>
            </a:r>
            <a:endParaRPr kumimoji="1" lang="en-US" altLang="ja-JP" dirty="0"/>
          </a:p>
          <a:p>
            <a:r>
              <a:rPr kumimoji="1" lang="ja-JP" altLang="en-US" dirty="0"/>
              <a:t>渉内局、渉外局、企画局、編集局、広報局があります。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4</a:t>
            </a:fld>
            <a:endParaRPr kumimoji="1" lang="ja-JP" altLang="en-US"/>
          </a:p>
        </p:txBody>
      </p:sp>
    </p:spTree>
    <p:extLst>
      <p:ext uri="{BB962C8B-B14F-4D97-AF65-F5344CB8AC3E}">
        <p14:creationId xmlns:p14="http://schemas.microsoft.com/office/powerpoint/2010/main" val="196089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続いてネットワーク局について話していきます。</a:t>
            </a:r>
            <a:endParaRPr kumimoji="1" lang="en-US" altLang="ja-JP" dirty="0"/>
          </a:p>
          <a:p>
            <a:r>
              <a:rPr kumimoji="1" lang="ja-JP" altLang="en-US" dirty="0"/>
              <a:t>ネットワーク局とは、一言でいえば</a:t>
            </a:r>
            <a:r>
              <a:rPr kumimoji="1" lang="en-US" altLang="ja-JP" dirty="0"/>
              <a:t>web</a:t>
            </a:r>
            <a:r>
              <a:rPr kumimoji="1" lang="ja-JP" altLang="en-US" dirty="0"/>
              <a:t>ページを作る局です。</a:t>
            </a:r>
            <a:endParaRPr kumimoji="1" lang="en-US" altLang="ja-JP" dirty="0"/>
          </a:p>
          <a:p>
            <a:r>
              <a:rPr kumimoji="1" lang="ja-JP" altLang="en-US" dirty="0"/>
              <a:t>当然工大祭の公式サイトも作っていますし、皆さんがここに来るまでに見てきたであろう新歓用のサイトも私たちが作っています。</a:t>
            </a:r>
            <a:endParaRPr kumimoji="1" lang="en-US" altLang="ja-JP" dirty="0"/>
          </a:p>
          <a:p>
            <a:r>
              <a:rPr kumimoji="1" lang="ja-JP" altLang="en-US" dirty="0"/>
              <a:t>あとは、</a:t>
            </a:r>
            <a:r>
              <a:rPr kumimoji="1" lang="en-US" altLang="ja-JP" dirty="0"/>
              <a:t>JIZI</a:t>
            </a:r>
            <a:r>
              <a:rPr kumimoji="1" lang="ja-JP" altLang="en-US" dirty="0"/>
              <a:t>として利用しているメールアドレスやサーバーの管理などもやっています。</a:t>
            </a:r>
            <a:endParaRPr kumimoji="1" lang="en-US" altLang="ja-JP" dirty="0"/>
          </a:p>
          <a:p>
            <a:r>
              <a:rPr kumimoji="1" lang="ja-JP" altLang="en-US" dirty="0"/>
              <a:t>なので、少数精鋭ながら影響力は絶大です。</a:t>
            </a:r>
            <a:endParaRPr kumimoji="1" lang="en-US" altLang="ja-JP"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5</a:t>
            </a:fld>
            <a:endParaRPr kumimoji="1" lang="ja-JP" altLang="en-US"/>
          </a:p>
        </p:txBody>
      </p:sp>
    </p:spTree>
    <p:extLst>
      <p:ext uri="{BB962C8B-B14F-4D97-AF65-F5344CB8AC3E}">
        <p14:creationId xmlns:p14="http://schemas.microsoft.com/office/powerpoint/2010/main" val="223677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ネットワーク局のここがすごいポイントを話していきます。</a:t>
            </a:r>
            <a:endParaRPr kumimoji="1" lang="en-US" altLang="ja-JP" dirty="0"/>
          </a:p>
          <a:p>
            <a:r>
              <a:rPr kumimoji="1" lang="ja-JP" altLang="en-US" dirty="0"/>
              <a:t>ネットワーク局の仕事は専門性が高く、学ぶ過程でスキルが身につきます。</a:t>
            </a:r>
            <a:endParaRPr kumimoji="1" lang="en-US" altLang="ja-JP" dirty="0"/>
          </a:p>
          <a:p>
            <a:r>
              <a:rPr kumimoji="1" lang="ja-JP" altLang="en-US" dirty="0"/>
              <a:t>きっと将来役に立つかもしれません。</a:t>
            </a:r>
            <a:endParaRPr kumimoji="1" lang="en-US" altLang="ja-JP" dirty="0"/>
          </a:p>
          <a:p>
            <a:r>
              <a:rPr kumimoji="1" lang="ja-JP" altLang="en-US" dirty="0"/>
              <a:t>また、活動時間は基本的に金曜日のみです。</a:t>
            </a:r>
            <a:endParaRPr kumimoji="1" lang="en-US" altLang="ja-JP" dirty="0"/>
          </a:p>
          <a:p>
            <a:r>
              <a:rPr kumimoji="1" lang="ja-JP" altLang="en-US" dirty="0"/>
              <a:t>系所属のために勉強に力を入れたいだとか、兼サーしたいという場合でも十分可能だと思います。</a:t>
            </a:r>
            <a:endParaRPr kumimoji="1" lang="en-US" altLang="ja-JP" dirty="0"/>
          </a:p>
          <a:p>
            <a:r>
              <a:rPr kumimoji="1" lang="ja-JP" altLang="en-US" dirty="0"/>
              <a:t>ゆるくてアットホームな雰囲気ということですが、仕事はしっかりこなすものの、だれでも過ごしやすい雰囲気ができていると思います。</a:t>
            </a:r>
            <a:endParaRPr kumimoji="1" lang="en-US" altLang="ja-JP" dirty="0"/>
          </a:p>
          <a:p>
            <a:r>
              <a:rPr kumimoji="1" lang="ja-JP" altLang="en-US" dirty="0"/>
              <a:t>最後は、人数が多すぎず、みんなと仲良くなりやすいということです。</a:t>
            </a:r>
            <a:endParaRPr kumimoji="1" lang="en-US" altLang="ja-JP"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6</a:t>
            </a:fld>
            <a:endParaRPr kumimoji="1" lang="ja-JP" altLang="en-US"/>
          </a:p>
        </p:txBody>
      </p:sp>
    </p:spTree>
    <p:extLst>
      <p:ext uri="{BB962C8B-B14F-4D97-AF65-F5344CB8AC3E}">
        <p14:creationId xmlns:p14="http://schemas.microsoft.com/office/powerpoint/2010/main" val="160913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具体的にネットワーク局に入った後は何やるの</a:t>
            </a:r>
            <a:endParaRPr kumimoji="1" lang="en-US" altLang="ja-JP" dirty="0"/>
          </a:p>
          <a:p>
            <a:r>
              <a:rPr kumimoji="1" lang="ja-JP" altLang="en-US" dirty="0"/>
              <a:t>→読み上げる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7</a:t>
            </a:fld>
            <a:endParaRPr kumimoji="1" lang="ja-JP" altLang="en-US"/>
          </a:p>
        </p:txBody>
      </p:sp>
    </p:spTree>
    <p:extLst>
      <p:ext uri="{BB962C8B-B14F-4D97-AF65-F5344CB8AC3E}">
        <p14:creationId xmlns:p14="http://schemas.microsoft.com/office/powerpoint/2010/main" val="3367876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上のリンクか、</a:t>
            </a:r>
            <a:endParaRPr kumimoji="1" lang="en-US" altLang="ja-JP" dirty="0"/>
          </a:p>
          <a:p>
            <a:r>
              <a:rPr kumimoji="1" lang="en-US" altLang="ja-JP" dirty="0" err="1"/>
              <a:t>Codepen</a:t>
            </a:r>
            <a:r>
              <a:rPr kumimoji="1" lang="en-US" altLang="ja-JP" dirty="0"/>
              <a:t> </a:t>
            </a:r>
            <a:r>
              <a:rPr kumimoji="1" lang="ja-JP" altLang="en-US" dirty="0"/>
              <a:t>と検索して、</a:t>
            </a:r>
            <a:r>
              <a:rPr kumimoji="1" lang="en-US" altLang="ja-JP" dirty="0"/>
              <a:t>search Pens </a:t>
            </a:r>
            <a:r>
              <a:rPr kumimoji="1" lang="ja-JP" altLang="en-US" dirty="0"/>
              <a:t>→ネ局体験で検索</a:t>
            </a:r>
            <a:endParaRPr kumimoji="1" lang="en-US" altLang="ja-JP" dirty="0"/>
          </a:p>
          <a:p>
            <a:r>
              <a:rPr kumimoji="1" lang="ja-JP" altLang="en-US" dirty="0"/>
              <a:t>→</a:t>
            </a:r>
            <a:r>
              <a:rPr kumimoji="1" lang="en-US" altLang="ja-JP" dirty="0"/>
              <a:t>newest </a:t>
            </a:r>
            <a:r>
              <a:rPr kumimoji="1" lang="en-US" altLang="ja-JP" dirty="0" err="1"/>
              <a:t>first,Title&amp;description</a:t>
            </a:r>
            <a:r>
              <a:rPr kumimoji="1" lang="ja-JP" altLang="en-US" dirty="0"/>
              <a:t>を設定する。</a:t>
            </a:r>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8</a:t>
            </a:fld>
            <a:endParaRPr kumimoji="1" lang="ja-JP" altLang="en-US"/>
          </a:p>
        </p:txBody>
      </p:sp>
    </p:spTree>
    <p:extLst>
      <p:ext uri="{BB962C8B-B14F-4D97-AF65-F5344CB8AC3E}">
        <p14:creationId xmlns:p14="http://schemas.microsoft.com/office/powerpoint/2010/main" val="100209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0E1E22D-E46B-4EE0-8B66-41DCE45977B4}" type="slidenum">
              <a:rPr kumimoji="1" lang="ja-JP" altLang="en-US" smtClean="0"/>
              <a:t>9</a:t>
            </a:fld>
            <a:endParaRPr kumimoji="1" lang="ja-JP" altLang="en-US"/>
          </a:p>
        </p:txBody>
      </p:sp>
    </p:spTree>
    <p:extLst>
      <p:ext uri="{BB962C8B-B14F-4D97-AF65-F5344CB8AC3E}">
        <p14:creationId xmlns:p14="http://schemas.microsoft.com/office/powerpoint/2010/main" val="3985867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154173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3453546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90999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1908782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70133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2093412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732732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1367156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267943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14550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33903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212283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424570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3518488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282909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9B4515-D921-4687-A7C7-A48EAEABAF0D}" type="datetimeFigureOut">
              <a:rPr kumimoji="1" lang="ja-JP" altLang="en-US" smtClean="0"/>
              <a:t>2024/4/19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306186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9B4515-D921-4687-A7C7-A48EAEABAF0D}" type="datetimeFigureOut">
              <a:rPr kumimoji="1" lang="ja-JP" altLang="en-US" smtClean="0"/>
              <a:t>2024/4/19</a:t>
            </a:fld>
            <a:endParaRPr kumimoji="1" lang="ja-JP"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6DED324-A793-4622-8F80-8B973A787022}" type="slidenum">
              <a:rPr kumimoji="1" lang="ja-JP" altLang="en-US" smtClean="0"/>
              <a:t>‹#›</a:t>
            </a:fld>
            <a:endParaRPr kumimoji="1" lang="ja-JP" altLang="en-US"/>
          </a:p>
        </p:txBody>
      </p:sp>
    </p:spTree>
    <p:extLst>
      <p:ext uri="{BB962C8B-B14F-4D97-AF65-F5344CB8AC3E}">
        <p14:creationId xmlns:p14="http://schemas.microsoft.com/office/powerpoint/2010/main" val="31803736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kumimoji="1"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021D4-3495-0D00-23F6-22D83A956D95}"/>
              </a:ext>
            </a:extLst>
          </p:cNvPr>
          <p:cNvSpPr>
            <a:spLocks noGrp="1"/>
          </p:cNvSpPr>
          <p:nvPr>
            <p:ph type="ctrTitle"/>
          </p:nvPr>
        </p:nvSpPr>
        <p:spPr>
          <a:xfrm>
            <a:off x="684211" y="685799"/>
            <a:ext cx="8716963" cy="2971801"/>
          </a:xfrm>
        </p:spPr>
        <p:txBody>
          <a:bodyPr>
            <a:normAutofit/>
          </a:bodyPr>
          <a:lstStyle/>
          <a:p>
            <a:r>
              <a:rPr kumimoji="1" lang="en-US" altLang="ja-JP" sz="7200" dirty="0">
                <a:solidFill>
                  <a:schemeClr val="accent4">
                    <a:lumMod val="40000"/>
                    <a:lumOff val="60000"/>
                  </a:schemeClr>
                </a:solidFill>
              </a:rPr>
              <a:t>JIZI </a:t>
            </a:r>
            <a:r>
              <a:rPr kumimoji="1" lang="ja-JP" altLang="en-US" sz="7200" dirty="0">
                <a:solidFill>
                  <a:schemeClr val="accent4">
                    <a:lumMod val="40000"/>
                    <a:lumOff val="60000"/>
                  </a:schemeClr>
                </a:solidFill>
              </a:rPr>
              <a:t>ネットワーク局</a:t>
            </a:r>
          </a:p>
        </p:txBody>
      </p:sp>
      <p:sp>
        <p:nvSpPr>
          <p:cNvPr id="3" name="字幕 2">
            <a:extLst>
              <a:ext uri="{FF2B5EF4-FFF2-40B4-BE49-F238E27FC236}">
                <a16:creationId xmlns:a16="http://schemas.microsoft.com/office/drawing/2014/main" id="{3624D32C-FCBA-104F-9492-2EF4C2A83AB0}"/>
              </a:ext>
            </a:extLst>
          </p:cNvPr>
          <p:cNvSpPr>
            <a:spLocks noGrp="1"/>
          </p:cNvSpPr>
          <p:nvPr>
            <p:ph type="subTitle" idx="1"/>
          </p:nvPr>
        </p:nvSpPr>
        <p:spPr/>
        <p:txBody>
          <a:bodyPr>
            <a:normAutofit/>
          </a:bodyPr>
          <a:lstStyle/>
          <a:p>
            <a:r>
              <a:rPr lang="ja-JP" altLang="en-US" sz="5400" dirty="0">
                <a:solidFill>
                  <a:schemeClr val="accent5">
                    <a:lumMod val="40000"/>
                    <a:lumOff val="60000"/>
                  </a:schemeClr>
                </a:solidFill>
              </a:rPr>
              <a:t>局</a:t>
            </a:r>
            <a:r>
              <a:rPr kumimoji="1" lang="ja-JP" altLang="en-US" sz="5400" dirty="0">
                <a:solidFill>
                  <a:schemeClr val="accent5">
                    <a:lumMod val="40000"/>
                    <a:lumOff val="60000"/>
                  </a:schemeClr>
                </a:solidFill>
              </a:rPr>
              <a:t>体験</a:t>
            </a:r>
          </a:p>
        </p:txBody>
      </p:sp>
    </p:spTree>
    <p:extLst>
      <p:ext uri="{BB962C8B-B14F-4D97-AF65-F5344CB8AC3E}">
        <p14:creationId xmlns:p14="http://schemas.microsoft.com/office/powerpoint/2010/main" val="266604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D4F75B-75A1-BA01-C16A-65568AC77A9E}"/>
              </a:ext>
            </a:extLst>
          </p:cNvPr>
          <p:cNvSpPr>
            <a:spLocks noGrp="1"/>
          </p:cNvSpPr>
          <p:nvPr>
            <p:ph type="title"/>
          </p:nvPr>
        </p:nvSpPr>
        <p:spPr>
          <a:xfrm>
            <a:off x="960437" y="392641"/>
            <a:ext cx="8534400" cy="1507067"/>
          </a:xfrm>
        </p:spPr>
        <p:txBody>
          <a:bodyPr>
            <a:normAutofit/>
          </a:bodyPr>
          <a:lstStyle/>
          <a:p>
            <a:r>
              <a:rPr kumimoji="1" lang="en-US" altLang="ja-JP" sz="6600" dirty="0">
                <a:solidFill>
                  <a:schemeClr val="accent4">
                    <a:lumMod val="40000"/>
                    <a:lumOff val="60000"/>
                  </a:schemeClr>
                </a:solidFill>
              </a:rPr>
              <a:t>JIZI</a:t>
            </a:r>
            <a:r>
              <a:rPr kumimoji="1" lang="ja-JP" altLang="en-US" sz="6600" dirty="0">
                <a:solidFill>
                  <a:schemeClr val="accent4">
                    <a:lumMod val="40000"/>
                    <a:lumOff val="60000"/>
                  </a:schemeClr>
                </a:solidFill>
              </a:rPr>
              <a:t>とは</a:t>
            </a:r>
          </a:p>
        </p:txBody>
      </p:sp>
      <p:sp>
        <p:nvSpPr>
          <p:cNvPr id="3" name="コンテンツ プレースホルダー 2">
            <a:extLst>
              <a:ext uri="{FF2B5EF4-FFF2-40B4-BE49-F238E27FC236}">
                <a16:creationId xmlns:a16="http://schemas.microsoft.com/office/drawing/2014/main" id="{D8527877-813D-5064-0B1A-14AE618A1115}"/>
              </a:ext>
            </a:extLst>
          </p:cNvPr>
          <p:cNvSpPr>
            <a:spLocks noGrp="1"/>
          </p:cNvSpPr>
          <p:nvPr>
            <p:ph idx="1"/>
          </p:nvPr>
        </p:nvSpPr>
        <p:spPr>
          <a:xfrm>
            <a:off x="1600200" y="2268008"/>
            <a:ext cx="8991600" cy="3615267"/>
          </a:xfrm>
        </p:spPr>
        <p:txBody>
          <a:bodyPr>
            <a:normAutofit/>
          </a:bodyPr>
          <a:lstStyle/>
          <a:p>
            <a:pPr marL="0" indent="0" algn="ctr">
              <a:buNone/>
            </a:pPr>
            <a:r>
              <a:rPr kumimoji="1" lang="ja-JP" altLang="en-US" sz="4400" dirty="0">
                <a:solidFill>
                  <a:schemeClr val="accent5">
                    <a:lumMod val="40000"/>
                    <a:lumOff val="60000"/>
                  </a:schemeClr>
                </a:solidFill>
              </a:rPr>
              <a:t>東工大の学園祭である</a:t>
            </a:r>
            <a:endParaRPr kumimoji="1" lang="en-US" altLang="ja-JP" sz="4400" dirty="0">
              <a:solidFill>
                <a:schemeClr val="accent5">
                  <a:lumMod val="40000"/>
                  <a:lumOff val="60000"/>
                </a:schemeClr>
              </a:solidFill>
            </a:endParaRPr>
          </a:p>
          <a:p>
            <a:pPr marL="0" indent="0" algn="ctr">
              <a:buNone/>
            </a:pPr>
            <a:r>
              <a:rPr kumimoji="1" lang="ja-JP" altLang="en-US" sz="6000" dirty="0">
                <a:solidFill>
                  <a:schemeClr val="accent4">
                    <a:lumMod val="40000"/>
                    <a:lumOff val="60000"/>
                  </a:schemeClr>
                </a:solidFill>
              </a:rPr>
              <a:t>工大祭</a:t>
            </a:r>
            <a:endParaRPr kumimoji="1" lang="en-US" altLang="ja-JP" sz="6000" dirty="0">
              <a:solidFill>
                <a:schemeClr val="accent4">
                  <a:lumMod val="40000"/>
                  <a:lumOff val="60000"/>
                </a:schemeClr>
              </a:solidFill>
            </a:endParaRPr>
          </a:p>
          <a:p>
            <a:pPr marL="0" indent="0" algn="ctr">
              <a:buNone/>
            </a:pPr>
            <a:r>
              <a:rPr kumimoji="1" lang="ja-JP" altLang="en-US" sz="4400" dirty="0">
                <a:solidFill>
                  <a:schemeClr val="accent5">
                    <a:lumMod val="40000"/>
                    <a:lumOff val="60000"/>
                  </a:schemeClr>
                </a:solidFill>
              </a:rPr>
              <a:t>を</a:t>
            </a:r>
            <a:r>
              <a:rPr lang="en-US" altLang="ja-JP" sz="4400" dirty="0">
                <a:solidFill>
                  <a:schemeClr val="accent5">
                    <a:lumMod val="40000"/>
                    <a:lumOff val="60000"/>
                  </a:schemeClr>
                </a:solidFill>
              </a:rPr>
              <a:t>1</a:t>
            </a:r>
            <a:r>
              <a:rPr lang="ja-JP" altLang="en-US" sz="4400" dirty="0">
                <a:solidFill>
                  <a:schemeClr val="accent5">
                    <a:lumMod val="40000"/>
                    <a:lumOff val="60000"/>
                  </a:schemeClr>
                </a:solidFill>
              </a:rPr>
              <a:t>から作り上げるサークルです</a:t>
            </a:r>
            <a:r>
              <a:rPr lang="en-US" altLang="ja-JP" sz="4400" dirty="0">
                <a:solidFill>
                  <a:schemeClr val="accent5">
                    <a:lumMod val="40000"/>
                    <a:lumOff val="60000"/>
                  </a:schemeClr>
                </a:solidFill>
              </a:rPr>
              <a:t>!!!</a:t>
            </a:r>
          </a:p>
          <a:p>
            <a:pPr marL="0" indent="0">
              <a:buNone/>
            </a:pPr>
            <a:endParaRPr kumimoji="1" lang="ja-JP" altLang="en-US" dirty="0"/>
          </a:p>
        </p:txBody>
      </p:sp>
    </p:spTree>
    <p:extLst>
      <p:ext uri="{BB962C8B-B14F-4D97-AF65-F5344CB8AC3E}">
        <p14:creationId xmlns:p14="http://schemas.microsoft.com/office/powerpoint/2010/main" val="319343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1AF09-7FA5-ADDC-9BD2-8E8C85A950AD}"/>
              </a:ext>
            </a:extLst>
          </p:cNvPr>
          <p:cNvSpPr>
            <a:spLocks noGrp="1"/>
          </p:cNvSpPr>
          <p:nvPr>
            <p:ph type="title"/>
          </p:nvPr>
        </p:nvSpPr>
        <p:spPr>
          <a:xfrm>
            <a:off x="571917" y="434071"/>
            <a:ext cx="8534400" cy="1507067"/>
          </a:xfrm>
        </p:spPr>
        <p:txBody>
          <a:bodyPr>
            <a:normAutofit/>
          </a:bodyPr>
          <a:lstStyle/>
          <a:p>
            <a:r>
              <a:rPr kumimoji="1" lang="en-US" altLang="ja-JP" sz="6000" dirty="0">
                <a:solidFill>
                  <a:schemeClr val="accent4">
                    <a:lumMod val="40000"/>
                    <a:lumOff val="60000"/>
                  </a:schemeClr>
                </a:solidFill>
              </a:rPr>
              <a:t>JIZI</a:t>
            </a:r>
            <a:r>
              <a:rPr lang="ja-JP" altLang="en-US" sz="6000" dirty="0">
                <a:solidFill>
                  <a:schemeClr val="accent4">
                    <a:lumMod val="40000"/>
                    <a:lumOff val="60000"/>
                  </a:schemeClr>
                </a:solidFill>
              </a:rPr>
              <a:t>の簡単な組織構造</a:t>
            </a:r>
            <a:endParaRPr kumimoji="1" lang="ja-JP" altLang="en-US" sz="6000" dirty="0">
              <a:solidFill>
                <a:schemeClr val="accent4">
                  <a:lumMod val="40000"/>
                  <a:lumOff val="60000"/>
                </a:schemeClr>
              </a:solidFill>
            </a:endParaRPr>
          </a:p>
        </p:txBody>
      </p:sp>
      <p:sp>
        <p:nvSpPr>
          <p:cNvPr id="3" name="コンテンツ プレースホルダー 2">
            <a:extLst>
              <a:ext uri="{FF2B5EF4-FFF2-40B4-BE49-F238E27FC236}">
                <a16:creationId xmlns:a16="http://schemas.microsoft.com/office/drawing/2014/main" id="{4856A965-245E-48AB-B3D0-4473DAE4D5AF}"/>
              </a:ext>
            </a:extLst>
          </p:cNvPr>
          <p:cNvSpPr>
            <a:spLocks noGrp="1"/>
          </p:cNvSpPr>
          <p:nvPr>
            <p:ph idx="1"/>
          </p:nvPr>
        </p:nvSpPr>
        <p:spPr>
          <a:xfrm>
            <a:off x="1027905" y="1941138"/>
            <a:ext cx="2940979" cy="1379008"/>
          </a:xfrm>
        </p:spPr>
        <p:txBody>
          <a:bodyPr>
            <a:normAutofit/>
          </a:bodyPr>
          <a:lstStyle/>
          <a:p>
            <a:pPr marL="0" indent="0">
              <a:buNone/>
            </a:pPr>
            <a:r>
              <a:rPr lang="ja-JP" altLang="en-US" sz="4000" dirty="0">
                <a:solidFill>
                  <a:schemeClr val="accent5">
                    <a:lumMod val="60000"/>
                    <a:lumOff val="40000"/>
                  </a:schemeClr>
                </a:solidFill>
              </a:rPr>
              <a:t>大学→学院</a:t>
            </a:r>
            <a:endParaRPr lang="en-US" altLang="ja-JP" sz="4000" dirty="0">
              <a:solidFill>
                <a:schemeClr val="accent5">
                  <a:lumMod val="60000"/>
                  <a:lumOff val="40000"/>
                </a:schemeClr>
              </a:solidFill>
            </a:endParaRPr>
          </a:p>
        </p:txBody>
      </p:sp>
      <p:sp>
        <p:nvSpPr>
          <p:cNvPr id="5" name="テキスト ボックス 4">
            <a:extLst>
              <a:ext uri="{FF2B5EF4-FFF2-40B4-BE49-F238E27FC236}">
                <a16:creationId xmlns:a16="http://schemas.microsoft.com/office/drawing/2014/main" id="{CB1FC070-53FE-6374-AE13-AD8E34D879D3}"/>
              </a:ext>
            </a:extLst>
          </p:cNvPr>
          <p:cNvSpPr txBox="1"/>
          <p:nvPr/>
        </p:nvSpPr>
        <p:spPr>
          <a:xfrm>
            <a:off x="7646958" y="2245602"/>
            <a:ext cx="2417761" cy="769441"/>
          </a:xfrm>
          <a:prstGeom prst="rect">
            <a:avLst/>
          </a:prstGeom>
          <a:noFill/>
        </p:spPr>
        <p:txBody>
          <a:bodyPr wrap="square">
            <a:spAutoFit/>
          </a:bodyPr>
          <a:lstStyle/>
          <a:p>
            <a:r>
              <a:rPr lang="en-US" altLang="ja-JP" sz="4400" dirty="0">
                <a:solidFill>
                  <a:schemeClr val="accent5">
                    <a:lumMod val="60000"/>
                    <a:lumOff val="40000"/>
                  </a:schemeClr>
                </a:solidFill>
              </a:rPr>
              <a:t>JIZI</a:t>
            </a:r>
            <a:r>
              <a:rPr lang="ja-JP" altLang="en-US" sz="4400" dirty="0">
                <a:solidFill>
                  <a:schemeClr val="accent5">
                    <a:lumMod val="60000"/>
                    <a:lumOff val="40000"/>
                  </a:schemeClr>
                </a:solidFill>
              </a:rPr>
              <a:t>→局</a:t>
            </a:r>
          </a:p>
        </p:txBody>
      </p:sp>
      <p:pic>
        <p:nvPicPr>
          <p:cNvPr id="19" name="図 18">
            <a:extLst>
              <a:ext uri="{FF2B5EF4-FFF2-40B4-BE49-F238E27FC236}">
                <a16:creationId xmlns:a16="http://schemas.microsoft.com/office/drawing/2014/main" id="{E8A3EF65-DC44-AD78-3C3A-34BE3CB37D48}"/>
              </a:ext>
            </a:extLst>
          </p:cNvPr>
          <p:cNvPicPr>
            <a:picLocks noChangeAspect="1"/>
          </p:cNvPicPr>
          <p:nvPr/>
        </p:nvPicPr>
        <p:blipFill>
          <a:blip r:embed="rId3"/>
          <a:stretch>
            <a:fillRect/>
          </a:stretch>
        </p:blipFill>
        <p:spPr>
          <a:xfrm>
            <a:off x="218889" y="3429000"/>
            <a:ext cx="5491087" cy="2572966"/>
          </a:xfrm>
          <a:prstGeom prst="rect">
            <a:avLst/>
          </a:prstGeom>
        </p:spPr>
      </p:pic>
      <p:grpSp>
        <p:nvGrpSpPr>
          <p:cNvPr id="21" name="グループ化 20">
            <a:extLst>
              <a:ext uri="{FF2B5EF4-FFF2-40B4-BE49-F238E27FC236}">
                <a16:creationId xmlns:a16="http://schemas.microsoft.com/office/drawing/2014/main" id="{C0DFFE9D-2A8A-08DD-192C-CF94446A960D}"/>
              </a:ext>
            </a:extLst>
          </p:cNvPr>
          <p:cNvGrpSpPr/>
          <p:nvPr/>
        </p:nvGrpSpPr>
        <p:grpSpPr>
          <a:xfrm>
            <a:off x="6730373" y="3431735"/>
            <a:ext cx="4806631" cy="2570231"/>
            <a:chOff x="6730373" y="3431735"/>
            <a:chExt cx="4238851" cy="1963395"/>
          </a:xfrm>
        </p:grpSpPr>
        <p:sp>
          <p:nvSpPr>
            <p:cNvPr id="6" name="正方形/長方形 5">
              <a:extLst>
                <a:ext uri="{FF2B5EF4-FFF2-40B4-BE49-F238E27FC236}">
                  <a16:creationId xmlns:a16="http://schemas.microsoft.com/office/drawing/2014/main" id="{86CB569B-6A04-D471-34EB-79A132D17E1A}"/>
                </a:ext>
              </a:extLst>
            </p:cNvPr>
            <p:cNvSpPr/>
            <p:nvPr/>
          </p:nvSpPr>
          <p:spPr>
            <a:xfrm>
              <a:off x="8370259" y="3431735"/>
              <a:ext cx="952500" cy="428625"/>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5">
                      <a:lumMod val="60000"/>
                      <a:lumOff val="40000"/>
                    </a:schemeClr>
                  </a:solidFill>
                </a:rPr>
                <a:t>JIZI</a:t>
              </a:r>
              <a:endParaRPr kumimoji="1" lang="ja-JP" altLang="en-US" dirty="0">
                <a:solidFill>
                  <a:schemeClr val="accent5">
                    <a:lumMod val="60000"/>
                    <a:lumOff val="40000"/>
                  </a:schemeClr>
                </a:solidFill>
              </a:endParaRPr>
            </a:p>
          </p:txBody>
        </p:sp>
        <p:sp>
          <p:nvSpPr>
            <p:cNvPr id="7" name="正方形/長方形 6">
              <a:extLst>
                <a:ext uri="{FF2B5EF4-FFF2-40B4-BE49-F238E27FC236}">
                  <a16:creationId xmlns:a16="http://schemas.microsoft.com/office/drawing/2014/main" id="{4AFA3692-900E-2E3A-6D1B-024D1CF116BB}"/>
                </a:ext>
              </a:extLst>
            </p:cNvPr>
            <p:cNvSpPr/>
            <p:nvPr/>
          </p:nvSpPr>
          <p:spPr>
            <a:xfrm>
              <a:off x="6730373" y="4873714"/>
              <a:ext cx="958057" cy="44555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accent5">
                      <a:lumMod val="60000"/>
                      <a:lumOff val="40000"/>
                    </a:schemeClr>
                  </a:solidFill>
                </a:rPr>
                <a:t>△△局</a:t>
              </a:r>
            </a:p>
          </p:txBody>
        </p:sp>
        <p:sp>
          <p:nvSpPr>
            <p:cNvPr id="9" name="正方形/長方形 8">
              <a:extLst>
                <a:ext uri="{FF2B5EF4-FFF2-40B4-BE49-F238E27FC236}">
                  <a16:creationId xmlns:a16="http://schemas.microsoft.com/office/drawing/2014/main" id="{0BE93CDF-D131-B509-BDB3-D8CD4A970EA6}"/>
                </a:ext>
              </a:extLst>
            </p:cNvPr>
            <p:cNvSpPr/>
            <p:nvPr/>
          </p:nvSpPr>
          <p:spPr>
            <a:xfrm>
              <a:off x="8370259" y="4873714"/>
              <a:ext cx="952500" cy="445558"/>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5">
                      <a:lumMod val="60000"/>
                      <a:lumOff val="40000"/>
                    </a:schemeClr>
                  </a:solidFill>
                </a:rPr>
                <a:t>××</a:t>
              </a:r>
              <a:r>
                <a:rPr kumimoji="1" lang="ja-JP" altLang="en-US" dirty="0">
                  <a:solidFill>
                    <a:schemeClr val="accent5">
                      <a:lumMod val="60000"/>
                      <a:lumOff val="40000"/>
                    </a:schemeClr>
                  </a:solidFill>
                </a:rPr>
                <a:t>局</a:t>
              </a:r>
            </a:p>
          </p:txBody>
        </p:sp>
        <p:cxnSp>
          <p:nvCxnSpPr>
            <p:cNvPr id="11" name="直線コネクタ 10">
              <a:extLst>
                <a:ext uri="{FF2B5EF4-FFF2-40B4-BE49-F238E27FC236}">
                  <a16:creationId xmlns:a16="http://schemas.microsoft.com/office/drawing/2014/main" id="{638BD5A2-4BF4-EF7D-6A3F-E617411C12F2}"/>
                </a:ext>
              </a:extLst>
            </p:cNvPr>
            <p:cNvCxnSpPr>
              <a:stCxn id="6" idx="2"/>
              <a:endCxn id="9" idx="0"/>
            </p:cNvCxnSpPr>
            <p:nvPr/>
          </p:nvCxnSpPr>
          <p:spPr>
            <a:xfrm>
              <a:off x="8846509" y="3860360"/>
              <a:ext cx="0" cy="1044000"/>
            </a:xfrm>
            <a:prstGeom prst="line">
              <a:avLst/>
            </a:prstGeom>
            <a:ln>
              <a:solidFill>
                <a:schemeClr val="tx2">
                  <a:lumMod val="20000"/>
                  <a:lumOff val="80000"/>
                </a:schemeClr>
              </a:solidFill>
            </a:ln>
          </p:spPr>
          <p:style>
            <a:lnRef idx="3">
              <a:schemeClr val="dk1"/>
            </a:lnRef>
            <a:fillRef idx="0">
              <a:schemeClr val="dk1"/>
            </a:fillRef>
            <a:effectRef idx="2">
              <a:schemeClr val="dk1"/>
            </a:effectRef>
            <a:fontRef idx="minor">
              <a:schemeClr val="tx1"/>
            </a:fontRef>
          </p:style>
        </p:cxnSp>
        <p:pic>
          <p:nvPicPr>
            <p:cNvPr id="12" name="図 11">
              <a:extLst>
                <a:ext uri="{FF2B5EF4-FFF2-40B4-BE49-F238E27FC236}">
                  <a16:creationId xmlns:a16="http://schemas.microsoft.com/office/drawing/2014/main" id="{6620B5DC-88BB-B814-6A2F-300BAEC6699A}"/>
                </a:ext>
              </a:extLst>
            </p:cNvPr>
            <p:cNvPicPr>
              <a:picLocks noChangeAspect="1"/>
            </p:cNvPicPr>
            <p:nvPr/>
          </p:nvPicPr>
          <p:blipFill>
            <a:blip r:embed="rId4"/>
            <a:stretch>
              <a:fillRect/>
            </a:stretch>
          </p:blipFill>
          <p:spPr>
            <a:xfrm rot="5400000">
              <a:off x="8799013" y="2667989"/>
              <a:ext cx="94197" cy="3334546"/>
            </a:xfrm>
            <a:prstGeom prst="rect">
              <a:avLst/>
            </a:prstGeom>
          </p:spPr>
        </p:pic>
        <p:pic>
          <p:nvPicPr>
            <p:cNvPr id="13" name="図 12">
              <a:extLst>
                <a:ext uri="{FF2B5EF4-FFF2-40B4-BE49-F238E27FC236}">
                  <a16:creationId xmlns:a16="http://schemas.microsoft.com/office/drawing/2014/main" id="{B54DAD05-916D-C289-23DB-CA1B179AC204}"/>
                </a:ext>
              </a:extLst>
            </p:cNvPr>
            <p:cNvPicPr>
              <a:picLocks noChangeAspect="1"/>
            </p:cNvPicPr>
            <p:nvPr/>
          </p:nvPicPr>
          <p:blipFill>
            <a:blip r:embed="rId4"/>
            <a:stretch>
              <a:fillRect/>
            </a:stretch>
          </p:blipFill>
          <p:spPr>
            <a:xfrm flipH="1">
              <a:off x="10478454" y="4288163"/>
              <a:ext cx="47100" cy="630485"/>
            </a:xfrm>
            <a:prstGeom prst="rect">
              <a:avLst/>
            </a:prstGeom>
          </p:spPr>
        </p:pic>
        <p:pic>
          <p:nvPicPr>
            <p:cNvPr id="14" name="図 13">
              <a:extLst>
                <a:ext uri="{FF2B5EF4-FFF2-40B4-BE49-F238E27FC236}">
                  <a16:creationId xmlns:a16="http://schemas.microsoft.com/office/drawing/2014/main" id="{8BE25269-0FA2-9664-75A7-A7E35D54F4D3}"/>
                </a:ext>
              </a:extLst>
            </p:cNvPr>
            <p:cNvPicPr>
              <a:picLocks noChangeAspect="1"/>
            </p:cNvPicPr>
            <p:nvPr/>
          </p:nvPicPr>
          <p:blipFill>
            <a:blip r:embed="rId5"/>
            <a:stretch>
              <a:fillRect/>
            </a:stretch>
          </p:blipFill>
          <p:spPr>
            <a:xfrm>
              <a:off x="7187794" y="4276418"/>
              <a:ext cx="48772" cy="627942"/>
            </a:xfrm>
            <a:prstGeom prst="rect">
              <a:avLst/>
            </a:prstGeom>
          </p:spPr>
        </p:pic>
        <p:pic>
          <p:nvPicPr>
            <p:cNvPr id="20" name="図 19">
              <a:extLst>
                <a:ext uri="{FF2B5EF4-FFF2-40B4-BE49-F238E27FC236}">
                  <a16:creationId xmlns:a16="http://schemas.microsoft.com/office/drawing/2014/main" id="{80ED286F-6205-DBBB-C309-B7B4894C3F7B}"/>
                </a:ext>
              </a:extLst>
            </p:cNvPr>
            <p:cNvPicPr>
              <a:picLocks noChangeAspect="1"/>
            </p:cNvPicPr>
            <p:nvPr/>
          </p:nvPicPr>
          <p:blipFill>
            <a:blip r:embed="rId6"/>
            <a:stretch>
              <a:fillRect/>
            </a:stretch>
          </p:blipFill>
          <p:spPr>
            <a:xfrm>
              <a:off x="9987683" y="4870829"/>
              <a:ext cx="981541" cy="524301"/>
            </a:xfrm>
            <a:prstGeom prst="rect">
              <a:avLst/>
            </a:prstGeom>
          </p:spPr>
        </p:pic>
      </p:grpSp>
    </p:spTree>
    <p:extLst>
      <p:ext uri="{BB962C8B-B14F-4D97-AF65-F5344CB8AC3E}">
        <p14:creationId xmlns:p14="http://schemas.microsoft.com/office/powerpoint/2010/main" val="25967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6A03A0-10F4-3FC1-2B99-29888B6232F1}"/>
              </a:ext>
            </a:extLst>
          </p:cNvPr>
          <p:cNvSpPr>
            <a:spLocks noGrp="1"/>
          </p:cNvSpPr>
          <p:nvPr>
            <p:ph type="title"/>
          </p:nvPr>
        </p:nvSpPr>
        <p:spPr>
          <a:xfrm>
            <a:off x="684212" y="296332"/>
            <a:ext cx="8534400" cy="1507067"/>
          </a:xfrm>
        </p:spPr>
        <p:txBody>
          <a:bodyPr>
            <a:normAutofit/>
          </a:bodyPr>
          <a:lstStyle/>
          <a:p>
            <a:r>
              <a:rPr kumimoji="1" lang="en-US" altLang="ja-JP" sz="6000" dirty="0">
                <a:solidFill>
                  <a:schemeClr val="accent4">
                    <a:lumMod val="40000"/>
                    <a:lumOff val="60000"/>
                  </a:schemeClr>
                </a:solidFill>
              </a:rPr>
              <a:t>JIZI</a:t>
            </a:r>
            <a:r>
              <a:rPr lang="ja-JP" altLang="en-US" sz="6000" dirty="0">
                <a:solidFill>
                  <a:schemeClr val="accent4">
                    <a:lumMod val="40000"/>
                    <a:lumOff val="60000"/>
                  </a:schemeClr>
                </a:solidFill>
              </a:rPr>
              <a:t>の組織構造</a:t>
            </a:r>
            <a:endParaRPr kumimoji="1" lang="ja-JP" altLang="en-US" sz="6000" dirty="0">
              <a:solidFill>
                <a:schemeClr val="accent4">
                  <a:lumMod val="40000"/>
                  <a:lumOff val="60000"/>
                </a:schemeClr>
              </a:solidFill>
            </a:endParaRPr>
          </a:p>
        </p:txBody>
      </p:sp>
      <p:sp>
        <p:nvSpPr>
          <p:cNvPr id="3" name="コンテンツ プレースホルダー 2">
            <a:extLst>
              <a:ext uri="{FF2B5EF4-FFF2-40B4-BE49-F238E27FC236}">
                <a16:creationId xmlns:a16="http://schemas.microsoft.com/office/drawing/2014/main" id="{5CE07D4E-83CB-E3C7-BAC2-9202B3941241}"/>
              </a:ext>
            </a:extLst>
          </p:cNvPr>
          <p:cNvSpPr>
            <a:spLocks noGrp="1"/>
          </p:cNvSpPr>
          <p:nvPr>
            <p:ph idx="1"/>
          </p:nvPr>
        </p:nvSpPr>
        <p:spPr>
          <a:xfrm>
            <a:off x="684212" y="1803399"/>
            <a:ext cx="9043448" cy="4296565"/>
          </a:xfrm>
        </p:spPr>
        <p:txBody>
          <a:bodyPr>
            <a:noAutofit/>
          </a:bodyPr>
          <a:lstStyle/>
          <a:p>
            <a:r>
              <a:rPr lang="ja-JP" altLang="en-US" sz="3200" dirty="0">
                <a:solidFill>
                  <a:schemeClr val="accent5">
                    <a:lumMod val="60000"/>
                    <a:lumOff val="40000"/>
                  </a:schemeClr>
                </a:solidFill>
              </a:rPr>
              <a:t>ネットワーク局</a:t>
            </a:r>
            <a:endParaRPr lang="en-US" altLang="ja-JP" sz="3200" dirty="0">
              <a:solidFill>
                <a:schemeClr val="accent5">
                  <a:lumMod val="60000"/>
                  <a:lumOff val="40000"/>
                </a:schemeClr>
              </a:solidFill>
            </a:endParaRPr>
          </a:p>
          <a:p>
            <a:r>
              <a:rPr kumimoji="1" lang="ja-JP" altLang="en-US" sz="3200" dirty="0">
                <a:solidFill>
                  <a:schemeClr val="accent5">
                    <a:lumMod val="60000"/>
                    <a:lumOff val="40000"/>
                  </a:schemeClr>
                </a:solidFill>
              </a:rPr>
              <a:t>渉内局</a:t>
            </a:r>
            <a:endParaRPr kumimoji="1" lang="en-US" altLang="ja-JP" sz="3200" dirty="0">
              <a:solidFill>
                <a:schemeClr val="accent5">
                  <a:lumMod val="60000"/>
                  <a:lumOff val="40000"/>
                </a:schemeClr>
              </a:solidFill>
            </a:endParaRPr>
          </a:p>
          <a:p>
            <a:r>
              <a:rPr kumimoji="1" lang="ja-JP" altLang="en-US" sz="3200" dirty="0">
                <a:solidFill>
                  <a:schemeClr val="accent5">
                    <a:lumMod val="60000"/>
                    <a:lumOff val="40000"/>
                  </a:schemeClr>
                </a:solidFill>
              </a:rPr>
              <a:t>渉外局</a:t>
            </a:r>
            <a:endParaRPr kumimoji="1" lang="en-US" altLang="ja-JP" sz="3200" dirty="0">
              <a:solidFill>
                <a:schemeClr val="accent5">
                  <a:lumMod val="60000"/>
                  <a:lumOff val="40000"/>
                </a:schemeClr>
              </a:solidFill>
            </a:endParaRPr>
          </a:p>
          <a:p>
            <a:r>
              <a:rPr lang="ja-JP" altLang="en-US" sz="3200" dirty="0">
                <a:solidFill>
                  <a:schemeClr val="accent5">
                    <a:lumMod val="60000"/>
                    <a:lumOff val="40000"/>
                  </a:schemeClr>
                </a:solidFill>
              </a:rPr>
              <a:t>企画局</a:t>
            </a:r>
            <a:endParaRPr lang="en-US" altLang="ja-JP" sz="3200" dirty="0">
              <a:solidFill>
                <a:schemeClr val="accent5">
                  <a:lumMod val="60000"/>
                  <a:lumOff val="40000"/>
                </a:schemeClr>
              </a:solidFill>
            </a:endParaRPr>
          </a:p>
          <a:p>
            <a:r>
              <a:rPr kumimoji="1" lang="ja-JP" altLang="en-US" sz="3200" dirty="0">
                <a:solidFill>
                  <a:schemeClr val="accent5">
                    <a:lumMod val="60000"/>
                    <a:lumOff val="40000"/>
                  </a:schemeClr>
                </a:solidFill>
              </a:rPr>
              <a:t>編集局</a:t>
            </a:r>
            <a:endParaRPr kumimoji="1" lang="en-US" altLang="ja-JP" sz="3200" dirty="0">
              <a:solidFill>
                <a:schemeClr val="accent5">
                  <a:lumMod val="60000"/>
                  <a:lumOff val="40000"/>
                </a:schemeClr>
              </a:solidFill>
            </a:endParaRPr>
          </a:p>
          <a:p>
            <a:r>
              <a:rPr kumimoji="1" lang="ja-JP" altLang="en-US" sz="3200" dirty="0">
                <a:solidFill>
                  <a:schemeClr val="accent5">
                    <a:lumMod val="60000"/>
                    <a:lumOff val="40000"/>
                  </a:schemeClr>
                </a:solidFill>
              </a:rPr>
              <a:t>広報局</a:t>
            </a:r>
            <a:endParaRPr kumimoji="1" lang="en-US" altLang="ja-JP" sz="3200" dirty="0">
              <a:solidFill>
                <a:schemeClr val="accent5">
                  <a:lumMod val="60000"/>
                  <a:lumOff val="40000"/>
                </a:schemeClr>
              </a:solidFill>
            </a:endParaRPr>
          </a:p>
        </p:txBody>
      </p:sp>
      <p:pic>
        <p:nvPicPr>
          <p:cNvPr id="5" name="図 4">
            <a:extLst>
              <a:ext uri="{FF2B5EF4-FFF2-40B4-BE49-F238E27FC236}">
                <a16:creationId xmlns:a16="http://schemas.microsoft.com/office/drawing/2014/main" id="{4EC4F201-FB45-1E85-099A-FB887F056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721" y="1714499"/>
            <a:ext cx="2193619" cy="2193619"/>
          </a:xfrm>
          <a:prstGeom prst="rect">
            <a:avLst/>
          </a:prstGeom>
        </p:spPr>
      </p:pic>
      <p:pic>
        <p:nvPicPr>
          <p:cNvPr id="7" name="図 6">
            <a:extLst>
              <a:ext uri="{FF2B5EF4-FFF2-40B4-BE49-F238E27FC236}">
                <a16:creationId xmlns:a16="http://schemas.microsoft.com/office/drawing/2014/main" id="{F2D76A96-FD85-0B5C-64E1-410240C1C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7415" y="1714499"/>
            <a:ext cx="2081197" cy="219362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pic>
        <p:nvPicPr>
          <p:cNvPr id="9" name="図 8">
            <a:extLst>
              <a:ext uri="{FF2B5EF4-FFF2-40B4-BE49-F238E27FC236}">
                <a16:creationId xmlns:a16="http://schemas.microsoft.com/office/drawing/2014/main" id="{A791CAF6-200E-4509-9456-EEE7E9B7CD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6543" y="1566169"/>
            <a:ext cx="2163432" cy="2490281"/>
          </a:xfrm>
          <a:prstGeom prst="rect">
            <a:avLst/>
          </a:prstGeom>
        </p:spPr>
      </p:pic>
      <p:pic>
        <p:nvPicPr>
          <p:cNvPr id="13" name="図 12">
            <a:extLst>
              <a:ext uri="{FF2B5EF4-FFF2-40B4-BE49-F238E27FC236}">
                <a16:creationId xmlns:a16="http://schemas.microsoft.com/office/drawing/2014/main" id="{F812C35D-4828-E5DC-F6FB-C035987CBF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1477" y="4392904"/>
            <a:ext cx="2208211" cy="2208211"/>
          </a:xfrm>
          <a:prstGeom prst="rect">
            <a:avLst/>
          </a:prstGeom>
        </p:spPr>
      </p:pic>
      <p:pic>
        <p:nvPicPr>
          <p:cNvPr id="15" name="図 14">
            <a:extLst>
              <a:ext uri="{FF2B5EF4-FFF2-40B4-BE49-F238E27FC236}">
                <a16:creationId xmlns:a16="http://schemas.microsoft.com/office/drawing/2014/main" id="{1DC90828-075B-C6EF-11E7-285D32E89E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86543" y="4392904"/>
            <a:ext cx="2192754" cy="2192754"/>
          </a:xfrm>
          <a:prstGeom prst="rect">
            <a:avLst/>
          </a:prstGeom>
        </p:spPr>
      </p:pic>
      <p:pic>
        <p:nvPicPr>
          <p:cNvPr id="17" name="図 16">
            <a:extLst>
              <a:ext uri="{FF2B5EF4-FFF2-40B4-BE49-F238E27FC236}">
                <a16:creationId xmlns:a16="http://schemas.microsoft.com/office/drawing/2014/main" id="{01E17805-2A54-FFB9-8825-AF3F71FAECC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20313" y="4353457"/>
            <a:ext cx="2192755" cy="2192755"/>
          </a:xfrm>
          <a:prstGeom prst="rect">
            <a:avLst/>
          </a:prstGeom>
        </p:spPr>
      </p:pic>
    </p:spTree>
    <p:extLst>
      <p:ext uri="{BB962C8B-B14F-4D97-AF65-F5344CB8AC3E}">
        <p14:creationId xmlns:p14="http://schemas.microsoft.com/office/powerpoint/2010/main" val="313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B32B9-6641-2CEB-68B6-265DDBADE4D8}"/>
              </a:ext>
            </a:extLst>
          </p:cNvPr>
          <p:cNvSpPr>
            <a:spLocks noGrp="1"/>
          </p:cNvSpPr>
          <p:nvPr>
            <p:ph type="title"/>
          </p:nvPr>
        </p:nvSpPr>
        <p:spPr>
          <a:xfrm>
            <a:off x="684212" y="498992"/>
            <a:ext cx="8751618" cy="1507067"/>
          </a:xfrm>
        </p:spPr>
        <p:txBody>
          <a:bodyPr>
            <a:noAutofit/>
          </a:bodyPr>
          <a:lstStyle/>
          <a:p>
            <a:r>
              <a:rPr kumimoji="1" lang="ja-JP" altLang="en-US" sz="6000" dirty="0">
                <a:solidFill>
                  <a:schemeClr val="accent4">
                    <a:lumMod val="40000"/>
                    <a:lumOff val="60000"/>
                  </a:schemeClr>
                </a:solidFill>
              </a:rPr>
              <a:t>ネットワーク局について</a:t>
            </a:r>
          </a:p>
        </p:txBody>
      </p:sp>
      <p:sp>
        <p:nvSpPr>
          <p:cNvPr id="3" name="コンテンツ プレースホルダー 2">
            <a:extLst>
              <a:ext uri="{FF2B5EF4-FFF2-40B4-BE49-F238E27FC236}">
                <a16:creationId xmlns:a16="http://schemas.microsoft.com/office/drawing/2014/main" id="{3FFC5252-524A-147D-A230-35E45E1170C4}"/>
              </a:ext>
            </a:extLst>
          </p:cNvPr>
          <p:cNvSpPr>
            <a:spLocks noGrp="1"/>
          </p:cNvSpPr>
          <p:nvPr>
            <p:ph idx="1"/>
          </p:nvPr>
        </p:nvSpPr>
        <p:spPr>
          <a:xfrm>
            <a:off x="684212" y="2446969"/>
            <a:ext cx="10506302" cy="3615267"/>
          </a:xfrm>
        </p:spPr>
        <p:txBody>
          <a:bodyPr>
            <a:noAutofit/>
          </a:bodyPr>
          <a:lstStyle/>
          <a:p>
            <a:r>
              <a:rPr kumimoji="1" lang="en-US" altLang="ja-JP" sz="4000" dirty="0">
                <a:solidFill>
                  <a:schemeClr val="accent5">
                    <a:lumMod val="60000"/>
                    <a:lumOff val="40000"/>
                  </a:schemeClr>
                </a:solidFill>
              </a:rPr>
              <a:t>Web</a:t>
            </a:r>
            <a:r>
              <a:rPr kumimoji="1" lang="ja-JP" altLang="en-US" sz="4000" dirty="0">
                <a:solidFill>
                  <a:schemeClr val="accent5">
                    <a:lumMod val="60000"/>
                    <a:lumOff val="40000"/>
                  </a:schemeClr>
                </a:solidFill>
              </a:rPr>
              <a:t>ページを作る局</a:t>
            </a:r>
            <a:endParaRPr kumimoji="1" lang="en-US" altLang="ja-JP" sz="4000" dirty="0">
              <a:solidFill>
                <a:schemeClr val="accent5">
                  <a:lumMod val="60000"/>
                  <a:lumOff val="40000"/>
                </a:schemeClr>
              </a:solidFill>
            </a:endParaRPr>
          </a:p>
          <a:p>
            <a:r>
              <a:rPr lang="ja-JP" altLang="en-US" sz="4000" dirty="0">
                <a:solidFill>
                  <a:schemeClr val="accent5">
                    <a:lumMod val="60000"/>
                    <a:lumOff val="40000"/>
                  </a:schemeClr>
                </a:solidFill>
              </a:rPr>
              <a:t>公式サイト、新歓サイトなどを作ってます</a:t>
            </a:r>
            <a:endParaRPr kumimoji="1" lang="en-US" altLang="ja-JP" sz="4000" dirty="0">
              <a:solidFill>
                <a:schemeClr val="accent5">
                  <a:lumMod val="60000"/>
                  <a:lumOff val="40000"/>
                </a:schemeClr>
              </a:solidFill>
            </a:endParaRPr>
          </a:p>
          <a:p>
            <a:r>
              <a:rPr kumimoji="1" lang="ja-JP" altLang="en-US" sz="4000" dirty="0">
                <a:solidFill>
                  <a:schemeClr val="accent5">
                    <a:lumMod val="60000"/>
                    <a:lumOff val="40000"/>
                  </a:schemeClr>
                </a:solidFill>
              </a:rPr>
              <a:t>メールアドレスの管理などもやってます</a:t>
            </a:r>
            <a:endParaRPr kumimoji="1" lang="en-US" altLang="ja-JP" sz="4000" dirty="0">
              <a:solidFill>
                <a:schemeClr val="accent5">
                  <a:lumMod val="60000"/>
                  <a:lumOff val="40000"/>
                </a:schemeClr>
              </a:solidFill>
            </a:endParaRPr>
          </a:p>
          <a:p>
            <a:r>
              <a:rPr kumimoji="1" lang="ja-JP" altLang="en-US" sz="4000" dirty="0">
                <a:solidFill>
                  <a:schemeClr val="accent5">
                    <a:lumMod val="60000"/>
                    <a:lumOff val="40000"/>
                  </a:schemeClr>
                </a:solidFill>
              </a:rPr>
              <a:t>少数精鋭ながら影響力は絶大</a:t>
            </a:r>
          </a:p>
        </p:txBody>
      </p:sp>
    </p:spTree>
    <p:extLst>
      <p:ext uri="{BB962C8B-B14F-4D97-AF65-F5344CB8AC3E}">
        <p14:creationId xmlns:p14="http://schemas.microsoft.com/office/powerpoint/2010/main" val="277039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A31FA-BDDC-40ED-050D-BD9EEF6C7796}"/>
              </a:ext>
            </a:extLst>
          </p:cNvPr>
          <p:cNvSpPr>
            <a:spLocks noGrp="1"/>
          </p:cNvSpPr>
          <p:nvPr>
            <p:ph type="title"/>
          </p:nvPr>
        </p:nvSpPr>
        <p:spPr>
          <a:xfrm>
            <a:off x="684212" y="333620"/>
            <a:ext cx="10784699" cy="1507067"/>
          </a:xfrm>
        </p:spPr>
        <p:txBody>
          <a:bodyPr>
            <a:noAutofit/>
          </a:bodyPr>
          <a:lstStyle/>
          <a:p>
            <a:r>
              <a:rPr lang="ja-JP" altLang="en-US" sz="5400" dirty="0">
                <a:solidFill>
                  <a:schemeClr val="accent4">
                    <a:lumMod val="40000"/>
                    <a:lumOff val="60000"/>
                  </a:schemeClr>
                </a:solidFill>
              </a:rPr>
              <a:t>ネットワーク局のここがすごい</a:t>
            </a:r>
            <a:r>
              <a:rPr lang="en-US" altLang="ja-JP" sz="5400" dirty="0">
                <a:solidFill>
                  <a:schemeClr val="accent4">
                    <a:lumMod val="40000"/>
                    <a:lumOff val="60000"/>
                  </a:schemeClr>
                </a:solidFill>
              </a:rPr>
              <a:t>!!!</a:t>
            </a:r>
            <a:endParaRPr kumimoji="1" lang="ja-JP" altLang="en-US" sz="5400" dirty="0">
              <a:solidFill>
                <a:schemeClr val="accent4">
                  <a:lumMod val="40000"/>
                  <a:lumOff val="60000"/>
                </a:schemeClr>
              </a:solidFill>
            </a:endParaRPr>
          </a:p>
        </p:txBody>
      </p:sp>
      <p:sp>
        <p:nvSpPr>
          <p:cNvPr id="3" name="コンテンツ プレースホルダー 2">
            <a:extLst>
              <a:ext uri="{FF2B5EF4-FFF2-40B4-BE49-F238E27FC236}">
                <a16:creationId xmlns:a16="http://schemas.microsoft.com/office/drawing/2014/main" id="{27997ABB-2D3F-7B8E-4BFF-2A07E04EA227}"/>
              </a:ext>
            </a:extLst>
          </p:cNvPr>
          <p:cNvSpPr>
            <a:spLocks noGrp="1"/>
          </p:cNvSpPr>
          <p:nvPr>
            <p:ph idx="1"/>
          </p:nvPr>
        </p:nvSpPr>
        <p:spPr>
          <a:xfrm>
            <a:off x="684211" y="2446507"/>
            <a:ext cx="10784699" cy="3615267"/>
          </a:xfrm>
        </p:spPr>
        <p:txBody>
          <a:bodyPr>
            <a:normAutofit/>
          </a:bodyPr>
          <a:lstStyle/>
          <a:p>
            <a:r>
              <a:rPr lang="ja-JP" altLang="en-US" sz="4000" dirty="0">
                <a:solidFill>
                  <a:schemeClr val="accent5">
                    <a:lumMod val="60000"/>
                    <a:lumOff val="40000"/>
                  </a:schemeClr>
                </a:solidFill>
              </a:rPr>
              <a:t>専門性、将来性◎</a:t>
            </a:r>
            <a:endParaRPr lang="en-US" altLang="ja-JP" sz="4000" dirty="0">
              <a:solidFill>
                <a:schemeClr val="accent5">
                  <a:lumMod val="60000"/>
                  <a:lumOff val="40000"/>
                </a:schemeClr>
              </a:solidFill>
            </a:endParaRPr>
          </a:p>
          <a:p>
            <a:r>
              <a:rPr lang="ja-JP" altLang="en-US" sz="4000" dirty="0">
                <a:solidFill>
                  <a:schemeClr val="accent5">
                    <a:lumMod val="60000"/>
                    <a:lumOff val="40000"/>
                  </a:schemeClr>
                </a:solidFill>
              </a:rPr>
              <a:t>基本的に時間的拘束は少なめ</a:t>
            </a:r>
            <a:endParaRPr lang="en-US" altLang="ja-JP" sz="4000" dirty="0">
              <a:solidFill>
                <a:schemeClr val="accent5">
                  <a:lumMod val="60000"/>
                  <a:lumOff val="40000"/>
                </a:schemeClr>
              </a:solidFill>
            </a:endParaRPr>
          </a:p>
          <a:p>
            <a:r>
              <a:rPr lang="ja-JP" altLang="en-US" sz="4000" dirty="0">
                <a:solidFill>
                  <a:schemeClr val="accent5">
                    <a:lumMod val="60000"/>
                    <a:lumOff val="40000"/>
                  </a:schemeClr>
                </a:solidFill>
              </a:rPr>
              <a:t>ゆるくてアットホームな雰囲気</a:t>
            </a:r>
            <a:endParaRPr lang="en-US" altLang="ja-JP" sz="4000" dirty="0">
              <a:solidFill>
                <a:schemeClr val="accent5">
                  <a:lumMod val="60000"/>
                  <a:lumOff val="40000"/>
                </a:schemeClr>
              </a:solidFill>
            </a:endParaRPr>
          </a:p>
          <a:p>
            <a:r>
              <a:rPr lang="ja-JP" altLang="en-US" sz="4000" dirty="0">
                <a:solidFill>
                  <a:schemeClr val="accent5">
                    <a:lumMod val="60000"/>
                    <a:lumOff val="40000"/>
                  </a:schemeClr>
                </a:solidFill>
              </a:rPr>
              <a:t>人数が多すぎず、みんなと仲良くなりやすい</a:t>
            </a:r>
            <a:endParaRPr lang="en-US" altLang="ja-JP" sz="4000" dirty="0">
              <a:solidFill>
                <a:schemeClr val="accent5">
                  <a:lumMod val="60000"/>
                  <a:lumOff val="40000"/>
                </a:schemeClr>
              </a:solidFill>
            </a:endParaRPr>
          </a:p>
          <a:p>
            <a:endParaRPr kumimoji="1" lang="en-US" altLang="ja-JP" dirty="0"/>
          </a:p>
        </p:txBody>
      </p:sp>
    </p:spTree>
    <p:extLst>
      <p:ext uri="{BB962C8B-B14F-4D97-AF65-F5344CB8AC3E}">
        <p14:creationId xmlns:p14="http://schemas.microsoft.com/office/powerpoint/2010/main" val="121703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3507F-DA5A-DEDA-27E6-852BE91637A7}"/>
              </a:ext>
            </a:extLst>
          </p:cNvPr>
          <p:cNvSpPr>
            <a:spLocks noGrp="1"/>
          </p:cNvSpPr>
          <p:nvPr>
            <p:ph type="title"/>
          </p:nvPr>
        </p:nvSpPr>
        <p:spPr>
          <a:xfrm>
            <a:off x="684211" y="469809"/>
            <a:ext cx="10492870" cy="1507067"/>
          </a:xfrm>
        </p:spPr>
        <p:txBody>
          <a:bodyPr>
            <a:noAutofit/>
          </a:bodyPr>
          <a:lstStyle/>
          <a:p>
            <a:r>
              <a:rPr kumimoji="1" lang="ja-JP" altLang="en-US" sz="5400" dirty="0">
                <a:solidFill>
                  <a:schemeClr val="accent4">
                    <a:lumMod val="40000"/>
                    <a:lumOff val="60000"/>
                  </a:schemeClr>
                </a:solidFill>
              </a:rPr>
              <a:t>ネットワーク局のスケジュール</a:t>
            </a:r>
          </a:p>
        </p:txBody>
      </p:sp>
      <p:sp>
        <p:nvSpPr>
          <p:cNvPr id="3" name="コンテンツ プレースホルダー 2">
            <a:extLst>
              <a:ext uri="{FF2B5EF4-FFF2-40B4-BE49-F238E27FC236}">
                <a16:creationId xmlns:a16="http://schemas.microsoft.com/office/drawing/2014/main" id="{75379D5C-2DCF-BB1A-DCDA-04A4E8625E37}"/>
              </a:ext>
            </a:extLst>
          </p:cNvPr>
          <p:cNvSpPr>
            <a:spLocks noGrp="1"/>
          </p:cNvSpPr>
          <p:nvPr>
            <p:ph idx="1"/>
          </p:nvPr>
        </p:nvSpPr>
        <p:spPr>
          <a:xfrm>
            <a:off x="684211" y="2027675"/>
            <a:ext cx="9199090" cy="4492018"/>
          </a:xfrm>
        </p:spPr>
        <p:txBody>
          <a:bodyPr>
            <a:normAutofit fontScale="85000" lnSpcReduction="20000"/>
          </a:bodyPr>
          <a:lstStyle/>
          <a:p>
            <a:r>
              <a:rPr kumimoji="1" lang="en-US" altLang="ja-JP" sz="3600" dirty="0">
                <a:solidFill>
                  <a:schemeClr val="accent5">
                    <a:lumMod val="60000"/>
                    <a:lumOff val="40000"/>
                  </a:schemeClr>
                </a:solidFill>
              </a:rPr>
              <a:t>1</a:t>
            </a:r>
            <a:r>
              <a:rPr kumimoji="1" lang="ja-JP" altLang="en-US" sz="3600" dirty="0">
                <a:solidFill>
                  <a:schemeClr val="accent5">
                    <a:lumMod val="60000"/>
                    <a:lumOff val="40000"/>
                  </a:schemeClr>
                </a:solidFill>
              </a:rPr>
              <a:t>年次</a:t>
            </a:r>
            <a:endParaRPr kumimoji="1" lang="en-US" altLang="ja-JP" sz="3600" dirty="0">
              <a:solidFill>
                <a:schemeClr val="accent5">
                  <a:lumMod val="60000"/>
                  <a:lumOff val="40000"/>
                </a:schemeClr>
              </a:solidFill>
            </a:endParaRPr>
          </a:p>
          <a:p>
            <a:pPr marL="0" indent="0">
              <a:buNone/>
            </a:pPr>
            <a:r>
              <a:rPr lang="en-US" altLang="ja-JP" sz="3600" dirty="0">
                <a:solidFill>
                  <a:schemeClr val="accent5">
                    <a:lumMod val="60000"/>
                    <a:lumOff val="40000"/>
                  </a:schemeClr>
                </a:solidFill>
              </a:rPr>
              <a:t>	</a:t>
            </a:r>
            <a:r>
              <a:rPr lang="en-US" altLang="ja-JP" sz="3400" dirty="0">
                <a:solidFill>
                  <a:schemeClr val="accent5">
                    <a:lumMod val="60000"/>
                    <a:lumOff val="40000"/>
                  </a:schemeClr>
                </a:solidFill>
              </a:rPr>
              <a:t>7</a:t>
            </a:r>
            <a:r>
              <a:rPr lang="ja-JP" altLang="en-US" sz="3400" dirty="0">
                <a:solidFill>
                  <a:schemeClr val="accent5">
                    <a:lumMod val="60000"/>
                    <a:lumOff val="40000"/>
                  </a:schemeClr>
                </a:solidFill>
              </a:rPr>
              <a:t>月あたり</a:t>
            </a:r>
            <a:r>
              <a:rPr lang="ja-JP" altLang="en-US" sz="3400">
                <a:solidFill>
                  <a:schemeClr val="accent5">
                    <a:lumMod val="60000"/>
                    <a:lumOff val="40000"/>
                  </a:schemeClr>
                </a:solidFill>
              </a:rPr>
              <a:t>に行われる梅雨合宿</a:t>
            </a:r>
            <a:r>
              <a:rPr lang="ja-JP" altLang="en-US" sz="3400" dirty="0">
                <a:solidFill>
                  <a:schemeClr val="accent5">
                    <a:lumMod val="60000"/>
                    <a:lumOff val="40000"/>
                  </a:schemeClr>
                </a:solidFill>
              </a:rPr>
              <a:t>の</a:t>
            </a:r>
            <a:r>
              <a:rPr lang="en-US" altLang="ja-JP" sz="3400" dirty="0">
                <a:solidFill>
                  <a:schemeClr val="accent5">
                    <a:lumMod val="60000"/>
                    <a:lumOff val="40000"/>
                  </a:schemeClr>
                </a:solidFill>
              </a:rPr>
              <a:t>web</a:t>
            </a:r>
            <a:r>
              <a:rPr lang="ja-JP" altLang="en-US" sz="3400" dirty="0">
                <a:solidFill>
                  <a:schemeClr val="accent5">
                    <a:lumMod val="60000"/>
                    <a:lumOff val="40000"/>
                  </a:schemeClr>
                </a:solidFill>
              </a:rPr>
              <a:t>ページ作り</a:t>
            </a:r>
            <a:endParaRPr lang="en-US" altLang="ja-JP" sz="3400" dirty="0">
              <a:solidFill>
                <a:schemeClr val="accent5">
                  <a:lumMod val="60000"/>
                  <a:lumOff val="40000"/>
                </a:schemeClr>
              </a:solidFill>
            </a:endParaRPr>
          </a:p>
          <a:p>
            <a:pPr marL="0" indent="0">
              <a:buNone/>
            </a:pPr>
            <a:r>
              <a:rPr kumimoji="1" lang="en-US" altLang="ja-JP" sz="3400" dirty="0">
                <a:solidFill>
                  <a:schemeClr val="accent5">
                    <a:lumMod val="60000"/>
                    <a:lumOff val="40000"/>
                  </a:schemeClr>
                </a:solidFill>
              </a:rPr>
              <a:t>	12</a:t>
            </a:r>
            <a:r>
              <a:rPr kumimoji="1" lang="ja-JP" altLang="en-US" sz="3400" dirty="0">
                <a:solidFill>
                  <a:schemeClr val="accent5">
                    <a:lumMod val="60000"/>
                    <a:lumOff val="40000"/>
                  </a:schemeClr>
                </a:solidFill>
              </a:rPr>
              <a:t>月あたりに行われる冬合宿の</a:t>
            </a:r>
            <a:r>
              <a:rPr kumimoji="1" lang="en-US" altLang="ja-JP" sz="3400" dirty="0">
                <a:solidFill>
                  <a:schemeClr val="accent5">
                    <a:lumMod val="60000"/>
                    <a:lumOff val="40000"/>
                  </a:schemeClr>
                </a:solidFill>
              </a:rPr>
              <a:t>web</a:t>
            </a:r>
            <a:r>
              <a:rPr kumimoji="1" lang="ja-JP" altLang="en-US" sz="3400" dirty="0">
                <a:solidFill>
                  <a:schemeClr val="accent5">
                    <a:lumMod val="60000"/>
                    <a:lumOff val="40000"/>
                  </a:schemeClr>
                </a:solidFill>
              </a:rPr>
              <a:t>ページ作り</a:t>
            </a:r>
            <a:endParaRPr kumimoji="1" lang="en-US" altLang="ja-JP" sz="3400" dirty="0">
              <a:solidFill>
                <a:schemeClr val="accent5">
                  <a:lumMod val="60000"/>
                  <a:lumOff val="40000"/>
                </a:schemeClr>
              </a:solidFill>
            </a:endParaRPr>
          </a:p>
          <a:p>
            <a:pPr marL="0" indent="0">
              <a:buNone/>
            </a:pPr>
            <a:r>
              <a:rPr lang="en-US" altLang="ja-JP" sz="3400" dirty="0">
                <a:solidFill>
                  <a:schemeClr val="accent5">
                    <a:lumMod val="60000"/>
                    <a:lumOff val="40000"/>
                  </a:schemeClr>
                </a:solidFill>
              </a:rPr>
              <a:t>	3</a:t>
            </a:r>
            <a:r>
              <a:rPr lang="ja-JP" altLang="en-US" sz="3400" dirty="0">
                <a:solidFill>
                  <a:schemeClr val="accent5">
                    <a:lumMod val="60000"/>
                    <a:lumOff val="40000"/>
                  </a:schemeClr>
                </a:solidFill>
              </a:rPr>
              <a:t>月あたりに新歓の</a:t>
            </a:r>
            <a:r>
              <a:rPr lang="en-US" altLang="ja-JP" sz="3400" dirty="0">
                <a:solidFill>
                  <a:schemeClr val="accent5">
                    <a:lumMod val="60000"/>
                    <a:lumOff val="40000"/>
                  </a:schemeClr>
                </a:solidFill>
              </a:rPr>
              <a:t>web</a:t>
            </a:r>
            <a:r>
              <a:rPr lang="ja-JP" altLang="en-US" sz="3400" dirty="0">
                <a:solidFill>
                  <a:schemeClr val="accent5">
                    <a:lumMod val="60000"/>
                    <a:lumOff val="40000"/>
                  </a:schemeClr>
                </a:solidFill>
              </a:rPr>
              <a:t>ページ作り</a:t>
            </a:r>
            <a:endParaRPr kumimoji="1" lang="en-US" altLang="ja-JP" sz="3400" dirty="0">
              <a:solidFill>
                <a:schemeClr val="accent5">
                  <a:lumMod val="60000"/>
                  <a:lumOff val="40000"/>
                </a:schemeClr>
              </a:solidFill>
            </a:endParaRPr>
          </a:p>
          <a:p>
            <a:r>
              <a:rPr lang="en-US" altLang="ja-JP" sz="3600" dirty="0">
                <a:solidFill>
                  <a:schemeClr val="accent5">
                    <a:lumMod val="60000"/>
                    <a:lumOff val="40000"/>
                  </a:schemeClr>
                </a:solidFill>
              </a:rPr>
              <a:t>2</a:t>
            </a:r>
            <a:r>
              <a:rPr lang="ja-JP" altLang="en-US" sz="3600" dirty="0">
                <a:solidFill>
                  <a:schemeClr val="accent5">
                    <a:lumMod val="60000"/>
                    <a:lumOff val="40000"/>
                  </a:schemeClr>
                </a:solidFill>
              </a:rPr>
              <a:t>年次以降</a:t>
            </a:r>
            <a:endParaRPr lang="en-US" altLang="ja-JP" sz="3600" dirty="0">
              <a:solidFill>
                <a:schemeClr val="accent5">
                  <a:lumMod val="60000"/>
                  <a:lumOff val="40000"/>
                </a:schemeClr>
              </a:solidFill>
            </a:endParaRPr>
          </a:p>
          <a:p>
            <a:pPr marL="0" indent="0">
              <a:buNone/>
            </a:pPr>
            <a:r>
              <a:rPr kumimoji="1" lang="en-US" altLang="ja-JP" sz="3600" dirty="0">
                <a:solidFill>
                  <a:schemeClr val="accent5">
                    <a:lumMod val="60000"/>
                    <a:lumOff val="40000"/>
                  </a:schemeClr>
                </a:solidFill>
              </a:rPr>
              <a:t>	</a:t>
            </a:r>
            <a:r>
              <a:rPr kumimoji="1" lang="en-US" altLang="ja-JP" sz="3400" dirty="0">
                <a:solidFill>
                  <a:schemeClr val="accent5">
                    <a:lumMod val="60000"/>
                    <a:lumOff val="40000"/>
                  </a:schemeClr>
                </a:solidFill>
              </a:rPr>
              <a:t>4</a:t>
            </a:r>
            <a:r>
              <a:rPr kumimoji="1" lang="ja-JP" altLang="en-US" sz="3400" dirty="0">
                <a:solidFill>
                  <a:schemeClr val="accent5">
                    <a:lumMod val="60000"/>
                    <a:lumOff val="40000"/>
                  </a:schemeClr>
                </a:solidFill>
              </a:rPr>
              <a:t>月</a:t>
            </a:r>
            <a:r>
              <a:rPr lang="ja-JP" altLang="en-US" sz="3400" dirty="0">
                <a:solidFill>
                  <a:schemeClr val="accent5">
                    <a:lumMod val="60000"/>
                    <a:lumOff val="40000"/>
                  </a:schemeClr>
                </a:solidFill>
              </a:rPr>
              <a:t>から</a:t>
            </a:r>
            <a:r>
              <a:rPr kumimoji="1" lang="ja-JP" altLang="en-US" sz="3400" dirty="0">
                <a:solidFill>
                  <a:schemeClr val="accent5">
                    <a:lumMod val="60000"/>
                    <a:lumOff val="40000"/>
                  </a:schemeClr>
                </a:solidFill>
              </a:rPr>
              <a:t>公式サイト作り</a:t>
            </a:r>
            <a:endParaRPr kumimoji="1" lang="en-US" altLang="ja-JP" sz="3400" dirty="0">
              <a:solidFill>
                <a:schemeClr val="accent5">
                  <a:lumMod val="60000"/>
                  <a:lumOff val="40000"/>
                </a:schemeClr>
              </a:solidFill>
            </a:endParaRPr>
          </a:p>
          <a:p>
            <a:pPr marL="0" indent="0">
              <a:buNone/>
            </a:pPr>
            <a:r>
              <a:rPr kumimoji="1" lang="en-US" altLang="ja-JP" sz="3400" dirty="0">
                <a:solidFill>
                  <a:schemeClr val="accent5">
                    <a:lumMod val="60000"/>
                    <a:lumOff val="40000"/>
                  </a:schemeClr>
                </a:solidFill>
              </a:rPr>
              <a:t>	3</a:t>
            </a:r>
            <a:r>
              <a:rPr kumimoji="1" lang="ja-JP" altLang="en-US" sz="3400" dirty="0">
                <a:solidFill>
                  <a:schemeClr val="accent5">
                    <a:lumMod val="60000"/>
                    <a:lumOff val="40000"/>
                  </a:schemeClr>
                </a:solidFill>
              </a:rPr>
              <a:t>月あたりに新歓の</a:t>
            </a:r>
            <a:r>
              <a:rPr kumimoji="1" lang="en-US" altLang="ja-JP" sz="3400" dirty="0">
                <a:solidFill>
                  <a:schemeClr val="accent5">
                    <a:lumMod val="60000"/>
                    <a:lumOff val="40000"/>
                  </a:schemeClr>
                </a:solidFill>
              </a:rPr>
              <a:t>web</a:t>
            </a:r>
            <a:r>
              <a:rPr kumimoji="1" lang="ja-JP" altLang="en-US" sz="3400" dirty="0">
                <a:solidFill>
                  <a:schemeClr val="accent5">
                    <a:lumMod val="60000"/>
                    <a:lumOff val="40000"/>
                  </a:schemeClr>
                </a:solidFill>
              </a:rPr>
              <a:t>ページ作り</a:t>
            </a:r>
            <a:endParaRPr kumimoji="1" lang="en-US" altLang="ja-JP" sz="3400" dirty="0">
              <a:solidFill>
                <a:schemeClr val="accent5">
                  <a:lumMod val="60000"/>
                  <a:lumOff val="40000"/>
                </a:schemeClr>
              </a:solidFill>
            </a:endParaRPr>
          </a:p>
          <a:p>
            <a:pPr marL="0" indent="0">
              <a:buNone/>
            </a:pPr>
            <a:endParaRPr kumimoji="1" lang="en-US" altLang="ja-JP" dirty="0"/>
          </a:p>
          <a:p>
            <a:pPr marL="0" indent="0">
              <a:buNone/>
            </a:pPr>
            <a:r>
              <a:rPr lang="en-US" altLang="ja-JP" dirty="0"/>
              <a:t>	</a:t>
            </a:r>
            <a:endParaRPr kumimoji="1" lang="ja-JP" altLang="en-US" dirty="0"/>
          </a:p>
        </p:txBody>
      </p:sp>
    </p:spTree>
    <p:extLst>
      <p:ext uri="{BB962C8B-B14F-4D97-AF65-F5344CB8AC3E}">
        <p14:creationId xmlns:p14="http://schemas.microsoft.com/office/powerpoint/2010/main" val="6753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8151A-D5FA-AE11-35CE-86EDA74A963A}"/>
              </a:ext>
            </a:extLst>
          </p:cNvPr>
          <p:cNvSpPr>
            <a:spLocks noGrp="1"/>
          </p:cNvSpPr>
          <p:nvPr>
            <p:ph type="title"/>
          </p:nvPr>
        </p:nvSpPr>
        <p:spPr>
          <a:xfrm>
            <a:off x="684211" y="469809"/>
            <a:ext cx="11290538" cy="1507067"/>
          </a:xfrm>
        </p:spPr>
        <p:txBody>
          <a:bodyPr>
            <a:noAutofit/>
          </a:bodyPr>
          <a:lstStyle/>
          <a:p>
            <a:r>
              <a:rPr kumimoji="1" lang="ja-JP" altLang="en-US" sz="5400" dirty="0">
                <a:solidFill>
                  <a:schemeClr val="accent4">
                    <a:lumMod val="40000"/>
                    <a:lumOff val="60000"/>
                  </a:schemeClr>
                </a:solidFill>
              </a:rPr>
              <a:t>ネットワーク局を体験してみよう</a:t>
            </a:r>
            <a:r>
              <a:rPr kumimoji="1" lang="en-US" altLang="ja-JP" sz="5400" dirty="0">
                <a:solidFill>
                  <a:schemeClr val="accent4">
                    <a:lumMod val="40000"/>
                    <a:lumOff val="60000"/>
                  </a:schemeClr>
                </a:solidFill>
              </a:rPr>
              <a:t>!!!</a:t>
            </a:r>
            <a:endParaRPr kumimoji="1" lang="ja-JP" altLang="en-US" sz="5400" dirty="0">
              <a:solidFill>
                <a:schemeClr val="accent4">
                  <a:lumMod val="40000"/>
                  <a:lumOff val="60000"/>
                </a:schemeClr>
              </a:solidFill>
            </a:endParaRPr>
          </a:p>
        </p:txBody>
      </p:sp>
      <p:sp>
        <p:nvSpPr>
          <p:cNvPr id="3" name="コンテンツ プレースホルダー 2">
            <a:extLst>
              <a:ext uri="{FF2B5EF4-FFF2-40B4-BE49-F238E27FC236}">
                <a16:creationId xmlns:a16="http://schemas.microsoft.com/office/drawing/2014/main" id="{6398CE79-BFB6-0669-D02F-D2FDA86002AF}"/>
              </a:ext>
            </a:extLst>
          </p:cNvPr>
          <p:cNvSpPr>
            <a:spLocks noGrp="1"/>
          </p:cNvSpPr>
          <p:nvPr>
            <p:ph idx="1"/>
          </p:nvPr>
        </p:nvSpPr>
        <p:spPr>
          <a:xfrm>
            <a:off x="684211" y="1672076"/>
            <a:ext cx="8534400" cy="765468"/>
          </a:xfrm>
        </p:spPr>
        <p:txBody>
          <a:bodyPr/>
          <a:lstStyle/>
          <a:p>
            <a:pPr marL="0" indent="0">
              <a:buNone/>
            </a:pPr>
            <a:r>
              <a:rPr kumimoji="1" lang="en-US" altLang="ja-JP" dirty="0"/>
              <a:t>https://codepen.io/tvaaskef-the-encoder/pen/VwNGbmN</a:t>
            </a:r>
            <a:endParaRPr kumimoji="1" lang="ja-JP" altLang="en-US" dirty="0"/>
          </a:p>
        </p:txBody>
      </p:sp>
      <p:pic>
        <p:nvPicPr>
          <p:cNvPr id="5" name="図 4">
            <a:extLst>
              <a:ext uri="{FF2B5EF4-FFF2-40B4-BE49-F238E27FC236}">
                <a16:creationId xmlns:a16="http://schemas.microsoft.com/office/drawing/2014/main" id="{D2A959CA-5B61-8E6C-64CB-8DFE71D9F63E}"/>
              </a:ext>
            </a:extLst>
          </p:cNvPr>
          <p:cNvPicPr>
            <a:picLocks noChangeAspect="1"/>
          </p:cNvPicPr>
          <p:nvPr/>
        </p:nvPicPr>
        <p:blipFill rotWithShape="1">
          <a:blip r:embed="rId3">
            <a:extLst>
              <a:ext uri="{28A0092B-C50C-407E-A947-70E740481C1C}">
                <a14:useLocalDpi xmlns:a14="http://schemas.microsoft.com/office/drawing/2010/main" val="0"/>
              </a:ext>
            </a:extLst>
          </a:blip>
          <a:srcRect t="8141" r="39760" b="44407"/>
          <a:stretch/>
        </p:blipFill>
        <p:spPr>
          <a:xfrm>
            <a:off x="684211" y="2378860"/>
            <a:ext cx="10444644" cy="4370856"/>
          </a:xfrm>
          <a:prstGeom prst="rect">
            <a:avLst/>
          </a:prstGeom>
        </p:spPr>
      </p:pic>
    </p:spTree>
    <p:extLst>
      <p:ext uri="{BB962C8B-B14F-4D97-AF65-F5344CB8AC3E}">
        <p14:creationId xmlns:p14="http://schemas.microsoft.com/office/powerpoint/2010/main" val="33611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B5D7CC-C5F2-D4E0-AF33-A64EF0832AF5}"/>
              </a:ext>
            </a:extLst>
          </p:cNvPr>
          <p:cNvSpPr>
            <a:spLocks noGrp="1"/>
          </p:cNvSpPr>
          <p:nvPr>
            <p:ph type="title"/>
          </p:nvPr>
        </p:nvSpPr>
        <p:spPr>
          <a:xfrm>
            <a:off x="357486" y="451669"/>
            <a:ext cx="11993564" cy="989543"/>
          </a:xfrm>
        </p:spPr>
        <p:txBody>
          <a:bodyPr>
            <a:noAutofit/>
          </a:bodyPr>
          <a:lstStyle/>
          <a:p>
            <a:r>
              <a:rPr lang="ja-JP" altLang="en-US" sz="5400" dirty="0">
                <a:solidFill>
                  <a:schemeClr val="accent4">
                    <a:lumMod val="40000"/>
                    <a:lumOff val="60000"/>
                  </a:schemeClr>
                </a:solidFill>
              </a:rPr>
              <a:t>以下のようなボタンを作って</a:t>
            </a:r>
            <a:r>
              <a:rPr kumimoji="1" lang="ja-JP" altLang="en-US" sz="5400" dirty="0">
                <a:solidFill>
                  <a:schemeClr val="accent4">
                    <a:lumMod val="40000"/>
                    <a:lumOff val="60000"/>
                  </a:schemeClr>
                </a:solidFill>
              </a:rPr>
              <a:t>みよう</a:t>
            </a:r>
            <a:r>
              <a:rPr kumimoji="1" lang="en-US" altLang="ja-JP" sz="5400" dirty="0">
                <a:solidFill>
                  <a:schemeClr val="accent4">
                    <a:lumMod val="40000"/>
                    <a:lumOff val="60000"/>
                  </a:schemeClr>
                </a:solidFill>
              </a:rPr>
              <a:t>!!!</a:t>
            </a:r>
            <a:endParaRPr kumimoji="1" lang="ja-JP" altLang="en-US" sz="5400" dirty="0">
              <a:solidFill>
                <a:schemeClr val="accent4">
                  <a:lumMod val="40000"/>
                  <a:lumOff val="60000"/>
                </a:schemeClr>
              </a:solidFill>
            </a:endParaRPr>
          </a:p>
        </p:txBody>
      </p:sp>
      <p:pic>
        <p:nvPicPr>
          <p:cNvPr id="5" name="コンテンツ プレースホルダー 4">
            <a:extLst>
              <a:ext uri="{FF2B5EF4-FFF2-40B4-BE49-F238E27FC236}">
                <a16:creationId xmlns:a16="http://schemas.microsoft.com/office/drawing/2014/main" id="{6DB5AA9D-32E4-6254-35A6-3A4F2C3D3A0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4294" r="89104" b="28325"/>
          <a:stretch/>
        </p:blipFill>
        <p:spPr>
          <a:xfrm>
            <a:off x="2146425" y="2252173"/>
            <a:ext cx="2297113" cy="826685"/>
          </a:xfrm>
        </p:spPr>
      </p:pic>
      <p:pic>
        <p:nvPicPr>
          <p:cNvPr id="7" name="図 6">
            <a:extLst>
              <a:ext uri="{FF2B5EF4-FFF2-40B4-BE49-F238E27FC236}">
                <a16:creationId xmlns:a16="http://schemas.microsoft.com/office/drawing/2014/main" id="{CEA475E0-033E-0C69-E207-C7599573C53B}"/>
              </a:ext>
            </a:extLst>
          </p:cNvPr>
          <p:cNvPicPr>
            <a:picLocks noChangeAspect="1"/>
          </p:cNvPicPr>
          <p:nvPr/>
        </p:nvPicPr>
        <p:blipFill rotWithShape="1">
          <a:blip r:embed="rId4">
            <a:extLst>
              <a:ext uri="{28A0092B-C50C-407E-A947-70E740481C1C}">
                <a14:useLocalDpi xmlns:a14="http://schemas.microsoft.com/office/drawing/2010/main" val="0"/>
              </a:ext>
            </a:extLst>
          </a:blip>
          <a:srcRect t="64314" r="89110" b="28309"/>
          <a:stretch/>
        </p:blipFill>
        <p:spPr>
          <a:xfrm>
            <a:off x="9141347" y="2252172"/>
            <a:ext cx="2297112" cy="826685"/>
          </a:xfrm>
          <a:prstGeom prst="rect">
            <a:avLst/>
          </a:prstGeom>
        </p:spPr>
      </p:pic>
      <p:sp>
        <p:nvSpPr>
          <p:cNvPr id="9" name="テキスト ボックス 8">
            <a:extLst>
              <a:ext uri="{FF2B5EF4-FFF2-40B4-BE49-F238E27FC236}">
                <a16:creationId xmlns:a16="http://schemas.microsoft.com/office/drawing/2014/main" id="{29F5FFE2-7B1B-2542-E7EE-454EB85E54D0}"/>
              </a:ext>
            </a:extLst>
          </p:cNvPr>
          <p:cNvSpPr txBox="1"/>
          <p:nvPr/>
        </p:nvSpPr>
        <p:spPr>
          <a:xfrm>
            <a:off x="559322" y="2460899"/>
            <a:ext cx="1483519" cy="584775"/>
          </a:xfrm>
          <a:prstGeom prst="rect">
            <a:avLst/>
          </a:prstGeom>
          <a:noFill/>
        </p:spPr>
        <p:txBody>
          <a:bodyPr wrap="square">
            <a:spAutoFit/>
          </a:bodyPr>
          <a:lstStyle/>
          <a:p>
            <a:r>
              <a:rPr lang="ja-JP" altLang="en-US" sz="3200" dirty="0">
                <a:solidFill>
                  <a:schemeClr val="accent5">
                    <a:lumMod val="60000"/>
                    <a:lumOff val="40000"/>
                  </a:schemeClr>
                </a:solidFill>
              </a:rPr>
              <a:t>問題</a:t>
            </a:r>
            <a:r>
              <a:rPr lang="en-US" altLang="ja-JP" sz="3200" dirty="0">
                <a:solidFill>
                  <a:schemeClr val="accent5">
                    <a:lumMod val="60000"/>
                    <a:lumOff val="40000"/>
                  </a:schemeClr>
                </a:solidFill>
              </a:rPr>
              <a:t>1</a:t>
            </a:r>
            <a:endParaRPr lang="ja-JP" altLang="en-US" sz="3200" dirty="0">
              <a:solidFill>
                <a:schemeClr val="accent5">
                  <a:lumMod val="60000"/>
                  <a:lumOff val="40000"/>
                </a:schemeClr>
              </a:solidFill>
            </a:endParaRPr>
          </a:p>
        </p:txBody>
      </p:sp>
      <p:sp>
        <p:nvSpPr>
          <p:cNvPr id="11" name="テキスト ボックス 10">
            <a:extLst>
              <a:ext uri="{FF2B5EF4-FFF2-40B4-BE49-F238E27FC236}">
                <a16:creationId xmlns:a16="http://schemas.microsoft.com/office/drawing/2014/main" id="{A82F809C-CA94-636A-0C00-02E6C8CD89E1}"/>
              </a:ext>
            </a:extLst>
          </p:cNvPr>
          <p:cNvSpPr txBox="1"/>
          <p:nvPr/>
        </p:nvSpPr>
        <p:spPr>
          <a:xfrm>
            <a:off x="559324" y="3771162"/>
            <a:ext cx="1407319" cy="584775"/>
          </a:xfrm>
          <a:prstGeom prst="rect">
            <a:avLst/>
          </a:prstGeom>
          <a:noFill/>
        </p:spPr>
        <p:txBody>
          <a:bodyPr wrap="square">
            <a:spAutoFit/>
          </a:bodyPr>
          <a:lstStyle/>
          <a:p>
            <a:r>
              <a:rPr lang="ja-JP" altLang="en-US" sz="3200" dirty="0">
                <a:solidFill>
                  <a:schemeClr val="accent5">
                    <a:lumMod val="60000"/>
                    <a:lumOff val="40000"/>
                  </a:schemeClr>
                </a:solidFill>
              </a:rPr>
              <a:t>問題</a:t>
            </a:r>
            <a:r>
              <a:rPr lang="en-US" altLang="ja-JP" sz="3200" dirty="0">
                <a:solidFill>
                  <a:schemeClr val="accent5">
                    <a:lumMod val="60000"/>
                    <a:lumOff val="40000"/>
                  </a:schemeClr>
                </a:solidFill>
              </a:rPr>
              <a:t>2</a:t>
            </a:r>
            <a:endParaRPr lang="ja-JP" altLang="en-US" sz="3200" dirty="0">
              <a:solidFill>
                <a:schemeClr val="accent5">
                  <a:lumMod val="60000"/>
                  <a:lumOff val="40000"/>
                </a:schemeClr>
              </a:solidFill>
            </a:endParaRPr>
          </a:p>
        </p:txBody>
      </p:sp>
      <p:sp>
        <p:nvSpPr>
          <p:cNvPr id="13" name="テキスト ボックス 12">
            <a:extLst>
              <a:ext uri="{FF2B5EF4-FFF2-40B4-BE49-F238E27FC236}">
                <a16:creationId xmlns:a16="http://schemas.microsoft.com/office/drawing/2014/main" id="{3CA6B96B-FAC4-AEE2-F9A4-B8815A9A1D4E}"/>
              </a:ext>
            </a:extLst>
          </p:cNvPr>
          <p:cNvSpPr txBox="1"/>
          <p:nvPr/>
        </p:nvSpPr>
        <p:spPr>
          <a:xfrm>
            <a:off x="559324" y="5398791"/>
            <a:ext cx="1300514" cy="584775"/>
          </a:xfrm>
          <a:prstGeom prst="rect">
            <a:avLst/>
          </a:prstGeom>
          <a:noFill/>
        </p:spPr>
        <p:txBody>
          <a:bodyPr wrap="square">
            <a:spAutoFit/>
          </a:bodyPr>
          <a:lstStyle/>
          <a:p>
            <a:r>
              <a:rPr lang="ja-JP" altLang="en-US" sz="3200" dirty="0">
                <a:solidFill>
                  <a:schemeClr val="accent5">
                    <a:lumMod val="60000"/>
                    <a:lumOff val="40000"/>
                  </a:schemeClr>
                </a:solidFill>
              </a:rPr>
              <a:t>問題</a:t>
            </a:r>
            <a:r>
              <a:rPr lang="en-US" altLang="ja-JP" sz="3200" dirty="0">
                <a:solidFill>
                  <a:schemeClr val="accent5">
                    <a:lumMod val="60000"/>
                    <a:lumOff val="40000"/>
                  </a:schemeClr>
                </a:solidFill>
              </a:rPr>
              <a:t>3</a:t>
            </a:r>
            <a:endParaRPr lang="ja-JP" altLang="en-US" sz="3200" dirty="0">
              <a:solidFill>
                <a:schemeClr val="accent5">
                  <a:lumMod val="60000"/>
                  <a:lumOff val="40000"/>
                </a:schemeClr>
              </a:solidFill>
            </a:endParaRPr>
          </a:p>
        </p:txBody>
      </p:sp>
      <p:sp>
        <p:nvSpPr>
          <p:cNvPr id="17" name="テキスト ボックス 16">
            <a:extLst>
              <a:ext uri="{FF2B5EF4-FFF2-40B4-BE49-F238E27FC236}">
                <a16:creationId xmlns:a16="http://schemas.microsoft.com/office/drawing/2014/main" id="{744C97CA-B09F-F08F-0141-6456F397EB71}"/>
              </a:ext>
            </a:extLst>
          </p:cNvPr>
          <p:cNvSpPr txBox="1"/>
          <p:nvPr/>
        </p:nvSpPr>
        <p:spPr>
          <a:xfrm>
            <a:off x="4187893" y="1447174"/>
            <a:ext cx="5607844" cy="584775"/>
          </a:xfrm>
          <a:prstGeom prst="rect">
            <a:avLst/>
          </a:prstGeom>
          <a:noFill/>
        </p:spPr>
        <p:txBody>
          <a:bodyPr wrap="square">
            <a:spAutoFit/>
          </a:bodyPr>
          <a:lstStyle/>
          <a:p>
            <a:r>
              <a:rPr lang="ja-JP" altLang="en-US" sz="3200" dirty="0">
                <a:solidFill>
                  <a:schemeClr val="accent5">
                    <a:lumMod val="60000"/>
                    <a:lumOff val="40000"/>
                  </a:schemeClr>
                </a:solidFill>
              </a:rPr>
              <a:t>カーソルを合わせると変化</a:t>
            </a:r>
            <a:r>
              <a:rPr lang="en-US" altLang="ja-JP" sz="3200" dirty="0">
                <a:solidFill>
                  <a:schemeClr val="accent5">
                    <a:lumMod val="60000"/>
                    <a:lumOff val="40000"/>
                  </a:schemeClr>
                </a:solidFill>
              </a:rPr>
              <a:t>!!</a:t>
            </a:r>
          </a:p>
        </p:txBody>
      </p:sp>
      <p:sp>
        <p:nvSpPr>
          <p:cNvPr id="23" name="矢印: 右 22">
            <a:extLst>
              <a:ext uri="{FF2B5EF4-FFF2-40B4-BE49-F238E27FC236}">
                <a16:creationId xmlns:a16="http://schemas.microsoft.com/office/drawing/2014/main" id="{D456FF79-29B8-3BC8-F2F1-0CC713E30907}"/>
              </a:ext>
            </a:extLst>
          </p:cNvPr>
          <p:cNvSpPr/>
          <p:nvPr/>
        </p:nvSpPr>
        <p:spPr>
          <a:xfrm>
            <a:off x="5115678" y="3891561"/>
            <a:ext cx="3752271" cy="3654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7ADA376D-1872-7A6E-7330-45DEF551B696}"/>
              </a:ext>
            </a:extLst>
          </p:cNvPr>
          <p:cNvSpPr/>
          <p:nvPr/>
        </p:nvSpPr>
        <p:spPr>
          <a:xfrm>
            <a:off x="5115677" y="2502005"/>
            <a:ext cx="3752271" cy="3654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FAD628E6-9E0C-464B-6CB0-55E744BD1001}"/>
              </a:ext>
            </a:extLst>
          </p:cNvPr>
          <p:cNvSpPr/>
          <p:nvPr/>
        </p:nvSpPr>
        <p:spPr>
          <a:xfrm>
            <a:off x="5115678" y="5461639"/>
            <a:ext cx="3752271" cy="3654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E7F38A05-EC3E-2D13-109F-541C3CCEA35A}"/>
              </a:ext>
            </a:extLst>
          </p:cNvPr>
          <p:cNvPicPr>
            <a:picLocks noChangeAspect="1"/>
          </p:cNvPicPr>
          <p:nvPr/>
        </p:nvPicPr>
        <p:blipFill rotWithShape="1">
          <a:blip r:embed="rId5"/>
          <a:srcRect l="403" t="65299" r="7246" b="2777"/>
          <a:stretch/>
        </p:blipFill>
        <p:spPr>
          <a:xfrm>
            <a:off x="2133238" y="5217996"/>
            <a:ext cx="2297112" cy="823257"/>
          </a:xfrm>
          <a:prstGeom prst="rect">
            <a:avLst/>
          </a:prstGeom>
        </p:spPr>
      </p:pic>
      <p:pic>
        <p:nvPicPr>
          <p:cNvPr id="4" name="図 3">
            <a:extLst>
              <a:ext uri="{FF2B5EF4-FFF2-40B4-BE49-F238E27FC236}">
                <a16:creationId xmlns:a16="http://schemas.microsoft.com/office/drawing/2014/main" id="{C4DF4F69-FCB8-50EA-6D14-03B511BFEFFE}"/>
              </a:ext>
            </a:extLst>
          </p:cNvPr>
          <p:cNvPicPr>
            <a:picLocks noChangeAspect="1"/>
          </p:cNvPicPr>
          <p:nvPr/>
        </p:nvPicPr>
        <p:blipFill rotWithShape="1">
          <a:blip r:embed="rId6"/>
          <a:srcRect t="32601" r="7650" b="35342"/>
          <a:stretch/>
        </p:blipFill>
        <p:spPr>
          <a:xfrm>
            <a:off x="2133238" y="3684882"/>
            <a:ext cx="2297112" cy="826685"/>
          </a:xfrm>
          <a:prstGeom prst="rect">
            <a:avLst/>
          </a:prstGeom>
        </p:spPr>
      </p:pic>
      <p:pic>
        <p:nvPicPr>
          <p:cNvPr id="6" name="図 5">
            <a:extLst>
              <a:ext uri="{FF2B5EF4-FFF2-40B4-BE49-F238E27FC236}">
                <a16:creationId xmlns:a16="http://schemas.microsoft.com/office/drawing/2014/main" id="{08C41F0B-6D0A-8982-E97D-C0A074E98F4C}"/>
              </a:ext>
            </a:extLst>
          </p:cNvPr>
          <p:cNvPicPr>
            <a:picLocks noChangeAspect="1"/>
          </p:cNvPicPr>
          <p:nvPr/>
        </p:nvPicPr>
        <p:blipFill rotWithShape="1">
          <a:blip r:embed="rId4">
            <a:extLst>
              <a:ext uri="{28A0092B-C50C-407E-A947-70E740481C1C}">
                <a14:useLocalDpi xmlns:a14="http://schemas.microsoft.com/office/drawing/2010/main" val="0"/>
              </a:ext>
            </a:extLst>
          </a:blip>
          <a:srcRect t="72375" r="89110" b="20621"/>
          <a:stretch/>
        </p:blipFill>
        <p:spPr>
          <a:xfrm>
            <a:off x="9141349" y="3609578"/>
            <a:ext cx="2297112" cy="784831"/>
          </a:xfrm>
          <a:prstGeom prst="rect">
            <a:avLst/>
          </a:prstGeom>
        </p:spPr>
      </p:pic>
      <p:pic>
        <p:nvPicPr>
          <p:cNvPr id="8" name="図 7">
            <a:extLst>
              <a:ext uri="{FF2B5EF4-FFF2-40B4-BE49-F238E27FC236}">
                <a16:creationId xmlns:a16="http://schemas.microsoft.com/office/drawing/2014/main" id="{EDF528D8-03DB-9308-52C5-BC8D1CB7E15E}"/>
              </a:ext>
            </a:extLst>
          </p:cNvPr>
          <p:cNvPicPr>
            <a:picLocks noChangeAspect="1"/>
          </p:cNvPicPr>
          <p:nvPr/>
        </p:nvPicPr>
        <p:blipFill rotWithShape="1">
          <a:blip r:embed="rId4">
            <a:extLst>
              <a:ext uri="{28A0092B-C50C-407E-A947-70E740481C1C}">
                <a14:useLocalDpi xmlns:a14="http://schemas.microsoft.com/office/drawing/2010/main" val="0"/>
              </a:ext>
            </a:extLst>
          </a:blip>
          <a:srcRect t="79733" r="89110" b="12657"/>
          <a:stretch/>
        </p:blipFill>
        <p:spPr>
          <a:xfrm>
            <a:off x="9141349" y="5217996"/>
            <a:ext cx="2297112" cy="852776"/>
          </a:xfrm>
          <a:prstGeom prst="rect">
            <a:avLst/>
          </a:prstGeom>
        </p:spPr>
      </p:pic>
      <p:sp>
        <p:nvSpPr>
          <p:cNvPr id="12" name="テキスト ボックス 11">
            <a:extLst>
              <a:ext uri="{FF2B5EF4-FFF2-40B4-BE49-F238E27FC236}">
                <a16:creationId xmlns:a16="http://schemas.microsoft.com/office/drawing/2014/main" id="{C058275A-40F6-B257-C117-A39D6497DA99}"/>
              </a:ext>
            </a:extLst>
          </p:cNvPr>
          <p:cNvSpPr txBox="1"/>
          <p:nvPr/>
        </p:nvSpPr>
        <p:spPr>
          <a:xfrm>
            <a:off x="2567328" y="3077124"/>
            <a:ext cx="7573880" cy="461665"/>
          </a:xfrm>
          <a:prstGeom prst="rect">
            <a:avLst/>
          </a:prstGeom>
          <a:noFill/>
        </p:spPr>
        <p:txBody>
          <a:bodyPr wrap="square">
            <a:spAutoFit/>
          </a:bodyPr>
          <a:lstStyle/>
          <a:p>
            <a:r>
              <a:rPr lang="ja-JP" altLang="en-US" sz="2400" dirty="0"/>
              <a:t>ボタンの色を黒、文字の色を白になるようにしよう</a:t>
            </a:r>
            <a:r>
              <a:rPr lang="en-US" altLang="ja-JP" sz="2400" dirty="0"/>
              <a:t>!</a:t>
            </a:r>
          </a:p>
        </p:txBody>
      </p:sp>
      <p:sp>
        <p:nvSpPr>
          <p:cNvPr id="15" name="テキスト ボックス 14">
            <a:extLst>
              <a:ext uri="{FF2B5EF4-FFF2-40B4-BE49-F238E27FC236}">
                <a16:creationId xmlns:a16="http://schemas.microsoft.com/office/drawing/2014/main" id="{C6289806-C28B-6C9F-D06F-F6E38F37D21E}"/>
              </a:ext>
            </a:extLst>
          </p:cNvPr>
          <p:cNvSpPr txBox="1"/>
          <p:nvPr/>
        </p:nvSpPr>
        <p:spPr>
          <a:xfrm>
            <a:off x="2567328" y="4649499"/>
            <a:ext cx="8187490"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rPr>
              <a:t>ボタンに影をつけて、変化後は影が消えるようにしよう</a:t>
            </a:r>
            <a:r>
              <a:rPr kumimoji="0" lang="en-US" altLang="ja-JP" sz="2400" b="0" i="0" u="none" strike="noStrike" kern="120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rPr>
              <a:t>!</a:t>
            </a:r>
          </a:p>
        </p:txBody>
      </p:sp>
      <p:sp>
        <p:nvSpPr>
          <p:cNvPr id="18" name="テキスト ボックス 17">
            <a:extLst>
              <a:ext uri="{FF2B5EF4-FFF2-40B4-BE49-F238E27FC236}">
                <a16:creationId xmlns:a16="http://schemas.microsoft.com/office/drawing/2014/main" id="{C0DA35C2-3E1F-4868-E8F5-86FF3B43C2F9}"/>
              </a:ext>
            </a:extLst>
          </p:cNvPr>
          <p:cNvSpPr txBox="1"/>
          <p:nvPr/>
        </p:nvSpPr>
        <p:spPr>
          <a:xfrm>
            <a:off x="2567328" y="6088826"/>
            <a:ext cx="9295809"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sz="2400" dirty="0">
                <a:solidFill>
                  <a:prstClr val="white"/>
                </a:solidFill>
                <a:latin typeface="Century Gothic" panose="020B0502020202020204"/>
                <a:ea typeface="メイリオ" panose="020B0604030504040204" pitchFamily="50" charset="-128"/>
              </a:rPr>
              <a:t>ボタンを丸くして、変化後はボタンが下にずれるようにしよう！</a:t>
            </a:r>
            <a:endParaRPr kumimoji="0" lang="en-US" altLang="ja-JP" sz="2400" b="0" i="0" u="none" strike="noStrike" kern="1200" cap="none" spc="0" normalizeH="0" baseline="0" noProof="0" dirty="0">
              <a:ln>
                <a:noFill/>
              </a:ln>
              <a:solidFill>
                <a:prstClr val="white"/>
              </a:solidFill>
              <a:effectLst/>
              <a:uLnTx/>
              <a:uFillTx/>
              <a:latin typeface="Century Gothic" panose="020B0502020202020204"/>
              <a:ea typeface="メイリオ" panose="020B0604030504040204" pitchFamily="50" charset="-128"/>
              <a:cs typeface="+mn-cs"/>
            </a:endParaRPr>
          </a:p>
        </p:txBody>
      </p:sp>
    </p:spTree>
    <p:extLst>
      <p:ext uri="{BB962C8B-B14F-4D97-AF65-F5344CB8AC3E}">
        <p14:creationId xmlns:p14="http://schemas.microsoft.com/office/powerpoint/2010/main" val="275909637"/>
      </p:ext>
    </p:extLst>
  </p:cSld>
  <p:clrMapOvr>
    <a:masterClrMapping/>
  </p:clrMapOvr>
</p:sld>
</file>

<file path=ppt/theme/theme1.xml><?xml version="1.0" encoding="utf-8"?>
<a:theme xmlns:a="http://schemas.openxmlformats.org/drawingml/2006/main" name="スライス">
  <a:themeElements>
    <a:clrScheme name="スライス">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スライス">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スライス">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376</TotalTime>
  <Words>819</Words>
  <Application>Microsoft Office PowerPoint</Application>
  <PresentationFormat>ワイド画面</PresentationFormat>
  <Paragraphs>89</Paragraphs>
  <Slides>9</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Century Gothic</vt:lpstr>
      <vt:lpstr>Wingdings 3</vt:lpstr>
      <vt:lpstr>スライス</vt:lpstr>
      <vt:lpstr>JIZI ネットワーク局</vt:lpstr>
      <vt:lpstr>JIZIとは</vt:lpstr>
      <vt:lpstr>JIZIの簡単な組織構造</vt:lpstr>
      <vt:lpstr>JIZIの組織構造</vt:lpstr>
      <vt:lpstr>ネットワーク局について</vt:lpstr>
      <vt:lpstr>ネットワーク局のここがすごい!!!</vt:lpstr>
      <vt:lpstr>ネットワーク局のスケジュール</vt:lpstr>
      <vt:lpstr>ネットワーク局を体験してみよう!!!</vt:lpstr>
      <vt:lpstr>以下のようなボタンを作ってみよう!!!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JIZI ネットワーク局</dc:title>
  <dc:creator>soil mark</dc:creator>
  <cp:lastModifiedBy>soil mark</cp:lastModifiedBy>
  <cp:revision>10</cp:revision>
  <dcterms:created xsi:type="dcterms:W3CDTF">2024-04-15T13:18:01Z</dcterms:created>
  <dcterms:modified xsi:type="dcterms:W3CDTF">2024-04-19T00:52:12Z</dcterms:modified>
</cp:coreProperties>
</file>