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FF9E"/>
    <a:srgbClr val="FF00F8"/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9"/>
  </p:normalViewPr>
  <p:slideViewPr>
    <p:cSldViewPr snapToGrid="0">
      <p:cViewPr>
        <p:scale>
          <a:sx n="83" d="100"/>
          <a:sy n="83" d="100"/>
        </p:scale>
        <p:origin x="10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550B8-D6F8-B69A-EF4F-7DCE6A8EA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4DD3A6-0C48-8331-7B65-7F5F16B11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E61D8-E8B8-15D6-C84E-5E79B917B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F588-E266-2F47-97AF-DA917519EC86}" type="datetimeFigureOut">
              <a:rPr lang="en-US" smtClean="0"/>
              <a:t>3/22/24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53798-CE9B-C21C-8C58-983A03722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89B93-048D-21B0-8BD6-A8C8CE62D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2D6A-1491-CA41-9D99-EE8377B5E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46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4257B-1482-E8C9-AA79-87976A1CC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796001-15E6-C8B8-FD6B-CCF0EE5EE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BCCF3-C326-0447-1968-5B7BB2E84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F588-E266-2F47-97AF-DA917519EC86}" type="datetimeFigureOut">
              <a:rPr lang="en-US" smtClean="0"/>
              <a:t>3/22/24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DA233-787B-D5BE-3F16-D148CB274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183A2-8B09-FBE4-ECE5-ED014CB3F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2D6A-1491-CA41-9D99-EE8377B5E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730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D49B4-7E3C-6163-2A03-4FB7160D58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0E7218-AF71-9593-097E-D5C9BD04A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9EFE1-B62F-FE55-5C74-A94842BC7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F588-E266-2F47-97AF-DA917519EC86}" type="datetimeFigureOut">
              <a:rPr lang="en-US" smtClean="0"/>
              <a:t>3/22/24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805EE-7C21-7591-6076-3420EB51D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6BFDA-2931-2279-26B6-68A1D26E4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2D6A-1491-CA41-9D99-EE8377B5E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56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0A8BA-C16A-A004-195F-186895373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47D0E-3996-F595-CC6E-39B6EB4F9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2D742-E312-F28F-6DE6-1A8D9DBF5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F588-E266-2F47-97AF-DA917519EC86}" type="datetimeFigureOut">
              <a:rPr lang="en-US" smtClean="0"/>
              <a:t>3/22/24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378C5-D63C-6DDC-62E4-B7D753633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B8E65-3CC7-6AA5-1696-1D3786B6F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2D6A-1491-CA41-9D99-EE8377B5E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398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0D832-5990-F1A8-2D45-36FF67D1E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CEF30-598A-2DCC-3F8B-7AF098D7D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30D1F-109B-2707-6BD8-7E49E935F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F588-E266-2F47-97AF-DA917519EC86}" type="datetimeFigureOut">
              <a:rPr lang="en-US" smtClean="0"/>
              <a:t>3/22/24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FA098-8CD2-65FE-933F-F152861D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43DBD-9C7B-C924-AF1E-891A87921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2D6A-1491-CA41-9D99-EE8377B5E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04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157F1-09F3-B1FC-2E49-62D31BEE6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CF89B-8D7A-8EB8-66EE-B8165D39C2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BF6214-725D-CAAC-B028-DCF0D6C40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D2C4B-3BEC-3F07-8D8B-A1DC1872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F588-E266-2F47-97AF-DA917519EC86}" type="datetimeFigureOut">
              <a:rPr lang="en-US" smtClean="0"/>
              <a:t>3/22/24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41B5D5-AEA6-6CEE-A031-8D3D7A594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496E89-EEED-4F60-21E5-F471978B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2D6A-1491-CA41-9D99-EE8377B5E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87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3ABC4-2BBF-F28D-1073-74A510093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A5F73-3212-429C-270E-6896EC9A6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455F09-1674-CB0F-9E4F-357CDEDFE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673E6B-600F-0292-7D89-17C9127E68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5E50C5-160B-D3A0-A051-0270E92BAD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5859EA-8350-96D8-FF25-3748BA73E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F588-E266-2F47-97AF-DA917519EC86}" type="datetimeFigureOut">
              <a:rPr lang="en-US" smtClean="0"/>
              <a:t>3/22/24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3812DE-E11D-BA8F-D5C2-74D68DA23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D4B725-1417-F1D0-B93D-D351892CB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2D6A-1491-CA41-9D99-EE8377B5E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360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2AA96-57CE-56E2-3450-CB2FB7C92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47F078-9370-A543-06EA-E2535C33E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F588-E266-2F47-97AF-DA917519EC86}" type="datetimeFigureOut">
              <a:rPr lang="en-US" smtClean="0"/>
              <a:t>3/22/24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5BF7B2-D50F-BA84-99A3-2044DD749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9207B7-8920-FCD1-4A4D-BE11266F9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2D6A-1491-CA41-9D99-EE8377B5E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8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3DEA3B-9BFB-4E76-2240-95D3DB69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F588-E266-2F47-97AF-DA917519EC86}" type="datetimeFigureOut">
              <a:rPr lang="en-US" smtClean="0"/>
              <a:t>3/22/24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ABDB27-1F85-56E6-2586-037A78B9E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492DC1-839A-E4CC-58E6-7DBF6ABD3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2D6A-1491-CA41-9D99-EE8377B5E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56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62061-269F-CB8D-2751-37109FCB0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9BD32-804A-1008-C662-9422DE93E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48B09B-C6BE-1370-FF72-20516DF3B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AC2B8-E854-DC7C-D005-FDC27ED79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F588-E266-2F47-97AF-DA917519EC86}" type="datetimeFigureOut">
              <a:rPr lang="en-US" smtClean="0"/>
              <a:t>3/22/24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66383-3E48-E2CA-7B5F-430D41C97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809AA-DD6E-30C3-345D-8320B3512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2D6A-1491-CA41-9D99-EE8377B5E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61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F938C-0954-94DF-94B8-B5A479E36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6F21E-44FE-EA76-D02F-8B874438E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C5E771-5C89-CB8E-CE04-3E9152537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C1671-5624-1850-FA0E-963DDCBAB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F588-E266-2F47-97AF-DA917519EC86}" type="datetimeFigureOut">
              <a:rPr lang="en-US" smtClean="0"/>
              <a:t>3/22/24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77459A-C26C-C964-AA5E-F7661160A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0443D2-1BBB-F681-54DC-7ABD79757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2D6A-1491-CA41-9D99-EE8377B5E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2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A104F3-838E-A3F3-CC6B-738303860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AA8E6-1330-34A2-502C-E01A91162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0AC41-774C-C1D7-FB7C-894A9ED17A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E8F588-E266-2F47-97AF-DA917519EC86}" type="datetimeFigureOut">
              <a:rPr lang="en-US" smtClean="0"/>
              <a:t>3/22/24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47EF8-CD43-64A1-96C0-898E38DB1A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CC9FB-C077-E69B-FAF7-10EA7CE7CB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B22D6A-1491-CA41-9D99-EE8377B5E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97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A4D7F21-45B7-3D4D-D80D-031B3132B9B7}"/>
              </a:ext>
            </a:extLst>
          </p:cNvPr>
          <p:cNvSpPr/>
          <p:nvPr/>
        </p:nvSpPr>
        <p:spPr>
          <a:xfrm>
            <a:off x="341394" y="437629"/>
            <a:ext cx="5754606" cy="6246861"/>
          </a:xfrm>
          <a:prstGeom prst="rect">
            <a:avLst/>
          </a:prstGeom>
          <a:solidFill>
            <a:srgbClr val="156082">
              <a:alpha val="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5FF950-A58A-5DCB-E38A-623B6D172AFE}"/>
              </a:ext>
            </a:extLst>
          </p:cNvPr>
          <p:cNvSpPr/>
          <p:nvPr/>
        </p:nvSpPr>
        <p:spPr>
          <a:xfrm>
            <a:off x="6230319" y="2846699"/>
            <a:ext cx="5191932" cy="38377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5B0B9B-502E-BE34-5240-1CBF4C47B498}"/>
              </a:ext>
            </a:extLst>
          </p:cNvPr>
          <p:cNvSpPr/>
          <p:nvPr/>
        </p:nvSpPr>
        <p:spPr>
          <a:xfrm>
            <a:off x="6230319" y="433955"/>
            <a:ext cx="5191932" cy="18597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D4138C-61F2-F891-EE04-AEC2AF36F46D}"/>
              </a:ext>
            </a:extLst>
          </p:cNvPr>
          <p:cNvSpPr txBox="1"/>
          <p:nvPr/>
        </p:nvSpPr>
        <p:spPr>
          <a:xfrm>
            <a:off x="6338807" y="645942"/>
            <a:ext cx="41535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{'type': 'Polygon', </a:t>
            </a:r>
          </a:p>
          <a:p>
            <a:r>
              <a:rPr lang="en-US" dirty="0">
                <a:solidFill>
                  <a:schemeClr val="bg1"/>
                </a:solidFill>
              </a:rPr>
              <a:t> 'coordinates': [[[96.9617, 39.241], </a:t>
            </a:r>
          </a:p>
          <a:p>
            <a:r>
              <a:rPr lang="en-US" dirty="0">
                <a:solidFill>
                  <a:schemeClr val="bg1"/>
                </a:solidFill>
              </a:rPr>
              <a:t>	              [-96.961, 39.240], …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          [-96.961, 39.238]]]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F0B81A-0706-E310-D638-C053AAB558FE}"/>
              </a:ext>
            </a:extLst>
          </p:cNvPr>
          <p:cNvSpPr txBox="1"/>
          <p:nvPr/>
        </p:nvSpPr>
        <p:spPr>
          <a:xfrm>
            <a:off x="6338807" y="2991173"/>
            <a:ext cx="519193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{'type': 'Feature'</a:t>
            </a:r>
          </a:p>
          <a:p>
            <a:r>
              <a:rPr lang="en-US" dirty="0">
                <a:solidFill>
                  <a:schemeClr val="bg1"/>
                </a:solidFill>
              </a:rPr>
              <a:t>  'geometry': {'type': 'Polygon', 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    'coordinates': [[[96.9617, 39.241], </a:t>
            </a:r>
          </a:p>
          <a:p>
            <a:pPr lvl="3"/>
            <a:r>
              <a:rPr lang="en-US" dirty="0">
                <a:solidFill>
                  <a:schemeClr val="bg1"/>
                </a:solidFill>
              </a:rPr>
              <a:t>	                      [-96.961, 39.240], …</a:t>
            </a:r>
          </a:p>
          <a:p>
            <a:pPr lvl="3"/>
            <a:r>
              <a:rPr lang="en-US" dirty="0">
                <a:solidFill>
                  <a:schemeClr val="bg1"/>
                </a:solidFill>
              </a:rPr>
              <a:t>                                [-96.961, 39.238]]]</a:t>
            </a:r>
          </a:p>
          <a:p>
            <a:pPr lvl="3"/>
            <a:r>
              <a:rPr lang="en-US" dirty="0">
                <a:solidFill>
                  <a:schemeClr val="bg1"/>
                </a:solidFill>
              </a:rPr>
              <a:t>}, </a:t>
            </a:r>
          </a:p>
          <a:p>
            <a:pPr marL="228600" lvl="3" indent="-214313"/>
            <a:r>
              <a:rPr lang="en-US" dirty="0">
                <a:solidFill>
                  <a:schemeClr val="bg1"/>
                </a:solidFill>
              </a:rPr>
              <a:t>  'id': '09b1',</a:t>
            </a:r>
          </a:p>
          <a:p>
            <a:pPr marL="228600" lvl="3" indent="-214313"/>
            <a:r>
              <a:rPr lang="en-US" dirty="0">
                <a:solidFill>
                  <a:schemeClr val="bg1"/>
                </a:solidFill>
              </a:rPr>
              <a:t>  'properties': {'ALAND': 1579325910, </a:t>
            </a:r>
          </a:p>
          <a:p>
            <a:pPr marL="228600" lvl="3" indent="-214313"/>
            <a:r>
              <a:rPr lang="en-US" dirty="0">
                <a:solidFill>
                  <a:schemeClr val="bg1"/>
                </a:solidFill>
              </a:rPr>
              <a:t>                              'AWATER': 31529484,</a:t>
            </a:r>
          </a:p>
          <a:p>
            <a:pPr marL="228600" lvl="3" indent="-214313"/>
            <a:r>
              <a:rPr lang="en-US" dirty="0">
                <a:solidFill>
                  <a:schemeClr val="bg1"/>
                </a:solidFill>
              </a:rPr>
              <a:t>                              'COUNTYFP': '161', </a:t>
            </a:r>
          </a:p>
          <a:p>
            <a:pPr marL="228600" lvl="3" indent="-214313"/>
            <a:r>
              <a:rPr lang="en-US" dirty="0">
                <a:solidFill>
                  <a:schemeClr val="bg1"/>
                </a:solidFill>
              </a:rPr>
              <a:t>                              'NAME': 'Riley',</a:t>
            </a:r>
          </a:p>
          <a:p>
            <a:pPr marL="228600" lvl="3" indent="-214313"/>
            <a:r>
              <a:rPr lang="en-US" dirty="0">
                <a:solidFill>
                  <a:schemeClr val="bg1"/>
                </a:solidFill>
              </a:rPr>
              <a:t>                              'STATEFP': '20'}</a:t>
            </a:r>
          </a:p>
          <a:p>
            <a:pPr marL="228600" lvl="3" indent="-214313"/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  <p:pic>
        <p:nvPicPr>
          <p:cNvPr id="7" name="Picture 6" descr="A outline of a state&#10;&#10;Description automatically generated">
            <a:extLst>
              <a:ext uri="{FF2B5EF4-FFF2-40B4-BE49-F238E27FC236}">
                <a16:creationId xmlns:a16="http://schemas.microsoft.com/office/drawing/2014/main" id="{79B37084-9BCE-ED65-8A01-882546725D8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1394" y="986903"/>
            <a:ext cx="5511800" cy="5041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EE1432-DC10-DE83-44B0-7FDBDEC346E2}"/>
              </a:ext>
            </a:extLst>
          </p:cNvPr>
          <p:cNvSpPr txBox="1"/>
          <p:nvPr/>
        </p:nvSpPr>
        <p:spPr>
          <a:xfrm>
            <a:off x="6214821" y="68298"/>
            <a:ext cx="195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Geometry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B7A553-9682-F29B-56FD-060ADF1DBC4F}"/>
              </a:ext>
            </a:extLst>
          </p:cNvPr>
          <p:cNvSpPr txBox="1"/>
          <p:nvPr/>
        </p:nvSpPr>
        <p:spPr>
          <a:xfrm>
            <a:off x="6214821" y="2472378"/>
            <a:ext cx="195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Feature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8AE3B4-8F39-8319-A1C5-D6D6D0849842}"/>
              </a:ext>
            </a:extLst>
          </p:cNvPr>
          <p:cNvSpPr txBox="1"/>
          <p:nvPr/>
        </p:nvSpPr>
        <p:spPr>
          <a:xfrm>
            <a:off x="325896" y="80121"/>
            <a:ext cx="195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Riley County, KS</a:t>
            </a:r>
          </a:p>
        </p:txBody>
      </p:sp>
    </p:spTree>
    <p:extLst>
      <p:ext uri="{BB962C8B-B14F-4D97-AF65-F5344CB8AC3E}">
        <p14:creationId xmlns:p14="http://schemas.microsoft.com/office/powerpoint/2010/main" val="2721810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78BCC5-F457-0772-46C3-4856D55CADD7}"/>
              </a:ext>
            </a:extLst>
          </p:cNvPr>
          <p:cNvSpPr/>
          <p:nvPr/>
        </p:nvSpPr>
        <p:spPr>
          <a:xfrm>
            <a:off x="6230319" y="423051"/>
            <a:ext cx="5191932" cy="6309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B38D1-C1ED-EABD-2A2D-541454CD07AC}"/>
              </a:ext>
            </a:extLst>
          </p:cNvPr>
          <p:cNvSpPr txBox="1"/>
          <p:nvPr/>
        </p:nvSpPr>
        <p:spPr>
          <a:xfrm>
            <a:off x="6238068" y="439469"/>
            <a:ext cx="519193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{'type': '</a:t>
            </a:r>
            <a:r>
              <a:rPr lang="en-US" dirty="0" err="1">
                <a:solidFill>
                  <a:schemeClr val="bg1"/>
                </a:solidFill>
              </a:rPr>
              <a:t>FeatureCollection</a:t>
            </a:r>
            <a:r>
              <a:rPr lang="en-US" dirty="0">
                <a:solidFill>
                  <a:schemeClr val="bg1"/>
                </a:solidFill>
              </a:rPr>
              <a:t>',</a:t>
            </a:r>
          </a:p>
          <a:p>
            <a:r>
              <a:rPr lang="en-US" dirty="0">
                <a:solidFill>
                  <a:schemeClr val="bg1"/>
                </a:solidFill>
              </a:rPr>
              <a:t>  'version': 1566851207937615,</a:t>
            </a:r>
          </a:p>
          <a:p>
            <a:r>
              <a:rPr lang="en-US" dirty="0">
                <a:solidFill>
                  <a:schemeClr val="bg1"/>
                </a:solidFill>
              </a:rPr>
              <a:t>  'id': 'TIGER/2016/Counties',</a:t>
            </a:r>
          </a:p>
          <a:p>
            <a:r>
              <a:rPr lang="en-US" dirty="0">
                <a:solidFill>
                  <a:schemeClr val="bg1"/>
                </a:solidFill>
              </a:rPr>
              <a:t>  'properties': {'description': 'Boundaries for primary 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                                 U.S. legal divisions.'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     },</a:t>
            </a:r>
          </a:p>
          <a:p>
            <a:r>
              <a:rPr lang="en-US" dirty="0">
                <a:solidFill>
                  <a:schemeClr val="bg1"/>
                </a:solidFill>
              </a:rPr>
              <a:t> 'features':[ </a:t>
            </a:r>
            <a:r>
              <a:rPr lang="en-US" b="1" dirty="0">
                <a:solidFill>
                  <a:srgbClr val="9AFF9E"/>
                </a:solidFill>
              </a:rPr>
              <a:t>{</a:t>
            </a:r>
            <a:r>
              <a:rPr lang="en-US" dirty="0">
                <a:solidFill>
                  <a:schemeClr val="bg1"/>
                </a:solidFill>
              </a:rPr>
              <a:t>'type': 'Feature'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'geometry': {'type': 'Polygon', 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        'coordinates': [[[96.9617, 39.241], </a:t>
            </a:r>
          </a:p>
          <a:p>
            <a:pPr lvl="3"/>
            <a:r>
              <a:rPr lang="en-US" dirty="0">
                <a:solidFill>
                  <a:schemeClr val="bg1"/>
                </a:solidFill>
              </a:rPr>
              <a:t>	                          [-96.961, 39.240], …</a:t>
            </a:r>
          </a:p>
          <a:p>
            <a:pPr lvl="3"/>
            <a:r>
              <a:rPr lang="en-US" dirty="0">
                <a:solidFill>
                  <a:schemeClr val="bg1"/>
                </a:solidFill>
              </a:rPr>
              <a:t>                                    [-96.961, 39.238]]]</a:t>
            </a:r>
          </a:p>
          <a:p>
            <a:pPr lvl="3"/>
            <a:r>
              <a:rPr lang="en-US" dirty="0">
                <a:solidFill>
                  <a:schemeClr val="bg1"/>
                </a:solidFill>
              </a:rPr>
              <a:t>                    }, </a:t>
            </a:r>
          </a:p>
          <a:p>
            <a:pPr marL="228600" lvl="3" indent="-214313"/>
            <a:r>
              <a:rPr lang="en-US" dirty="0">
                <a:solidFill>
                  <a:schemeClr val="bg1"/>
                </a:solidFill>
              </a:rPr>
              <a:t>                                'id': '09b1',</a:t>
            </a:r>
          </a:p>
          <a:p>
            <a:pPr marL="228600" lvl="3" indent="-214313"/>
            <a:r>
              <a:rPr lang="en-US" dirty="0">
                <a:solidFill>
                  <a:schemeClr val="bg1"/>
                </a:solidFill>
              </a:rPr>
              <a:t>                                'properties': {'ALAND': 1579325910, </a:t>
            </a:r>
          </a:p>
          <a:p>
            <a:pPr marL="228600" lvl="3" indent="-214313"/>
            <a:r>
              <a:rPr lang="en-US" dirty="0">
                <a:solidFill>
                  <a:schemeClr val="bg1"/>
                </a:solidFill>
              </a:rPr>
              <a:t>                                                            'AWATER': 31529484,</a:t>
            </a:r>
          </a:p>
          <a:p>
            <a:pPr marL="228600" lvl="3" indent="-214313"/>
            <a:r>
              <a:rPr lang="en-US" dirty="0">
                <a:solidFill>
                  <a:schemeClr val="bg1"/>
                </a:solidFill>
              </a:rPr>
              <a:t>                                                            'COUNTYFP': '161', </a:t>
            </a:r>
          </a:p>
          <a:p>
            <a:pPr marL="228600" lvl="3" indent="-214313"/>
            <a:r>
              <a:rPr lang="en-US" dirty="0">
                <a:solidFill>
                  <a:schemeClr val="bg1"/>
                </a:solidFill>
              </a:rPr>
              <a:t>                                                           'NAME': 'Riley',</a:t>
            </a:r>
          </a:p>
          <a:p>
            <a:pPr marL="228600" lvl="3" indent="-214313"/>
            <a:r>
              <a:rPr lang="en-US" dirty="0">
                <a:solidFill>
                  <a:schemeClr val="bg1"/>
                </a:solidFill>
              </a:rPr>
              <a:t>                                                           'STATEFP': '20'},</a:t>
            </a:r>
          </a:p>
          <a:p>
            <a:pPr marL="228600" lvl="3" indent="-214313"/>
            <a:r>
              <a:rPr lang="en-US" dirty="0">
                <a:solidFill>
                  <a:schemeClr val="bg1"/>
                </a:solidFill>
              </a:rPr>
              <a:t>                           </a:t>
            </a:r>
            <a:r>
              <a:rPr lang="en-US" b="1" dirty="0">
                <a:solidFill>
                  <a:srgbClr val="9AFF9E"/>
                </a:solidFill>
              </a:rPr>
              <a:t>}</a:t>
            </a:r>
            <a:r>
              <a:rPr lang="en-US" dirty="0">
                <a:solidFill>
                  <a:schemeClr val="bg1"/>
                </a:solidFill>
              </a:rPr>
              <a:t>,</a:t>
            </a:r>
          </a:p>
          <a:p>
            <a:pPr marL="228600" lvl="3" indent="-214313"/>
            <a:r>
              <a:rPr lang="en-US" dirty="0">
                <a:solidFill>
                  <a:schemeClr val="bg1"/>
                </a:solidFill>
              </a:rPr>
              <a:t>                          </a:t>
            </a:r>
            <a:r>
              <a:rPr lang="en-US" dirty="0">
                <a:solidFill>
                  <a:srgbClr val="9AFF9E"/>
                </a:solidFill>
              </a:rPr>
              <a:t>{</a:t>
            </a:r>
            <a:r>
              <a:rPr lang="en-US" dirty="0">
                <a:solidFill>
                  <a:schemeClr val="bg1"/>
                </a:solidFill>
              </a:rPr>
              <a:t> …. data for other counties </a:t>
            </a:r>
            <a:r>
              <a:rPr lang="en-US" dirty="0">
                <a:solidFill>
                  <a:srgbClr val="9AFF9E"/>
                </a:solidFill>
              </a:rPr>
              <a:t>}</a:t>
            </a:r>
          </a:p>
          <a:p>
            <a:pPr marL="228600" lvl="3" indent="-214313"/>
            <a:r>
              <a:rPr lang="en-US" dirty="0">
                <a:solidFill>
                  <a:schemeClr val="bg1"/>
                </a:solidFill>
              </a:rPr>
              <a:t>		]</a:t>
            </a:r>
          </a:p>
          <a:p>
            <a:pPr marL="228600" lvl="3" indent="-214313"/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356C32-A28A-3901-901C-790E0C6B2DA4}"/>
              </a:ext>
            </a:extLst>
          </p:cNvPr>
          <p:cNvSpPr txBox="1"/>
          <p:nvPr/>
        </p:nvSpPr>
        <p:spPr>
          <a:xfrm>
            <a:off x="6214820" y="59632"/>
            <a:ext cx="2216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1"/>
                </a:solidFill>
              </a:rPr>
              <a:t>FeatureCollection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05F466-B610-5C2F-F103-56095352C6B7}"/>
              </a:ext>
            </a:extLst>
          </p:cNvPr>
          <p:cNvSpPr/>
          <p:nvPr/>
        </p:nvSpPr>
        <p:spPr>
          <a:xfrm>
            <a:off x="341394" y="423051"/>
            <a:ext cx="5754606" cy="6309360"/>
          </a:xfrm>
          <a:prstGeom prst="rect">
            <a:avLst/>
          </a:prstGeom>
          <a:solidFill>
            <a:srgbClr val="156082">
              <a:alpha val="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map of several states&#10;&#10;Description automatically generated">
            <a:extLst>
              <a:ext uri="{FF2B5EF4-FFF2-40B4-BE49-F238E27FC236}">
                <a16:creationId xmlns:a16="http://schemas.microsoft.com/office/drawing/2014/main" id="{B1F39D09-8810-B977-6F42-BFE9B516DB9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3645" y="908050"/>
            <a:ext cx="5664200" cy="5041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B5D7B97-DF52-5365-B22A-5ED19548B02D}"/>
              </a:ext>
            </a:extLst>
          </p:cNvPr>
          <p:cNvSpPr txBox="1"/>
          <p:nvPr/>
        </p:nvSpPr>
        <p:spPr>
          <a:xfrm>
            <a:off x="325895" y="59632"/>
            <a:ext cx="4618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Riley County and surrounding counties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CE263B-32EB-94D1-4039-213CBE878EBA}"/>
              </a:ext>
            </a:extLst>
          </p:cNvPr>
          <p:cNvSpPr txBox="1"/>
          <p:nvPr/>
        </p:nvSpPr>
        <p:spPr>
          <a:xfrm>
            <a:off x="12414142" y="520743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038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21B2846-AF2C-30B6-F8B0-F82A6968862F}"/>
              </a:ext>
            </a:extLst>
          </p:cNvPr>
          <p:cNvSpPr txBox="1"/>
          <p:nvPr/>
        </p:nvSpPr>
        <p:spPr>
          <a:xfrm>
            <a:off x="6227520" y="842141"/>
            <a:ext cx="2216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Image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AF37C5-AFA6-D754-6C42-35A6C96CD86A}"/>
              </a:ext>
            </a:extLst>
          </p:cNvPr>
          <p:cNvSpPr txBox="1"/>
          <p:nvPr/>
        </p:nvSpPr>
        <p:spPr>
          <a:xfrm>
            <a:off x="342147" y="842141"/>
            <a:ext cx="4618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Kansas temperature on 2022-05-02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8BCA37-C1FD-19D5-F677-912E659E1F46}"/>
              </a:ext>
            </a:extLst>
          </p:cNvPr>
          <p:cNvSpPr/>
          <p:nvPr/>
        </p:nvSpPr>
        <p:spPr>
          <a:xfrm>
            <a:off x="6230319" y="1218660"/>
            <a:ext cx="5191932" cy="3187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9F8F21-D702-4E32-2683-B29E00E83B74}"/>
              </a:ext>
            </a:extLst>
          </p:cNvPr>
          <p:cNvSpPr/>
          <p:nvPr/>
        </p:nvSpPr>
        <p:spPr>
          <a:xfrm>
            <a:off x="341394" y="1218660"/>
            <a:ext cx="5754606" cy="3187700"/>
          </a:xfrm>
          <a:prstGeom prst="rect">
            <a:avLst/>
          </a:prstGeom>
          <a:solidFill>
            <a:srgbClr val="156082">
              <a:alpha val="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E9C042-6259-7422-03C0-381EC090B741}"/>
              </a:ext>
            </a:extLst>
          </p:cNvPr>
          <p:cNvSpPr txBox="1"/>
          <p:nvPr/>
        </p:nvSpPr>
        <p:spPr>
          <a:xfrm>
            <a:off x="6329120" y="1381349"/>
            <a:ext cx="51919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{'type': 'Image',</a:t>
            </a:r>
          </a:p>
          <a:p>
            <a:r>
              <a:rPr lang="en-US" dirty="0">
                <a:solidFill>
                  <a:schemeClr val="bg1"/>
                </a:solidFill>
              </a:rPr>
              <a:t>  'bands': [{'id': '</a:t>
            </a:r>
            <a:r>
              <a:rPr lang="en-US" dirty="0" err="1">
                <a:solidFill>
                  <a:schemeClr val="bg1"/>
                </a:solidFill>
              </a:rPr>
              <a:t>tmean</a:t>
            </a:r>
            <a:r>
              <a:rPr lang="en-US" dirty="0">
                <a:solidFill>
                  <a:schemeClr val="bg1"/>
                </a:solidFill>
              </a:rPr>
              <a:t>',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'</a:t>
            </a:r>
            <a:r>
              <a:rPr lang="en-US" dirty="0" err="1">
                <a:solidFill>
                  <a:schemeClr val="bg1"/>
                </a:solidFill>
              </a:rPr>
              <a:t>data_type</a:t>
            </a:r>
            <a:r>
              <a:rPr lang="en-US" dirty="0">
                <a:solidFill>
                  <a:schemeClr val="bg1"/>
                </a:solidFill>
              </a:rPr>
              <a:t>': {'type': '</a:t>
            </a:r>
            <a:r>
              <a:rPr lang="en-US" dirty="0" err="1">
                <a:solidFill>
                  <a:schemeClr val="bg1"/>
                </a:solidFill>
              </a:rPr>
              <a:t>PixelType</a:t>
            </a:r>
            <a:r>
              <a:rPr lang="en-US" dirty="0">
                <a:solidFill>
                  <a:schemeClr val="bg1"/>
                </a:solidFill>
              </a:rPr>
              <a:t>',  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                          'precision': 'float'},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                          'dimensions': [1405, 621],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                          '</a:t>
            </a:r>
            <a:r>
              <a:rPr lang="en-US" dirty="0" err="1">
                <a:solidFill>
                  <a:schemeClr val="bg1"/>
                </a:solidFill>
              </a:rPr>
              <a:t>crs</a:t>
            </a:r>
            <a:r>
              <a:rPr lang="en-US" dirty="0">
                <a:solidFill>
                  <a:schemeClr val="bg1"/>
                </a:solidFill>
              </a:rPr>
              <a:t>': 'NAD83'},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'version': 1685653354797949,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'id': 'PRISM/AN81d/20220502'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 ]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2BA8F63-7154-FF05-22D4-FDC20A28E37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5187" y="1486630"/>
            <a:ext cx="4807020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973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21B2846-AF2C-30B6-F8B0-F82A6968862F}"/>
              </a:ext>
            </a:extLst>
          </p:cNvPr>
          <p:cNvSpPr txBox="1"/>
          <p:nvPr/>
        </p:nvSpPr>
        <p:spPr>
          <a:xfrm>
            <a:off x="6227520" y="29341"/>
            <a:ext cx="2216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1"/>
                </a:solidFill>
              </a:rPr>
              <a:t>ImageCollection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AF37C5-AFA6-D754-6C42-35A6C96CD86A}"/>
              </a:ext>
            </a:extLst>
          </p:cNvPr>
          <p:cNvSpPr txBox="1"/>
          <p:nvPr/>
        </p:nvSpPr>
        <p:spPr>
          <a:xfrm>
            <a:off x="342147" y="29341"/>
            <a:ext cx="575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Kansas temperature from 2023-05-02 to 2023-05-05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8BCA37-C1FD-19D5-F677-912E659E1F46}"/>
              </a:ext>
            </a:extLst>
          </p:cNvPr>
          <p:cNvSpPr/>
          <p:nvPr/>
        </p:nvSpPr>
        <p:spPr>
          <a:xfrm>
            <a:off x="6230319" y="399959"/>
            <a:ext cx="5191932" cy="64326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9F8F21-D702-4E32-2683-B29E00E83B74}"/>
              </a:ext>
            </a:extLst>
          </p:cNvPr>
          <p:cNvSpPr/>
          <p:nvPr/>
        </p:nvSpPr>
        <p:spPr>
          <a:xfrm>
            <a:off x="341394" y="396018"/>
            <a:ext cx="5754606" cy="6432641"/>
          </a:xfrm>
          <a:prstGeom prst="rect">
            <a:avLst/>
          </a:prstGeom>
          <a:solidFill>
            <a:srgbClr val="156082">
              <a:alpha val="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E9C042-6259-7422-03C0-381EC090B741}"/>
              </a:ext>
            </a:extLst>
          </p:cNvPr>
          <p:cNvSpPr txBox="1"/>
          <p:nvPr/>
        </p:nvSpPr>
        <p:spPr>
          <a:xfrm>
            <a:off x="6299200" y="414278"/>
            <a:ext cx="49911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{'type': '</a:t>
            </a:r>
            <a:r>
              <a:rPr lang="en-US" dirty="0" err="1">
                <a:solidFill>
                  <a:schemeClr val="bg1"/>
                </a:solidFill>
              </a:rPr>
              <a:t>ImageCollection</a:t>
            </a:r>
            <a:r>
              <a:rPr lang="en-US" dirty="0">
                <a:solidFill>
                  <a:schemeClr val="bg1"/>
                </a:solidFill>
              </a:rPr>
              <a:t>', </a:t>
            </a:r>
          </a:p>
          <a:p>
            <a:r>
              <a:rPr lang="en-US" dirty="0">
                <a:solidFill>
                  <a:schemeClr val="bg1"/>
                </a:solidFill>
              </a:rPr>
              <a:t> 'bands': [], </a:t>
            </a:r>
          </a:p>
          <a:p>
            <a:r>
              <a:rPr lang="en-US" dirty="0">
                <a:solidFill>
                  <a:schemeClr val="bg1"/>
                </a:solidFill>
              </a:rPr>
              <a:t> 'version': 1711112196093221,</a:t>
            </a:r>
          </a:p>
          <a:p>
            <a:r>
              <a:rPr lang="en-US" dirty="0">
                <a:solidFill>
                  <a:schemeClr val="bg1"/>
                </a:solidFill>
              </a:rPr>
              <a:t> 'id': 'OREGONSTATE/PRISM/AN81d',</a:t>
            </a:r>
          </a:p>
          <a:p>
            <a:r>
              <a:rPr lang="en-US" dirty="0">
                <a:solidFill>
                  <a:schemeClr val="bg1"/>
                </a:solidFill>
              </a:rPr>
              <a:t>'features': [{'type': 'Image',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 'bands': [{'id': '</a:t>
            </a:r>
            <a:r>
              <a:rPr lang="en-US" dirty="0" err="1">
                <a:solidFill>
                  <a:schemeClr val="bg1"/>
                </a:solidFill>
              </a:rPr>
              <a:t>tmean</a:t>
            </a:r>
            <a:r>
              <a:rPr lang="en-US" dirty="0">
                <a:solidFill>
                  <a:schemeClr val="bg1"/>
                </a:solidFill>
              </a:rPr>
              <a:t>',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 '</a:t>
            </a:r>
            <a:r>
              <a:rPr lang="en-US" dirty="0" err="1">
                <a:solidFill>
                  <a:schemeClr val="bg1"/>
                </a:solidFill>
              </a:rPr>
              <a:t>data_type</a:t>
            </a:r>
            <a:r>
              <a:rPr lang="en-US" dirty="0">
                <a:solidFill>
                  <a:schemeClr val="bg1"/>
                </a:solidFill>
              </a:rPr>
              <a:t>': {'type': '</a:t>
            </a:r>
            <a:r>
              <a:rPr lang="en-US" dirty="0" err="1">
                <a:solidFill>
                  <a:schemeClr val="bg1"/>
                </a:solidFill>
              </a:rPr>
              <a:t>PixelType</a:t>
            </a:r>
            <a:r>
              <a:rPr lang="en-US" dirty="0">
                <a:solidFill>
                  <a:schemeClr val="bg1"/>
                </a:solidFill>
              </a:rPr>
              <a:t>',  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                          'precision': 'float'},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                          'dimensions': [1405,621],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                          '</a:t>
            </a:r>
            <a:r>
              <a:rPr lang="en-US" dirty="0" err="1">
                <a:solidFill>
                  <a:schemeClr val="bg1"/>
                </a:solidFill>
              </a:rPr>
              <a:t>crs</a:t>
            </a:r>
            <a:r>
              <a:rPr lang="en-US" dirty="0">
                <a:solidFill>
                  <a:schemeClr val="bg1"/>
                </a:solidFill>
              </a:rPr>
              <a:t>': 'NAD83'},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  'version': 1685653354797949,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 'id': 'PRISM/AN81d/20220502'},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{'type': 'Image',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  'bands': [{'id': '</a:t>
            </a:r>
            <a:r>
              <a:rPr lang="en-US" dirty="0" err="1">
                <a:solidFill>
                  <a:schemeClr val="bg1"/>
                </a:solidFill>
              </a:rPr>
              <a:t>tmean</a:t>
            </a:r>
            <a:r>
              <a:rPr lang="en-US" dirty="0">
                <a:solidFill>
                  <a:schemeClr val="bg1"/>
                </a:solidFill>
              </a:rPr>
              <a:t>',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  '</a:t>
            </a:r>
            <a:r>
              <a:rPr lang="en-US" dirty="0" err="1">
                <a:solidFill>
                  <a:schemeClr val="bg1"/>
                </a:solidFill>
              </a:rPr>
              <a:t>data_type</a:t>
            </a:r>
            <a:r>
              <a:rPr lang="en-US" dirty="0">
                <a:solidFill>
                  <a:schemeClr val="bg1"/>
                </a:solidFill>
              </a:rPr>
              <a:t>': {'type': '</a:t>
            </a:r>
            <a:r>
              <a:rPr lang="en-US" dirty="0" err="1">
                <a:solidFill>
                  <a:schemeClr val="bg1"/>
                </a:solidFill>
              </a:rPr>
              <a:t>PixelType</a:t>
            </a:r>
            <a:r>
              <a:rPr lang="en-US" dirty="0">
                <a:solidFill>
                  <a:schemeClr val="bg1"/>
                </a:solidFill>
              </a:rPr>
              <a:t>',  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                          'precision': 'float'},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                          'dimensions': [1405,621],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                          '</a:t>
            </a:r>
            <a:r>
              <a:rPr lang="en-US" dirty="0" err="1">
                <a:solidFill>
                  <a:schemeClr val="bg1"/>
                </a:solidFill>
              </a:rPr>
              <a:t>crs</a:t>
            </a:r>
            <a:r>
              <a:rPr lang="en-US" dirty="0">
                <a:solidFill>
                  <a:schemeClr val="bg1"/>
                </a:solidFill>
              </a:rPr>
              <a:t>': 'NAD83'},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   'version': 1685653379099214,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   'id': 'PRISM/AN81d/20220503'},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   </a:t>
            </a:r>
            <a:r>
              <a:rPr lang="en-US" dirty="0">
                <a:solidFill>
                  <a:srgbClr val="9AFF9E"/>
                </a:solidFill>
              </a:rPr>
              <a:t>{</a:t>
            </a:r>
            <a:r>
              <a:rPr lang="en-US" dirty="0">
                <a:solidFill>
                  <a:schemeClr val="bg1"/>
                </a:solidFill>
              </a:rPr>
              <a:t> …. </a:t>
            </a:r>
            <a:r>
              <a:rPr lang="en-US" dirty="0" err="1">
                <a:solidFill>
                  <a:schemeClr val="bg1"/>
                </a:solidFill>
              </a:rPr>
              <a:t>tmean</a:t>
            </a:r>
            <a:r>
              <a:rPr lang="en-US" dirty="0">
                <a:solidFill>
                  <a:schemeClr val="bg1"/>
                </a:solidFill>
              </a:rPr>
              <a:t> data for other days </a:t>
            </a:r>
            <a:r>
              <a:rPr lang="en-US" dirty="0">
                <a:solidFill>
                  <a:srgbClr val="9AFF9E"/>
                </a:solidFill>
              </a:rPr>
              <a:t>},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                    ]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939CDDB-74E8-8223-0CB1-A0644D166FA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7141" y="1709966"/>
            <a:ext cx="4807021" cy="26517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356F53-C490-709F-FC60-3094F31C028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2901" y="2035882"/>
            <a:ext cx="4890258" cy="26517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D7E9883-CADF-C69F-3994-47FA56B6517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2233" y="2308946"/>
            <a:ext cx="4909808" cy="26517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400FF91-49FE-B683-9D91-095D8A43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74296" y="2751751"/>
            <a:ext cx="4876933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181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449</Words>
  <Application>Microsoft Macintosh PowerPoint</Application>
  <PresentationFormat>Widescreen</PresentationFormat>
  <Paragraphs>82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Andres Patrignani</dc:creator>
  <cp:lastModifiedBy>Andres Patrignani</cp:lastModifiedBy>
  <cp:revision>2</cp:revision>
  <dcterms:created xsi:type="dcterms:W3CDTF">2024-03-22T20:43:57Z</dcterms:created>
  <dcterms:modified xsi:type="dcterms:W3CDTF">2024-03-23T02:42:13Z</dcterms:modified>
</cp:coreProperties>
</file>