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43DD79-EEDE-4614-A93D-7AEA11C18888}" v="1" dt="2024-08-21T11:50:05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cruyssen Max" userId="962c9222-1b36-4265-a4d8-e67b1aef0ef5" providerId="ADAL" clId="{3843DD79-EEDE-4614-A93D-7AEA11C18888}"/>
    <pc:docChg chg="undo custSel modSld">
      <pc:chgData name="Vercruyssen Max" userId="962c9222-1b36-4265-a4d8-e67b1aef0ef5" providerId="ADAL" clId="{3843DD79-EEDE-4614-A93D-7AEA11C18888}" dt="2024-08-21T13:03:12.605" v="316" actId="20577"/>
      <pc:docMkLst>
        <pc:docMk/>
      </pc:docMkLst>
      <pc:sldChg chg="modSp mod">
        <pc:chgData name="Vercruyssen Max" userId="962c9222-1b36-4265-a4d8-e67b1aef0ef5" providerId="ADAL" clId="{3843DD79-EEDE-4614-A93D-7AEA11C18888}" dt="2024-08-21T13:03:12.605" v="316" actId="20577"/>
        <pc:sldMkLst>
          <pc:docMk/>
          <pc:sldMk cId="2779775814" sldId="265"/>
        </pc:sldMkLst>
        <pc:spChg chg="mod">
          <ac:chgData name="Vercruyssen Max" userId="962c9222-1b36-4265-a4d8-e67b1aef0ef5" providerId="ADAL" clId="{3843DD79-EEDE-4614-A93D-7AEA11C18888}" dt="2024-08-21T13:03:12.605" v="316" actId="20577"/>
          <ac:spMkLst>
            <pc:docMk/>
            <pc:sldMk cId="2779775814" sldId="265"/>
            <ac:spMk id="3" creationId="{1CB8D6D0-DB32-DED9-213A-4995A9A9F400}"/>
          </ac:spMkLst>
        </pc:spChg>
      </pc:sldChg>
      <pc:sldChg chg="modSp mod">
        <pc:chgData name="Vercruyssen Max" userId="962c9222-1b36-4265-a4d8-e67b1aef0ef5" providerId="ADAL" clId="{3843DD79-EEDE-4614-A93D-7AEA11C18888}" dt="2024-08-21T12:48:02.270" v="214" actId="20577"/>
        <pc:sldMkLst>
          <pc:docMk/>
          <pc:sldMk cId="1444581874" sldId="266"/>
        </pc:sldMkLst>
        <pc:graphicFrameChg chg="mod modGraphic">
          <ac:chgData name="Vercruyssen Max" userId="962c9222-1b36-4265-a4d8-e67b1aef0ef5" providerId="ADAL" clId="{3843DD79-EEDE-4614-A93D-7AEA11C18888}" dt="2024-08-21T12:48:02.270" v="214" actId="20577"/>
          <ac:graphicFrameMkLst>
            <pc:docMk/>
            <pc:sldMk cId="1444581874" sldId="266"/>
            <ac:graphicFrameMk id="6" creationId="{27AAF913-AD12-037C-4616-92042772E1A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7D6D-500C-CF6C-6167-B6636C02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4B8A6-E415-3971-4BAD-81C3E4FF7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E9C1A-E25A-A6B9-03B7-7F4BB63B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4650D-E2CB-E659-F583-F1DD9F0B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77701-1F0E-F787-F2D9-2EC4949BF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253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49F6C-0F18-34A5-19F4-7C8D8582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8D088-F902-2713-F61E-E4B76407C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F07AB-AF1B-4660-C5FA-E451FD40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3E4A-D27F-46B0-9865-8D2256E0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EE492-B5FB-9726-3B53-879922F12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76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4848B-4218-5683-57F3-D8604FF40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46A1A-747B-7F97-F65B-814BFBF7D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68912-3019-36B8-FB26-5763DDD4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C110-BA43-46FB-8F1F-EE109AEA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D29B1-74CD-3AC8-0C79-E209398E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6648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1094-9151-F757-AA78-8A26D40C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7042-97C6-C027-6F31-514D3E96D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FE528-F403-A2F1-E526-12CD61BA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18BF9-4E7B-67DF-2233-0DDD1295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CF96E-9724-AA11-6F5B-646FF5C7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764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362-7FF5-ED1E-8A55-5514CA53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B000E-1048-FDCB-F03C-6331F19D3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8B7AB-D7CA-5A3E-E4FD-06012F6C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E5AD2-A664-8467-2BFA-1B04664E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B5C8-30C7-8BB3-4F3B-605DE5FB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3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0E70-B112-EBDA-9172-E7F2C1EB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3082-FF45-D7FB-1168-C0B13459B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5AE8-BF54-E609-FFC6-92F151D8C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ACDCA-9CB7-67D0-E199-1DCACA3E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BD064-4479-8EB0-9885-4F67E1D3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39D1F-90DD-DAE4-4DC5-83E966A9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388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C74E-BE2C-24B1-D94A-5AE0F86F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6E434-6889-25BC-070A-F3430A259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94B3F-652E-5F26-87DB-16538EA71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2CF49-80B3-700A-9424-0A2957C3F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37E6E-2F81-D409-1CB7-03C48BE87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7355B-7A8E-491F-18F2-4FBB018D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1D854-E935-E0A1-044C-FD1F5067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DA6CF-D2EE-8250-DD5C-FB843ED10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41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CFB1-4FAD-DE67-D51D-737CD9587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C21E4-16E6-E22E-1E16-F81B3547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12153-8489-32D9-D2FC-8C9AB8D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32A77-94FD-56BD-ABC2-7A764710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113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96EE7-E4C1-897B-96A0-6AED07E91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3175A-E952-9917-CF79-12327D2C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65973-3B3A-CD45-9BAA-501EAF5B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20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B306-23FC-EF7F-278B-32A22371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6FD5A-099B-22CF-EC03-734CC37EB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4BF1A-0701-4412-FF70-712F13ED8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83F80-3B12-20BB-E986-D5C41552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30D73-CAAA-FB5E-A6BB-A7EF263D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0FBA7-029B-07B4-AC1E-76AB0772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673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40FE-ADA3-6F97-A6D7-912BD84E4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BDD07B-1888-6661-76D7-72809CA6F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53E14-85B9-E498-E360-BA906D37F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59D90-5AB6-2251-20BE-DDF02EA5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22A38-0073-860F-8885-2EA6D3C3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FB0C6-95A2-8369-CA04-9E2C2CA0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77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2CE34-0F3C-073B-7805-A18DFB73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6052-B7F5-8900-6FF8-43D17F26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5A8EE-4833-0DB0-555B-DD3BE864F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C86F7-0B6F-47CF-9EBA-C0AA8F14B504}" type="datetimeFigureOut">
              <a:rPr lang="nl-BE" smtClean="0"/>
              <a:t>21/08/2024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A11F3-B99F-40B9-F903-247AE6AC0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1C16-941E-C283-8515-3EB6DDE38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107D1-BF0C-4CC8-87CE-32A5E087908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47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39E5-2204-3A6C-F413-B28333CE5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Update data-</a:t>
            </a:r>
            <a:r>
              <a:rPr lang="nl-BE" dirty="0" err="1"/>
              <a:t>augmentatie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96FC1-3D5B-A067-2577-53827F096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2775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9B5-C481-4323-6546-C4F9772A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7AAF913-AD12-037C-4616-92042772E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53332"/>
              </p:ext>
            </p:extLst>
          </p:nvPr>
        </p:nvGraphicFramePr>
        <p:xfrm>
          <a:off x="355600" y="1517649"/>
          <a:ext cx="10998199" cy="3164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6067">
                  <a:extLst>
                    <a:ext uri="{9D8B030D-6E8A-4147-A177-3AD203B41FA5}">
                      <a16:colId xmlns:a16="http://schemas.microsoft.com/office/drawing/2014/main" val="41769232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403247026"/>
                    </a:ext>
                  </a:extLst>
                </a:gridCol>
                <a:gridCol w="1655233">
                  <a:extLst>
                    <a:ext uri="{9D8B030D-6E8A-4147-A177-3AD203B41FA5}">
                      <a16:colId xmlns:a16="http://schemas.microsoft.com/office/drawing/2014/main" val="1035697833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2195729064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2237452564"/>
                    </a:ext>
                  </a:extLst>
                </a:gridCol>
                <a:gridCol w="1833033">
                  <a:extLst>
                    <a:ext uri="{9D8B030D-6E8A-4147-A177-3AD203B41FA5}">
                      <a16:colId xmlns:a16="http://schemas.microsoft.com/office/drawing/2014/main" val="2917797100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r>
                        <a:rPr lang="en-GB" dirty="0" err="1"/>
                        <a:t>Methode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Precision_area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Recall_area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85825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/>
                      <a:r>
                        <a:rPr lang="en-GB" dirty="0" err="1"/>
                        <a:t>GliNER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42,1 %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62,5 %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0,503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67,3 %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70,9 %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8004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OpenAI – One 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73,0 %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74,7 %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0,718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78,7 %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84,0 %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3159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Open AI – Zero Shot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75,7 %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72,8 %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0,742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77,5 %</a:t>
                      </a:r>
                      <a:endParaRPr lang="en-GB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82,3 %</a:t>
                      </a:r>
                      <a:endParaRPr lang="en-GB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58502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Hybrid – 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48,4 %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33,7 %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0,397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49,8 %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51,9 %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89058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Hybrid – Filtering + Replacing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44,4 %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30,6 %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/>
                        <a:t>0,363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46,4 %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48,7 %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7862625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6EDEC41-0885-3AA4-472F-221274D424A1}"/>
              </a:ext>
            </a:extLst>
          </p:cNvPr>
          <p:cNvSpPr txBox="1">
            <a:spLocks/>
          </p:cNvSpPr>
          <p:nvPr/>
        </p:nvSpPr>
        <p:spPr>
          <a:xfrm>
            <a:off x="355600" y="4851399"/>
            <a:ext cx="10998200" cy="1879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Currently</a:t>
            </a:r>
            <a:r>
              <a:rPr lang="nl-BE" dirty="0"/>
              <a:t> </a:t>
            </a:r>
            <a:r>
              <a:rPr lang="nl-BE" dirty="0" err="1"/>
              <a:t>clear</a:t>
            </a:r>
            <a:r>
              <a:rPr lang="nl-BE" dirty="0"/>
              <a:t> win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OpenAI</a:t>
            </a:r>
            <a:r>
              <a:rPr lang="nl-BE" dirty="0"/>
              <a:t> -&gt; </a:t>
            </a:r>
            <a:r>
              <a:rPr lang="nl-BE" dirty="0" err="1"/>
              <a:t>to-discuss</a:t>
            </a:r>
            <a:r>
              <a:rPr lang="nl-BE" dirty="0"/>
              <a:t>: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compute</a:t>
            </a:r>
            <a:r>
              <a:rPr lang="nl-BE" dirty="0"/>
              <a:t>-power </a:t>
            </a:r>
            <a:r>
              <a:rPr lang="nl-BE" dirty="0" err="1"/>
              <a:t>needed</a:t>
            </a:r>
            <a:r>
              <a:rPr lang="nl-BE" dirty="0"/>
              <a:t> </a:t>
            </a:r>
            <a:r>
              <a:rPr lang="nl-BE" dirty="0" err="1"/>
              <a:t>worth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?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Clear</a:t>
            </a:r>
            <a:r>
              <a:rPr lang="nl-BE" dirty="0"/>
              <a:t> </a:t>
            </a:r>
            <a:r>
              <a:rPr lang="nl-BE" dirty="0" err="1"/>
              <a:t>tradeof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precision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recall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Hybrid</a:t>
            </a:r>
            <a:r>
              <a:rPr lang="nl-BE" dirty="0"/>
              <a:t> approach </a:t>
            </a:r>
            <a:r>
              <a:rPr lang="nl-BE" dirty="0" err="1"/>
              <a:t>compared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dataset; Filtering is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rough</a:t>
            </a:r>
            <a:endParaRPr lang="nl-BE" dirty="0"/>
          </a:p>
          <a:p>
            <a:pPr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To</a:t>
            </a:r>
            <a:r>
              <a:rPr lang="nl-BE" dirty="0"/>
              <a:t>-Check: How is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precision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hybrid</a:t>
            </a:r>
            <a:r>
              <a:rPr lang="nl-BE" dirty="0"/>
              <a:t> approach </a:t>
            </a:r>
            <a:r>
              <a:rPr lang="nl-BE" dirty="0" err="1"/>
              <a:t>compared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OSM ‘filtering’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4458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9B5-C481-4323-6546-C4F9772A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GliNER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D6D0-DB32-DED9-213A-4995A9A9F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Zero-shot NER approach on-top of </a:t>
            </a:r>
            <a:r>
              <a:rPr lang="nl-BE" dirty="0" err="1"/>
              <a:t>SpaCy</a:t>
            </a:r>
            <a:r>
              <a:rPr lang="nl-BE" dirty="0"/>
              <a:t> </a:t>
            </a:r>
            <a:r>
              <a:rPr lang="nl-BE" dirty="0" err="1"/>
              <a:t>library</a:t>
            </a:r>
            <a:endParaRPr lang="nl-BE" dirty="0"/>
          </a:p>
          <a:p>
            <a:pPr lvl="1"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Gives</a:t>
            </a:r>
            <a:r>
              <a:rPr lang="nl-BE" dirty="0"/>
              <a:t> </a:t>
            </a:r>
            <a:r>
              <a:rPr lang="nl-BE" dirty="0" err="1"/>
              <a:t>oppurtunities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extract term like </a:t>
            </a:r>
            <a:r>
              <a:rPr lang="nl-BE" dirty="0" err="1"/>
              <a:t>locations</a:t>
            </a:r>
            <a:r>
              <a:rPr lang="nl-BE" dirty="0"/>
              <a:t>, </a:t>
            </a:r>
            <a:r>
              <a:rPr lang="nl-BE" dirty="0" err="1"/>
              <a:t>crops</a:t>
            </a:r>
            <a:r>
              <a:rPr lang="nl-BE" dirty="0"/>
              <a:t>, </a:t>
            </a:r>
            <a:r>
              <a:rPr lang="nl-BE" dirty="0" err="1"/>
              <a:t>chemicals</a:t>
            </a:r>
            <a:r>
              <a:rPr lang="nl-BE" dirty="0"/>
              <a:t>,…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Also</a:t>
            </a:r>
            <a:r>
              <a:rPr lang="nl-BE" dirty="0"/>
              <a:t> on-</a:t>
            </a:r>
            <a:r>
              <a:rPr lang="nl-BE" dirty="0" err="1"/>
              <a:t>the</a:t>
            </a:r>
            <a:r>
              <a:rPr lang="nl-BE" dirty="0"/>
              <a:t> go approaches </a:t>
            </a:r>
            <a:r>
              <a:rPr lang="nl-BE" dirty="0" err="1"/>
              <a:t>and</a:t>
            </a:r>
            <a:r>
              <a:rPr lang="nl-BE" dirty="0"/>
              <a:t> user-</a:t>
            </a:r>
            <a:r>
              <a:rPr lang="nl-BE" dirty="0" err="1"/>
              <a:t>chosen</a:t>
            </a:r>
            <a:r>
              <a:rPr lang="nl-BE" dirty="0"/>
              <a:t> approaches 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a </a:t>
            </a:r>
            <a:r>
              <a:rPr lang="nl-BE" dirty="0" err="1"/>
              <a:t>possibility</a:t>
            </a:r>
            <a:r>
              <a:rPr lang="nl-BE" dirty="0"/>
              <a:t>.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flawless</a:t>
            </a:r>
            <a:r>
              <a:rPr lang="nl-BE" dirty="0"/>
              <a:t>. </a:t>
            </a:r>
            <a:r>
              <a:rPr lang="nl-BE" dirty="0" err="1"/>
              <a:t>Use</a:t>
            </a:r>
            <a:r>
              <a:rPr lang="nl-BE" dirty="0"/>
              <a:t>-cases </a:t>
            </a:r>
            <a:r>
              <a:rPr lang="nl-BE" dirty="0" err="1"/>
              <a:t>needs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aware</a:t>
            </a:r>
            <a:r>
              <a:rPr lang="nl-BE" dirty="0"/>
              <a:t> of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fact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extra dataprocessing </a:t>
            </a:r>
            <a:r>
              <a:rPr lang="nl-BE" dirty="0" err="1"/>
              <a:t>might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needed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081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9B5-C481-4323-6546-C4F9772A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GliNER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D6D0-DB32-DED9-213A-4995A9A9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4167" y="1563619"/>
            <a:ext cx="4417483" cy="445272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-&gt; </a:t>
            </a:r>
            <a:r>
              <a:rPr lang="nl-BE" dirty="0" err="1"/>
              <a:t>Example</a:t>
            </a:r>
            <a:r>
              <a:rPr lang="nl-BE" dirty="0"/>
              <a:t>  of different NER </a:t>
            </a:r>
            <a:r>
              <a:rPr lang="nl-BE" dirty="0" err="1"/>
              <a:t>possibilities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52E65-4925-0781-CB1A-F5DD5F51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2" y="1563620"/>
            <a:ext cx="6855886" cy="445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9B5-C481-4323-6546-C4F9772A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/>
          <a:lstStyle/>
          <a:p>
            <a:r>
              <a:rPr lang="nl-BE" dirty="0" err="1"/>
              <a:t>GliNER</a:t>
            </a:r>
            <a:r>
              <a:rPr lang="nl-BE" dirty="0"/>
              <a:t> +  OSM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D6D0-DB32-DED9-213A-4995A9A9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563619"/>
            <a:ext cx="10961851" cy="4452729"/>
          </a:xfrm>
        </p:spPr>
        <p:txBody>
          <a:bodyPr/>
          <a:lstStyle/>
          <a:p>
            <a:pPr>
              <a:buFont typeface="Aptos" panose="020B0004020202020204" pitchFamily="34" charset="0"/>
              <a:buChar char="└"/>
            </a:pPr>
            <a:r>
              <a:rPr lang="nl-BE" dirty="0"/>
              <a:t>&gt; First </a:t>
            </a:r>
            <a:r>
              <a:rPr lang="nl-BE" dirty="0" err="1"/>
              <a:t>anecdotal</a:t>
            </a:r>
            <a:r>
              <a:rPr lang="nl-BE" dirty="0"/>
              <a:t> </a:t>
            </a:r>
            <a:r>
              <a:rPr lang="nl-BE" dirty="0" err="1"/>
              <a:t>experience</a:t>
            </a:r>
            <a:r>
              <a:rPr lang="nl-BE" dirty="0"/>
              <a:t> </a:t>
            </a:r>
            <a:r>
              <a:rPr lang="nl-BE" dirty="0" err="1"/>
              <a:t>seems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promissing</a:t>
            </a:r>
            <a:r>
              <a:rPr lang="nl-BE" dirty="0"/>
              <a:t>.</a:t>
            </a:r>
          </a:p>
          <a:p>
            <a:pPr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Retrievel</a:t>
            </a:r>
            <a:r>
              <a:rPr lang="nl-BE" dirty="0"/>
              <a:t> of </a:t>
            </a:r>
            <a:r>
              <a:rPr lang="nl-BE" dirty="0" err="1"/>
              <a:t>geoinformation</a:t>
            </a:r>
            <a:r>
              <a:rPr lang="nl-BE" dirty="0"/>
              <a:t> looks </a:t>
            </a:r>
            <a:r>
              <a:rPr lang="nl-BE" dirty="0" err="1"/>
              <a:t>good</a:t>
            </a:r>
            <a:r>
              <a:rPr lang="nl-BE" dirty="0"/>
              <a:t> but </a:t>
            </a:r>
            <a:r>
              <a:rPr lang="nl-BE" dirty="0" err="1"/>
              <a:t>still</a:t>
            </a:r>
            <a:r>
              <a:rPr lang="nl-BE" dirty="0"/>
              <a:t> a lot of non-</a:t>
            </a:r>
            <a:r>
              <a:rPr lang="nl-BE" dirty="0" err="1"/>
              <a:t>mappable</a:t>
            </a:r>
            <a:r>
              <a:rPr lang="nl-BE" dirty="0"/>
              <a:t> </a:t>
            </a:r>
            <a:r>
              <a:rPr lang="nl-BE" dirty="0" err="1"/>
              <a:t>locations</a:t>
            </a:r>
            <a:r>
              <a:rPr lang="nl-BE" dirty="0"/>
              <a:t> (‘field’, ‘</a:t>
            </a:r>
            <a:r>
              <a:rPr lang="nl-BE" dirty="0" err="1"/>
              <a:t>reference</a:t>
            </a:r>
            <a:r>
              <a:rPr lang="nl-BE" dirty="0"/>
              <a:t> sites’, ‘</a:t>
            </a:r>
            <a:r>
              <a:rPr lang="nl-BE" dirty="0" err="1"/>
              <a:t>bog</a:t>
            </a:r>
            <a:r>
              <a:rPr lang="nl-BE" dirty="0"/>
              <a:t>’, ‘</a:t>
            </a:r>
            <a:r>
              <a:rPr lang="nl-BE" dirty="0" err="1"/>
              <a:t>kettle</a:t>
            </a:r>
            <a:r>
              <a:rPr lang="nl-BE" dirty="0"/>
              <a:t> hole’,…) are </a:t>
            </a:r>
            <a:r>
              <a:rPr lang="nl-BE" dirty="0" err="1"/>
              <a:t>also</a:t>
            </a:r>
            <a:r>
              <a:rPr lang="nl-BE" dirty="0"/>
              <a:t> </a:t>
            </a:r>
            <a:r>
              <a:rPr lang="nl-BE" dirty="0" err="1"/>
              <a:t>flagged</a:t>
            </a:r>
            <a:endParaRPr lang="nl-BE" dirty="0"/>
          </a:p>
          <a:p>
            <a:pPr>
              <a:buFont typeface="Aptos" panose="020B0004020202020204" pitchFamily="34" charset="0"/>
              <a:buChar char="└"/>
            </a:pPr>
            <a:endParaRPr lang="nl-BE" dirty="0"/>
          </a:p>
          <a:p>
            <a:pPr marL="0" indent="0">
              <a:buNone/>
            </a:pPr>
            <a:r>
              <a:rPr lang="nl-BE" dirty="0"/>
              <a:t>-&gt; </a:t>
            </a:r>
            <a:r>
              <a:rPr lang="en-GB" dirty="0" err="1"/>
              <a:t>Hypotese</a:t>
            </a:r>
            <a:r>
              <a:rPr lang="nl-BE" dirty="0"/>
              <a:t>: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querying</a:t>
            </a:r>
            <a:r>
              <a:rPr lang="nl-BE" dirty="0"/>
              <a:t> Open Street </a:t>
            </a:r>
            <a:r>
              <a:rPr lang="nl-BE" dirty="0" err="1"/>
              <a:t>Maps</a:t>
            </a:r>
            <a:r>
              <a:rPr lang="nl-BE" dirty="0"/>
              <a:t> these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en-GB" dirty="0"/>
              <a:t>come back empty and thus be purged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0791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9B5-C481-4323-6546-C4F9772A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064"/>
            <a:ext cx="10515600" cy="1325563"/>
          </a:xfrm>
        </p:spPr>
        <p:txBody>
          <a:bodyPr/>
          <a:lstStyle/>
          <a:p>
            <a:r>
              <a:rPr lang="nl-BE" dirty="0" err="1"/>
              <a:t>GliNER</a:t>
            </a:r>
            <a:r>
              <a:rPr lang="nl-BE" dirty="0"/>
              <a:t> +  OSM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D6D0-DB32-DED9-213A-4995A9A9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799" y="1563619"/>
            <a:ext cx="10961851" cy="4452729"/>
          </a:xfrm>
        </p:spPr>
        <p:txBody>
          <a:bodyPr/>
          <a:lstStyle/>
          <a:p>
            <a:pPr marL="0" indent="0">
              <a:buNone/>
            </a:pPr>
            <a:r>
              <a:rPr lang="nl-BE" dirty="0"/>
              <a:t>-&gt; </a:t>
            </a:r>
            <a:r>
              <a:rPr lang="en-GB" dirty="0" err="1"/>
              <a:t>Hypotese</a:t>
            </a:r>
            <a:r>
              <a:rPr lang="nl-BE" dirty="0"/>
              <a:t>: </a:t>
            </a:r>
            <a:r>
              <a:rPr lang="nl-BE" dirty="0" err="1"/>
              <a:t>When</a:t>
            </a:r>
            <a:r>
              <a:rPr lang="nl-BE" dirty="0"/>
              <a:t> </a:t>
            </a:r>
            <a:r>
              <a:rPr lang="nl-BE" dirty="0" err="1"/>
              <a:t>querying</a:t>
            </a:r>
            <a:r>
              <a:rPr lang="nl-BE" dirty="0"/>
              <a:t> Open Street </a:t>
            </a:r>
            <a:r>
              <a:rPr lang="nl-BE" dirty="0" err="1"/>
              <a:t>Maps</a:t>
            </a:r>
            <a:r>
              <a:rPr lang="nl-BE" dirty="0"/>
              <a:t> these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en-GB" dirty="0"/>
              <a:t>come back empty and thus be purged</a:t>
            </a:r>
          </a:p>
          <a:p>
            <a:pPr marL="0" indent="0">
              <a:buNone/>
            </a:pPr>
            <a:endParaRPr lang="nl-BE" dirty="0"/>
          </a:p>
          <a:p>
            <a:pPr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Some</a:t>
            </a:r>
            <a:r>
              <a:rPr lang="nl-BE" dirty="0"/>
              <a:t> succes but </a:t>
            </a:r>
            <a:r>
              <a:rPr lang="nl-BE" dirty="0" err="1"/>
              <a:t>still</a:t>
            </a:r>
            <a:r>
              <a:rPr lang="nl-BE" dirty="0"/>
              <a:t> </a:t>
            </a:r>
            <a:r>
              <a:rPr lang="nl-BE" dirty="0" err="1"/>
              <a:t>too</a:t>
            </a:r>
            <a:r>
              <a:rPr lang="nl-BE" dirty="0"/>
              <a:t> </a:t>
            </a:r>
            <a:r>
              <a:rPr lang="nl-BE" dirty="0" err="1"/>
              <a:t>much</a:t>
            </a:r>
            <a:r>
              <a:rPr lang="nl-BE" dirty="0"/>
              <a:t> mistakes: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sz="1600" dirty="0"/>
              <a:t>EU -&gt; </a:t>
            </a:r>
            <a:r>
              <a:rPr lang="nl-BE" sz="1600" dirty="0" err="1"/>
              <a:t>village</a:t>
            </a:r>
            <a:r>
              <a:rPr lang="nl-BE" sz="1600" dirty="0"/>
              <a:t> in France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sz="1600" dirty="0" err="1"/>
              <a:t>Kettle</a:t>
            </a:r>
            <a:r>
              <a:rPr lang="nl-BE" sz="1600" dirty="0"/>
              <a:t> Hole -&gt; </a:t>
            </a:r>
            <a:r>
              <a:rPr lang="nl-BE" sz="1600" dirty="0" err="1"/>
              <a:t>location</a:t>
            </a:r>
            <a:r>
              <a:rPr lang="nl-BE" sz="1600" dirty="0"/>
              <a:t> in 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sz="1600" dirty="0"/>
              <a:t>Open Water -&gt; </a:t>
            </a:r>
            <a:r>
              <a:rPr lang="nl-BE" sz="1600" dirty="0" err="1"/>
              <a:t>Location</a:t>
            </a:r>
            <a:r>
              <a:rPr lang="nl-BE" sz="1600" dirty="0"/>
              <a:t> in Texas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sz="1600" dirty="0"/>
              <a:t>Shoreline -&gt; City in Washington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sz="1600" dirty="0"/>
              <a:t>Plots -&gt; Building in Pakistan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747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9B5-C481-4323-6546-C4F9772A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OpenAI</a:t>
            </a:r>
            <a:r>
              <a:rPr lang="nl-BE" dirty="0"/>
              <a:t>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D6D0-DB32-DED9-213A-4995A9A9F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One</a:t>
            </a:r>
            <a:r>
              <a:rPr lang="nl-BE" dirty="0"/>
              <a:t>-shot approach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</a:t>
            </a:r>
            <a:br>
              <a:rPr lang="nl-BE" dirty="0"/>
            </a:br>
            <a:r>
              <a:rPr lang="en-GB" dirty="0" err="1"/>
              <a:t>system_message</a:t>
            </a:r>
            <a:r>
              <a:rPr lang="en-GB" dirty="0"/>
              <a:t> = </a:t>
            </a:r>
            <a:r>
              <a:rPr lang="en-GB" dirty="0" err="1"/>
              <a:t>f"""You</a:t>
            </a:r>
            <a:r>
              <a:rPr lang="en-GB" dirty="0"/>
              <a:t> are an expert in Natural Language Processing. Your task is to identify common Named Entities (NER) in a given text.</a:t>
            </a:r>
            <a:br>
              <a:rPr lang="en-GB" dirty="0"/>
            </a:br>
            <a:r>
              <a:rPr lang="en-GB" dirty="0"/>
              <a:t>The possible common Named Entities (NER) types are exclusively: ({", ".join(labels)}).""“</a:t>
            </a:r>
            <a:br>
              <a:rPr lang="en-GB" dirty="0"/>
            </a:br>
            <a:br>
              <a:rPr lang="en-GB" dirty="0"/>
            </a:br>
            <a:r>
              <a:rPr lang="nl-BE" dirty="0" err="1"/>
              <a:t>assisstant_message</a:t>
            </a:r>
            <a:r>
              <a:rPr lang="nl-BE" dirty="0"/>
              <a:t>="“</a:t>
            </a:r>
            <a:br>
              <a:rPr lang="nl-BE" dirty="0"/>
            </a:br>
            <a:r>
              <a:rPr lang="nl-BE" dirty="0"/>
              <a:t>EXAMPLE:</a:t>
            </a:r>
            <a:br>
              <a:rPr lang="nl-BE" dirty="0"/>
            </a:br>
            <a:r>
              <a:rPr lang="nl-BE" dirty="0"/>
              <a:t>    </a:t>
            </a:r>
            <a:r>
              <a:rPr lang="nl-BE" dirty="0" err="1"/>
              <a:t>Text</a:t>
            </a:r>
            <a:r>
              <a:rPr lang="nl-BE" dirty="0"/>
              <a:t>: '</a:t>
            </a:r>
            <a:r>
              <a:rPr lang="nl-BE" dirty="0" err="1"/>
              <a:t>Soil</a:t>
            </a:r>
            <a:r>
              <a:rPr lang="nl-BE" dirty="0"/>
              <a:t> </a:t>
            </a:r>
            <a:r>
              <a:rPr lang="nl-BE" dirty="0" err="1"/>
              <a:t>Maps</a:t>
            </a:r>
            <a:r>
              <a:rPr lang="nl-BE" dirty="0"/>
              <a:t> of </a:t>
            </a:r>
            <a:r>
              <a:rPr lang="nl-BE" dirty="0" err="1"/>
              <a:t>Baradi</a:t>
            </a:r>
            <a:r>
              <a:rPr lang="nl-BE" dirty="0"/>
              <a:t> Area, </a:t>
            </a:r>
            <a:r>
              <a:rPr lang="nl-BE" dirty="0" err="1"/>
              <a:t>Baga</a:t>
            </a:r>
            <a:r>
              <a:rPr lang="nl-BE" dirty="0"/>
              <a:t> Area, </a:t>
            </a:r>
            <a:r>
              <a:rPr lang="nl-BE" dirty="0" err="1"/>
              <a:t>Jagla</a:t>
            </a:r>
            <a:r>
              <a:rPr lang="nl-BE" dirty="0"/>
              <a:t> Area, </a:t>
            </a:r>
            <a:r>
              <a:rPr lang="nl-BE" dirty="0" err="1"/>
              <a:t>Garabaria</a:t>
            </a:r>
            <a:r>
              <a:rPr lang="nl-BE" dirty="0"/>
              <a:t> Area, </a:t>
            </a:r>
            <a:r>
              <a:rPr lang="nl-BE" dirty="0" err="1"/>
              <a:t>Nabharan</a:t>
            </a:r>
            <a:r>
              <a:rPr lang="nl-BE" dirty="0"/>
              <a:t> Area, </a:t>
            </a:r>
            <a:r>
              <a:rPr lang="nl-BE" dirty="0" err="1"/>
              <a:t>Kaliganj</a:t>
            </a:r>
            <a:r>
              <a:rPr lang="nl-BE" dirty="0"/>
              <a:t> Area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Arpara</a:t>
            </a:r>
            <a:r>
              <a:rPr lang="nl-BE" dirty="0"/>
              <a:t> Area. || </a:t>
            </a:r>
            <a:r>
              <a:rPr lang="nl-BE" dirty="0" err="1"/>
              <a:t>Soil</a:t>
            </a:r>
            <a:r>
              <a:rPr lang="nl-BE" dirty="0"/>
              <a:t> </a:t>
            </a:r>
            <a:r>
              <a:rPr lang="nl-BE" dirty="0" err="1"/>
              <a:t>Maps</a:t>
            </a:r>
            <a:r>
              <a:rPr lang="nl-BE" dirty="0"/>
              <a:t> of </a:t>
            </a:r>
            <a:r>
              <a:rPr lang="nl-BE" dirty="0" err="1"/>
              <a:t>Baradi</a:t>
            </a:r>
            <a:r>
              <a:rPr lang="nl-BE" dirty="0"/>
              <a:t> Area, </a:t>
            </a:r>
            <a:r>
              <a:rPr lang="nl-BE" dirty="0" err="1"/>
              <a:t>Baga</a:t>
            </a:r>
            <a:r>
              <a:rPr lang="nl-BE" dirty="0"/>
              <a:t> Area, </a:t>
            </a:r>
            <a:r>
              <a:rPr lang="nl-BE" dirty="0" err="1"/>
              <a:t>Jagla</a:t>
            </a:r>
            <a:r>
              <a:rPr lang="nl-BE" dirty="0"/>
              <a:t> Area, </a:t>
            </a:r>
            <a:r>
              <a:rPr lang="nl-BE" dirty="0" err="1"/>
              <a:t>Garabaria</a:t>
            </a:r>
            <a:r>
              <a:rPr lang="nl-BE" dirty="0"/>
              <a:t> Area, </a:t>
            </a:r>
            <a:r>
              <a:rPr lang="nl-BE" dirty="0" err="1"/>
              <a:t>Nabharan</a:t>
            </a:r>
            <a:r>
              <a:rPr lang="nl-BE" dirty="0"/>
              <a:t> Area, </a:t>
            </a:r>
            <a:r>
              <a:rPr lang="nl-BE" dirty="0" err="1"/>
              <a:t>Kaliganj</a:t>
            </a:r>
            <a:r>
              <a:rPr lang="nl-BE" dirty="0"/>
              <a:t> Area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Arpara</a:t>
            </a:r>
            <a:r>
              <a:rPr lang="nl-BE" dirty="0"/>
              <a:t> Area.’</a:t>
            </a:r>
            <a:br>
              <a:rPr lang="nl-BE" dirty="0"/>
            </a:br>
            <a:r>
              <a:rPr lang="nl-BE" dirty="0"/>
              <a:t>    {{</a:t>
            </a:r>
            <a:br>
              <a:rPr lang="nl-BE" dirty="0"/>
            </a:br>
            <a:r>
              <a:rPr lang="nl-BE" dirty="0"/>
              <a:t>        "</a:t>
            </a:r>
            <a:r>
              <a:rPr lang="nl-BE" dirty="0" err="1"/>
              <a:t>Location</a:t>
            </a:r>
            <a:r>
              <a:rPr lang="nl-BE" dirty="0"/>
              <a:t>": ["Baradi","Baga","Jagla","Garabaria","Nabharan","Kaliganj","Arpara"]</a:t>
            </a:r>
            <a:br>
              <a:rPr lang="nl-BE" dirty="0"/>
            </a:br>
            <a:r>
              <a:rPr lang="nl-BE" dirty="0"/>
              <a:t>    }}</a:t>
            </a:r>
            <a:br>
              <a:rPr lang="nl-BE" dirty="0"/>
            </a:br>
            <a:r>
              <a:rPr lang="nl-BE" dirty="0"/>
              <a:t>--"""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191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9B5-C481-4323-6546-C4F9772A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OpenAI</a:t>
            </a:r>
            <a:r>
              <a:rPr lang="nl-BE" dirty="0"/>
              <a:t>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D6D0-DB32-DED9-213A-4995A9A9F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zero-shot approach</a:t>
            </a:r>
          </a:p>
          <a:p>
            <a:pPr lvl="1"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</a:t>
            </a:r>
            <a:br>
              <a:rPr lang="nl-BE" dirty="0"/>
            </a:br>
            <a:r>
              <a:rPr lang="en-GB" dirty="0" err="1"/>
              <a:t>system_message</a:t>
            </a:r>
            <a:r>
              <a:rPr lang="en-GB" dirty="0"/>
              <a:t> =""“</a:t>
            </a:r>
            <a:br>
              <a:rPr lang="en-GB" dirty="0"/>
            </a:br>
            <a:r>
              <a:rPr lang="en-GB" dirty="0"/>
              <a:t>You are an expert in Natural Language Processing. Your task is to identify common Named Entities (NER) in a given text.</a:t>
            </a:r>
            <a:br>
              <a:rPr lang="en-GB" dirty="0"/>
            </a:br>
            <a:r>
              <a:rPr lang="en-GB" dirty="0"/>
              <a:t>The possible common Named Entities (NER) type is exclusively: "Location". However, only locations applicable to the research for which you receive the abstract and title.</a:t>
            </a:r>
            <a:br>
              <a:rPr lang="en-GB" dirty="0"/>
            </a:br>
            <a:r>
              <a:rPr lang="en-GB" dirty="0"/>
              <a:t>If no location is found, an empty </a:t>
            </a:r>
            <a:r>
              <a:rPr lang="en-GB" dirty="0" err="1"/>
              <a:t>dict</a:t>
            </a:r>
            <a:r>
              <a:rPr lang="en-GB" dirty="0"/>
              <a:t> is returned. You also ensure that all entities you return can be mapped unambiguously."""</a:t>
            </a:r>
            <a:br>
              <a:rPr lang="en-GB" dirty="0"/>
            </a:b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1144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9B5-C481-4323-6546-C4F9772A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Hybrid</a:t>
            </a:r>
            <a:r>
              <a:rPr lang="nl-BE" dirty="0"/>
              <a:t>: </a:t>
            </a:r>
            <a:r>
              <a:rPr lang="nl-BE" dirty="0" err="1"/>
              <a:t>GliNER</a:t>
            </a:r>
            <a:r>
              <a:rPr lang="nl-BE" dirty="0"/>
              <a:t> + LLM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D6D0-DB32-DED9-213A-4995A9A9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1427480"/>
            <a:ext cx="11846560" cy="5227320"/>
          </a:xfrm>
        </p:spPr>
        <p:txBody>
          <a:bodyPr>
            <a:noAutofit/>
          </a:bodyPr>
          <a:lstStyle/>
          <a:p>
            <a:pPr marL="88900" indent="-88900"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sz="1600" dirty="0"/>
              <a:t>&gt; </a:t>
            </a:r>
            <a:r>
              <a:rPr lang="nl-BE" sz="1600" dirty="0" err="1"/>
              <a:t>Trying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get more accurate </a:t>
            </a:r>
            <a:r>
              <a:rPr lang="nl-BE" sz="1600" dirty="0" err="1"/>
              <a:t>results</a:t>
            </a:r>
            <a:r>
              <a:rPr lang="nl-BE" sz="1600" dirty="0"/>
              <a:t> </a:t>
            </a:r>
            <a:r>
              <a:rPr lang="nl-BE" sz="1600" dirty="0" err="1"/>
              <a:t>from</a:t>
            </a:r>
            <a:r>
              <a:rPr lang="nl-BE" sz="1600" dirty="0"/>
              <a:t> </a:t>
            </a:r>
            <a:r>
              <a:rPr lang="nl-BE" sz="1600" dirty="0" err="1"/>
              <a:t>GliNER</a:t>
            </a:r>
            <a:r>
              <a:rPr lang="nl-BE" sz="1600" dirty="0"/>
              <a:t> model </a:t>
            </a:r>
            <a:r>
              <a:rPr lang="nl-BE" sz="1600" dirty="0" err="1"/>
              <a:t>by</a:t>
            </a:r>
            <a:r>
              <a:rPr lang="nl-BE" sz="1600" dirty="0"/>
              <a:t> </a:t>
            </a:r>
            <a:r>
              <a:rPr lang="nl-BE" sz="1600" dirty="0" err="1"/>
              <a:t>sorting</a:t>
            </a:r>
            <a:r>
              <a:rPr lang="nl-BE" sz="1600" dirty="0"/>
              <a:t>  </a:t>
            </a:r>
            <a:r>
              <a:rPr lang="nl-BE" sz="1600" dirty="0" err="1"/>
              <a:t>the</a:t>
            </a:r>
            <a:r>
              <a:rPr lang="nl-BE" sz="1600" dirty="0"/>
              <a:t> dataset </a:t>
            </a:r>
            <a:r>
              <a:rPr lang="nl-BE" sz="1600" dirty="0" err="1"/>
              <a:t>with</a:t>
            </a:r>
            <a:r>
              <a:rPr lang="nl-BE" sz="1600" dirty="0"/>
              <a:t> </a:t>
            </a:r>
            <a:r>
              <a:rPr lang="nl-BE" sz="1600" dirty="0" err="1"/>
              <a:t>an</a:t>
            </a:r>
            <a:r>
              <a:rPr lang="nl-BE" sz="1600" dirty="0"/>
              <a:t> LLM </a:t>
            </a:r>
            <a:r>
              <a:rPr lang="nl-BE" sz="1600" dirty="0" err="1"/>
              <a:t>and</a:t>
            </a:r>
            <a:r>
              <a:rPr lang="nl-BE" sz="1600" dirty="0"/>
              <a:t> </a:t>
            </a:r>
            <a:r>
              <a:rPr lang="nl-BE" sz="1600" dirty="0" err="1"/>
              <a:t>replacing</a:t>
            </a:r>
            <a:r>
              <a:rPr lang="nl-BE" sz="1600" dirty="0"/>
              <a:t> </a:t>
            </a:r>
            <a:r>
              <a:rPr lang="nl-BE" sz="1600" dirty="0" err="1"/>
              <a:t>entities</a:t>
            </a:r>
            <a:r>
              <a:rPr lang="nl-BE" sz="1600" dirty="0"/>
              <a:t> </a:t>
            </a:r>
            <a:r>
              <a:rPr lang="nl-BE" sz="1600" dirty="0" err="1"/>
              <a:t>to</a:t>
            </a:r>
            <a:r>
              <a:rPr lang="nl-BE" sz="1600" dirty="0"/>
              <a:t> </a:t>
            </a:r>
            <a:r>
              <a:rPr lang="nl-BE" sz="1600" dirty="0" err="1"/>
              <a:t>mappable</a:t>
            </a:r>
            <a:r>
              <a:rPr lang="nl-BE" sz="1600" dirty="0"/>
              <a:t> </a:t>
            </a:r>
            <a:r>
              <a:rPr lang="nl-BE" sz="1600" dirty="0" err="1"/>
              <a:t>entities</a:t>
            </a:r>
            <a:endParaRPr lang="nl-BE" sz="1600" dirty="0"/>
          </a:p>
          <a:p>
            <a:pPr marL="88900" indent="-88900"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sz="1100" dirty="0"/>
              <a:t>&gt; </a:t>
            </a:r>
            <a:r>
              <a:rPr lang="en-GB" sz="1100" dirty="0" err="1"/>
              <a:t>system_message_filter</a:t>
            </a:r>
            <a:r>
              <a:rPr lang="en-GB" sz="1100" dirty="0"/>
              <a:t> = """ You are an expert in geographical entities with specialized knowledge of OpenStreetMap and </a:t>
            </a:r>
            <a:r>
              <a:rPr lang="en-GB" sz="1100" dirty="0" err="1"/>
              <a:t>Nominatim</a:t>
            </a:r>
            <a:r>
              <a:rPr lang="en-GB" sz="1100" dirty="0"/>
              <a:t>. Your task is to filter a list of geographical entities, retaining only those that have clearly </a:t>
            </a:r>
            <a:r>
              <a:rPr lang="en-GB" sz="1100" dirty="0" err="1"/>
              <a:t>delineatable</a:t>
            </a:r>
            <a:r>
              <a:rPr lang="en-GB" sz="1100" dirty="0"/>
              <a:t> locations, such as continents, countries, states, regions, counties, cities, towns, </a:t>
            </a:r>
            <a:r>
              <a:rPr lang="en-GB" sz="1100" dirty="0" err="1"/>
              <a:t>neighborhoods</a:t>
            </a:r>
            <a:r>
              <a:rPr lang="en-GB" sz="1100" dirty="0"/>
              <a:t>, and street names.</a:t>
            </a:r>
            <a:br>
              <a:rPr lang="en-GB" sz="1100" dirty="0"/>
            </a:br>
            <a:br>
              <a:rPr lang="en-GB" sz="1100" dirty="0"/>
            </a:br>
            <a:r>
              <a:rPr lang="en-GB" sz="1100" dirty="0"/>
              <a:t>Be cautious when filtering: if a label could plausibly represent a specific, mappable location, it should be retained. Only exclude terms that are highly ambiguous or are clearly more likely to refer to general, non-</a:t>
            </a:r>
            <a:r>
              <a:rPr lang="en-GB" sz="1100" dirty="0" err="1"/>
              <a:t>delineatable</a:t>
            </a:r>
            <a:r>
              <a:rPr lang="en-GB" sz="1100" dirty="0"/>
              <a:t> locations. For example, "site" should only be excluded if it is clearly intended to represent a general area rather than a specific town or place.”””</a:t>
            </a:r>
            <a:endParaRPr lang="nl-BE" sz="1100" dirty="0"/>
          </a:p>
          <a:p>
            <a:pPr marL="88900" indent="-88900"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sz="1100" dirty="0"/>
              <a:t>&gt; </a:t>
            </a:r>
            <a:r>
              <a:rPr lang="en-GB" sz="1100" dirty="0" err="1"/>
              <a:t>system_message_filter+replacing</a:t>
            </a:r>
            <a:r>
              <a:rPr lang="en-GB" sz="1100" dirty="0"/>
              <a:t> = """You are an expert in geographical entities with specialized knowledge of OpenStreetMap and </a:t>
            </a:r>
            <a:r>
              <a:rPr lang="en-GB" sz="1100" dirty="0" err="1"/>
              <a:t>Nominatim</a:t>
            </a:r>
            <a:r>
              <a:rPr lang="en-GB" sz="1100" dirty="0"/>
              <a:t>. Your task is to filter a list of geographical entities, retaining only those that have clearly </a:t>
            </a:r>
            <a:r>
              <a:rPr lang="en-GB" sz="1100" dirty="0" err="1"/>
              <a:t>delineatable</a:t>
            </a:r>
            <a:r>
              <a:rPr lang="en-GB" sz="1100" dirty="0"/>
              <a:t> locations, such as continents, countries, states, regions, counties, cities, towns, </a:t>
            </a:r>
            <a:r>
              <a:rPr lang="en-GB" sz="1100" dirty="0" err="1"/>
              <a:t>neighborhoods</a:t>
            </a:r>
            <a:r>
              <a:rPr lang="en-GB" sz="1100" dirty="0"/>
              <a:t>, and street names.</a:t>
            </a:r>
            <a:br>
              <a:rPr lang="en-GB" sz="1100" dirty="0"/>
            </a:br>
            <a:br>
              <a:rPr lang="en-GB" sz="1100" dirty="0"/>
            </a:br>
            <a:r>
              <a:rPr lang="en-GB" sz="1100" dirty="0"/>
              <a:t>Be cautious when filtering: if a label could plausibly represent a specific, mappable location, it should be retained. Only exclude terms that are highly ambiguous or are clearly more likely to refer to general, non-</a:t>
            </a:r>
            <a:r>
              <a:rPr lang="en-GB" sz="1100" dirty="0" err="1"/>
              <a:t>delineatable</a:t>
            </a:r>
            <a:r>
              <a:rPr lang="en-GB" sz="1100" dirty="0"/>
              <a:t> locations. For example, "site" should only be excluded if it is clearly intended to represent a general area rather than a specific town or place.</a:t>
            </a:r>
            <a:br>
              <a:rPr lang="en-GB" sz="1100" dirty="0"/>
            </a:br>
            <a:br>
              <a:rPr lang="en-GB" sz="1100" dirty="0"/>
            </a:br>
            <a:r>
              <a:rPr lang="en-GB" sz="1100" dirty="0"/>
              <a:t>Additionally, if a label is not directly mappable but can be slightly modified to match a specific location (e.g., "West Germany" to "Germany" or "London Area" to "London"), return a dictionary of these changes, where the original label is the key and the modified, mappable location is the value.""“</a:t>
            </a:r>
            <a:br>
              <a:rPr lang="en-GB" sz="1100" dirty="0"/>
            </a:br>
            <a:br>
              <a:rPr lang="en-GB" sz="1100" dirty="0"/>
            </a:br>
            <a:r>
              <a:rPr lang="en-GB" sz="1100" dirty="0" err="1"/>
              <a:t>assisstant_message</a:t>
            </a:r>
            <a:r>
              <a:rPr lang="en-GB" sz="1100" dirty="0"/>
              <a:t>= ""“</a:t>
            </a:r>
            <a:br>
              <a:rPr lang="en-GB" sz="1100" dirty="0"/>
            </a:br>
            <a:r>
              <a:rPr lang="en-GB" sz="1100" dirty="0"/>
              <a:t>EXAMPLE:</a:t>
            </a:r>
            <a:br>
              <a:rPr lang="en-GB" sz="1100" dirty="0"/>
            </a:br>
            <a:r>
              <a:rPr lang="en-GB" sz="1100" dirty="0"/>
              <a:t>    Text: {'soil,Belgium,creek,street,West-Vlaanderen,river,Wetland,Lucerne,Pays de la Loire,F4,Rijnland-Palts,London Area’} </a:t>
            </a:r>
            <a:br>
              <a:rPr lang="en-GB" sz="1100" dirty="0"/>
            </a:br>
            <a:r>
              <a:rPr lang="en-GB" sz="1100" dirty="0"/>
              <a:t>    {</a:t>
            </a:r>
            <a:br>
              <a:rPr lang="en-GB" sz="1100" dirty="0"/>
            </a:br>
            <a:r>
              <a:rPr lang="en-GB" sz="1100" dirty="0"/>
              <a:t>        "</a:t>
            </a:r>
            <a:r>
              <a:rPr lang="en-GB" sz="1100" dirty="0" err="1"/>
              <a:t>delineatable</a:t>
            </a:r>
            <a:r>
              <a:rPr lang="en-GB" sz="1100" dirty="0"/>
              <a:t>": ["Belgium","</a:t>
            </a:r>
            <a:r>
              <a:rPr lang="en-GB" sz="1100" dirty="0" err="1"/>
              <a:t>West-Vlaan</a:t>
            </a:r>
            <a:r>
              <a:rPr lang="en-GB" sz="1100" dirty="0"/>
              <a:t>deren","Lucerne","Pays de la Loire","Rijnland-Palts","London],</a:t>
            </a:r>
            <a:br>
              <a:rPr lang="en-GB" sz="1100" dirty="0"/>
            </a:br>
            <a:r>
              <a:rPr lang="en-GB" sz="1100" dirty="0"/>
              <a:t>        "Non-delineatable": ["soil","creek","river","Wetland","F4"],</a:t>
            </a:r>
            <a:br>
              <a:rPr lang="en-GB" sz="1100" dirty="0"/>
            </a:br>
            <a:r>
              <a:rPr lang="en-GB" sz="1100" dirty="0"/>
              <a:t>        "changes":{"London Area":"London"}</a:t>
            </a:r>
            <a:br>
              <a:rPr lang="en-GB" sz="1100" dirty="0"/>
            </a:br>
            <a:r>
              <a:rPr lang="en-GB" sz="1100" dirty="0"/>
              <a:t>    }</a:t>
            </a:r>
            <a:br>
              <a:rPr lang="en-GB" sz="1100" dirty="0"/>
            </a:br>
            <a:r>
              <a:rPr lang="en-GB" sz="1100" dirty="0"/>
              <a:t>"""</a:t>
            </a:r>
            <a:endParaRPr lang="nl-BE" sz="1100" dirty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br>
              <a:rPr lang="nl-BE" sz="100" dirty="0"/>
            </a:br>
            <a:endParaRPr lang="nl-BE" sz="100" dirty="0"/>
          </a:p>
        </p:txBody>
      </p:sp>
    </p:spTree>
    <p:extLst>
      <p:ext uri="{BB962C8B-B14F-4D97-AF65-F5344CB8AC3E}">
        <p14:creationId xmlns:p14="http://schemas.microsoft.com/office/powerpoint/2010/main" val="336952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C9B5-C481-4323-6546-C4F9772A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8D6D0-DB32-DED9-213A-4995A9A9F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Dataset manual </a:t>
            </a:r>
            <a:r>
              <a:rPr lang="nl-BE" dirty="0" err="1"/>
              <a:t>labeled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geo-entities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are </a:t>
            </a:r>
            <a:r>
              <a:rPr lang="nl-BE" dirty="0" err="1"/>
              <a:t>preferable</a:t>
            </a:r>
            <a:r>
              <a:rPr lang="nl-BE" dirty="0"/>
              <a:t> (easy </a:t>
            </a:r>
            <a:r>
              <a:rPr lang="nl-BE" dirty="0" err="1"/>
              <a:t>for</a:t>
            </a:r>
            <a:r>
              <a:rPr lang="nl-BE" dirty="0"/>
              <a:t> OSM query)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current</a:t>
            </a:r>
            <a:r>
              <a:rPr lang="nl-BE" dirty="0"/>
              <a:t> dataset: 173 items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</a:t>
            </a:r>
            <a:r>
              <a:rPr lang="nl-BE" dirty="0" err="1"/>
              <a:t>Counting</a:t>
            </a:r>
            <a:r>
              <a:rPr lang="nl-BE" dirty="0"/>
              <a:t> exact </a:t>
            </a:r>
            <a:r>
              <a:rPr lang="nl-BE" dirty="0" err="1"/>
              <a:t>matched</a:t>
            </a:r>
            <a:r>
              <a:rPr lang="nl-BE" dirty="0"/>
              <a:t> items in </a:t>
            </a:r>
            <a:r>
              <a:rPr lang="nl-BE" dirty="0" err="1"/>
              <a:t>the</a:t>
            </a:r>
            <a:r>
              <a:rPr lang="nl-BE" dirty="0"/>
              <a:t> set + </a:t>
            </a:r>
            <a:r>
              <a:rPr lang="nl-BE" dirty="0" err="1"/>
              <a:t>validating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matched</a:t>
            </a:r>
            <a:r>
              <a:rPr lang="nl-BE" dirty="0"/>
              <a:t> empty sets</a:t>
            </a:r>
          </a:p>
          <a:p>
            <a:pPr>
              <a:lnSpc>
                <a:spcPct val="100000"/>
              </a:lnSpc>
              <a:spcAft>
                <a:spcPts val="600"/>
              </a:spcAft>
              <a:buFont typeface="Aptos" panose="020B0004020202020204" pitchFamily="34" charset="0"/>
              <a:buChar char="└"/>
            </a:pPr>
            <a:r>
              <a:rPr lang="nl-BE" dirty="0"/>
              <a:t>&gt; + Evaluation </a:t>
            </a:r>
            <a:r>
              <a:rPr lang="nl-BE" dirty="0" err="1"/>
              <a:t>based</a:t>
            </a:r>
            <a:r>
              <a:rPr lang="nl-BE" dirty="0"/>
              <a:t> on common area </a:t>
            </a:r>
            <a:r>
              <a:rPr lang="nl-BE" dirty="0" err="1"/>
              <a:t>after</a:t>
            </a:r>
            <a:r>
              <a:rPr lang="nl-BE" dirty="0"/>
              <a:t> OSM query</a:t>
            </a:r>
            <a:br>
              <a:rPr lang="nl-BE" dirty="0"/>
            </a:b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977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1072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Office Theme</vt:lpstr>
      <vt:lpstr>Update data-augmentatie</vt:lpstr>
      <vt:lpstr>GliNER</vt:lpstr>
      <vt:lpstr>GliNER</vt:lpstr>
      <vt:lpstr>GliNER +  OSM</vt:lpstr>
      <vt:lpstr>GliNER +  OSM</vt:lpstr>
      <vt:lpstr>OpenAI LLM</vt:lpstr>
      <vt:lpstr>OpenAI LLM</vt:lpstr>
      <vt:lpstr>Hybrid: GliNER + LLM filtering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Vercruyssen Max</dc:creator>
  <cp:lastModifiedBy>Vercruyssen Max</cp:lastModifiedBy>
  <cp:revision>1</cp:revision>
  <dcterms:created xsi:type="dcterms:W3CDTF">2024-08-20T15:37:48Z</dcterms:created>
  <dcterms:modified xsi:type="dcterms:W3CDTF">2024-08-21T13:03:19Z</dcterms:modified>
</cp:coreProperties>
</file>