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9" r:id="rId2"/>
    <p:sldId id="266" r:id="rId3"/>
    <p:sldId id="592" r:id="rId4"/>
    <p:sldId id="450" r:id="rId5"/>
    <p:sldId id="453" r:id="rId6"/>
    <p:sldId id="454" r:id="rId7"/>
    <p:sldId id="455" r:id="rId8"/>
    <p:sldId id="493" r:id="rId9"/>
    <p:sldId id="456" r:id="rId10"/>
    <p:sldId id="494" r:id="rId11"/>
    <p:sldId id="459" r:id="rId12"/>
    <p:sldId id="495" r:id="rId13"/>
    <p:sldId id="496" r:id="rId14"/>
    <p:sldId id="497" r:id="rId15"/>
    <p:sldId id="460" r:id="rId16"/>
    <p:sldId id="465" r:id="rId17"/>
    <p:sldId id="466" r:id="rId18"/>
    <p:sldId id="499" r:id="rId19"/>
    <p:sldId id="498" r:id="rId20"/>
    <p:sldId id="500" r:id="rId21"/>
    <p:sldId id="501" r:id="rId22"/>
    <p:sldId id="502" r:id="rId23"/>
    <p:sldId id="469" r:id="rId24"/>
    <p:sldId id="503" r:id="rId25"/>
    <p:sldId id="504" r:id="rId26"/>
    <p:sldId id="593" r:id="rId27"/>
    <p:sldId id="472" r:id="rId28"/>
    <p:sldId id="505" r:id="rId29"/>
    <p:sldId id="506" r:id="rId30"/>
    <p:sldId id="507" r:id="rId31"/>
    <p:sldId id="508" r:id="rId32"/>
    <p:sldId id="594" r:id="rId33"/>
    <p:sldId id="478" r:id="rId34"/>
    <p:sldId id="509" r:id="rId35"/>
    <p:sldId id="510" r:id="rId36"/>
    <p:sldId id="595" r:id="rId37"/>
    <p:sldId id="482" r:id="rId38"/>
    <p:sldId id="511" r:id="rId39"/>
    <p:sldId id="486" r:id="rId40"/>
    <p:sldId id="512" r:id="rId41"/>
    <p:sldId id="488" r:id="rId42"/>
    <p:sldId id="596" r:id="rId43"/>
    <p:sldId id="513" r:id="rId44"/>
    <p:sldId id="514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4229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2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13</a:t>
            </a:r>
            <a:br>
              <a:rPr lang="en-US" altLang="ko-KR" dirty="0"/>
            </a:br>
            <a:r>
              <a:rPr lang="ko-KR" altLang="en-US" sz="4000" b="1" dirty="0"/>
              <a:t>구조체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공용체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열거형</a:t>
            </a:r>
            <a:r>
              <a:rPr lang="en-US" altLang="ko-KR" b="1" dirty="0"/>
              <a:t>	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835292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0" lang="ko-KR" altLang="en-US" sz="2000" dirty="0"/>
              <a:t>구조체의 문법</a:t>
            </a:r>
            <a:endParaRPr kumimoji="0"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은 ‘</a:t>
            </a:r>
            <a:r>
              <a:rPr lang="en-US" altLang="ko-KR" dirty="0" err="1"/>
              <a:t>bibim</a:t>
            </a:r>
            <a:r>
              <a:rPr lang="en-US" altLang="ko-KR" dirty="0"/>
              <a:t>’</a:t>
            </a:r>
            <a:r>
              <a:rPr lang="ko-KR" altLang="en-US" dirty="0"/>
              <a:t>이라는 이름의 </a:t>
            </a:r>
            <a:r>
              <a:rPr lang="ko-KR" altLang="en-US" dirty="0" err="1"/>
              <a:t>구조체형을</a:t>
            </a:r>
            <a:r>
              <a:rPr lang="ko-KR" altLang="en-US" dirty="0"/>
              <a:t> 선언하는 과정을 나타낸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구조체 에는 멤버 변수 </a:t>
            </a:r>
            <a:r>
              <a:rPr lang="en-US" altLang="ko-KR" dirty="0"/>
              <a:t>4</a:t>
            </a:r>
            <a:r>
              <a:rPr lang="ko-KR" altLang="en-US" dirty="0"/>
              <a:t>개가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구조체형의</a:t>
            </a:r>
            <a:r>
              <a:rPr lang="ko-KR" altLang="en-US" dirty="0"/>
              <a:t> 마지막은 반드시 </a:t>
            </a:r>
            <a:r>
              <a:rPr lang="en-US" altLang="ko-KR" dirty="0"/>
              <a:t>};</a:t>
            </a:r>
            <a:r>
              <a:rPr lang="ko-KR" altLang="en-US" dirty="0"/>
              <a:t>으로 끝나야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구조체형을</a:t>
            </a:r>
            <a:r>
              <a:rPr lang="ko-KR" altLang="en-US" dirty="0"/>
              <a:t> 만들었으면 </a:t>
            </a:r>
            <a:r>
              <a:rPr lang="ko-KR" altLang="en-US" dirty="0" err="1"/>
              <a:t>구조체형의</a:t>
            </a:r>
            <a:r>
              <a:rPr lang="ko-KR" altLang="en-US" dirty="0"/>
              <a:t> 모양대로 구조체 변수를 선언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구조체 변수를 선언하려면 선언할 구조체 이름을 그대로 쓰고 생성할 구조체 변수 이름을 이어서 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그런 다음 ‘구조체 변수 이 </a:t>
            </a:r>
            <a:r>
              <a:rPr lang="ko-KR" altLang="en-US" dirty="0" err="1"/>
              <a:t>름</a:t>
            </a:r>
            <a:r>
              <a:rPr lang="en-US" altLang="ko-KR" dirty="0"/>
              <a:t>.</a:t>
            </a:r>
            <a:r>
              <a:rPr lang="ko-KR" altLang="en-US" dirty="0"/>
              <a:t>멤버 변수 이름’ 형태로 쓰고 일반 변수처럼 사용</a:t>
            </a:r>
            <a:endParaRPr kumimoji="0"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49080"/>
              </p:ext>
            </p:extLst>
          </p:nvPr>
        </p:nvGraphicFramePr>
        <p:xfrm>
          <a:off x="1271972" y="4391308"/>
          <a:ext cx="7260468" cy="138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165698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구조체형과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구조체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붕어빵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구조체 변수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만들고 싶으면 먼저 붕어빵 기계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구조체형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만들어야 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붕어빵 기계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구조체형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는 한 번 만들어놓으면 붕어빵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구조체 변수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여러 개 찍어낼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033737"/>
            <a:ext cx="6299845" cy="40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5" y="2003538"/>
            <a:ext cx="6191750" cy="2608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47"/>
          <a:stretch/>
        </p:blipFill>
        <p:spPr>
          <a:xfrm>
            <a:off x="6455817" y="3847379"/>
            <a:ext cx="1704975" cy="2368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75236"/>
            <a:ext cx="4103518" cy="20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215"/>
          <a:stretch/>
        </p:blipFill>
        <p:spPr>
          <a:xfrm>
            <a:off x="1035740" y="2085272"/>
            <a:ext cx="6632604" cy="44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0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480720" cy="2813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801900"/>
            <a:ext cx="6480720" cy="783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95" y="4149080"/>
            <a:ext cx="1512168" cy="23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변수의 </a:t>
            </a:r>
            <a:r>
              <a:rPr lang="ko-KR" altLang="en-US" sz="160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dirty="0">
                <a:solidFill>
                  <a:srgbClr val="00B050"/>
                </a:solidFill>
              </a:rPr>
              <a:t> 대입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/>
            <a:r>
              <a:rPr lang="ko-KR" altLang="en-US" dirty="0"/>
              <a:t>구조체 변수를 초기화할 때는 중괄호</a:t>
            </a:r>
            <a:r>
              <a:rPr lang="en-US" altLang="ko-KR" dirty="0"/>
              <a:t>({ }) </a:t>
            </a:r>
            <a:r>
              <a:rPr lang="ko-KR" altLang="en-US" dirty="0"/>
              <a:t>안의 </a:t>
            </a:r>
            <a:r>
              <a:rPr lang="ko-KR" altLang="en-US" dirty="0" err="1"/>
              <a:t>초깃값을</a:t>
            </a:r>
            <a:r>
              <a:rPr lang="ko-KR" altLang="en-US" dirty="0"/>
              <a:t> 콤마</a:t>
            </a:r>
            <a:r>
              <a:rPr lang="en-US" altLang="ko-KR" dirty="0"/>
              <a:t>(,)</a:t>
            </a:r>
            <a:r>
              <a:rPr lang="ko-KR" altLang="en-US" dirty="0"/>
              <a:t>로 분리해서 대입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4021" cy="29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변수의 다른 선언 방법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➊은 </a:t>
            </a:r>
            <a:r>
              <a:rPr lang="ko-KR" altLang="en-US" dirty="0" err="1"/>
              <a:t>구조체형을</a:t>
            </a:r>
            <a:r>
              <a:rPr lang="ko-KR" altLang="en-US" dirty="0"/>
              <a:t> 만든 후 구조체 변수 </a:t>
            </a:r>
            <a:r>
              <a:rPr lang="en-US" altLang="ko-KR" dirty="0"/>
              <a:t>s</a:t>
            </a:r>
            <a:r>
              <a:rPr lang="ko-KR" altLang="en-US" dirty="0"/>
              <a:t>를 별도로 선언하는 방식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➋는 </a:t>
            </a:r>
            <a:r>
              <a:rPr lang="ko-KR" altLang="en-US" dirty="0" err="1"/>
              <a:t>구조체형을</a:t>
            </a:r>
            <a:r>
              <a:rPr lang="ko-KR" altLang="en-US" dirty="0"/>
              <a:t> 선언하는 동시에 구조체 변수 </a:t>
            </a:r>
            <a:r>
              <a:rPr lang="en-US" altLang="ko-KR" dirty="0"/>
              <a:t>s</a:t>
            </a:r>
            <a:r>
              <a:rPr lang="ko-KR" altLang="en-US" dirty="0"/>
              <a:t>를 선언하는 방식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➌은 실무에서 많이 사용하는 방법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46" y="1556792"/>
            <a:ext cx="7096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547961"/>
            <a:ext cx="6696744" cy="47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556792"/>
            <a:ext cx="6264696" cy="4567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97" y="3212976"/>
            <a:ext cx="133858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6~9</a:t>
            </a:r>
            <a:r>
              <a:rPr lang="ko-KR" altLang="en-US" dirty="0"/>
              <a:t>행에서 학생 이름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국어 점수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영어 점수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평균 점수 </a:t>
            </a:r>
            <a:r>
              <a:rPr lang="en-US" altLang="ko-KR" dirty="0"/>
              <a:t>3</a:t>
            </a:r>
            <a:r>
              <a:rPr lang="ko-KR" altLang="en-US" dirty="0"/>
              <a:t>개로 각각 배열을 선언 하고 </a:t>
            </a:r>
            <a:r>
              <a:rPr lang="en-US" altLang="ko-KR" dirty="0"/>
              <a:t>13~26</a:t>
            </a:r>
            <a:r>
              <a:rPr lang="ko-KR" altLang="en-US" dirty="0"/>
              <a:t>행에서 각각의 배열에 값을 입력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28~35</a:t>
            </a:r>
            <a:r>
              <a:rPr lang="ko-KR" altLang="en-US" dirty="0"/>
              <a:t>행에서는 입력된 </a:t>
            </a:r>
            <a:r>
              <a:rPr lang="ko-KR" altLang="en-US" dirty="0" err="1"/>
              <a:t>배열값을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자체는 틀리지 않았지만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13-5]</a:t>
            </a:r>
            <a:r>
              <a:rPr lang="ko-KR" altLang="en-US" dirty="0"/>
              <a:t>와 같이 구조체 배열로 변환하면 훨씬 논리적으로 표현할 수 있음</a:t>
            </a:r>
            <a:endParaRPr lang="en-US" altLang="ko-KR" dirty="0"/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284984"/>
            <a:ext cx="5400600" cy="3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구조체</a:t>
            </a:r>
            <a:endParaRPr lang="en-US" altLang="ko-KR" sz="2400" b="1" dirty="0"/>
          </a:p>
          <a:p>
            <a:r>
              <a:rPr lang="ko-KR" altLang="en-US" sz="2400" b="1" dirty="0" err="1"/>
              <a:t>공용체</a:t>
            </a:r>
            <a:endParaRPr lang="en-US" altLang="ko-KR" sz="2400" b="1" dirty="0"/>
          </a:p>
          <a:p>
            <a:r>
              <a:rPr lang="ko-KR" altLang="en-US" sz="2400" b="1" dirty="0" err="1"/>
              <a:t>열거형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68245"/>
            <a:ext cx="6760686" cy="45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2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70525"/>
            <a:ext cx="6624736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5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3" y="1527621"/>
            <a:ext cx="6100767" cy="50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 </a:t>
            </a:r>
            <a:r>
              <a:rPr lang="en-US" altLang="ko-KR" sz="1600" dirty="0"/>
              <a:t>: </a:t>
            </a:r>
            <a:r>
              <a:rPr lang="ko-KR" altLang="en-US" sz="1600" dirty="0"/>
              <a:t>구조체 포인터 변수도 구조체의 주소를 가지고 있음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일반 포인터 변수와 구조체 포인터 변수를 사용하는 경우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0" y="1451595"/>
            <a:ext cx="6246384" cy="1597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0" y="3861048"/>
            <a:ext cx="4632617" cy="29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9765"/>
            <a:ext cx="6119270" cy="50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 구조체 포인터 변수를 선언하고 </a:t>
            </a:r>
            <a:r>
              <a:rPr lang="en-US" altLang="ko-KR" dirty="0"/>
              <a:t>15</a:t>
            </a:r>
            <a:r>
              <a:rPr lang="ko-KR" altLang="en-US" dirty="0"/>
              <a:t>행에서 구조체 변수 </a:t>
            </a:r>
            <a:r>
              <a:rPr lang="en-US" altLang="ko-KR" dirty="0"/>
              <a:t>s</a:t>
            </a:r>
            <a:r>
              <a:rPr lang="ko-KR" altLang="en-US" dirty="0"/>
              <a:t>의 주소를 </a:t>
            </a:r>
            <a:r>
              <a:rPr lang="en-US" altLang="ko-KR" dirty="0"/>
              <a:t>p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변수에 값을 입력하려면 ‘구조체 포인터 변 수</a:t>
            </a:r>
            <a:r>
              <a:rPr lang="en-US" altLang="ko-KR" dirty="0"/>
              <a:t>-&gt;</a:t>
            </a:r>
            <a:r>
              <a:rPr lang="ko-KR" altLang="en-US" dirty="0"/>
              <a:t>멤버 </a:t>
            </a:r>
            <a:r>
              <a:rPr lang="ko-KR" altLang="en-US" dirty="0" err="1"/>
              <a:t>이름’과</a:t>
            </a:r>
            <a:r>
              <a:rPr lang="ko-KR" altLang="en-US" dirty="0"/>
              <a:t> 같은 형식</a:t>
            </a:r>
            <a:r>
              <a:rPr lang="en-US" altLang="ko-KR" dirty="0"/>
              <a:t>(p-&gt;</a:t>
            </a:r>
            <a:r>
              <a:rPr lang="en-US" altLang="ko-KR" dirty="0" err="1"/>
              <a:t>kor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7"/>
            <a:ext cx="6264696" cy="314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73" y="2920332"/>
            <a:ext cx="2085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 err="1"/>
              <a:t>공용체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54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공용체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하나의 공간</a:t>
            </a:r>
            <a:r>
              <a:rPr lang="en-US" altLang="ko-KR" sz="1600" dirty="0"/>
              <a:t>(</a:t>
            </a:r>
            <a:r>
              <a:rPr lang="ko-KR" altLang="en-US" sz="1600" dirty="0"/>
              <a:t>메모리</a:t>
            </a:r>
            <a:r>
              <a:rPr lang="en-US" altLang="ko-KR" sz="1600" dirty="0"/>
              <a:t>)</a:t>
            </a:r>
            <a:r>
              <a:rPr lang="ko-KR" altLang="en-US" sz="1600" dirty="0"/>
              <a:t>을 서로 다른 두 변수가 같이 사용하는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5286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공용체를</a:t>
            </a:r>
            <a:r>
              <a:rPr lang="ko-KR" altLang="en-US" sz="1600" b="0" dirty="0"/>
              <a:t> 사용하는 방법은 구조체와 거의 비슷한데 </a:t>
            </a:r>
            <a:r>
              <a:rPr lang="en-US" altLang="ko-KR" sz="1600" b="0" dirty="0" err="1"/>
              <a:t>struct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대신 </a:t>
            </a:r>
            <a:r>
              <a:rPr lang="en-US" altLang="ko-KR" sz="1600" b="0" dirty="0"/>
              <a:t>union</a:t>
            </a:r>
            <a:r>
              <a:rPr lang="ko-KR" altLang="en-US" sz="1600" b="0" dirty="0"/>
              <a:t>을 사용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차이점은 구조체의 경우 멤버 변수 각각에 별도의 공간을 할당하는 반면 공용체에서는 멤버 변수가 공간을 공유한다는 것</a:t>
            </a:r>
            <a:endParaRPr lang="en-US" altLang="ko-KR" sz="1600" b="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2" y="2996952"/>
            <a:ext cx="3295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47235"/>
            <a:ext cx="6408712" cy="481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78" y="5167823"/>
            <a:ext cx="1423770" cy="12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구조체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en-US" altLang="ko-KR" dirty="0"/>
              <a:t>union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사용하여 </a:t>
            </a:r>
            <a:r>
              <a:rPr lang="ko-KR" altLang="en-US" dirty="0" err="1"/>
              <a:t>공용체를</a:t>
            </a:r>
            <a:r>
              <a:rPr lang="ko-KR" altLang="en-US" dirty="0"/>
              <a:t> 선언하고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ko-KR" altLang="en-US" dirty="0" err="1"/>
              <a:t>공용체</a:t>
            </a:r>
            <a:r>
              <a:rPr lang="ko-KR" altLang="en-US" dirty="0"/>
              <a:t> 변수를 선언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행과 </a:t>
            </a:r>
            <a:r>
              <a:rPr lang="en-US" altLang="ko-KR" dirty="0"/>
              <a:t>13</a:t>
            </a:r>
            <a:r>
              <a:rPr lang="ko-KR" altLang="en-US" dirty="0"/>
              <a:t>행에서 각각 ‘</a:t>
            </a:r>
            <a:r>
              <a:rPr lang="en-US" altLang="ko-KR" dirty="0"/>
              <a:t>300’</a:t>
            </a:r>
            <a:r>
              <a:rPr lang="ko-KR" altLang="en-US" dirty="0"/>
              <a:t>과 ‘</a:t>
            </a:r>
            <a:r>
              <a:rPr lang="en-US" altLang="ko-KR" dirty="0"/>
              <a:t>A’</a:t>
            </a:r>
            <a:r>
              <a:rPr lang="ko-KR" altLang="en-US" dirty="0"/>
              <a:t>라는 데이터를 입력하고 </a:t>
            </a:r>
            <a:r>
              <a:rPr lang="en-US" altLang="ko-KR" dirty="0"/>
              <a:t>16~17</a:t>
            </a:r>
            <a:r>
              <a:rPr lang="ko-KR" altLang="en-US" dirty="0"/>
              <a:t>행에서 입력된 데이터를 출력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02" y="2626683"/>
            <a:ext cx="5364596" cy="40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5391150" cy="28098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28881"/>
              </p:ext>
            </p:extLst>
          </p:nvPr>
        </p:nvGraphicFramePr>
        <p:xfrm>
          <a:off x="1271972" y="4865363"/>
          <a:ext cx="73324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476">
                  <a:extLst>
                    <a:ext uri="{9D8B030D-6E8A-4147-A177-3AD203B41FA5}">
                      <a16:colId xmlns:a16="http://schemas.microsoft.com/office/drawing/2014/main" val="393057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공용체의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공용체</a:t>
                      </a:r>
                      <a:r>
                        <a:rPr lang="ko-KR" altLang="en-US" sz="1400" dirty="0"/>
                        <a:t> 멤버 변수가 여러 개일 때는 그중 가장 큰 저장 공간이 </a:t>
                      </a:r>
                      <a:r>
                        <a:rPr lang="ko-KR" altLang="en-US" sz="1400" dirty="0" err="1"/>
                        <a:t>공용체의</a:t>
                      </a:r>
                      <a:r>
                        <a:rPr lang="ko-KR" altLang="en-US" sz="1400" dirty="0"/>
                        <a:t> 크기가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7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60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열거형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7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 err="1"/>
              <a:t>열거형의</a:t>
            </a:r>
            <a:r>
              <a:rPr lang="ko-KR" altLang="en-US" sz="1600" dirty="0"/>
              <a:t> 형식</a:t>
            </a:r>
            <a:endParaRPr lang="en-US" altLang="ko-KR" sz="1600" dirty="0"/>
          </a:p>
          <a:p>
            <a:pPr lvl="2"/>
            <a:r>
              <a:rPr lang="ko-KR" altLang="en-US" sz="1600" dirty="0"/>
              <a:t>단순히 </a:t>
            </a:r>
            <a:r>
              <a:rPr lang="en-US" altLang="ko-KR" sz="1600" dirty="0"/>
              <a:t>1, 2, 3, 4, … </a:t>
            </a:r>
            <a:r>
              <a:rPr lang="ko-KR" altLang="en-US" sz="1600" dirty="0"/>
              <a:t>와 같은 숫자를 </a:t>
            </a: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기호를 써서 표현함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요일을 열거형으로 표현</a:t>
            </a:r>
            <a:endParaRPr lang="en-US" altLang="ko-KR" sz="1600" dirty="0"/>
          </a:p>
          <a:p>
            <a:pPr lvl="2"/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sun, 1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mon</a:t>
            </a:r>
            <a:r>
              <a:rPr lang="en-US" altLang="ko-KR" sz="1600" dirty="0"/>
              <a:t>, 2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tue</a:t>
            </a:r>
            <a:r>
              <a:rPr lang="en-US" altLang="ko-KR" sz="1600" dirty="0"/>
              <a:t>, … </a:t>
            </a:r>
          </a:p>
          <a:p>
            <a:pPr marL="447675" lvl="2" indent="0">
              <a:buNone/>
            </a:pPr>
            <a:r>
              <a:rPr lang="ko-KR" altLang="en-US" sz="1600" dirty="0"/>
              <a:t>   등과 같이 의미가 좀더 명확해짐</a:t>
            </a:r>
            <a:endParaRPr lang="en-US" altLang="ko-KR" sz="1600" dirty="0"/>
          </a:p>
          <a:p>
            <a:pPr lvl="2"/>
            <a:r>
              <a:rPr lang="ko-KR" altLang="en-US" sz="1600" dirty="0"/>
              <a:t>나열한 데이터의 값은 </a:t>
            </a:r>
            <a:r>
              <a:rPr lang="en-US" altLang="ko-KR" sz="1600" dirty="0"/>
              <a:t>0</a:t>
            </a:r>
            <a:r>
              <a:rPr lang="ko-KR" altLang="en-US" sz="1600" dirty="0"/>
              <a:t>에서부터 </a:t>
            </a: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1</a:t>
            </a:r>
            <a:r>
              <a:rPr lang="ko-KR" altLang="en-US" sz="1600" dirty="0"/>
              <a:t>씩 차례대로 증가함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8866"/>
            <a:ext cx="3587037" cy="23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4126"/>
            <a:ext cx="2819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요일을 </a:t>
            </a:r>
            <a:r>
              <a:rPr lang="ko-KR" altLang="en-US" sz="1600" dirty="0" err="1"/>
              <a:t>열거형으로</a:t>
            </a:r>
            <a:r>
              <a:rPr lang="ko-KR" altLang="en-US" sz="1600" dirty="0"/>
              <a:t> 표현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61" y="1700808"/>
            <a:ext cx="7038975" cy="455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5690722"/>
            <a:ext cx="20478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요일을 </a:t>
            </a:r>
            <a:r>
              <a:rPr lang="ko-KR" altLang="en-US" sz="1600" dirty="0" err="1"/>
              <a:t>열거형으로</a:t>
            </a:r>
            <a:r>
              <a:rPr lang="ko-KR" altLang="en-US" sz="1600" dirty="0"/>
              <a:t> 표현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ko-KR" altLang="en-US" dirty="0" err="1"/>
              <a:t>열거형의</a:t>
            </a:r>
            <a:r>
              <a:rPr lang="ko-KR" altLang="en-US" dirty="0"/>
              <a:t> 형식을 선언했는데 </a:t>
            </a:r>
            <a:r>
              <a:rPr lang="en-US" altLang="ko-KR" dirty="0" err="1"/>
              <a:t>enum</a:t>
            </a:r>
            <a:r>
              <a:rPr lang="en-US" altLang="ko-KR" dirty="0"/>
              <a:t> week</a:t>
            </a:r>
            <a:r>
              <a:rPr lang="ko-KR" altLang="en-US" dirty="0"/>
              <a:t>라는 </a:t>
            </a:r>
            <a:r>
              <a:rPr lang="ko-KR" altLang="en-US" dirty="0" err="1"/>
              <a:t>열거형은</a:t>
            </a:r>
            <a:r>
              <a:rPr lang="ko-KR" altLang="en-US" dirty="0"/>
              <a:t> </a:t>
            </a:r>
            <a:r>
              <a:rPr lang="en-US" altLang="ko-KR" dirty="0"/>
              <a:t>0~6</a:t>
            </a:r>
            <a:r>
              <a:rPr lang="ko-KR" altLang="en-US" dirty="0"/>
              <a:t>의 내용을 담고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en-US" altLang="ko-KR" dirty="0" err="1"/>
              <a:t>ww</a:t>
            </a:r>
            <a:r>
              <a:rPr lang="ko-KR" altLang="en-US" dirty="0"/>
              <a:t>라는 </a:t>
            </a:r>
            <a:r>
              <a:rPr lang="ko-KR" altLang="en-US" dirty="0" err="1"/>
              <a:t>열거형</a:t>
            </a:r>
            <a:r>
              <a:rPr lang="ko-KR" altLang="en-US" dirty="0"/>
              <a:t> 변수를 선언했는데 여기에는 </a:t>
            </a:r>
            <a:r>
              <a:rPr lang="en-US" altLang="ko-KR" dirty="0" err="1"/>
              <a:t>sun~sat</a:t>
            </a:r>
            <a:r>
              <a:rPr lang="en-US" altLang="ko-KR" dirty="0"/>
              <a:t>(</a:t>
            </a:r>
            <a:r>
              <a:rPr lang="ko-KR" altLang="en-US" dirty="0"/>
              <a:t>실제 값은 </a:t>
            </a:r>
            <a:r>
              <a:rPr lang="en-US" altLang="ko-KR" dirty="0"/>
              <a:t>0~6)</a:t>
            </a:r>
            <a:r>
              <a:rPr lang="ko-KR" altLang="en-US" dirty="0"/>
              <a:t>를 대입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 err="1"/>
              <a:t>ww</a:t>
            </a:r>
            <a:r>
              <a:rPr lang="ko-KR" altLang="en-US" dirty="0"/>
              <a:t>에 </a:t>
            </a:r>
            <a:r>
              <a:rPr lang="en-US" altLang="ko-KR" dirty="0"/>
              <a:t>sat(</a:t>
            </a:r>
            <a:r>
              <a:rPr lang="ko-KR" altLang="en-US" dirty="0"/>
              <a:t>실제 값은 </a:t>
            </a:r>
            <a:r>
              <a:rPr lang="en-US" altLang="ko-KR" dirty="0"/>
              <a:t>6)</a:t>
            </a:r>
            <a:r>
              <a:rPr lang="ko-KR" altLang="en-US" dirty="0"/>
              <a:t>를 대입하고 </a:t>
            </a:r>
            <a:r>
              <a:rPr lang="en-US" altLang="ko-KR" dirty="0"/>
              <a:t>11</a:t>
            </a:r>
            <a:r>
              <a:rPr lang="ko-KR" altLang="en-US" dirty="0"/>
              <a:t>행에서 </a:t>
            </a:r>
            <a:r>
              <a:rPr lang="en-US" altLang="ko-KR" dirty="0" err="1"/>
              <a:t>ww</a:t>
            </a:r>
            <a:r>
              <a:rPr lang="ko-KR" altLang="en-US" dirty="0"/>
              <a:t>의 값에 따라 일요일인지 여부를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44" y="2708920"/>
            <a:ext cx="5289912" cy="40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3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98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34]</a:t>
            </a:r>
            <a:r>
              <a:rPr lang="ko-KR" altLang="en-US" dirty="0"/>
              <a:t> 구조체 포인터를 활용한 학생 관리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56792"/>
            <a:ext cx="7048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34]</a:t>
            </a:r>
            <a:r>
              <a:rPr lang="ko-KR" altLang="en-US" dirty="0"/>
              <a:t> 구조체 포인터를 활용한 학생 관리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65045"/>
            <a:ext cx="6806489" cy="58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35]</a:t>
            </a:r>
            <a:r>
              <a:rPr lang="ko-KR" altLang="en-US" dirty="0"/>
              <a:t> 구조체와 </a:t>
            </a:r>
            <a:r>
              <a:rPr lang="ko-KR" altLang="en-US" dirty="0" err="1"/>
              <a:t>공용체의</a:t>
            </a:r>
            <a:r>
              <a:rPr lang="ko-KR" altLang="en-US" dirty="0"/>
              <a:t> 혼합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733550"/>
            <a:ext cx="70675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구조체의 개념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비빔밥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별도의 재료들을 하나의 그릇에 담음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구조체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서로 다른 변수의 형태를 하나의 블록으로 묶음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비빔밥에 들어 있는 당근을 ‘비빔밥 안에 있는 </a:t>
            </a:r>
            <a:r>
              <a:rPr lang="ko-KR" altLang="en-US" sz="1600" b="0" dirty="0" err="1"/>
              <a:t>당근’이라고</a:t>
            </a:r>
            <a:r>
              <a:rPr lang="ko-KR" altLang="en-US" sz="1600" b="0" dirty="0"/>
              <a:t> 부를 수 있듯이 구조체 안에 있는 변수도 ‘구조체 안에 있는 </a:t>
            </a:r>
            <a:r>
              <a:rPr lang="ko-KR" altLang="en-US" sz="1600" b="0" dirty="0" err="1"/>
              <a:t>변수’라고</a:t>
            </a:r>
            <a:r>
              <a:rPr lang="ko-KR" altLang="en-US" sz="1600" b="0" dirty="0"/>
              <a:t> 표현할 수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이를 코드 형태로 표현하면 ‘구조체 이름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변수 이름’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22" y="1772816"/>
            <a:ext cx="5787355" cy="24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35]</a:t>
            </a:r>
            <a:r>
              <a:rPr lang="ko-KR" altLang="en-US" dirty="0"/>
              <a:t> 구조체와 </a:t>
            </a:r>
            <a:r>
              <a:rPr lang="ko-KR" altLang="en-US" dirty="0" err="1"/>
              <a:t>공용체의</a:t>
            </a:r>
            <a:r>
              <a:rPr lang="ko-KR" altLang="en-US" dirty="0"/>
              <a:t> 혼합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48961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4" y="2564904"/>
            <a:ext cx="7058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6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4" y="1557337"/>
            <a:ext cx="6943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924675" cy="3514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83485"/>
            <a:ext cx="6924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7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구조체 만들기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98" y="1484784"/>
            <a:ext cx="6051004" cy="49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구조체로 표현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r>
              <a:rPr lang="ko-KR" altLang="en-US" sz="1600" dirty="0"/>
              <a:t>➊에서는 비빔밥 재료를 준비해서 이 재료들로 비빔밥 세 그릇을 만드는 것을 보여줌</a:t>
            </a:r>
            <a:r>
              <a:rPr lang="en-US" altLang="ko-KR" sz="1600" dirty="0"/>
              <a:t> </a:t>
            </a:r>
          </a:p>
          <a:p>
            <a:pPr marL="447675" lvl="2" indent="0">
              <a:buNone/>
            </a:pPr>
            <a:r>
              <a:rPr lang="en-US" altLang="ko-KR" sz="1600" dirty="0"/>
              <a:t>➋</a:t>
            </a:r>
            <a:r>
              <a:rPr lang="ko-KR" altLang="en-US" sz="1600" dirty="0"/>
              <a:t>에서도 </a:t>
            </a:r>
            <a:r>
              <a:rPr lang="en-US" altLang="ko-KR" sz="1600" dirty="0" err="1"/>
              <a:t>bibim</a:t>
            </a:r>
            <a:r>
              <a:rPr lang="ko-KR" altLang="en-US" sz="1600" dirty="0"/>
              <a:t>이라는 구조체형을 선언한 후 구조체 변수 세 개를 생성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30" y="1622784"/>
            <a:ext cx="5262339" cy="36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8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39248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구조체의 문법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멤버 변수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구조체 안에서 정의된 변수를 뜻하며 일반적인 변수 선언과 동일한 방법으로 선언</a:t>
            </a:r>
            <a:endParaRPr lang="en-US" altLang="ko-KR" sz="16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35027"/>
            <a:ext cx="3528392" cy="197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92" y="3230523"/>
            <a:ext cx="7048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53650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구조체의 문법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8961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39716"/>
            <a:ext cx="68961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75" y="4293096"/>
            <a:ext cx="16478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453650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0" lang="ko-KR" altLang="en-US" sz="2000" dirty="0"/>
              <a:t>구조체의 문법</a:t>
            </a:r>
            <a:endParaRPr kumimoji="0"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457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838</Words>
  <Application>Microsoft Office PowerPoint</Application>
  <PresentationFormat>화면 슬라이드 쇼(4:3)</PresentationFormat>
  <Paragraphs>215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맑은 고딕</vt:lpstr>
      <vt:lpstr>Arial</vt:lpstr>
      <vt:lpstr>Garamond</vt:lpstr>
      <vt:lpstr>Wingdings</vt:lpstr>
      <vt:lpstr>Office 테마</vt:lpstr>
      <vt:lpstr>Chapter 13 구조체, 공용체, 열거형 </vt:lpstr>
      <vt:lpstr>PowerPoint 프레젠테이션</vt:lpstr>
      <vt:lpstr>PowerPoint 프레젠테이션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PowerPoint 프레젠테이션</vt:lpstr>
      <vt:lpstr>2. 공용체 </vt:lpstr>
      <vt:lpstr>2. 공용체 </vt:lpstr>
      <vt:lpstr>2. 공용체 </vt:lpstr>
      <vt:lpstr>2. 공용체 </vt:lpstr>
      <vt:lpstr>2. 공용체 </vt:lpstr>
      <vt:lpstr>PowerPoint 프레젠테이션</vt:lpstr>
      <vt:lpstr>3. 열거형 </vt:lpstr>
      <vt:lpstr>3. 열거형 </vt:lpstr>
      <vt:lpstr>3. 열거형 </vt:lpstr>
      <vt:lpstr>PowerPoint 프레젠테이션</vt:lpstr>
      <vt:lpstr>[예제모음 34] 구조체 포인터를 활용한 학생 관리 </vt:lpstr>
      <vt:lpstr>[예제모음 34] 구조체 포인터를 활용한 학생 관리 </vt:lpstr>
      <vt:lpstr>[예제모음 35] 구조체와 공용체의 혼합 </vt:lpstr>
      <vt:lpstr>[예제모음 35] 구조체와 공용체의 혼합 </vt:lpstr>
      <vt:lpstr>[예제모음 36] 열거형을 활용한 월 이름 출력 </vt:lpstr>
      <vt:lpstr>[예제모음 36] 열거형을 활용한 월 이름 출력 </vt:lpstr>
      <vt:lpstr>[예제모음 36] 열거형을 활용한 월 이름 출력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752</cp:revision>
  <dcterms:created xsi:type="dcterms:W3CDTF">2012-07-11T10:23:22Z</dcterms:created>
  <dcterms:modified xsi:type="dcterms:W3CDTF">2022-01-28T00:34:12Z</dcterms:modified>
</cp:coreProperties>
</file>