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49" r:id="rId2"/>
    <p:sldId id="266" r:id="rId3"/>
    <p:sldId id="592" r:id="rId4"/>
    <p:sldId id="450" r:id="rId5"/>
    <p:sldId id="594" r:id="rId6"/>
    <p:sldId id="454" r:id="rId7"/>
    <p:sldId id="455" r:id="rId8"/>
    <p:sldId id="456" r:id="rId9"/>
    <p:sldId id="481" r:id="rId10"/>
    <p:sldId id="482" r:id="rId11"/>
    <p:sldId id="483" r:id="rId12"/>
    <p:sldId id="484" r:id="rId13"/>
    <p:sldId id="462" r:id="rId14"/>
    <p:sldId id="463" r:id="rId15"/>
    <p:sldId id="593" r:id="rId16"/>
    <p:sldId id="464" r:id="rId17"/>
    <p:sldId id="465" r:id="rId18"/>
    <p:sldId id="467" r:id="rId19"/>
    <p:sldId id="469" r:id="rId20"/>
    <p:sldId id="485" r:id="rId21"/>
    <p:sldId id="595" r:id="rId22"/>
    <p:sldId id="470" r:id="rId23"/>
    <p:sldId id="486" r:id="rId24"/>
    <p:sldId id="472" r:id="rId25"/>
    <p:sldId id="487" r:id="rId26"/>
    <p:sldId id="488" r:id="rId27"/>
    <p:sldId id="475" r:id="rId28"/>
    <p:sldId id="489" r:id="rId29"/>
    <p:sldId id="490" r:id="rId30"/>
    <p:sldId id="491" r:id="rId31"/>
    <p:sldId id="492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2229" y="116632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4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212976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02</a:t>
            </a:r>
            <a:br>
              <a:rPr lang="en-US" altLang="ko-KR" b="1" dirty="0"/>
            </a:br>
            <a:r>
              <a:rPr lang="ko-KR" altLang="en-US" b="1" dirty="0"/>
              <a:t>일단 짜보는 그럴듯한 </a:t>
            </a:r>
            <a:br>
              <a:rPr lang="en-US" altLang="ko-KR" b="1" dirty="0"/>
            </a:br>
            <a:r>
              <a:rPr lang="en-US" altLang="ko-KR" b="1" dirty="0"/>
              <a:t>C </a:t>
            </a:r>
            <a:r>
              <a:rPr lang="ko-KR" altLang="en-US" b="1" dirty="0"/>
              <a:t>프로그램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3450"/>
          <a:stretch/>
        </p:blipFill>
        <p:spPr>
          <a:xfrm>
            <a:off x="899592" y="1716956"/>
            <a:ext cx="7048500" cy="17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0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465158"/>
            <a:ext cx="2438400" cy="1876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06</a:t>
            </a:r>
            <a:r>
              <a:rPr lang="en-US" altLang="ko-KR" sz="1600" dirty="0"/>
              <a:t> </a:t>
            </a:r>
            <a:r>
              <a:rPr lang="ko-KR" altLang="en-US" sz="1600" b="0" dirty="0"/>
              <a:t>틀린 글자가 없는지 확인한 후 메뉴의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파일</a:t>
            </a:r>
            <a:r>
              <a:rPr lang="en-US" altLang="ko-KR" sz="1600" b="0" dirty="0"/>
              <a:t>]-[</a:t>
            </a:r>
            <a:r>
              <a:rPr lang="ko-KR" altLang="en-US" sz="1600" b="0" dirty="0"/>
              <a:t>모두 저장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을 선택하여 저장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ko-KR" altLang="en-US" sz="1600" b="0" dirty="0"/>
              <a:t>변수는 ‘값을 저장하는 그릇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또는 방</a:t>
            </a:r>
            <a:r>
              <a:rPr lang="en-US" altLang="ko-KR" sz="1600" b="0" dirty="0"/>
              <a:t>)’</a:t>
            </a:r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b="0" dirty="0"/>
              <a:t>- 5</a:t>
            </a:r>
            <a:r>
              <a:rPr lang="ko-KR" altLang="en-US" sz="1600" b="0" dirty="0"/>
              <a:t>행과 </a:t>
            </a:r>
            <a:r>
              <a:rPr lang="en-US" altLang="ko-KR" sz="1600" b="0" dirty="0"/>
              <a:t>6</a:t>
            </a:r>
            <a:r>
              <a:rPr lang="ko-KR" altLang="en-US" sz="1600" b="0" dirty="0"/>
              <a:t>행 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변수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그릇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가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개 등장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b="0" dirty="0"/>
              <a:t>- 8</a:t>
            </a:r>
            <a:r>
              <a:rPr lang="ko-KR" altLang="en-US" sz="1600" b="0" dirty="0"/>
              <a:t>행과 </a:t>
            </a:r>
            <a:r>
              <a:rPr lang="en-US" altLang="ko-KR" sz="1600" b="0" dirty="0"/>
              <a:t>9</a:t>
            </a:r>
            <a:r>
              <a:rPr lang="ko-KR" altLang="en-US" sz="1600" b="0" dirty="0"/>
              <a:t>행 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a </a:t>
            </a:r>
            <a:r>
              <a:rPr lang="ko-KR" altLang="en-US" sz="1600" b="0" dirty="0"/>
              <a:t>그릇에는 </a:t>
            </a:r>
            <a:r>
              <a:rPr lang="en-US" altLang="ko-KR" sz="1600" b="0" dirty="0"/>
              <a:t>100</a:t>
            </a:r>
            <a:r>
              <a:rPr lang="ko-KR" altLang="en-US" sz="1600" b="0" dirty="0"/>
              <a:t>을 넣고 </a:t>
            </a:r>
            <a:r>
              <a:rPr lang="en-US" altLang="ko-KR" sz="1600" b="0" dirty="0"/>
              <a:t>b </a:t>
            </a:r>
            <a:r>
              <a:rPr lang="ko-KR" altLang="en-US" sz="1600" b="0" dirty="0"/>
              <a:t>그릇에는 </a:t>
            </a:r>
            <a:r>
              <a:rPr lang="en-US" altLang="ko-KR" sz="1600" b="0" dirty="0"/>
              <a:t>50</a:t>
            </a:r>
            <a:r>
              <a:rPr lang="ko-KR" altLang="en-US" sz="1600" b="0" dirty="0"/>
              <a:t>을 넣기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b="0" dirty="0"/>
              <a:t>- 11</a:t>
            </a:r>
            <a:r>
              <a:rPr lang="ko-KR" altLang="en-US" sz="1600" b="0" dirty="0"/>
              <a:t>행 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a </a:t>
            </a:r>
            <a:r>
              <a:rPr lang="ko-KR" altLang="en-US" sz="1600" b="0" dirty="0"/>
              <a:t>그릇 값과 </a:t>
            </a:r>
            <a:r>
              <a:rPr lang="en-US" altLang="ko-KR" sz="1600" b="0" dirty="0"/>
              <a:t>b </a:t>
            </a:r>
            <a:r>
              <a:rPr lang="ko-KR" altLang="en-US" sz="1600" b="0" dirty="0"/>
              <a:t>그릇 값을 더한 결과를 </a:t>
            </a:r>
            <a:r>
              <a:rPr lang="en-US" altLang="ko-KR" sz="1600" b="0" dirty="0"/>
              <a:t>result </a:t>
            </a:r>
            <a:r>
              <a:rPr lang="ko-KR" altLang="en-US" sz="1600" b="0" dirty="0"/>
              <a:t>그릇에 넣기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ko-KR" altLang="en-US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48482"/>
            <a:ext cx="35718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38" y="4465158"/>
            <a:ext cx="3543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06</a:t>
            </a:r>
            <a:r>
              <a:rPr lang="en-US" altLang="ko-KR" sz="1600" dirty="0"/>
              <a:t> </a:t>
            </a:r>
            <a:r>
              <a:rPr lang="en-US" altLang="ko-KR" sz="1600" b="0" dirty="0"/>
              <a:t>12</a:t>
            </a:r>
            <a:r>
              <a:rPr lang="ko-KR" altLang="en-US" sz="1600" b="0" dirty="0"/>
              <a:t>행의 내용 중 </a:t>
            </a:r>
            <a:r>
              <a:rPr lang="en-US" altLang="ko-KR" sz="1600" b="0" dirty="0" err="1"/>
              <a:t>printf</a:t>
            </a:r>
            <a:r>
              <a:rPr lang="en-US" altLang="ko-KR" sz="1600" b="0" dirty="0"/>
              <a:t>( )</a:t>
            </a:r>
            <a:r>
              <a:rPr lang="ko-KR" altLang="en-US" sz="1600" b="0" dirty="0"/>
              <a:t>는 괄호 안의 내용을 모니터에 출력하라는 의미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b="0" dirty="0"/>
              <a:t>    100, 50, 150</a:t>
            </a:r>
            <a:r>
              <a:rPr lang="ko-KR" altLang="en-US" sz="1600" b="0" dirty="0"/>
              <a:t>은 모두 정수이므로 그에 대응하는 </a:t>
            </a:r>
            <a:r>
              <a:rPr lang="en-US" altLang="ko-KR" sz="1600" b="0" dirty="0"/>
              <a:t>%d</a:t>
            </a:r>
            <a:r>
              <a:rPr lang="ko-KR" altLang="en-US" sz="1600" b="0" dirty="0"/>
              <a:t>를 사용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ko-KR" altLang="en-US" sz="1600" b="0" dirty="0"/>
              <a:t>    맨 뒤에 있는 </a:t>
            </a:r>
            <a:r>
              <a:rPr lang="en-US" altLang="ko-KR" sz="1600" b="0" dirty="0"/>
              <a:t>\n</a:t>
            </a:r>
            <a:r>
              <a:rPr lang="ko-KR" altLang="en-US" sz="1600" b="0" dirty="0"/>
              <a:t>은 실제로 출력되지 않는 기호로서 다음 줄로 넘기라는 의미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ko-KR" altLang="en-US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3" y="3092986"/>
            <a:ext cx="4526694" cy="26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 err="1"/>
              <a:t>빌드</a:t>
            </a:r>
            <a:r>
              <a:rPr lang="en-US" altLang="ko-KR" sz="2000" dirty="0"/>
              <a:t>(</a:t>
            </a:r>
            <a:r>
              <a:rPr lang="ko-KR" altLang="en-US" sz="2000" dirty="0"/>
              <a:t>컴파일</a:t>
            </a:r>
            <a:r>
              <a:rPr lang="en-US" altLang="ko-KR" sz="2000" dirty="0"/>
              <a:t>/</a:t>
            </a:r>
            <a:r>
              <a:rPr lang="ko-KR" altLang="en-US" sz="2000" dirty="0"/>
              <a:t>링크</a:t>
            </a:r>
            <a:r>
              <a:rPr lang="en-US" altLang="ko-KR" sz="2000" dirty="0"/>
              <a:t>)</a:t>
            </a:r>
          </a:p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 01</a:t>
            </a:r>
            <a:r>
              <a:rPr lang="en-US" altLang="ko-KR" sz="1600" dirty="0"/>
              <a:t> </a:t>
            </a:r>
            <a:r>
              <a:rPr lang="ko-KR" altLang="en-US" sz="1600" b="0" dirty="0"/>
              <a:t>메뉴의 </a:t>
            </a:r>
            <a:r>
              <a:rPr lang="en-US" altLang="ko-KR" sz="1600" b="0" dirty="0"/>
              <a:t>[</a:t>
            </a:r>
            <a:r>
              <a:rPr lang="ko-KR" altLang="en-US" sz="1600" b="0" dirty="0" err="1"/>
              <a:t>빌드</a:t>
            </a:r>
            <a:r>
              <a:rPr lang="en-US" altLang="ko-KR" sz="1600" b="0" dirty="0"/>
              <a:t>] - [</a:t>
            </a:r>
            <a:r>
              <a:rPr lang="ko-KR" altLang="en-US" sz="1600" b="0" dirty="0"/>
              <a:t>솔루션 </a:t>
            </a:r>
            <a:r>
              <a:rPr lang="ko-KR" altLang="en-US" sz="1600" b="0" dirty="0" err="1"/>
              <a:t>빌드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선택해서 프로젝트를 빌드</a:t>
            </a: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특별히 문제가 없다면 다음 그림과 같이 ‘성공 </a:t>
            </a:r>
            <a:r>
              <a:rPr lang="en-US" altLang="ko-KR" sz="1600" b="0" dirty="0"/>
              <a:t>1, </a:t>
            </a:r>
            <a:r>
              <a:rPr lang="ko-KR" altLang="en-US" sz="1600" b="0" dirty="0"/>
              <a:t>실패 </a:t>
            </a:r>
            <a:r>
              <a:rPr lang="en-US" altLang="ko-KR" sz="1600" b="0" dirty="0"/>
              <a:t>0, </a:t>
            </a:r>
            <a:r>
              <a:rPr lang="ko-KR" altLang="en-US" sz="1600" b="0" dirty="0"/>
              <a:t>최신 </a:t>
            </a:r>
            <a:r>
              <a:rPr lang="en-US" altLang="ko-KR" sz="1600" b="0" dirty="0"/>
              <a:t>0, </a:t>
            </a:r>
            <a:r>
              <a:rPr lang="ko-KR" altLang="en-US" sz="1600" b="0" dirty="0"/>
              <a:t>생략 </a:t>
            </a:r>
            <a:r>
              <a:rPr lang="en-US" altLang="ko-KR" sz="1600" b="0" dirty="0"/>
              <a:t>0’</a:t>
            </a:r>
            <a:r>
              <a:rPr lang="ko-KR" altLang="en-US" sz="1600" b="0" dirty="0"/>
              <a:t>이 출력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만약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실패가 나오면 소스에서 틀린 부분이 있다는 뜻이므로 소스에서 틀린 부분을 찾아 수정한 후 다시 빌드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38400"/>
            <a:ext cx="6010275" cy="1981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12091"/>
              </p:ext>
            </p:extLst>
          </p:nvPr>
        </p:nvGraphicFramePr>
        <p:xfrm>
          <a:off x="1259632" y="5373216"/>
          <a:ext cx="7128792" cy="10611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354327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여기서 잠깐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변수와 그릇의 차이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그릇과 변수의 차이점은</a:t>
                      </a:r>
                      <a:r>
                        <a:rPr lang="en-US" altLang="ko-KR" sz="1400" dirty="0"/>
                        <a:t>, a </a:t>
                      </a:r>
                      <a:r>
                        <a:rPr lang="ko-KR" altLang="en-US" sz="1400" dirty="0"/>
                        <a:t>그릇과 </a:t>
                      </a:r>
                      <a:r>
                        <a:rPr lang="en-US" altLang="ko-KR" sz="1400" dirty="0"/>
                        <a:t>b </a:t>
                      </a:r>
                      <a:r>
                        <a:rPr lang="ko-KR" altLang="en-US" sz="1400" dirty="0"/>
                        <a:t>그릇의 값인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은 없어지지 않고 그대로 있지만 실제 물이 담긴 그릇이라면 물이 없어진다는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7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66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sz="2000" dirty="0"/>
              <a:t>실행</a:t>
            </a:r>
            <a:endParaRPr lang="en-US" altLang="ko-KR" sz="2000" dirty="0"/>
          </a:p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 01</a:t>
            </a:r>
            <a:r>
              <a:rPr lang="en-US" altLang="ko-KR" sz="1600" dirty="0"/>
              <a:t> </a:t>
            </a:r>
            <a:r>
              <a:rPr lang="en-US" altLang="ko-KR" sz="1600" b="0" dirty="0"/>
              <a:t>[Ctrl] + [F5] </a:t>
            </a:r>
            <a:r>
              <a:rPr lang="ko-KR" altLang="en-US" sz="1600" b="0" dirty="0"/>
              <a:t>를 눌러서 실행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결과를 확인한 후 아무 키나 누르면 결과 창이 닫힘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91678"/>
            <a:ext cx="5067300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34444"/>
            <a:ext cx="7096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3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 err="1"/>
              <a:t>scanf</a:t>
            </a:r>
            <a:r>
              <a:rPr lang="en-US" altLang="ko-KR" sz="4800" b="1" dirty="0"/>
              <a:t>( ) </a:t>
            </a:r>
            <a:r>
              <a:rPr lang="ko-KR" altLang="en-US" sz="4800" b="1" dirty="0"/>
              <a:t>함수 맛보기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9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값을 </a:t>
            </a:r>
            <a:r>
              <a:rPr lang="ko-KR" altLang="en-US" sz="2000" dirty="0" err="1"/>
              <a:t>입력받는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01766"/>
              </p:ext>
            </p:extLst>
          </p:nvPr>
        </p:nvGraphicFramePr>
        <p:xfrm>
          <a:off x="971600" y="1556792"/>
          <a:ext cx="7128792" cy="2981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120102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scanf_s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96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C</a:t>
                      </a:r>
                      <a:r>
                        <a:rPr lang="ko-KR" altLang="en-US" sz="1400" dirty="0"/>
                        <a:t>에서는 전통적으로 값을 </a:t>
                      </a:r>
                      <a:r>
                        <a:rPr lang="ko-KR" altLang="en-US" sz="1400" dirty="0" err="1"/>
                        <a:t>입력받기</a:t>
                      </a:r>
                      <a:r>
                        <a:rPr lang="ko-KR" altLang="en-US" sz="1400" dirty="0"/>
                        <a:t> 위해 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함수를 사용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마이크로소프트에서는 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 대신 </a:t>
                      </a: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함수의 사용을 적극 권장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함수의 용도는 동일하지만 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함수가 사용되는 소스의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행에는 </a:t>
                      </a:r>
                      <a:r>
                        <a:rPr lang="en-US" altLang="ko-KR" sz="1400" dirty="0"/>
                        <a:t>#define _CRT_SECURE_NO_WARNINGS</a:t>
                      </a:r>
                      <a:r>
                        <a:rPr lang="ko-KR" altLang="en-US" sz="1400" dirty="0"/>
                        <a:t>라는 코드를 추가해야 함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함수의 단점은 </a:t>
                      </a:r>
                      <a:r>
                        <a:rPr lang="en-US" altLang="ko-KR" sz="1400" dirty="0"/>
                        <a:t>Visual C++</a:t>
                      </a:r>
                      <a:r>
                        <a:rPr lang="ko-KR" altLang="en-US" sz="1400" dirty="0"/>
                        <a:t>에서만 사용할 수 있으며 다른 </a:t>
                      </a:r>
                      <a:r>
                        <a:rPr lang="en-US" altLang="ko-KR" sz="1400" dirty="0"/>
                        <a:t>C </a:t>
                      </a:r>
                      <a:r>
                        <a:rPr lang="ko-KR" altLang="en-US" sz="1400" dirty="0"/>
                        <a:t>컴파일러는 인식 하지 못한다는 것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같이 기존의 함수 이름에 ‘</a:t>
                      </a:r>
                      <a:r>
                        <a:rPr lang="en-US" altLang="ko-KR" sz="1400" dirty="0"/>
                        <a:t>_s’</a:t>
                      </a:r>
                      <a:r>
                        <a:rPr lang="ko-KR" altLang="en-US" sz="1400" dirty="0"/>
                        <a:t>가 붙은 새로운 함수는 보안이 한층 강화 된 개선된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4295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38181"/>
            <a:ext cx="4940059" cy="812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5"/>
          <a:stretch/>
        </p:blipFill>
        <p:spPr>
          <a:xfrm>
            <a:off x="971600" y="5337012"/>
            <a:ext cx="4634840" cy="15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</a:t>
            </a:r>
            <a:r>
              <a:rPr lang="ko-KR" altLang="en-US" sz="1600" b="0" dirty="0"/>
              <a:t>값을 </a:t>
            </a:r>
            <a:r>
              <a:rPr lang="ko-KR" altLang="en-US" sz="1600" b="0" dirty="0" err="1"/>
              <a:t>입력받는</a:t>
            </a:r>
            <a:r>
              <a:rPr lang="ko-KR" altLang="en-US" sz="1600" b="0" dirty="0"/>
              <a:t> </a:t>
            </a:r>
            <a:r>
              <a:rPr lang="en-US" altLang="ko-KR" sz="1600" b="0" dirty="0" err="1"/>
              <a:t>scanf_s</a:t>
            </a:r>
            <a:r>
              <a:rPr lang="en-US" altLang="ko-KR" sz="1600" b="0" dirty="0"/>
              <a:t>( ) </a:t>
            </a:r>
            <a:r>
              <a:rPr lang="ko-KR" altLang="en-US" sz="1600" b="0" dirty="0"/>
              <a:t>함수를 사용</a:t>
            </a: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2-1]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8</a:t>
            </a:r>
            <a:r>
              <a:rPr lang="ko-KR" altLang="en-US" sz="1600" b="0" dirty="0"/>
              <a:t>행과 </a:t>
            </a:r>
            <a:r>
              <a:rPr lang="en-US" altLang="ko-KR" sz="1600" b="0" dirty="0"/>
              <a:t>9</a:t>
            </a:r>
            <a:r>
              <a:rPr lang="ko-KR" altLang="en-US" sz="1600" b="0" dirty="0"/>
              <a:t>행을 아래 표시된 부분과 같이 수정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07" y="1916832"/>
            <a:ext cx="6786185" cy="48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4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dirty="0"/>
              <a:t> </a:t>
            </a:r>
            <a:r>
              <a:rPr lang="en-US" altLang="ko-KR" sz="1600" b="0" dirty="0"/>
              <a:t>[Ctrl]+[F5]</a:t>
            </a:r>
            <a:r>
              <a:rPr lang="ko-KR" altLang="en-US" sz="1600" b="0" dirty="0"/>
              <a:t>를 눌러서 빌드와 실행을 동시에 진행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숫자를 하나 입력하고 </a:t>
            </a:r>
            <a:r>
              <a:rPr lang="en-US" altLang="ko-KR" sz="1600" b="0" dirty="0"/>
              <a:t>[enter]</a:t>
            </a:r>
            <a:r>
              <a:rPr lang="ko-KR" altLang="en-US" sz="1600" b="0" dirty="0"/>
              <a:t>를 누름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다시 숫자 하나를 입력하고 </a:t>
            </a:r>
            <a:r>
              <a:rPr lang="en-US" altLang="ko-KR" sz="1600" b="0" dirty="0"/>
              <a:t>[enter]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5048250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35502"/>
            <a:ext cx="5067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04</a:t>
            </a:r>
            <a:r>
              <a:rPr lang="en-US" altLang="ko-KR" sz="1600" dirty="0"/>
              <a:t> </a:t>
            </a:r>
            <a:r>
              <a:rPr lang="ko-KR" altLang="en-US" sz="1600" b="0" dirty="0"/>
              <a:t>프로그램을 좀 더 편하게 사용하기 위해 다음과 같이 수정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93172"/>
            <a:ext cx="6336704" cy="41042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5" r="1086"/>
          <a:stretch/>
        </p:blipFill>
        <p:spPr>
          <a:xfrm>
            <a:off x="1331639" y="5539756"/>
            <a:ext cx="6336705" cy="12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프로그램 작성 순서 복습</a:t>
            </a:r>
            <a:endParaRPr lang="en-US" altLang="ko-KR" sz="2400" b="1" dirty="0"/>
          </a:p>
          <a:p>
            <a:r>
              <a:rPr lang="en-US" altLang="ko-KR" sz="2400" b="1" dirty="0" err="1"/>
              <a:t>scanf</a:t>
            </a:r>
            <a:r>
              <a:rPr lang="en-US" altLang="ko-KR" sz="2400" b="1" dirty="0"/>
              <a:t>( ) </a:t>
            </a:r>
            <a:r>
              <a:rPr lang="ko-KR" altLang="en-US" sz="2400" b="1" dirty="0"/>
              <a:t>함수 맛보기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05</a:t>
            </a:r>
            <a:r>
              <a:rPr lang="en-US" altLang="ko-KR" sz="1600" dirty="0"/>
              <a:t> </a:t>
            </a:r>
            <a:r>
              <a:rPr lang="ko-KR" altLang="en-US" sz="1600" b="0" dirty="0"/>
              <a:t>다시 </a:t>
            </a:r>
            <a:r>
              <a:rPr lang="en-US" altLang="ko-KR" sz="1600" b="0" dirty="0"/>
              <a:t>[Ctrl]+[F5]</a:t>
            </a:r>
            <a:r>
              <a:rPr lang="ko-KR" altLang="en-US" sz="1600" b="0" dirty="0"/>
              <a:t>를 눌러서 빌드와 실행을 동시에 진행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5048250" cy="16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72780"/>
            <a:ext cx="7048500" cy="115252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85879"/>
              </p:ext>
            </p:extLst>
          </p:nvPr>
        </p:nvGraphicFramePr>
        <p:xfrm>
          <a:off x="1115616" y="4581128"/>
          <a:ext cx="70485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48500">
                  <a:extLst>
                    <a:ext uri="{9D8B030D-6E8A-4147-A177-3AD203B41FA5}">
                      <a16:colId xmlns:a16="http://schemas.microsoft.com/office/drawing/2014/main" val="1521558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잠깐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한번에 하는 저장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빌드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5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[Ctrl]+[F5]</a:t>
                      </a:r>
                      <a:r>
                        <a:rPr lang="ko-KR" altLang="en-US" sz="1400" dirty="0"/>
                        <a:t>는 변경된 코드의 저장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빌드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실행을 동시 진행하는 단축키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0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9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92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01] 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개를 더하는 프로그램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1061"/>
          <a:stretch/>
        </p:blipFill>
        <p:spPr>
          <a:xfrm>
            <a:off x="539552" y="1856333"/>
            <a:ext cx="8277225" cy="31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01] 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개를 더하는 프로그램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7379543" cy="57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02] if</a:t>
            </a:r>
            <a:r>
              <a:rPr lang="ko-KR" altLang="en-US" dirty="0"/>
              <a:t>문을 활용한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76425"/>
            <a:ext cx="8248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02] if</a:t>
            </a:r>
            <a:r>
              <a:rPr lang="ko-KR" altLang="en-US" dirty="0"/>
              <a:t>문을 활용한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131"/>
          <a:stretch/>
        </p:blipFill>
        <p:spPr>
          <a:xfrm>
            <a:off x="467544" y="921128"/>
            <a:ext cx="8210550" cy="5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02] if</a:t>
            </a:r>
            <a:r>
              <a:rPr lang="ko-KR" altLang="en-US" dirty="0"/>
              <a:t>문을 활용한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8162925" cy="1857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838103"/>
            <a:ext cx="81629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3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03] </a:t>
            </a:r>
            <a:r>
              <a:rPr lang="ko-KR" altLang="en-US" dirty="0"/>
              <a:t>오류가 없는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85950"/>
            <a:ext cx="8220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7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03] </a:t>
            </a:r>
            <a:r>
              <a:rPr lang="ko-KR" altLang="en-US" dirty="0"/>
              <a:t>오류가 없는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95" y="922537"/>
            <a:ext cx="81153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03] </a:t>
            </a:r>
            <a:r>
              <a:rPr lang="ko-KR" altLang="en-US" dirty="0"/>
              <a:t>오류가 없는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8153400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2944"/>
          <a:stretch/>
        </p:blipFill>
        <p:spPr>
          <a:xfrm>
            <a:off x="467544" y="2771934"/>
            <a:ext cx="81438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프로그램 작성 순서 복습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03] </a:t>
            </a:r>
            <a:r>
              <a:rPr lang="ko-KR" altLang="en-US" dirty="0"/>
              <a:t>오류가 없는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7681"/>
          <a:stretch/>
        </p:blipFill>
        <p:spPr>
          <a:xfrm>
            <a:off x="520227" y="980728"/>
            <a:ext cx="8143875" cy="27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5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r>
              <a:rPr lang="ko-KR" altLang="en-US" sz="2000" dirty="0"/>
              <a:t>두 번째 프로젝트 만들기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프로젝트 이름은 ‘</a:t>
            </a:r>
            <a:r>
              <a:rPr lang="en-US" altLang="ko-KR" sz="1600" dirty="0"/>
              <a:t>Second’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</a:t>
            </a:r>
            <a:r>
              <a:rPr lang="en-US" altLang="ko-KR" sz="1600" b="0" dirty="0"/>
              <a:t>Visual Studio</a:t>
            </a:r>
            <a:r>
              <a:rPr lang="ko-KR" altLang="en-US" sz="1600" b="0" dirty="0"/>
              <a:t>를 실행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2" y="1340768"/>
            <a:ext cx="651584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02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시작 화면</a:t>
            </a:r>
            <a:r>
              <a:rPr lang="en-US" altLang="ko-KR" sz="1600" b="0" dirty="0"/>
              <a:t>] </a:t>
            </a:r>
            <a:r>
              <a:rPr lang="ko-KR" altLang="en-US" sz="1600" b="0" dirty="0"/>
              <a:t>오른쪽 아래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새 프로젝트 만들기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클릭 →</a:t>
            </a:r>
            <a:endParaRPr lang="en-US" altLang="ko-KR" sz="1600" b="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b="0" dirty="0"/>
              <a:t> 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모든 언어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</a:t>
            </a:r>
            <a:r>
              <a:rPr lang="en-US" altLang="ko-KR" sz="1600" b="0" dirty="0"/>
              <a:t>[C++]</a:t>
            </a:r>
            <a:r>
              <a:rPr lang="ko-KR" altLang="en-US" sz="1600" b="0" dirty="0"/>
              <a:t> 선택</a:t>
            </a:r>
            <a:r>
              <a:rPr lang="en-US" altLang="ko-KR" sz="1600" b="0" dirty="0"/>
              <a:t> </a:t>
            </a:r>
            <a:r>
              <a:rPr lang="ko-KR" altLang="en-US" sz="1600" dirty="0"/>
              <a:t>→ </a:t>
            </a:r>
            <a:r>
              <a:rPr lang="en-US" altLang="ko-KR" sz="1600" b="0" dirty="0"/>
              <a:t>[Windows </a:t>
            </a:r>
            <a:r>
              <a:rPr lang="ko-KR" altLang="en-US" sz="1600" b="0" dirty="0"/>
              <a:t>데스크톱 마법사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 선택 </a:t>
            </a:r>
            <a:r>
              <a:rPr lang="ko-KR" altLang="en-US" sz="1600" dirty="0"/>
              <a:t>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&lt;</a:t>
            </a:r>
            <a:r>
              <a:rPr lang="ko-KR" altLang="en-US" sz="1600" b="0" dirty="0"/>
              <a:t>다음</a:t>
            </a:r>
            <a:r>
              <a:rPr lang="en-US" altLang="ko-KR" sz="1600" b="0" dirty="0"/>
              <a:t>&gt;</a:t>
            </a:r>
            <a:r>
              <a:rPr lang="ko-KR" altLang="en-US" sz="1600" b="0" dirty="0"/>
              <a:t> 클릭 </a:t>
            </a:r>
            <a:r>
              <a:rPr lang="ko-KR" altLang="en-US" sz="1600" dirty="0"/>
              <a:t>→</a:t>
            </a:r>
            <a:endParaRPr lang="en-US" altLang="ko-KR" sz="1600" b="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b="0" dirty="0"/>
              <a:t>  </a:t>
            </a:r>
            <a:r>
              <a:rPr lang="ko-KR" altLang="en-US" sz="1600" b="0" dirty="0"/>
              <a:t>프로젝트 이름을 ‘</a:t>
            </a:r>
            <a:r>
              <a:rPr lang="en-US" altLang="ko-KR" sz="1600" b="0" dirty="0"/>
              <a:t>Second’</a:t>
            </a:r>
            <a:r>
              <a:rPr lang="ko-KR" altLang="en-US" sz="1600" b="0" dirty="0"/>
              <a:t>로 입력 </a:t>
            </a:r>
            <a:r>
              <a:rPr lang="ko-KR" altLang="en-US" sz="1600" dirty="0"/>
              <a:t>→</a:t>
            </a:r>
            <a:r>
              <a:rPr lang="en-US" altLang="ko-KR" sz="1600" b="0" dirty="0"/>
              <a:t> </a:t>
            </a:r>
            <a:r>
              <a:rPr lang="en-US" altLang="ko-KR" sz="1600" dirty="0"/>
              <a:t> </a:t>
            </a:r>
            <a:r>
              <a:rPr lang="ko-KR" altLang="en-US" sz="1600" b="0" dirty="0"/>
              <a:t>위치는 ‘</a:t>
            </a:r>
            <a:r>
              <a:rPr lang="en-US" altLang="ko-KR" sz="1600" b="0" dirty="0"/>
              <a:t>C:\CookC’</a:t>
            </a:r>
            <a:r>
              <a:rPr lang="ko-KR" altLang="en-US" sz="1600" b="0" dirty="0"/>
              <a:t>를 입력하거나 선택 </a:t>
            </a:r>
            <a:r>
              <a:rPr lang="ko-KR" altLang="en-US" sz="1600" dirty="0"/>
              <a:t>→</a:t>
            </a:r>
            <a:endParaRPr lang="en-US" altLang="ko-KR" sz="1600" b="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b="0" dirty="0"/>
              <a:t>  ‘솔루션 및 프로젝트를 같은 디렉터리에 </a:t>
            </a:r>
            <a:r>
              <a:rPr lang="ko-KR" altLang="en-US" sz="1600" b="0" dirty="0" err="1"/>
              <a:t>배치’에</a:t>
            </a:r>
            <a:r>
              <a:rPr lang="ko-KR" altLang="en-US" sz="1600" b="0" dirty="0"/>
              <a:t> 체크 </a:t>
            </a:r>
            <a:r>
              <a:rPr lang="ko-KR" altLang="en-US" sz="1600" dirty="0"/>
              <a:t>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&lt;</a:t>
            </a:r>
            <a:r>
              <a:rPr lang="ko-KR" altLang="en-US" sz="1600" b="0" dirty="0"/>
              <a:t>만들기</a:t>
            </a:r>
            <a:r>
              <a:rPr lang="en-US" altLang="ko-KR" sz="1600" b="0" dirty="0"/>
              <a:t>&gt;</a:t>
            </a:r>
            <a:r>
              <a:rPr lang="ko-KR" altLang="en-US" sz="1600" b="0" dirty="0"/>
              <a:t> 클릭</a:t>
            </a:r>
            <a:endParaRPr lang="en-US" altLang="ko-KR" sz="1600" b="0" dirty="0"/>
          </a:p>
          <a:p>
            <a:pPr marL="266700" lvl="1" indent="0">
              <a:buNone/>
            </a:pPr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80" y="3068960"/>
            <a:ext cx="5347040" cy="30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dirty="0"/>
              <a:t> </a:t>
            </a:r>
            <a:r>
              <a:rPr lang="en-US" altLang="ko-KR" sz="1600" b="0" dirty="0"/>
              <a:t>[Windows </a:t>
            </a:r>
            <a:r>
              <a:rPr lang="ko-KR" altLang="en-US" sz="1600" b="0" dirty="0"/>
              <a:t>데스크톱 프로젝트</a:t>
            </a:r>
            <a:r>
              <a:rPr lang="en-US" altLang="ko-KR" sz="1600" b="0" dirty="0"/>
              <a:t>] </a:t>
            </a:r>
            <a:r>
              <a:rPr lang="ko-KR" altLang="en-US" sz="1600" b="0" dirty="0"/>
              <a:t>창에서 애플리케이션 종류는 ‘콘솔 애플리케이션</a:t>
            </a:r>
            <a:r>
              <a:rPr lang="en-US" altLang="ko-KR" sz="1600" b="0" dirty="0"/>
              <a:t>(.exe)’</a:t>
            </a:r>
            <a:r>
              <a:rPr lang="ko-KR" altLang="en-US" sz="1600" b="0" dirty="0"/>
              <a:t>을 선택하며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추가 옵션으로 ‘빈 </a:t>
            </a:r>
            <a:r>
              <a:rPr lang="ko-KR" altLang="en-US" sz="1600" b="0" dirty="0" err="1"/>
              <a:t>프로젝트’에</a:t>
            </a:r>
            <a:r>
              <a:rPr lang="ko-KR" altLang="en-US" sz="1600" b="0" dirty="0"/>
              <a:t> 체크하고 </a:t>
            </a:r>
            <a:r>
              <a:rPr lang="en-US" altLang="ko-KR" sz="1600" b="0" dirty="0"/>
              <a:t>&lt;</a:t>
            </a:r>
            <a:r>
              <a:rPr lang="ko-KR" altLang="en-US" sz="1600" b="0" dirty="0"/>
              <a:t>확인</a:t>
            </a:r>
            <a:r>
              <a:rPr lang="en-US" altLang="ko-KR" sz="1600" b="0" dirty="0"/>
              <a:t>&gt;</a:t>
            </a:r>
            <a:r>
              <a:rPr lang="ko-KR" altLang="en-US" sz="1600" b="0" dirty="0"/>
              <a:t>을 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34" y="2059682"/>
            <a:ext cx="3648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1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04</a:t>
            </a:r>
            <a:r>
              <a:rPr lang="en-US" altLang="ko-KR" sz="1600" dirty="0"/>
              <a:t> </a:t>
            </a:r>
            <a:r>
              <a:rPr lang="ko-KR" altLang="en-US" sz="1600" b="0" dirty="0"/>
              <a:t>다음과 같이 빈 프로젝트가 완성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이 프로젝트의 이름은 ‘</a:t>
            </a:r>
            <a:r>
              <a:rPr lang="en-US" altLang="ko-KR" sz="1600" b="0" dirty="0"/>
              <a:t>Second’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 </a:t>
            </a:r>
          </a:p>
          <a:p>
            <a:pPr marL="266700" lvl="1" indent="0">
              <a:buNone/>
            </a:pPr>
            <a:r>
              <a:rPr lang="en-US" altLang="ko-KR" sz="1600" b="0" dirty="0">
                <a:solidFill>
                  <a:srgbClr val="C00000"/>
                </a:solidFill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05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메뉴의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파일</a:t>
            </a:r>
            <a:r>
              <a:rPr lang="en-US" altLang="ko-KR" sz="1600" b="0" dirty="0"/>
              <a:t>] - [</a:t>
            </a:r>
            <a:r>
              <a:rPr lang="ko-KR" altLang="en-US" sz="1600" b="0" dirty="0"/>
              <a:t>끝내기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선택하여 </a:t>
            </a:r>
            <a:r>
              <a:rPr lang="en-US" altLang="ko-KR" sz="1600" b="0" dirty="0"/>
              <a:t>Visual Studio</a:t>
            </a:r>
            <a:r>
              <a:rPr lang="ko-KR" altLang="en-US" sz="1600" b="0" dirty="0"/>
              <a:t>를 종료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88368"/>
            <a:ext cx="6562725" cy="3267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676275"/>
            <a:ext cx="70770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4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</a:t>
            </a:r>
            <a:r>
              <a:rPr lang="en-US" altLang="ko-KR" sz="1600" b="0" dirty="0"/>
              <a:t>Visual Studio</a:t>
            </a:r>
            <a:r>
              <a:rPr lang="ko-KR" altLang="en-US" sz="1600" b="0" dirty="0"/>
              <a:t>를 실행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02 </a:t>
            </a:r>
            <a:r>
              <a:rPr lang="en-US" altLang="ko-KR" sz="1600" b="0" dirty="0"/>
              <a:t>Visual Studio</a:t>
            </a:r>
            <a:r>
              <a:rPr lang="ko-KR" altLang="en-US" sz="1600" b="0" dirty="0"/>
              <a:t>의 오른쪽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시작</a:t>
            </a:r>
            <a:r>
              <a:rPr lang="en-US" altLang="ko-KR" sz="1600" b="0" dirty="0"/>
              <a:t>] </a:t>
            </a:r>
            <a:r>
              <a:rPr lang="ko-KR" altLang="en-US" sz="1600" b="0" dirty="0"/>
              <a:t>부분의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프로젝트 또는 솔루션 열기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선택한 후 앞서 작업했던 ‘</a:t>
            </a:r>
            <a:r>
              <a:rPr lang="en-US" altLang="ko-KR" sz="1600" b="0" dirty="0"/>
              <a:t>C:\CookC\Second’ </a:t>
            </a:r>
            <a:r>
              <a:rPr lang="ko-KR" altLang="en-US" sz="1600" b="0" dirty="0"/>
              <a:t>폴더의 ‘</a:t>
            </a:r>
            <a:r>
              <a:rPr lang="en-US" altLang="ko-KR" sz="1600" b="0" dirty="0"/>
              <a:t>Second.sln’ </a:t>
            </a:r>
            <a:r>
              <a:rPr lang="ko-KR" altLang="en-US" sz="1600" b="0" dirty="0"/>
              <a:t>파일을 선택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03 </a:t>
            </a:r>
            <a:r>
              <a:rPr lang="ko-KR" altLang="en-US" sz="1600" b="0" dirty="0"/>
              <a:t>오른쪽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솔루션 탐색기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의 프로젝트 이름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현재 </a:t>
            </a:r>
            <a:r>
              <a:rPr lang="en-US" altLang="ko-KR" sz="1600" b="0" dirty="0"/>
              <a:t>Second) </a:t>
            </a:r>
            <a:r>
              <a:rPr lang="ko-KR" altLang="en-US" sz="1600" b="0" dirty="0"/>
              <a:t>아래 ‘소스 파일’ 폴더에서 마우스 오른쪽 버튼을 클릭하여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추가</a:t>
            </a:r>
            <a:r>
              <a:rPr lang="en-US" altLang="ko-KR" sz="1600" b="0" dirty="0"/>
              <a:t>] - [</a:t>
            </a:r>
            <a:r>
              <a:rPr lang="ko-KR" altLang="en-US" sz="1600" b="0" dirty="0"/>
              <a:t>새 항목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을 선택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04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새 항목 추가</a:t>
            </a:r>
            <a:r>
              <a:rPr lang="en-US" altLang="ko-KR" sz="1600" b="0" dirty="0"/>
              <a:t>] </a:t>
            </a:r>
            <a:r>
              <a:rPr lang="ko-KR" altLang="en-US" sz="1600" b="0" dirty="0"/>
              <a:t>창의 왼쪽에서 </a:t>
            </a:r>
            <a:r>
              <a:rPr lang="en-US" altLang="ko-KR" sz="1600" b="0" dirty="0"/>
              <a:t>[Visual C++]</a:t>
            </a:r>
            <a:r>
              <a:rPr lang="ko-KR" altLang="en-US" sz="1600" b="0" dirty="0"/>
              <a:t>를 선택한 후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오른쪽의 ‘</a:t>
            </a:r>
            <a:r>
              <a:rPr lang="en-US" altLang="ko-KR" sz="1600" b="0" dirty="0"/>
              <a:t>C++ </a:t>
            </a:r>
            <a:r>
              <a:rPr lang="ko-KR" altLang="en-US" sz="1600" b="0" dirty="0"/>
              <a:t>파일</a:t>
            </a:r>
            <a:r>
              <a:rPr lang="en-US" altLang="ko-KR" sz="1600" b="0" dirty="0"/>
              <a:t>(.</a:t>
            </a:r>
            <a:r>
              <a:rPr lang="en-US" altLang="ko-KR" sz="1600" b="0" dirty="0" err="1"/>
              <a:t>cpp</a:t>
            </a:r>
            <a:r>
              <a:rPr lang="en-US" altLang="ko-KR" sz="1600" b="0" dirty="0"/>
              <a:t>)’</a:t>
            </a:r>
            <a:r>
              <a:rPr lang="ko-KR" altLang="en-US" sz="1600" b="0" dirty="0"/>
              <a:t>을 선택한 상태에서 이름에 ‘</a:t>
            </a:r>
            <a:r>
              <a:rPr lang="en-US" altLang="ko-KR" sz="1600" b="0" dirty="0" err="1"/>
              <a:t>Second.c</a:t>
            </a:r>
            <a:r>
              <a:rPr lang="en-US" altLang="ko-KR" sz="1600" b="0" dirty="0"/>
              <a:t>’</a:t>
            </a:r>
            <a:r>
              <a:rPr lang="ko-KR" altLang="en-US" sz="1600" b="0" dirty="0"/>
              <a:t>를 입력하고 </a:t>
            </a:r>
            <a:r>
              <a:rPr lang="en-US" altLang="ko-KR" sz="1600" b="0" dirty="0"/>
              <a:t>&lt;</a:t>
            </a:r>
            <a:r>
              <a:rPr lang="ko-KR" altLang="en-US" sz="1600" b="0" dirty="0"/>
              <a:t>추가</a:t>
            </a:r>
            <a:r>
              <a:rPr lang="en-US" altLang="ko-KR" sz="1600" b="0" dirty="0"/>
              <a:t>&gt;</a:t>
            </a:r>
            <a:r>
              <a:rPr lang="ko-KR" altLang="en-US" sz="1600" b="0" dirty="0"/>
              <a:t>를 클릭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05 </a:t>
            </a:r>
            <a:r>
              <a:rPr lang="en-US" altLang="ko-KR" sz="1600" b="0" dirty="0"/>
              <a:t>100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50</a:t>
            </a:r>
            <a:r>
              <a:rPr lang="ko-KR" altLang="en-US" sz="1600" b="0" dirty="0"/>
              <a:t>의 더하기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빼기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곱하기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나누기를 수행하는 프로그램을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2-1]</a:t>
            </a:r>
            <a:r>
              <a:rPr lang="ko-KR" altLang="en-US" sz="1600" b="0" dirty="0"/>
              <a:t>과 같이 코딩</a:t>
            </a:r>
          </a:p>
        </p:txBody>
      </p:sp>
    </p:spTree>
    <p:extLst>
      <p:ext uri="{BB962C8B-B14F-4D97-AF65-F5344CB8AC3E}">
        <p14:creationId xmlns:p14="http://schemas.microsoft.com/office/powerpoint/2010/main" val="314235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6299"/>
          <a:stretch/>
        </p:blipFill>
        <p:spPr>
          <a:xfrm>
            <a:off x="899592" y="1700808"/>
            <a:ext cx="70485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</TotalTime>
  <Words>978</Words>
  <Application>Microsoft Office PowerPoint</Application>
  <PresentationFormat>화면 슬라이드 쇼(4:3)</PresentationFormat>
  <Paragraphs>135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HY견고딕</vt:lpstr>
      <vt:lpstr>맑은 고딕</vt:lpstr>
      <vt:lpstr>Arial</vt:lpstr>
      <vt:lpstr>Garamond</vt:lpstr>
      <vt:lpstr>Wingdings</vt:lpstr>
      <vt:lpstr>Office 테마</vt:lpstr>
      <vt:lpstr>Chapter 02 일단 짜보는 그럴듯한  C 프로그램</vt:lpstr>
      <vt:lpstr>PowerPoint 프레젠테이션</vt:lpstr>
      <vt:lpstr>PowerPoint 프레젠테이션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PowerPoint 프레젠테이션</vt:lpstr>
      <vt:lpstr>2.  scanf( ) 함수 맛보기 </vt:lpstr>
      <vt:lpstr>2.  scanf( ) 함수 맛보기 </vt:lpstr>
      <vt:lpstr>2.  scanf( ) 함수 맛보기 </vt:lpstr>
      <vt:lpstr>2.  scanf( ) 함수 맛보기 </vt:lpstr>
      <vt:lpstr>2.  scanf( ) 함수 맛보기 </vt:lpstr>
      <vt:lpstr>PowerPoint 프레젠테이션</vt:lpstr>
      <vt:lpstr>[예제모음 01] 숫자 4개를 더하는 프로그램 </vt:lpstr>
      <vt:lpstr>[예제모음 01] 숫자 4개를 더하는 프로그램 </vt:lpstr>
      <vt:lpstr>[예제모음 02] if문을 활용한 계산기 </vt:lpstr>
      <vt:lpstr>[예제모음 02] if문을 활용한 계산기 </vt:lpstr>
      <vt:lpstr>[예제모음 02] if문을 활용한 계산기 </vt:lpstr>
      <vt:lpstr>[예제모음 03] 오류가 없는 계산기 </vt:lpstr>
      <vt:lpstr>[예제모음 03] 오류가 없는 계산기 </vt:lpstr>
      <vt:lpstr>[예제모음 03] 오류가 없는 계산기 </vt:lpstr>
      <vt:lpstr>[예제모음 03] 오류가 없는 계산기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742</cp:revision>
  <dcterms:created xsi:type="dcterms:W3CDTF">2012-07-11T10:23:22Z</dcterms:created>
  <dcterms:modified xsi:type="dcterms:W3CDTF">2022-01-28T00:09:41Z</dcterms:modified>
</cp:coreProperties>
</file>