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49" r:id="rId2"/>
    <p:sldId id="266" r:id="rId3"/>
    <p:sldId id="592" r:id="rId4"/>
    <p:sldId id="450" r:id="rId5"/>
    <p:sldId id="501" r:id="rId6"/>
    <p:sldId id="502" r:id="rId7"/>
    <p:sldId id="503" r:id="rId8"/>
    <p:sldId id="505" r:id="rId9"/>
    <p:sldId id="506" r:id="rId10"/>
    <p:sldId id="508" r:id="rId11"/>
    <p:sldId id="509" r:id="rId12"/>
    <p:sldId id="510" r:id="rId13"/>
    <p:sldId id="511" r:id="rId14"/>
    <p:sldId id="593" r:id="rId15"/>
    <p:sldId id="512" r:id="rId16"/>
    <p:sldId id="513" r:id="rId17"/>
    <p:sldId id="515" r:id="rId18"/>
    <p:sldId id="594" r:id="rId19"/>
    <p:sldId id="516" r:id="rId20"/>
    <p:sldId id="517" r:id="rId21"/>
    <p:sldId id="518" r:id="rId22"/>
    <p:sldId id="595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96" r:id="rId39"/>
    <p:sldId id="536" r:id="rId40"/>
    <p:sldId id="597" r:id="rId41"/>
    <p:sldId id="492" r:id="rId42"/>
    <p:sldId id="537" r:id="rId43"/>
    <p:sldId id="494" r:id="rId44"/>
    <p:sldId id="598" r:id="rId45"/>
    <p:sldId id="497" r:id="rId46"/>
    <p:sldId id="599" r:id="rId47"/>
    <p:sldId id="539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44624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8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573016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04</a:t>
            </a:r>
            <a:br>
              <a:rPr lang="en-US" altLang="ko-KR" dirty="0"/>
            </a:br>
            <a:r>
              <a:rPr lang="en-US" altLang="ko-KR" b="1" dirty="0"/>
              <a:t>C </a:t>
            </a:r>
            <a:r>
              <a:rPr lang="ko-KR" altLang="en-US" b="1" dirty="0"/>
              <a:t>연산자의 이해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대입 연산자와 증감 연산자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</a:t>
            </a:r>
            <a:r>
              <a:rPr lang="ko-KR" altLang="en-US" sz="1600" dirty="0"/>
              <a:t>에서는 대입 연산자 </a:t>
            </a:r>
            <a:r>
              <a:rPr lang="en-US" altLang="ko-KR" sz="1600" dirty="0"/>
              <a:t>= </a:t>
            </a:r>
            <a:r>
              <a:rPr lang="ko-KR" altLang="en-US" sz="1600" dirty="0"/>
              <a:t>외에도 </a:t>
            </a:r>
            <a:r>
              <a:rPr lang="en-US" altLang="ko-KR" sz="1600" dirty="0"/>
              <a:t>+=, -=, *=, /=, %=</a:t>
            </a:r>
            <a:r>
              <a:rPr lang="ko-KR" altLang="en-US" sz="1600" dirty="0"/>
              <a:t>를 사용할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값을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 시키는 역할을 하는 </a:t>
            </a:r>
            <a:r>
              <a:rPr lang="en-US" altLang="ko-KR" sz="1600" dirty="0"/>
              <a:t>++ </a:t>
            </a:r>
            <a:r>
              <a:rPr lang="ko-KR" altLang="en-US" sz="1600" dirty="0"/>
              <a:t>연산자와 </a:t>
            </a:r>
            <a:r>
              <a:rPr lang="en-US" altLang="ko-KR" sz="1600" dirty="0"/>
              <a:t>1</a:t>
            </a:r>
            <a:r>
              <a:rPr lang="ko-KR" altLang="en-US" sz="1600" dirty="0"/>
              <a:t>씩 감소시키는 역할을 하는 </a:t>
            </a:r>
            <a:r>
              <a:rPr lang="en-US" altLang="ko-KR" sz="1600" dirty="0"/>
              <a:t>-- </a:t>
            </a:r>
            <a:r>
              <a:rPr lang="ko-KR" altLang="en-US" sz="1600" dirty="0"/>
              <a:t>연산자도 있음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6" y="3038822"/>
            <a:ext cx="7115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대입 연산자와 증감 연산자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2" y="1556792"/>
            <a:ext cx="6529536" cy="49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대입 연산자와 증감 연산자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66" y="1700808"/>
            <a:ext cx="678122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0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대입 연산자와 증감 연산자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a++</a:t>
            </a:r>
            <a:r>
              <a:rPr lang="ko-KR" altLang="en-US" sz="1600" dirty="0"/>
              <a:t>는 ‘</a:t>
            </a:r>
            <a:r>
              <a:rPr lang="en-US" altLang="ko-KR" sz="1600" dirty="0"/>
              <a:t>a</a:t>
            </a:r>
            <a:r>
              <a:rPr lang="ko-KR" altLang="en-US" sz="1600" dirty="0"/>
              <a:t>가 있고 </a:t>
            </a:r>
            <a:r>
              <a:rPr lang="en-US" altLang="ko-KR" sz="1600" dirty="0"/>
              <a:t>a </a:t>
            </a:r>
            <a:r>
              <a:rPr lang="ko-KR" altLang="en-US" sz="1600" dirty="0"/>
              <a:t>값을 </a:t>
            </a:r>
            <a:r>
              <a:rPr lang="en-US" altLang="ko-KR" sz="1600" dirty="0"/>
              <a:t>1 </a:t>
            </a:r>
            <a:r>
              <a:rPr lang="ko-KR" altLang="en-US" sz="1600" dirty="0" err="1"/>
              <a:t>증가시켜라’라는</a:t>
            </a:r>
            <a:r>
              <a:rPr lang="ko-KR" altLang="en-US" sz="1600" dirty="0"/>
              <a:t> 의미 이고</a:t>
            </a:r>
            <a:r>
              <a:rPr lang="en-US" altLang="ko-KR" sz="1600" dirty="0"/>
              <a:t>, ++a</a:t>
            </a:r>
            <a:r>
              <a:rPr lang="ko-KR" altLang="en-US" sz="1600" dirty="0"/>
              <a:t>는 ‘</a:t>
            </a:r>
            <a:r>
              <a:rPr lang="en-US" altLang="ko-KR" sz="1600" dirty="0"/>
              <a:t>a </a:t>
            </a:r>
            <a:r>
              <a:rPr lang="ko-KR" altLang="en-US" sz="1600" dirty="0"/>
              <a:t>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증가시키고 </a:t>
            </a:r>
            <a:r>
              <a:rPr lang="en-US" altLang="ko-KR" sz="1600" dirty="0"/>
              <a:t>a</a:t>
            </a:r>
            <a:r>
              <a:rPr lang="ko-KR" altLang="en-US" sz="1600" dirty="0"/>
              <a:t>가 있다’라는 의미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77250"/>
            <a:ext cx="5760639" cy="2642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119817"/>
            <a:ext cx="5760639" cy="15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관계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ko-KR" altLang="en-US" dirty="0"/>
              <a:t>관계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관계 연산자</a:t>
            </a:r>
            <a:r>
              <a:rPr lang="en-US" altLang="ko-KR" sz="1600" dirty="0"/>
              <a:t>(</a:t>
            </a:r>
            <a:r>
              <a:rPr lang="ko-KR" altLang="en-US" sz="1600" dirty="0"/>
              <a:t>또는 비교 연산자</a:t>
            </a:r>
            <a:r>
              <a:rPr lang="en-US" altLang="ko-KR" sz="1600" dirty="0"/>
              <a:t>)</a:t>
            </a:r>
            <a:r>
              <a:rPr lang="ko-KR" altLang="en-US" sz="1600" dirty="0"/>
              <a:t>는 어떤 것이 큰지</a:t>
            </a:r>
            <a:r>
              <a:rPr lang="en-US" altLang="ko-KR" sz="1600" dirty="0"/>
              <a:t>, </a:t>
            </a:r>
            <a:r>
              <a:rPr lang="ko-KR" altLang="en-US" sz="1600" dirty="0"/>
              <a:t>작은지</a:t>
            </a:r>
            <a:r>
              <a:rPr lang="en-US" altLang="ko-KR" sz="1600" dirty="0"/>
              <a:t>, </a:t>
            </a:r>
            <a:r>
              <a:rPr lang="ko-KR" altLang="en-US" sz="1600" dirty="0"/>
              <a:t>같은지를 비교하는 것으로 그 결과 는 참</a:t>
            </a:r>
            <a:r>
              <a:rPr lang="en-US" altLang="ko-KR" sz="1600" dirty="0"/>
              <a:t>(true)</a:t>
            </a:r>
            <a:r>
              <a:rPr lang="ko-KR" altLang="en-US" sz="1600" dirty="0"/>
              <a:t>이나 거짓</a:t>
            </a:r>
            <a:r>
              <a:rPr lang="en-US" altLang="ko-KR" sz="1600" dirty="0"/>
              <a:t>(false) </a:t>
            </a:r>
            <a:r>
              <a:rPr lang="ko-KR" altLang="en-US" sz="1600" dirty="0"/>
              <a:t>중 하나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(if)</a:t>
            </a:r>
            <a:r>
              <a:rPr lang="ko-KR" altLang="en-US" sz="1600" dirty="0"/>
              <a:t>이나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(for, while)</a:t>
            </a:r>
            <a:r>
              <a:rPr lang="ko-KR" altLang="en-US" sz="1600" dirty="0"/>
              <a:t>에서 사용하며 단독으로 사용하는 경우는 별로 없음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일반적으로 참은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거짓은 </a:t>
            </a:r>
            <a:r>
              <a:rPr lang="en-US" altLang="ko-KR" sz="1600" dirty="0"/>
              <a:t>0</a:t>
            </a:r>
            <a:r>
              <a:rPr lang="ko-KR" altLang="en-US" sz="1600" dirty="0"/>
              <a:t>으로 표시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78698"/>
            <a:ext cx="206692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62400"/>
            <a:ext cx="4600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ko-KR" altLang="en-US" dirty="0"/>
              <a:t>관계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052736"/>
            <a:ext cx="7077075" cy="1857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4251"/>
          <a:stretch/>
        </p:blipFill>
        <p:spPr>
          <a:xfrm>
            <a:off x="179512" y="2910111"/>
            <a:ext cx="7048500" cy="279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63" t="58623" r="67367"/>
          <a:stretch/>
        </p:blipFill>
        <p:spPr>
          <a:xfrm>
            <a:off x="6911752" y="4784973"/>
            <a:ext cx="2232248" cy="20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ko-KR" altLang="en-US" dirty="0"/>
              <a:t>관계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➊의 </a:t>
            </a:r>
            <a:r>
              <a:rPr lang="en-US" altLang="ko-KR" sz="1600" dirty="0"/>
              <a:t>a=b</a:t>
            </a:r>
            <a:r>
              <a:rPr lang="ko-KR" altLang="en-US" sz="1600" dirty="0"/>
              <a:t>는 </a:t>
            </a:r>
            <a:r>
              <a:rPr lang="en-US" altLang="ko-KR" sz="1600" dirty="0"/>
              <a:t>b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a</a:t>
            </a:r>
            <a:r>
              <a:rPr lang="ko-KR" altLang="en-US" sz="1600" dirty="0"/>
              <a:t>에 대입하라는 의미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</a:t>
            </a:r>
            <a:r>
              <a:rPr lang="en-US" altLang="ko-KR" sz="1600" dirty="0"/>
              <a:t>b</a:t>
            </a:r>
            <a:r>
              <a:rPr lang="ko-KR" altLang="en-US" sz="1600" dirty="0"/>
              <a:t>에는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 있으므로 </a:t>
            </a:r>
            <a:r>
              <a:rPr lang="en-US" altLang="ko-KR" sz="1600" dirty="0"/>
              <a:t>a</a:t>
            </a:r>
            <a:r>
              <a:rPr lang="ko-KR" altLang="en-US" sz="1600" dirty="0"/>
              <a:t>에도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그 결과 </a:t>
            </a:r>
            <a:r>
              <a:rPr lang="en-US" altLang="ko-KR" sz="1600" dirty="0"/>
              <a:t>a=b</a:t>
            </a:r>
            <a:r>
              <a:rPr lang="ko-KR" altLang="en-US" sz="1600" dirty="0"/>
              <a:t>의 위치에는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이라는 값이 들어감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➋의 </a:t>
            </a:r>
            <a:r>
              <a:rPr lang="en-US" altLang="ko-KR" sz="1600" dirty="0"/>
              <a:t>a</a:t>
            </a:r>
            <a:r>
              <a:rPr lang="ko-KR" altLang="en-US" sz="1600" dirty="0"/>
              <a:t>에는 현재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 있으므로 첫 번째 </a:t>
            </a:r>
            <a:r>
              <a:rPr lang="en-US" altLang="ko-KR" sz="1600" dirty="0"/>
              <a:t>%d</a:t>
            </a:r>
            <a:r>
              <a:rPr lang="ko-KR" altLang="en-US" sz="1600" dirty="0"/>
              <a:t>에는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➌의 </a:t>
            </a:r>
            <a:r>
              <a:rPr lang="en-US" altLang="ko-KR" sz="1600" dirty="0"/>
              <a:t>b</a:t>
            </a:r>
            <a:r>
              <a:rPr lang="ko-KR" altLang="en-US" sz="1600" dirty="0"/>
              <a:t>에도 현재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 있으므로 두 번째 </a:t>
            </a:r>
            <a:r>
              <a:rPr lang="en-US" altLang="ko-KR" sz="1600" dirty="0"/>
              <a:t>%d </a:t>
            </a:r>
            <a:r>
              <a:rPr lang="ko-KR" altLang="en-US" sz="1600" dirty="0"/>
              <a:t>에도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➍의 </a:t>
            </a:r>
            <a:r>
              <a:rPr lang="en-US" altLang="ko-KR" sz="1600" dirty="0"/>
              <a:t>a=b</a:t>
            </a:r>
            <a:r>
              <a:rPr lang="ko-KR" altLang="en-US" sz="1600" dirty="0"/>
              <a:t>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이므로 세 번째 </a:t>
            </a:r>
            <a:r>
              <a:rPr lang="en-US" altLang="ko-KR" sz="1600" dirty="0"/>
              <a:t>%d</a:t>
            </a:r>
            <a:r>
              <a:rPr lang="ko-KR" altLang="en-US" sz="1600" dirty="0"/>
              <a:t>에도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대입되어 결국 ‘</a:t>
            </a:r>
            <a:r>
              <a:rPr lang="en-US" altLang="ko-KR" sz="1600" dirty="0"/>
              <a:t>200 = 200</a:t>
            </a:r>
            <a:r>
              <a:rPr lang="ko-KR" altLang="en-US" sz="1600" dirty="0"/>
              <a:t>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이다</a:t>
            </a:r>
            <a:r>
              <a:rPr lang="en-US" altLang="ko-KR" sz="1600" dirty="0"/>
              <a:t>.’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340769"/>
            <a:ext cx="5472608" cy="19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논리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58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논리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논리 연산자는 주로 여러 가지 조건을 복합적으로 사용하며 </a:t>
            </a:r>
            <a:r>
              <a:rPr lang="en-US" altLang="ko-KR" sz="1600" dirty="0"/>
              <a:t>&amp;&amp;(</a:t>
            </a:r>
            <a:r>
              <a:rPr lang="ko-KR" altLang="en-US" sz="1600" dirty="0"/>
              <a:t>그리고</a:t>
            </a:r>
            <a:r>
              <a:rPr lang="en-US" altLang="ko-KR" sz="1600" dirty="0"/>
              <a:t>), ||(</a:t>
            </a:r>
            <a:r>
              <a:rPr lang="ko-KR" altLang="en-US" sz="1600" dirty="0"/>
              <a:t>또는</a:t>
            </a:r>
            <a:r>
              <a:rPr lang="en-US" altLang="ko-KR" sz="1600" dirty="0"/>
              <a:t>), !(</a:t>
            </a:r>
            <a:r>
              <a:rPr lang="ko-KR" altLang="en-US" sz="1600" dirty="0"/>
              <a:t>부정</a:t>
            </a:r>
            <a:r>
              <a:rPr lang="en-US" altLang="ko-KR" sz="1600" dirty="0"/>
              <a:t>)</a:t>
            </a:r>
            <a:r>
              <a:rPr lang="ko-KR" altLang="en-US" sz="1600" dirty="0"/>
              <a:t>가 쓰임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a</a:t>
            </a:r>
            <a:r>
              <a:rPr lang="ko-KR" altLang="en-US" sz="1600" dirty="0"/>
              <a:t>라는 값이 </a:t>
            </a:r>
            <a:r>
              <a:rPr lang="en-US" altLang="ko-KR" sz="1600" dirty="0"/>
              <a:t>100</a:t>
            </a:r>
            <a:r>
              <a:rPr lang="ko-KR" altLang="en-US" sz="1600" dirty="0"/>
              <a:t>과 </a:t>
            </a:r>
            <a:r>
              <a:rPr lang="en-US" altLang="ko-KR" sz="1600" dirty="0"/>
              <a:t>200 </a:t>
            </a:r>
            <a:r>
              <a:rPr lang="ko-KR" altLang="en-US" sz="1600" dirty="0"/>
              <a:t>사이에 들어 있어야 한다면 ‘</a:t>
            </a:r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en-US" altLang="ko-KR" sz="1600" dirty="0"/>
              <a:t>100</a:t>
            </a:r>
            <a:r>
              <a:rPr lang="ko-KR" altLang="en-US" sz="1600" dirty="0"/>
              <a:t>보다 크다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</a:t>
            </a:r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en-US" altLang="ko-KR" sz="1600" dirty="0"/>
              <a:t>200</a:t>
            </a:r>
            <a:r>
              <a:rPr lang="ko-KR" altLang="en-US" sz="1600" dirty="0"/>
              <a:t>보다 작다</a:t>
            </a:r>
            <a:r>
              <a:rPr lang="en-US" altLang="ko-KR" sz="1600" dirty="0"/>
              <a:t>.’</a:t>
            </a:r>
            <a:r>
              <a:rPr lang="ko-KR" altLang="en-US" sz="1600" dirty="0"/>
              <a:t>라고 표현할 수 있음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참이 되려면 </a:t>
            </a:r>
            <a:r>
              <a:rPr lang="en-US" altLang="ko-KR" sz="1600" dirty="0"/>
              <a:t>(a &gt; 100)</a:t>
            </a:r>
            <a:r>
              <a:rPr lang="ko-KR" altLang="en-US" sz="1600" dirty="0"/>
              <a:t>도 참이 되어야 하고 </a:t>
            </a:r>
            <a:r>
              <a:rPr lang="en-US" altLang="ko-KR" sz="1600" dirty="0"/>
              <a:t>(a &lt; 200)</a:t>
            </a:r>
            <a:r>
              <a:rPr lang="ko-KR" altLang="en-US" sz="1600" dirty="0"/>
              <a:t>도 참이 되어야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즉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100</a:t>
            </a:r>
            <a:r>
              <a:rPr lang="ko-KR" altLang="en-US" sz="1600" dirty="0"/>
              <a:t>과 </a:t>
            </a:r>
            <a:r>
              <a:rPr lang="en-US" altLang="ko-KR" sz="1600" dirty="0"/>
              <a:t>200 </a:t>
            </a:r>
            <a:r>
              <a:rPr lang="ko-KR" altLang="en-US" sz="1600" dirty="0"/>
              <a:t>사이에 있어야만 두 조건 모두 참이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0928"/>
            <a:ext cx="2381250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93096"/>
            <a:ext cx="7124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산술 연산자</a:t>
            </a:r>
            <a:endParaRPr lang="en-US" altLang="ko-KR" sz="2400" b="1" dirty="0"/>
          </a:p>
          <a:p>
            <a:r>
              <a:rPr lang="ko-KR" altLang="en-US" sz="2400" b="1" dirty="0"/>
              <a:t>관계 연산자</a:t>
            </a:r>
            <a:endParaRPr lang="en-US" altLang="ko-KR" sz="2400" b="1" dirty="0"/>
          </a:p>
          <a:p>
            <a:r>
              <a:rPr lang="ko-KR" altLang="en-US" sz="2400" b="1" dirty="0"/>
              <a:t>논리 연산자</a:t>
            </a:r>
            <a:endParaRPr lang="en-US" altLang="ko-KR" sz="2400" b="1" dirty="0"/>
          </a:p>
          <a:p>
            <a:r>
              <a:rPr lang="ko-KR" altLang="en-US" sz="2400" b="1" dirty="0"/>
              <a:t>비트 연산자</a:t>
            </a:r>
            <a:endParaRPr lang="en-US" altLang="ko-KR" sz="2400" b="1" dirty="0"/>
          </a:p>
          <a:p>
            <a:r>
              <a:rPr lang="ko-KR" altLang="en-US" sz="2400" b="1" dirty="0"/>
              <a:t>연산자 우선순위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논리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556792"/>
            <a:ext cx="7058025" cy="3248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04" y="4843913"/>
            <a:ext cx="6991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논리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43" y="1484783"/>
            <a:ext cx="6916313" cy="46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5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비트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7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비트 연산자는 정수나 문자 등을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변환한 후 각 자리의 </a:t>
            </a:r>
            <a:r>
              <a:rPr lang="ko-KR" altLang="en-US" sz="1600" dirty="0" err="1"/>
              <a:t>비트끼리</a:t>
            </a:r>
            <a:r>
              <a:rPr lang="ko-KR" altLang="en-US" sz="1600" dirty="0"/>
              <a:t> 연산을 수행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7245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논리곱</a:t>
            </a:r>
            <a:r>
              <a:rPr lang="en-US" altLang="ko-KR" sz="1600" dirty="0"/>
              <a:t>(&amp;)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4-6]</a:t>
            </a:r>
            <a:r>
              <a:rPr lang="ko-KR" altLang="en-US" sz="1600" dirty="0"/>
              <a:t>에서 보이듯이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진수를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변환한 후 각 </a:t>
            </a:r>
            <a:r>
              <a:rPr lang="ko-KR" altLang="en-US" sz="1600" dirty="0" err="1"/>
              <a:t>비트마다</a:t>
            </a:r>
            <a:r>
              <a:rPr lang="ko-KR" altLang="en-US" sz="1600" dirty="0"/>
              <a:t> </a:t>
            </a:r>
            <a:r>
              <a:rPr lang="en-US" altLang="ko-KR" sz="1600" dirty="0"/>
              <a:t>AND </a:t>
            </a:r>
            <a:r>
              <a:rPr lang="ko-KR" altLang="en-US" sz="1600" dirty="0"/>
              <a:t>연산을 수행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35684"/>
            <a:ext cx="4464496" cy="19558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0" y="4005064"/>
            <a:ext cx="7038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비트 논리곱</a:t>
            </a:r>
            <a:r>
              <a:rPr lang="en-US" altLang="ko-KR" sz="1600" dirty="0"/>
              <a:t>(&amp;)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4-8] 5</a:t>
            </a:r>
            <a:r>
              <a:rPr lang="ko-KR" altLang="en-US" sz="1600" dirty="0"/>
              <a:t>행의 </a:t>
            </a:r>
            <a:r>
              <a:rPr lang="en-US" altLang="ko-KR" sz="1600" dirty="0"/>
              <a:t>10</a:t>
            </a:r>
            <a:r>
              <a:rPr lang="ko-KR" altLang="en-US" sz="1600" dirty="0"/>
              <a:t>과 </a:t>
            </a:r>
            <a:r>
              <a:rPr lang="en-US" altLang="ko-KR" sz="1600" dirty="0"/>
              <a:t>7</a:t>
            </a:r>
            <a:r>
              <a:rPr lang="ko-KR" altLang="en-US" sz="1600" dirty="0"/>
              <a:t>의 연산은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4-6]</a:t>
            </a:r>
            <a:r>
              <a:rPr lang="ko-KR" altLang="en-US" sz="1600" dirty="0"/>
              <a:t>과 동일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행에서는 </a:t>
            </a:r>
            <a:r>
              <a:rPr lang="en-US" altLang="ko-KR" sz="1600" dirty="0"/>
              <a:t>123</a:t>
            </a:r>
            <a:r>
              <a:rPr lang="ko-KR" altLang="en-US" sz="1600" dirty="0"/>
              <a:t>의 </a:t>
            </a:r>
            <a:r>
              <a:rPr lang="en-US" altLang="ko-KR" sz="1600" dirty="0"/>
              <a:t>2</a:t>
            </a:r>
            <a:r>
              <a:rPr lang="ko-KR" altLang="en-US" sz="1600" dirty="0"/>
              <a:t>진수인 </a:t>
            </a:r>
            <a:r>
              <a:rPr lang="en-US" altLang="ko-KR" sz="1600" dirty="0"/>
              <a:t>1111011</a:t>
            </a:r>
            <a:r>
              <a:rPr lang="en-US" altLang="ko-KR" sz="1000" dirty="0"/>
              <a:t>2</a:t>
            </a:r>
            <a:r>
              <a:rPr lang="ko-KR" altLang="en-US" sz="1600" dirty="0"/>
              <a:t>과 </a:t>
            </a:r>
            <a:r>
              <a:rPr lang="en-US" altLang="ko-KR" sz="1600" dirty="0"/>
              <a:t>456</a:t>
            </a:r>
            <a:r>
              <a:rPr lang="ko-KR" altLang="en-US" sz="1600" dirty="0"/>
              <a:t>의 </a:t>
            </a:r>
            <a:r>
              <a:rPr lang="en-US" altLang="ko-KR" sz="1600" dirty="0"/>
              <a:t>2</a:t>
            </a:r>
            <a:r>
              <a:rPr lang="ko-KR" altLang="en-US" sz="1600" dirty="0"/>
              <a:t>진수인 </a:t>
            </a:r>
            <a:r>
              <a:rPr lang="en-US" altLang="ko-KR" sz="1600" dirty="0"/>
              <a:t>111001000</a:t>
            </a:r>
            <a:r>
              <a:rPr lang="en-US" altLang="ko-KR" sz="1000" dirty="0"/>
              <a:t>2</a:t>
            </a:r>
            <a:r>
              <a:rPr lang="ko-KR" altLang="en-US" sz="1600" dirty="0"/>
              <a:t>의 비트 논리곱 결과가 </a:t>
            </a:r>
            <a:r>
              <a:rPr lang="en-US" altLang="ko-KR" sz="1600" dirty="0"/>
              <a:t>1001000</a:t>
            </a:r>
            <a:r>
              <a:rPr lang="en-US" altLang="ko-KR" sz="1000" dirty="0"/>
              <a:t>2</a:t>
            </a:r>
            <a:r>
              <a:rPr lang="ko-KR" altLang="en-US" sz="1600" dirty="0"/>
              <a:t>이므로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72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7</a:t>
            </a:r>
            <a:r>
              <a:rPr lang="ko-KR" altLang="en-US" sz="1600" dirty="0"/>
              <a:t>행에서는 </a:t>
            </a:r>
            <a:r>
              <a:rPr lang="en-US" altLang="ko-KR" sz="1600" dirty="0"/>
              <a:t>16</a:t>
            </a:r>
            <a:r>
              <a:rPr lang="ko-KR" altLang="en-US" sz="1600" dirty="0"/>
              <a:t>진수 </a:t>
            </a:r>
            <a:r>
              <a:rPr lang="en-US" altLang="ko-KR" sz="1600" dirty="0"/>
              <a:t>FFFF(2</a:t>
            </a:r>
            <a:r>
              <a:rPr lang="ko-KR" altLang="en-US" sz="1600" dirty="0"/>
              <a:t>진수로는 </a:t>
            </a:r>
            <a:r>
              <a:rPr lang="en-US" altLang="ko-KR" sz="1600" dirty="0"/>
              <a:t>1111 1111 1111 1111)</a:t>
            </a:r>
            <a:r>
              <a:rPr lang="ko-KR" altLang="en-US" sz="1600" dirty="0"/>
              <a:t>와 </a:t>
            </a:r>
            <a:r>
              <a:rPr lang="en-US" altLang="ko-KR" sz="1600" dirty="0"/>
              <a:t>0000(2</a:t>
            </a:r>
            <a:r>
              <a:rPr lang="ko-KR" altLang="en-US" sz="1600" dirty="0"/>
              <a:t>진수로는 </a:t>
            </a:r>
            <a:r>
              <a:rPr lang="en-US" altLang="ko-KR" sz="1600" dirty="0"/>
              <a:t>0000 0000 0000 0000)</a:t>
            </a:r>
            <a:r>
              <a:rPr lang="ko-KR" altLang="en-US" sz="1600" dirty="0"/>
              <a:t>의 비트 논리곱 결과인 </a:t>
            </a:r>
            <a:r>
              <a:rPr lang="en-US" altLang="ko-KR" sz="1600" dirty="0"/>
              <a:t>0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0</a:t>
            </a:r>
            <a:r>
              <a:rPr lang="ko-KR" altLang="en-US" sz="1600" dirty="0"/>
              <a:t>과 비트 논리곱을 수행하면 무조건 </a:t>
            </a:r>
            <a:r>
              <a:rPr lang="en-US" altLang="ko-KR" sz="1600" dirty="0"/>
              <a:t>0</a:t>
            </a:r>
            <a:r>
              <a:rPr lang="ko-KR" altLang="en-US" sz="1600" dirty="0"/>
              <a:t>이 나온다는 것을 기억할 것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000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(|)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4953000" cy="2190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47" y="3878440"/>
            <a:ext cx="7019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27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(|)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1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배타적 논리합</a:t>
            </a:r>
            <a:r>
              <a:rPr lang="en-US" altLang="ko-KR" sz="1600" dirty="0"/>
              <a:t>(^)</a:t>
            </a:r>
            <a:r>
              <a:rPr lang="ko-KR" altLang="en-US" sz="1600" dirty="0"/>
              <a:t>은 두 값이 다르면 </a:t>
            </a:r>
            <a:r>
              <a:rPr lang="en-US" altLang="ko-KR" sz="1600" dirty="0"/>
              <a:t>1, </a:t>
            </a:r>
            <a:r>
              <a:rPr lang="ko-KR" altLang="en-US" sz="1600" dirty="0"/>
              <a:t>같으면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‘참</a:t>
            </a:r>
            <a:r>
              <a:rPr lang="en-US" altLang="ko-KR" sz="1600" dirty="0"/>
              <a:t>(1) ^ </a:t>
            </a:r>
            <a:r>
              <a:rPr lang="ko-KR" altLang="en-US" sz="1600" dirty="0"/>
              <a:t>참</a:t>
            </a:r>
            <a:r>
              <a:rPr lang="en-US" altLang="ko-KR" sz="1600" dirty="0"/>
              <a:t>(1)’</a:t>
            </a:r>
            <a:r>
              <a:rPr lang="ko-KR" altLang="en-US" sz="1600" dirty="0"/>
              <a:t>이나 ‘거짓</a:t>
            </a:r>
            <a:r>
              <a:rPr lang="en-US" altLang="ko-KR" sz="1600" dirty="0"/>
              <a:t>(0) ^ </a:t>
            </a:r>
            <a:r>
              <a:rPr lang="ko-KR" altLang="en-US" sz="1600" dirty="0"/>
              <a:t>거짓</a:t>
            </a:r>
            <a:r>
              <a:rPr lang="en-US" altLang="ko-KR" sz="1600" dirty="0"/>
              <a:t>(0)’</a:t>
            </a:r>
            <a:r>
              <a:rPr lang="ko-KR" altLang="en-US" sz="1600" dirty="0"/>
              <a:t>이면 결과가 거짓</a:t>
            </a:r>
            <a:r>
              <a:rPr lang="en-US" altLang="ko-KR" sz="1600" dirty="0"/>
              <a:t>(0)</a:t>
            </a:r>
            <a:r>
              <a:rPr lang="ko-KR" altLang="en-US" sz="1600" dirty="0"/>
              <a:t>이고</a:t>
            </a:r>
            <a:r>
              <a:rPr lang="en-US" altLang="ko-KR" sz="1600" dirty="0"/>
              <a:t>, ‘</a:t>
            </a:r>
            <a:r>
              <a:rPr lang="ko-KR" altLang="en-US" sz="1600" dirty="0"/>
              <a:t>참</a:t>
            </a:r>
            <a:r>
              <a:rPr lang="en-US" altLang="ko-KR" sz="1600" dirty="0"/>
              <a:t>(1) ^ </a:t>
            </a:r>
            <a:r>
              <a:rPr lang="ko-KR" altLang="en-US" sz="1600" dirty="0"/>
              <a:t>거짓</a:t>
            </a:r>
            <a:r>
              <a:rPr lang="en-US" altLang="ko-KR" sz="1600" dirty="0"/>
              <a:t>(0)’</a:t>
            </a:r>
            <a:r>
              <a:rPr lang="ko-KR" altLang="en-US" sz="1600" dirty="0"/>
              <a:t>이나 ‘거짓</a:t>
            </a:r>
            <a:r>
              <a:rPr lang="en-US" altLang="ko-KR" sz="1600" dirty="0"/>
              <a:t>(0) ^ </a:t>
            </a:r>
            <a:r>
              <a:rPr lang="ko-KR" altLang="en-US" sz="1600" dirty="0"/>
              <a:t>참</a:t>
            </a:r>
            <a:r>
              <a:rPr lang="en-US" altLang="ko-KR" sz="1600" dirty="0"/>
              <a:t>(1)’</a:t>
            </a:r>
            <a:r>
              <a:rPr lang="ko-KR" altLang="en-US" sz="1600" dirty="0"/>
              <a:t>이면 결과가 참</a:t>
            </a:r>
            <a:r>
              <a:rPr lang="en-US" altLang="ko-KR" sz="1600" dirty="0"/>
              <a:t>(1)</a:t>
            </a:r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8" y="1556792"/>
            <a:ext cx="6972300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49" y="4581128"/>
            <a:ext cx="5010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774153"/>
            <a:ext cx="7019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5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2" y="1656684"/>
            <a:ext cx="6991350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027" b="37402"/>
          <a:stretch/>
        </p:blipFill>
        <p:spPr>
          <a:xfrm>
            <a:off x="1087766" y="4024466"/>
            <a:ext cx="701262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산술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우선 </a:t>
            </a:r>
            <a:r>
              <a:rPr lang="en-US" altLang="ko-KR" sz="1600" dirty="0"/>
              <a:t>6</a:t>
            </a:r>
            <a:r>
              <a:rPr lang="ko-KR" altLang="en-US" sz="1600" dirty="0"/>
              <a:t>행에서 마스크 값을 </a:t>
            </a:r>
            <a:r>
              <a:rPr lang="en-US" altLang="ko-KR" sz="1600" dirty="0"/>
              <a:t>16</a:t>
            </a:r>
            <a:r>
              <a:rPr lang="ko-KR" altLang="en-US" sz="1600" dirty="0"/>
              <a:t>진수 </a:t>
            </a:r>
            <a:r>
              <a:rPr lang="en-US" altLang="ko-KR" sz="1600" dirty="0"/>
              <a:t>0x0F</a:t>
            </a:r>
            <a:r>
              <a:rPr lang="en-US" altLang="ko-KR" sz="1000" dirty="0"/>
              <a:t>16</a:t>
            </a:r>
            <a:r>
              <a:rPr lang="ko-KR" altLang="en-US" sz="1600" dirty="0"/>
              <a:t>로 선언했는데 이는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00001111</a:t>
            </a:r>
            <a:r>
              <a:rPr lang="en-US" altLang="ko-KR" sz="1000" dirty="0"/>
              <a:t>2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비트 논리곱 연산을 진행하면 앞의 </a:t>
            </a:r>
            <a:r>
              <a:rPr lang="en-US" altLang="ko-KR" sz="1600" dirty="0">
                <a:latin typeface="+mj-lt"/>
              </a:rPr>
              <a:t>4</a:t>
            </a:r>
            <a:r>
              <a:rPr lang="ko-KR" altLang="en-US" sz="1600" dirty="0">
                <a:latin typeface="+mj-lt"/>
              </a:rPr>
              <a:t>비트는 모두 </a:t>
            </a:r>
            <a:r>
              <a:rPr lang="en-US" altLang="ko-KR" sz="1600" dirty="0">
                <a:latin typeface="+mj-lt"/>
              </a:rPr>
              <a:t>0000</a:t>
            </a:r>
            <a:r>
              <a:rPr lang="ko-KR" altLang="en-US" sz="1600" dirty="0">
                <a:latin typeface="+mj-lt"/>
              </a:rPr>
              <a:t>이 되고 뒤의 </a:t>
            </a:r>
            <a:r>
              <a:rPr lang="en-US" altLang="ko-KR" sz="1600" dirty="0">
                <a:latin typeface="+mj-lt"/>
              </a:rPr>
              <a:t>4</a:t>
            </a:r>
            <a:r>
              <a:rPr lang="ko-KR" altLang="en-US" sz="1600" dirty="0">
                <a:latin typeface="+mj-lt"/>
              </a:rPr>
              <a:t>비트는 </a:t>
            </a:r>
            <a:r>
              <a:rPr lang="en-US" altLang="ko-KR" sz="1600" dirty="0">
                <a:latin typeface="+mj-lt"/>
              </a:rPr>
              <a:t>A</a:t>
            </a:r>
            <a:r>
              <a:rPr lang="ko-KR" altLang="en-US" sz="1600" dirty="0">
                <a:latin typeface="+mj-lt"/>
              </a:rPr>
              <a:t>의 원래 값이 그대로 남음</a:t>
            </a:r>
            <a:endParaRPr lang="en-US" altLang="ko-KR" sz="1600" dirty="0">
              <a:latin typeface="+mj-lt"/>
            </a:endParaRPr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43" y="1412776"/>
            <a:ext cx="7058025" cy="165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47" y="4575516"/>
            <a:ext cx="5584505" cy="20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행의 </a:t>
            </a:r>
            <a:r>
              <a:rPr lang="en-US" altLang="ko-KR" sz="1600" dirty="0"/>
              <a:t>0x0F</a:t>
            </a:r>
            <a:r>
              <a:rPr lang="ko-KR" altLang="en-US" sz="1600" dirty="0"/>
              <a:t>로 비트 논리합 연산을 하면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4-10]</a:t>
            </a:r>
            <a:r>
              <a:rPr lang="ko-KR" altLang="en-US" sz="1600" dirty="0"/>
              <a:t>과 같이 앞의 </a:t>
            </a:r>
            <a:r>
              <a:rPr lang="en-US" altLang="ko-KR" sz="1600" dirty="0"/>
              <a:t>4</a:t>
            </a:r>
            <a:r>
              <a:rPr lang="ko-KR" altLang="en-US" sz="1600" dirty="0"/>
              <a:t>비트는 </a:t>
            </a:r>
            <a:r>
              <a:rPr lang="en-US" altLang="ko-KR" sz="1600" dirty="0"/>
              <a:t>A</a:t>
            </a:r>
            <a:r>
              <a:rPr lang="ko-KR" altLang="en-US" sz="1600" dirty="0"/>
              <a:t>의 원래 값이 그대로 남고 뒤의 </a:t>
            </a:r>
            <a:r>
              <a:rPr lang="en-US" altLang="ko-KR" sz="1600" dirty="0"/>
              <a:t>4</a:t>
            </a:r>
            <a:r>
              <a:rPr lang="ko-KR" altLang="en-US" sz="1600" dirty="0"/>
              <a:t>비트는 무조건 </a:t>
            </a:r>
            <a:r>
              <a:rPr lang="en-US" altLang="ko-KR" sz="1600" dirty="0"/>
              <a:t>1111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66198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부정</a:t>
            </a:r>
            <a:r>
              <a:rPr lang="en-US" altLang="ko-KR" sz="1600" dirty="0"/>
              <a:t>(~)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부정 연산자</a:t>
            </a:r>
            <a:r>
              <a:rPr lang="en-US" altLang="ko-KR" sz="1600" dirty="0"/>
              <a:t>(</a:t>
            </a:r>
            <a:r>
              <a:rPr lang="ko-KR" altLang="en-US" sz="1600" dirty="0"/>
              <a:t>또는 보수 연산자</a:t>
            </a:r>
            <a:r>
              <a:rPr lang="en-US" altLang="ko-KR" sz="1600" dirty="0"/>
              <a:t>)</a:t>
            </a:r>
            <a:r>
              <a:rPr lang="ko-KR" altLang="en-US" sz="1600" dirty="0"/>
              <a:t>는 두 수를 연산하는 것이 아니라 하나의 수를 가지고 각 비트를 반대로 만드는 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모든 </a:t>
            </a:r>
            <a:r>
              <a:rPr lang="en-US" altLang="ko-KR" sz="1600" dirty="0"/>
              <a:t>0</a:t>
            </a:r>
            <a:r>
              <a:rPr lang="ko-KR" altLang="en-US" sz="1600" dirty="0"/>
              <a:t>은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1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바꿈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이렇게 반전된 값을 ‘</a:t>
            </a:r>
            <a:r>
              <a:rPr lang="en-US" altLang="ko-KR" sz="1600" dirty="0"/>
              <a:t>1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보수’라고</a:t>
            </a:r>
            <a:r>
              <a:rPr lang="ko-KR" altLang="en-US" sz="1600" dirty="0"/>
              <a:t> 하며</a:t>
            </a:r>
            <a:r>
              <a:rPr lang="en-US" altLang="ko-KR" sz="1600" dirty="0"/>
              <a:t>, </a:t>
            </a:r>
            <a:r>
              <a:rPr lang="ko-KR" altLang="en-US" sz="1600" dirty="0"/>
              <a:t>그 값에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더한 값을 ‘</a:t>
            </a:r>
            <a:r>
              <a:rPr lang="en-US" altLang="ko-KR" sz="1600" dirty="0"/>
              <a:t>2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보수’라고</a:t>
            </a:r>
            <a:r>
              <a:rPr lang="ko-KR" altLang="en-US" sz="1600" dirty="0"/>
              <a:t>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429000"/>
            <a:ext cx="6120680" cy="30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7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왼쪽 시프트</a:t>
            </a:r>
            <a:r>
              <a:rPr lang="en-US" altLang="ko-KR" sz="1600" dirty="0"/>
              <a:t>(&lt;&lt;)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왼쪽 시프트 연산자는 나열된 비트를 왼쪽으로 시프트</a:t>
            </a:r>
            <a:r>
              <a:rPr lang="en-US" altLang="ko-KR" sz="1600" dirty="0"/>
              <a:t>(shift)</a:t>
            </a:r>
            <a:r>
              <a:rPr lang="ko-KR" altLang="en-US" sz="1600" dirty="0"/>
              <a:t>하는 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왼쪽으로 두 칸 </a:t>
            </a:r>
            <a:r>
              <a:rPr lang="ko-KR" altLang="en-US" sz="1600" dirty="0" err="1"/>
              <a:t>이동했으므로</a:t>
            </a:r>
            <a:r>
              <a:rPr lang="ko-KR" altLang="en-US" sz="1600" dirty="0"/>
              <a:t> 앞의 두 </a:t>
            </a:r>
            <a:r>
              <a:rPr lang="en-US" altLang="ko-KR" sz="1600" dirty="0"/>
              <a:t>00</a:t>
            </a:r>
            <a:r>
              <a:rPr lang="ko-KR" altLang="en-US" sz="1600" dirty="0"/>
              <a:t>이 떨어져 나가고 비어 있는 뒤의 두 칸에는 </a:t>
            </a:r>
            <a:r>
              <a:rPr lang="en-US" altLang="ko-KR" sz="1600" dirty="0"/>
              <a:t>00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채워짐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왼쪽으로 </a:t>
            </a:r>
            <a:r>
              <a:rPr lang="en-US" altLang="ko-KR" sz="1600" dirty="0"/>
              <a:t>1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1</a:t>
            </a:r>
            <a:r>
              <a:rPr lang="ko-KR" altLang="en-US" sz="1600" dirty="0"/>
              <a:t>을</a:t>
            </a:r>
            <a:r>
              <a:rPr lang="en-US" altLang="ko-KR" sz="1600" dirty="0"/>
              <a:t>, 2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2</a:t>
            </a:r>
            <a:r>
              <a:rPr lang="ko-KR" altLang="en-US" sz="1600" dirty="0"/>
              <a:t>을</a:t>
            </a:r>
            <a:r>
              <a:rPr lang="en-US" altLang="ko-KR" sz="1600" dirty="0"/>
              <a:t>, 3</a:t>
            </a:r>
            <a:r>
              <a:rPr lang="ko-KR" altLang="en-US" sz="1600" dirty="0"/>
              <a:t>회 시프트 할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3</a:t>
            </a:r>
            <a:r>
              <a:rPr lang="ko-KR" altLang="en-US" sz="1600" dirty="0"/>
              <a:t>을 곱하는 셈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2132856"/>
            <a:ext cx="5734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왼쪽 시프트</a:t>
            </a:r>
            <a:r>
              <a:rPr lang="en-US" altLang="ko-KR" sz="1600" dirty="0"/>
              <a:t>(&lt;&lt;)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669157"/>
            <a:ext cx="7048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5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오른쪽 시프트</a:t>
            </a:r>
            <a:r>
              <a:rPr lang="en-US" altLang="ko-KR" sz="1600" dirty="0"/>
              <a:t>(&gt;&gt;)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오른쪽 시프트 연산자는 나열된 비트를 오른쪽으로 </a:t>
            </a:r>
            <a:r>
              <a:rPr lang="ko-KR" altLang="en-US" sz="1600" dirty="0" err="1"/>
              <a:t>시프트하는</a:t>
            </a:r>
            <a:r>
              <a:rPr lang="ko-KR" altLang="en-US" sz="1600" dirty="0"/>
              <a:t> 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오른쪽으로 </a:t>
            </a:r>
            <a:r>
              <a:rPr lang="en-US" altLang="ko-KR" sz="1600" dirty="0"/>
              <a:t>1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1</a:t>
            </a:r>
            <a:r>
              <a:rPr lang="ko-KR" altLang="en-US" sz="1600" dirty="0"/>
              <a:t>으로</a:t>
            </a:r>
            <a:r>
              <a:rPr lang="en-US" altLang="ko-KR" sz="1600" dirty="0"/>
              <a:t>, 2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2</a:t>
            </a:r>
            <a:r>
              <a:rPr lang="ko-KR" altLang="en-US" sz="1600" dirty="0"/>
              <a:t>으로</a:t>
            </a:r>
            <a:r>
              <a:rPr lang="en-US" altLang="ko-KR" sz="1600" dirty="0"/>
              <a:t>, 3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3</a:t>
            </a:r>
            <a:r>
              <a:rPr lang="ko-KR" altLang="en-US" sz="1600" dirty="0"/>
              <a:t>으로 나누는 원리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2060848"/>
            <a:ext cx="5514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7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오른쪽 시프트</a:t>
            </a:r>
            <a:r>
              <a:rPr lang="en-US" altLang="ko-KR" sz="1600" dirty="0"/>
              <a:t>(&gt;&gt;)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78" y="1700305"/>
            <a:ext cx="70294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4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오른쪽 시프트</a:t>
            </a:r>
            <a:r>
              <a:rPr lang="en-US" altLang="ko-KR" sz="1600" dirty="0"/>
              <a:t>(&gt;&gt;)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92424"/>
            <a:ext cx="6173042" cy="5163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26" y="3501008"/>
            <a:ext cx="15525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8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연산자 우선순위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85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연산자 우선순위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64484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 산술 연산자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36904" cy="25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23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08]</a:t>
            </a:r>
            <a:r>
              <a:rPr lang="ko-KR" altLang="en-US" dirty="0"/>
              <a:t> 입력된 두 실수의 산술 연산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94" y="1709737"/>
            <a:ext cx="7058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08]</a:t>
            </a:r>
            <a:r>
              <a:rPr lang="ko-KR" altLang="en-US" dirty="0"/>
              <a:t> 입력된 두 실수의 산술 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624736" cy="58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55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09]</a:t>
            </a:r>
            <a:r>
              <a:rPr lang="ko-KR" altLang="en-US" dirty="0"/>
              <a:t> 동전 교환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714500"/>
            <a:ext cx="7058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81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09]</a:t>
            </a:r>
            <a:r>
              <a:rPr lang="ko-KR" altLang="en-US" dirty="0"/>
              <a:t> 동전 교환 프로그램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9187"/>
          <a:stretch/>
        </p:blipFill>
        <p:spPr>
          <a:xfrm>
            <a:off x="1547664" y="921409"/>
            <a:ext cx="6074297" cy="1947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9E81D1-EB20-457E-A2DA-5BB0044A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868813"/>
            <a:ext cx="6074297" cy="3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0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10]</a:t>
            </a:r>
            <a:r>
              <a:rPr lang="ko-KR" altLang="en-US" dirty="0"/>
              <a:t> 윤년 계산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55" y="2290520"/>
            <a:ext cx="6704383" cy="22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10]</a:t>
            </a:r>
            <a:r>
              <a:rPr lang="ko-KR" altLang="en-US" dirty="0"/>
              <a:t> 윤년 계산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4849"/>
            <a:ext cx="6654506" cy="36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4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3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 산술 연산자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2" y="1700808"/>
            <a:ext cx="5509274" cy="1878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69389"/>
            <a:ext cx="5509275" cy="296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367"/>
          <a:stretch/>
        </p:blipFill>
        <p:spPr>
          <a:xfrm>
            <a:off x="5887283" y="5157192"/>
            <a:ext cx="2051279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5109410" cy="5054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972397"/>
            <a:ext cx="1819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  <a:p>
            <a:pPr lvl="1"/>
            <a:r>
              <a:rPr lang="ko-KR" altLang="en-US" sz="1600" dirty="0"/>
              <a:t>간단한 연산자 우선순위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응용 </a:t>
            </a:r>
            <a:r>
              <a:rPr lang="en-US" altLang="ko-KR" sz="1600" dirty="0"/>
              <a:t>4-2]</a:t>
            </a:r>
            <a:r>
              <a:rPr lang="ko-KR" altLang="en-US" sz="1600" dirty="0"/>
              <a:t>의 </a:t>
            </a:r>
            <a:r>
              <a:rPr lang="en-US" altLang="ko-KR" sz="1600" dirty="0"/>
              <a:t>5</a:t>
            </a:r>
            <a:r>
              <a:rPr lang="ko-KR" altLang="en-US" sz="1600" dirty="0"/>
              <a:t>행과 </a:t>
            </a:r>
            <a:r>
              <a:rPr lang="en-US" altLang="ko-KR" sz="1600" dirty="0"/>
              <a:t>6</a:t>
            </a:r>
            <a:r>
              <a:rPr lang="ko-KR" altLang="en-US" sz="1600" dirty="0"/>
              <a:t>행에서 정수형 변수를 선언하고 </a:t>
            </a:r>
            <a:r>
              <a:rPr lang="en-US" altLang="ko-KR" sz="1600" dirty="0"/>
              <a:t>7</a:t>
            </a:r>
            <a:r>
              <a:rPr lang="ko-KR" altLang="en-US" sz="1600" dirty="0"/>
              <a:t>행에서 </a:t>
            </a:r>
            <a:r>
              <a:rPr lang="ko-KR" altLang="en-US" sz="1600" dirty="0" err="1"/>
              <a:t>실수형</a:t>
            </a:r>
            <a:r>
              <a:rPr lang="ko-KR" altLang="en-US" sz="1600" dirty="0"/>
              <a:t> 결과를 저장할 </a:t>
            </a:r>
            <a:r>
              <a:rPr lang="ko-KR" altLang="en-US" sz="1600" dirty="0" err="1"/>
              <a:t>실수형</a:t>
            </a:r>
            <a:r>
              <a:rPr lang="ko-KR" altLang="en-US" sz="1600" dirty="0"/>
              <a:t> 변수 </a:t>
            </a:r>
            <a:r>
              <a:rPr lang="en-US" altLang="ko-KR" sz="1600" dirty="0"/>
              <a:t>result2</a:t>
            </a:r>
            <a:r>
              <a:rPr lang="ko-KR" altLang="en-US" sz="1600" dirty="0"/>
              <a:t>를 선언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답은 ➊이지만 덧셈과 뺄셈의 경우에는 계산되는 순서</a:t>
            </a:r>
            <a:r>
              <a:rPr lang="en-US" altLang="ko-KR" sz="1600" dirty="0"/>
              <a:t>(</a:t>
            </a:r>
            <a:r>
              <a:rPr lang="ko-KR" altLang="en-US" sz="1600" dirty="0"/>
              <a:t>연산자 우선순위</a:t>
            </a:r>
            <a:r>
              <a:rPr lang="en-US" altLang="ko-KR" sz="1600" dirty="0"/>
              <a:t>)</a:t>
            </a:r>
            <a:r>
              <a:rPr lang="ko-KR" altLang="en-US" sz="1600" dirty="0"/>
              <a:t>가 동일하므로 어떤 것을 먼저 계산하든 결과가 같음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괄호가 없을 때는 왼쪽에서 오른쪽 방향으로 계산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덧셈과 곱셈이 같이 있는 </a:t>
            </a:r>
            <a:r>
              <a:rPr lang="en-US" altLang="ko-KR" sz="1600" dirty="0"/>
              <a:t>12</a:t>
            </a:r>
            <a:r>
              <a:rPr lang="ko-KR" altLang="en-US" sz="1600" dirty="0"/>
              <a:t>행을 보면 무엇을 먼저 </a:t>
            </a:r>
            <a:r>
              <a:rPr lang="ko-KR" altLang="en-US" sz="1600" dirty="0" err="1"/>
              <a:t>계산하느냐에</a:t>
            </a:r>
            <a:r>
              <a:rPr lang="ko-KR" altLang="en-US" sz="1600" dirty="0"/>
              <a:t> 따라 결과가 다르게 나옴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05737"/>
            <a:ext cx="2714625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749972"/>
            <a:ext cx="4895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799288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  <a:p>
            <a:pPr lvl="1"/>
            <a:r>
              <a:rPr lang="ko-KR" altLang="en-US" sz="1600" dirty="0"/>
              <a:t>데이터 형식의 강제 형 변환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6440"/>
              </p:ext>
            </p:extLst>
          </p:nvPr>
        </p:nvGraphicFramePr>
        <p:xfrm>
          <a:off x="1115616" y="2060848"/>
          <a:ext cx="7056784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719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괄호를 사용한 연산자 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3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덧셈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뺄셈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곱셈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나눗셈이 함께 나와 연산자 우선순위가 혼란스러울 때는 괄호를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다음 ➊과 ➋는 동일한 결과를 출력하지만 ➋가 더 나은 코딩이라고 할 수 있음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pt-BR" altLang="ko-KR" sz="1600" dirty="0"/>
                        <a:t>➊ a = b + c * d ;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pt-BR" altLang="ko-KR" sz="1600" dirty="0"/>
                        <a:t>➋ a = b + ( c * d );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7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43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  <a:p>
            <a:pPr lvl="1"/>
            <a:r>
              <a:rPr lang="ko-KR" altLang="en-US" sz="1600" dirty="0"/>
              <a:t>데이터 형식의 강제 형 변환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3096344" cy="2462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A27CBC-6891-4CB7-AC65-455F2A5C4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33" y="2066468"/>
            <a:ext cx="3297059" cy="24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4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1181</Words>
  <Application>Microsoft Office PowerPoint</Application>
  <PresentationFormat>화면 슬라이드 쇼(4:3)</PresentationFormat>
  <Paragraphs>329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HY견고딕</vt:lpstr>
      <vt:lpstr>맑은 고딕</vt:lpstr>
      <vt:lpstr>Arial</vt:lpstr>
      <vt:lpstr>Garamond</vt:lpstr>
      <vt:lpstr>Wingdings</vt:lpstr>
      <vt:lpstr>Office 테마</vt:lpstr>
      <vt:lpstr>Chapter 04 C 연산자의 이해</vt:lpstr>
      <vt:lpstr>PowerPoint 프레젠테이션</vt:lpstr>
      <vt:lpstr>PowerPoint 프레젠테이션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PowerPoint 프레젠테이션</vt:lpstr>
      <vt:lpstr>2.  관계 연산자 </vt:lpstr>
      <vt:lpstr>2.  관계 연산자 </vt:lpstr>
      <vt:lpstr>2.  관계 연산자 </vt:lpstr>
      <vt:lpstr>PowerPoint 프레젠테이션</vt:lpstr>
      <vt:lpstr>3.  논리 연산자 </vt:lpstr>
      <vt:lpstr>3.  논리 연산자 </vt:lpstr>
      <vt:lpstr>3.  논리 연산자 </vt:lpstr>
      <vt:lpstr>PowerPoint 프레젠테이션</vt:lpstr>
      <vt:lpstr>4.  비트 연산자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PowerPoint 프레젠테이션</vt:lpstr>
      <vt:lpstr>5.  연산자 우선순위 </vt:lpstr>
      <vt:lpstr>PowerPoint 프레젠테이션</vt:lpstr>
      <vt:lpstr>[예제모음 08] 입력된 두 실수의 산술 연산</vt:lpstr>
      <vt:lpstr>[예제모음 08] 입력된 두 실수의 산술 연산</vt:lpstr>
      <vt:lpstr>[예제모음 09] 동전 교환 프로그램</vt:lpstr>
      <vt:lpstr>[예제모음 09] 동전 교환 프로그램</vt:lpstr>
      <vt:lpstr>[예제모음 10] 윤년 계산 프로그램</vt:lpstr>
      <vt:lpstr>[예제모음 10] 윤년 계산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890</cp:revision>
  <dcterms:created xsi:type="dcterms:W3CDTF">2012-07-11T10:23:22Z</dcterms:created>
  <dcterms:modified xsi:type="dcterms:W3CDTF">2022-01-28T00:14:20Z</dcterms:modified>
</cp:coreProperties>
</file>