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438" r:id="rId2"/>
    <p:sldId id="439" r:id="rId3"/>
    <p:sldId id="393" r:id="rId4"/>
    <p:sldId id="372" r:id="rId5"/>
    <p:sldId id="373" r:id="rId6"/>
    <p:sldId id="375" r:id="rId7"/>
    <p:sldId id="441" r:id="rId8"/>
    <p:sldId id="376" r:id="rId9"/>
    <p:sldId id="374" r:id="rId10"/>
    <p:sldId id="378" r:id="rId11"/>
    <p:sldId id="379" r:id="rId12"/>
    <p:sldId id="442" r:id="rId13"/>
    <p:sldId id="443" r:id="rId14"/>
    <p:sldId id="444" r:id="rId15"/>
    <p:sldId id="352" r:id="rId16"/>
    <p:sldId id="351" r:id="rId17"/>
    <p:sldId id="380" r:id="rId18"/>
    <p:sldId id="398" r:id="rId19"/>
    <p:sldId id="436" r:id="rId20"/>
    <p:sldId id="440" r:id="rId21"/>
    <p:sldId id="434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A9D"/>
    <a:srgbClr val="669900"/>
    <a:srgbClr val="CCFF99"/>
    <a:srgbClr val="B7F595"/>
    <a:srgbClr val="401254"/>
    <a:srgbClr val="210E30"/>
    <a:srgbClr val="653F35"/>
    <a:srgbClr val="4F784C"/>
    <a:srgbClr val="FFFF9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29322E-C104-4592-8F4F-F56DE2CB0580}" v="507" dt="2022-02-13T15:47:47.0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 varScale="1">
        <p:scale>
          <a:sx n="100" d="100"/>
          <a:sy n="100" d="100"/>
        </p:scale>
        <p:origin x="1008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microsoft.com/office/2007/relationships/hdphoto" Target="../media/hdphoto1.wdp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microsoft.com/office/2007/relationships/hdphoto" Target="../media/hdphoto1.wdp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15021" y="629398"/>
            <a:ext cx="282933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80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r>
              <a:rPr lang="en-US" altLang="ko-KR" sz="180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(3</a:t>
            </a:r>
            <a:r>
              <a:rPr lang="ko-KR" altLang="en-US" sz="180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sz="180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de-DE" altLang="ko-KR" sz="1200" dirty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>
                <a:solidFill>
                  <a:prstClr val="black"/>
                </a:solidFill>
              </a:rPr>
              <a:t>㈜에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징역</a:t>
            </a:r>
            <a:r>
              <a:rPr lang="en-US" altLang="ko-KR" sz="1000" u="sng" dirty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78" y="703737"/>
            <a:ext cx="1237443" cy="24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2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u"/>
              <a:defRPr sz="2400" b="1" baseline="0">
                <a:solidFill>
                  <a:srgbClr val="056A9D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chemeClr val="tx2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buClr>
                <a:schemeClr val="accent5">
                  <a:lumMod val="60000"/>
                  <a:lumOff val="40000"/>
                </a:schemeClr>
              </a:buCl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272"/>
          <a:stretch/>
        </p:blipFill>
        <p:spPr>
          <a:xfrm>
            <a:off x="8025036" y="157199"/>
            <a:ext cx="831171" cy="678827"/>
          </a:xfrm>
          <a:prstGeom prst="rect">
            <a:avLst/>
          </a:prstGeom>
        </p:spPr>
      </p:pic>
      <p:sp>
        <p:nvSpPr>
          <p:cNvPr id="9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4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272"/>
          <a:stretch/>
        </p:blipFill>
        <p:spPr>
          <a:xfrm>
            <a:off x="8025036" y="157199"/>
            <a:ext cx="831171" cy="678827"/>
          </a:xfrm>
          <a:prstGeom prst="rect">
            <a:avLst/>
          </a:prstGeom>
        </p:spPr>
      </p:pic>
      <p:sp>
        <p:nvSpPr>
          <p:cNvPr id="3" name="Line 10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96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272"/>
          <a:stretch/>
        </p:blipFill>
        <p:spPr>
          <a:xfrm>
            <a:off x="8025036" y="157199"/>
            <a:ext cx="831171" cy="6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5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6470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제목 개체 틀 65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0539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9" r:id="rId2"/>
    <p:sldLayoutId id="2147483700" r:id="rId3"/>
    <p:sldLayoutId id="2147483701" r:id="rId4"/>
    <p:sldLayoutId id="2147483703" r:id="rId5"/>
  </p:sldLayoutIdLst>
  <p:txStyles>
    <p:titleStyle>
      <a:lvl1pPr algn="ctr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chemeClr val="tx2">
              <a:lumMod val="75000"/>
            </a:schemeClr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</a:t>
            </a:r>
            <a:r>
              <a:rPr kumimoji="0" lang="ko-KR" altLang="en-US" sz="1400" b="1">
                <a:solidFill>
                  <a:srgbClr val="FF0000"/>
                </a:solidFill>
                <a:ea typeface="맑은 고딕" pitchFamily="50" charset="-127"/>
              </a:rPr>
              <a:t>안내</a:t>
            </a:r>
            <a:r>
              <a:rPr kumimoji="0" lang="en-US" altLang="ko-KR" sz="1400" b="1" smtClean="0">
                <a:solidFill>
                  <a:srgbClr val="FF0000"/>
                </a:solidFill>
                <a:ea typeface="맑은 고딕" pitchFamily="50" charset="-127"/>
              </a:rPr>
              <a:t>]</a:t>
            </a:r>
            <a:endParaRPr kumimoji="0" lang="en-US" altLang="ko-KR" sz="1400" b="1" dirty="0">
              <a:solidFill>
                <a:srgbClr val="FF0000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9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 관리 시스템에서의 데이터 관리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97476" y="152712"/>
            <a:ext cx="7829919" cy="596671"/>
          </a:xfrm>
        </p:spPr>
        <p:txBody>
          <a:bodyPr/>
          <a:lstStyle/>
          <a:p>
            <a:r>
              <a:rPr lang="en-US" altLang="ko-KR" sz="3000" dirty="0"/>
              <a:t>02 </a:t>
            </a:r>
            <a:r>
              <a:rPr lang="ko-KR" altLang="en-US" sz="3000" dirty="0"/>
              <a:t>데이터베이스 관리 시스템의 정의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116" y="1572122"/>
            <a:ext cx="4560490" cy="521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 관리 시스템의 주요 기능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97476" y="152712"/>
            <a:ext cx="7829919" cy="596671"/>
          </a:xfrm>
        </p:spPr>
        <p:txBody>
          <a:bodyPr/>
          <a:lstStyle/>
          <a:p>
            <a:r>
              <a:rPr lang="en-US" altLang="ko-KR" sz="3000" dirty="0"/>
              <a:t>02 </a:t>
            </a:r>
            <a:r>
              <a:rPr lang="ko-KR" altLang="en-US" sz="3000" dirty="0"/>
              <a:t>데이터베이스 관리 시스템의 정의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54" y="1811046"/>
            <a:ext cx="8636570" cy="305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1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 </a:t>
            </a:r>
            <a:r>
              <a:rPr lang="ko-KR" altLang="en-US"/>
              <a:t>데이터베이스 관리 시스템의 장</a:t>
            </a:r>
            <a:r>
              <a:rPr lang="en-US" altLang="ko-KR"/>
              <a:t>•</a:t>
            </a:r>
            <a:r>
              <a:rPr lang="ko-KR" altLang="en-US"/>
              <a:t>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mtClean="0"/>
              <a:t>장점</a:t>
            </a:r>
            <a:endParaRPr lang="en-US" altLang="ko-KR" smtClean="0"/>
          </a:p>
          <a:p>
            <a:pPr lvl="1">
              <a:lnSpc>
                <a:spcPct val="130000"/>
              </a:lnSpc>
            </a:pPr>
            <a:r>
              <a:rPr lang="ko-KR" altLang="en-US" smtClean="0"/>
              <a:t>데이터 중복을 통제할 수 있다</a:t>
            </a:r>
            <a:r>
              <a:rPr lang="en-US" altLang="ko-KR" smtClean="0"/>
              <a:t>.</a:t>
            </a:r>
          </a:p>
          <a:p>
            <a:pPr lvl="2">
              <a:lnSpc>
                <a:spcPct val="130000"/>
              </a:lnSpc>
            </a:pPr>
            <a:r>
              <a:rPr lang="ko-KR" altLang="en-US"/>
              <a:t>데이터베이스에 데이터를 통합하여 관리하므로 데이터 </a:t>
            </a:r>
            <a:r>
              <a:rPr lang="ko-KR" altLang="en-US"/>
              <a:t>중복 </a:t>
            </a:r>
            <a:r>
              <a:rPr lang="ko-KR" altLang="en-US" smtClean="0"/>
              <a:t>문제 해결 </a:t>
            </a:r>
            <a:endParaRPr lang="en-US" altLang="ko-KR" smtClean="0"/>
          </a:p>
          <a:p>
            <a:pPr lvl="1">
              <a:lnSpc>
                <a:spcPct val="130000"/>
              </a:lnSpc>
            </a:pPr>
            <a:r>
              <a:rPr lang="ko-KR" altLang="en-US"/>
              <a:t>데이터 </a:t>
            </a:r>
            <a:r>
              <a:rPr lang="ko-KR" altLang="en-US"/>
              <a:t>독립성이 </a:t>
            </a:r>
            <a:r>
              <a:rPr lang="ko-KR" altLang="en-US" smtClean="0"/>
              <a:t>확보된다</a:t>
            </a:r>
            <a:r>
              <a:rPr lang="en-US" altLang="ko-KR" smtClean="0"/>
              <a:t>.</a:t>
            </a:r>
          </a:p>
          <a:p>
            <a:pPr lvl="2">
              <a:lnSpc>
                <a:spcPct val="130000"/>
              </a:lnSpc>
            </a:pPr>
            <a:r>
              <a:rPr lang="ko-KR" altLang="en-US"/>
              <a:t>응용 </a:t>
            </a:r>
            <a:r>
              <a:rPr lang="ko-KR" altLang="en-US" smtClean="0"/>
              <a:t>프로그램 대신 </a:t>
            </a:r>
            <a:r>
              <a:rPr lang="ko-KR" altLang="en-US"/>
              <a:t>데이터베이스에 </a:t>
            </a:r>
            <a:r>
              <a:rPr lang="ko-KR" altLang="en-US"/>
              <a:t>접근하고 </a:t>
            </a:r>
            <a:r>
              <a:rPr lang="ko-KR" altLang="en-US" smtClean="0"/>
              <a:t>관리하는 </a:t>
            </a:r>
            <a:r>
              <a:rPr lang="ko-KR" altLang="en-US"/>
              <a:t>모든 </a:t>
            </a:r>
            <a:r>
              <a:rPr lang="ko-KR" altLang="en-US" smtClean="0"/>
              <a:t>책임 담당</a:t>
            </a:r>
            <a:endParaRPr lang="en-US" altLang="ko-KR" smtClean="0"/>
          </a:p>
          <a:p>
            <a:pPr marL="539750" lvl="2" indent="0">
              <a:lnSpc>
                <a:spcPct val="130000"/>
              </a:lnSpc>
              <a:buNone/>
            </a:pPr>
            <a:r>
              <a:rPr lang="ko-KR" altLang="en-US" smtClean="0"/>
              <a:t>   → 응용 </a:t>
            </a:r>
            <a:r>
              <a:rPr lang="ko-KR" altLang="en-US"/>
              <a:t>프로그램과 데이터베이스 사이에 </a:t>
            </a:r>
            <a:r>
              <a:rPr lang="ko-KR" altLang="en-US"/>
              <a:t>독립성이 </a:t>
            </a:r>
            <a:r>
              <a:rPr lang="ko-KR" altLang="en-US" smtClean="0"/>
              <a:t>확보됨</a:t>
            </a:r>
            <a:endParaRPr lang="en-US" altLang="ko-KR" smtClean="0"/>
          </a:p>
          <a:p>
            <a:pPr lvl="1">
              <a:lnSpc>
                <a:spcPct val="130000"/>
              </a:lnSpc>
            </a:pPr>
            <a:r>
              <a:rPr lang="ko-KR" altLang="en-US"/>
              <a:t>데이터를 동시 공유할 </a:t>
            </a:r>
            <a:r>
              <a:rPr lang="ko-KR" altLang="en-US"/>
              <a:t>수 </a:t>
            </a:r>
            <a:r>
              <a:rPr lang="ko-KR" altLang="en-US" smtClean="0"/>
              <a:t>있다</a:t>
            </a:r>
            <a:r>
              <a:rPr lang="en-US" altLang="ko-KR" smtClean="0"/>
              <a:t>.</a:t>
            </a:r>
          </a:p>
          <a:p>
            <a:pPr lvl="2">
              <a:lnSpc>
                <a:spcPct val="130000"/>
              </a:lnSpc>
            </a:pPr>
            <a:r>
              <a:rPr lang="ko-KR" altLang="en-US" smtClean="0"/>
              <a:t>동일한 데이터를 여러 응용 프로그램이 공유하여 동시 접근할 수 있게 지원</a:t>
            </a:r>
            <a:endParaRPr lang="en-US" altLang="ko-KR" smtClean="0"/>
          </a:p>
          <a:p>
            <a:pPr marL="539750" lvl="2" indent="0">
              <a:lnSpc>
                <a:spcPct val="130000"/>
              </a:lnSpc>
              <a:buNone/>
            </a:pPr>
            <a:r>
              <a:rPr lang="ko-KR" altLang="en-US" smtClean="0"/>
              <a:t>   → 동시 접근 제어 기술 보유</a:t>
            </a:r>
            <a:endParaRPr lang="en-US" altLang="ko-KR" smtClean="0"/>
          </a:p>
          <a:p>
            <a:pPr lvl="1">
              <a:lnSpc>
                <a:spcPct val="130000"/>
              </a:lnSpc>
            </a:pPr>
            <a:r>
              <a:rPr lang="ko-KR" altLang="en-US"/>
              <a:t>데이터 </a:t>
            </a:r>
            <a:r>
              <a:rPr lang="ko-KR" altLang="en-US"/>
              <a:t>보안이 </a:t>
            </a:r>
            <a:r>
              <a:rPr lang="ko-KR" altLang="en-US" smtClean="0"/>
              <a:t>향상된다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en-US" altLang="ko-KR" smtClean="0"/>
          </a:p>
          <a:p>
            <a:pPr lvl="2">
              <a:lnSpc>
                <a:spcPct val="130000"/>
              </a:lnSpc>
            </a:pPr>
            <a:r>
              <a:rPr lang="ko-KR" altLang="en-US" smtClean="0"/>
              <a:t>중앙 </a:t>
            </a:r>
            <a:r>
              <a:rPr lang="ko-KR" altLang="en-US"/>
              <a:t>집중식으로 </a:t>
            </a:r>
            <a:r>
              <a:rPr lang="ko-KR" altLang="en-US" smtClean="0"/>
              <a:t>데이터를 관리하므로 효율적인 </a:t>
            </a:r>
            <a:r>
              <a:rPr lang="ko-KR" altLang="en-US"/>
              <a:t>접근 </a:t>
            </a:r>
            <a:r>
              <a:rPr lang="ko-KR" altLang="en-US" smtClean="0"/>
              <a:t>제어 가능</a:t>
            </a:r>
            <a:endParaRPr lang="en-US" altLang="ko-KR" smtClean="0"/>
          </a:p>
          <a:p>
            <a:pPr lvl="3">
              <a:lnSpc>
                <a:spcPct val="130000"/>
              </a:lnSpc>
            </a:pPr>
            <a:r>
              <a:rPr lang="ko-KR" altLang="en-US"/>
              <a:t>권한이 없는 사용자의 접근</a:t>
            </a:r>
            <a:r>
              <a:rPr lang="en-US" altLang="ko-KR"/>
              <a:t>, </a:t>
            </a:r>
            <a:r>
              <a:rPr lang="ko-KR" altLang="en-US" smtClean="0"/>
              <a:t>허용되지 </a:t>
            </a:r>
            <a:r>
              <a:rPr lang="ko-KR" altLang="en-US"/>
              <a:t>않은 데이터와 연산에 </a:t>
            </a:r>
            <a:r>
              <a:rPr lang="ko-KR" altLang="en-US"/>
              <a:t>대한 </a:t>
            </a:r>
            <a:r>
              <a:rPr lang="ko-KR" altLang="en-US" smtClean="0"/>
              <a:t>요청 차단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773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 </a:t>
            </a:r>
            <a:r>
              <a:rPr lang="ko-KR" altLang="en-US"/>
              <a:t>데이터베이스 관리 시스템의 장</a:t>
            </a:r>
            <a:r>
              <a:rPr lang="en-US" altLang="ko-KR"/>
              <a:t>•</a:t>
            </a:r>
            <a:r>
              <a:rPr lang="ko-KR" altLang="en-US"/>
              <a:t>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1520" y="1088740"/>
            <a:ext cx="8775975" cy="554370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en-US" smtClean="0"/>
              <a:t>장점</a:t>
            </a:r>
            <a:endParaRPr lang="en-US" altLang="ko-KR" smtClean="0"/>
          </a:p>
          <a:p>
            <a:pPr lvl="1">
              <a:lnSpc>
                <a:spcPct val="140000"/>
              </a:lnSpc>
            </a:pPr>
            <a:r>
              <a:rPr lang="ko-KR" altLang="en-US"/>
              <a:t>데이터 무결성을 유지할 </a:t>
            </a:r>
            <a:r>
              <a:rPr lang="ko-KR" altLang="en-US"/>
              <a:t>수 </a:t>
            </a:r>
            <a:r>
              <a:rPr lang="ko-KR" altLang="en-US" smtClean="0"/>
              <a:t>있다</a:t>
            </a:r>
            <a:r>
              <a:rPr lang="en-US" altLang="ko-KR" smtClean="0"/>
              <a:t>.</a:t>
            </a:r>
          </a:p>
          <a:p>
            <a:pPr lvl="2">
              <a:lnSpc>
                <a:spcPct val="140000"/>
              </a:lnSpc>
            </a:pPr>
            <a:r>
              <a:rPr lang="ko-KR" altLang="en-US" smtClean="0"/>
              <a:t>데이터 삽입</a:t>
            </a:r>
            <a:r>
              <a:rPr lang="ko-KR" altLang="en-US" smtClean="0">
                <a:latin typeface="맑은 고딕" panose="020B0503020000020004" pitchFamily="50" charset="-127"/>
              </a:rPr>
              <a:t>〮수정 등의 </a:t>
            </a:r>
            <a:r>
              <a:rPr lang="ko-KR" altLang="en-US" smtClean="0"/>
              <a:t>연산이 </a:t>
            </a:r>
            <a:r>
              <a:rPr lang="ko-KR" altLang="en-US"/>
              <a:t>수행될 때마다 </a:t>
            </a:r>
            <a:r>
              <a:rPr lang="ko-KR" altLang="en-US"/>
              <a:t>유효성을 </a:t>
            </a:r>
            <a:r>
              <a:rPr lang="ko-KR" altLang="en-US" smtClean="0"/>
              <a:t>검사하여 데이터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무결성</a:t>
            </a:r>
            <a:r>
              <a:rPr lang="en-US" altLang="ko-KR" smtClean="0"/>
              <a:t>(</a:t>
            </a:r>
            <a:r>
              <a:rPr lang="ko-KR" altLang="en-US" smtClean="0"/>
              <a:t>정확성</a:t>
            </a:r>
            <a:r>
              <a:rPr lang="en-US" altLang="ko-KR" smtClean="0"/>
              <a:t>)</a:t>
            </a:r>
            <a:r>
              <a:rPr lang="ko-KR" altLang="en-US" smtClean="0"/>
              <a:t>을 유지</a:t>
            </a:r>
            <a:endParaRPr lang="en-US" altLang="ko-KR" smtClean="0"/>
          </a:p>
          <a:p>
            <a:pPr lvl="1">
              <a:lnSpc>
                <a:spcPct val="140000"/>
              </a:lnSpc>
            </a:pPr>
            <a:r>
              <a:rPr lang="ko-KR" altLang="en-US"/>
              <a:t>표준화할 </a:t>
            </a:r>
            <a:r>
              <a:rPr lang="ko-KR" altLang="en-US"/>
              <a:t>수 </a:t>
            </a:r>
            <a:r>
              <a:rPr lang="ko-KR" altLang="en-US" smtClean="0"/>
              <a:t>있다</a:t>
            </a:r>
            <a:r>
              <a:rPr lang="en-US" altLang="ko-KR" smtClean="0"/>
              <a:t>.</a:t>
            </a:r>
          </a:p>
          <a:p>
            <a:pPr lvl="2">
              <a:lnSpc>
                <a:spcPct val="140000"/>
              </a:lnSpc>
            </a:pPr>
            <a:r>
              <a:rPr lang="ko-KR" altLang="en-US" smtClean="0"/>
              <a:t>데이터베이스 관리 시스템이 정한 표준화된 방식을 통해 데이터베이스에 접근</a:t>
            </a:r>
            <a:endParaRPr lang="en-US" altLang="ko-KR" smtClean="0"/>
          </a:p>
          <a:p>
            <a:pPr lvl="1">
              <a:lnSpc>
                <a:spcPct val="140000"/>
              </a:lnSpc>
            </a:pPr>
            <a:r>
              <a:rPr lang="ko-KR" altLang="en-US" smtClean="0"/>
              <a:t>장애 발생 시 회복이 가능하다</a:t>
            </a:r>
            <a:r>
              <a:rPr lang="en-US" altLang="ko-KR" smtClean="0"/>
              <a:t>.</a:t>
            </a:r>
          </a:p>
          <a:p>
            <a:pPr lvl="2">
              <a:lnSpc>
                <a:spcPct val="140000"/>
              </a:lnSpc>
            </a:pPr>
            <a:r>
              <a:rPr lang="ko-KR" altLang="en-US" smtClean="0"/>
              <a:t>데이터 </a:t>
            </a:r>
            <a:r>
              <a:rPr lang="ko-KR" altLang="en-US"/>
              <a:t>일관성과 무결성을 </a:t>
            </a:r>
            <a:r>
              <a:rPr lang="ko-KR" altLang="en-US"/>
              <a:t>유지하면서 </a:t>
            </a:r>
            <a:r>
              <a:rPr lang="ko-KR" altLang="en-US" smtClean="0"/>
              <a:t>장애 발생 이전 상태로 데이터를 복구하는 </a:t>
            </a:r>
            <a:r>
              <a:rPr lang="ko-KR" altLang="en-US"/>
              <a:t>회복 </a:t>
            </a:r>
            <a:r>
              <a:rPr lang="ko-KR" altLang="en-US" smtClean="0"/>
              <a:t>기능 지원</a:t>
            </a:r>
            <a:endParaRPr lang="en-US" altLang="ko-KR" smtClean="0"/>
          </a:p>
          <a:p>
            <a:pPr lvl="1">
              <a:lnSpc>
                <a:spcPct val="140000"/>
              </a:lnSpc>
            </a:pPr>
            <a:r>
              <a:rPr lang="ko-KR" altLang="en-US"/>
              <a:t>응용 프로그램 개발 </a:t>
            </a:r>
            <a:r>
              <a:rPr lang="ko-KR" altLang="en-US"/>
              <a:t>비용이 </a:t>
            </a:r>
            <a:r>
              <a:rPr lang="ko-KR" altLang="en-US" smtClean="0"/>
              <a:t>줄어든다</a:t>
            </a:r>
            <a:r>
              <a:rPr lang="en-US" altLang="ko-KR" smtClean="0"/>
              <a:t>.</a:t>
            </a:r>
          </a:p>
          <a:p>
            <a:pPr lvl="2">
              <a:lnSpc>
                <a:spcPct val="140000"/>
              </a:lnSpc>
            </a:pPr>
            <a:r>
              <a:rPr lang="ko-KR" altLang="en-US" smtClean="0"/>
              <a:t>파일 시스템을 사용할 때보다 데이터 관리 부담이 줄어 응용 프로그램 개발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비용 및 유지 보수 비용이 줄어듦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55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 </a:t>
            </a:r>
            <a:r>
              <a:rPr lang="ko-KR" altLang="en-US"/>
              <a:t>데이터베이스 관리 시스템의 장</a:t>
            </a:r>
            <a:r>
              <a:rPr lang="en-US" altLang="ko-KR"/>
              <a:t>•</a:t>
            </a:r>
            <a:r>
              <a:rPr lang="ko-KR" altLang="en-US"/>
              <a:t>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910041" cy="55437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smtClean="0"/>
              <a:t>단점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/>
              <a:t>비용이 </a:t>
            </a:r>
            <a:r>
              <a:rPr lang="ko-KR" altLang="en-US"/>
              <a:t>많이 </a:t>
            </a:r>
            <a:r>
              <a:rPr lang="ko-KR" altLang="en-US" smtClean="0"/>
              <a:t>든다</a:t>
            </a:r>
            <a:r>
              <a:rPr lang="en-US" altLang="ko-KR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별도 구매 비용이 들고</a:t>
            </a:r>
            <a:r>
              <a:rPr lang="en-US" altLang="ko-KR" smtClean="0"/>
              <a:t>, </a:t>
            </a:r>
            <a:r>
              <a:rPr lang="ko-KR" altLang="en-US" smtClean="0"/>
              <a:t>동시 사용이 허용되는 사용자 </a:t>
            </a:r>
            <a:r>
              <a:rPr lang="ko-KR" altLang="en-US"/>
              <a:t>수에 </a:t>
            </a:r>
            <a:r>
              <a:rPr lang="ko-KR" altLang="en-US"/>
              <a:t>따라 </a:t>
            </a:r>
            <a:r>
              <a:rPr lang="ko-KR" altLang="en-US" smtClean="0"/>
              <a:t>가격 증가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/>
              <a:t>백업과 회복 </a:t>
            </a:r>
            <a:r>
              <a:rPr lang="ko-KR" altLang="en-US"/>
              <a:t>방법이 </a:t>
            </a:r>
            <a:r>
              <a:rPr lang="ko-KR" altLang="en-US" smtClean="0"/>
              <a:t>복잡하다</a:t>
            </a:r>
            <a:r>
              <a:rPr lang="en-US" altLang="ko-KR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장애 발생의 원인과 상태를 정확히 파악하기 어렵고 회복 방법도 복잡함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 b="0" smtClean="0"/>
              <a:t>중앙 </a:t>
            </a:r>
            <a:r>
              <a:rPr lang="ko-KR" altLang="en-US" b="0"/>
              <a:t>집중 관리로 인한 </a:t>
            </a:r>
            <a:r>
              <a:rPr lang="ko-KR" altLang="en-US" b="0"/>
              <a:t>취약점이 </a:t>
            </a:r>
            <a:r>
              <a:rPr lang="ko-KR" altLang="en-US" b="0" smtClean="0"/>
              <a:t>존재한다</a:t>
            </a:r>
            <a:r>
              <a:rPr lang="en-US" altLang="ko-KR" b="0" smtClean="0"/>
              <a:t>.</a:t>
            </a:r>
            <a:endParaRPr lang="ko-KR" altLang="en-US" b="0"/>
          </a:p>
          <a:p>
            <a:pPr lvl="2">
              <a:lnSpc>
                <a:spcPct val="150000"/>
              </a:lnSpc>
            </a:pPr>
            <a:r>
              <a:rPr lang="ko-KR" altLang="en-US" b="0" smtClean="0"/>
              <a:t>데이터베이스나 </a:t>
            </a:r>
            <a:r>
              <a:rPr lang="ko-KR" altLang="en-US" b="0"/>
              <a:t>데이터베이스 관리 시스템에 장애가 발생하면 전체 시스템의 업무 </a:t>
            </a:r>
            <a:r>
              <a:rPr lang="ko-KR" altLang="en-US" b="0"/>
              <a:t>처리가 </a:t>
            </a:r>
            <a:r>
              <a:rPr lang="ko-KR" altLang="en-US" b="0" smtClean="0"/>
              <a:t>중단됨</a:t>
            </a:r>
            <a:endParaRPr lang="en-US" altLang="ko-KR" b="0" smtClean="0"/>
          </a:p>
          <a:p>
            <a:pPr lvl="2">
              <a:lnSpc>
                <a:spcPct val="150000"/>
              </a:lnSpc>
            </a:pPr>
            <a:r>
              <a:rPr lang="ko-KR" altLang="en-US" b="0" smtClean="0"/>
              <a:t>데이터베이스 의존도가 </a:t>
            </a:r>
            <a:r>
              <a:rPr lang="ko-KR" altLang="en-US" b="0"/>
              <a:t>높은 시스템일수록 가용성과 </a:t>
            </a:r>
            <a:r>
              <a:rPr lang="ko-KR" altLang="en-US" b="0"/>
              <a:t>신뢰성에 </a:t>
            </a:r>
            <a:r>
              <a:rPr lang="ko-KR" altLang="en-US" b="0" smtClean="0"/>
              <a:t>치명적임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4257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97476" y="152712"/>
            <a:ext cx="7829919" cy="596671"/>
          </a:xfrm>
        </p:spPr>
        <p:txBody>
          <a:bodyPr/>
          <a:lstStyle/>
          <a:p>
            <a:r>
              <a:rPr lang="en-US" altLang="ko-KR" sz="3000" dirty="0"/>
              <a:t>03 </a:t>
            </a:r>
            <a:r>
              <a:rPr lang="ko-KR" altLang="en-US" sz="3000" dirty="0"/>
              <a:t>데이터베이스 관리 시스템의 장</a:t>
            </a:r>
            <a:r>
              <a:rPr lang="en-US" altLang="ko-KR" sz="3000" dirty="0"/>
              <a:t>•</a:t>
            </a:r>
            <a:r>
              <a:rPr lang="ko-KR" altLang="en-US" sz="3000" dirty="0"/>
              <a:t>단점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" y="1295400"/>
            <a:ext cx="88677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/>
              <a:t>1</a:t>
            </a:r>
            <a:r>
              <a:rPr lang="ko-KR" altLang="en-US" dirty="0"/>
              <a:t>세대 </a:t>
            </a:r>
            <a:r>
              <a:rPr lang="en-US" altLang="ko-KR" dirty="0"/>
              <a:t>: </a:t>
            </a:r>
            <a:r>
              <a:rPr lang="ko-KR" altLang="en-US" dirty="0"/>
              <a:t>네트워크 </a:t>
            </a:r>
            <a:r>
              <a:rPr lang="en-US" altLang="ko-KR" dirty="0"/>
              <a:t>DBMS, </a:t>
            </a:r>
            <a:r>
              <a:rPr lang="ko-KR" altLang="en-US" dirty="0"/>
              <a:t>계층 </a:t>
            </a:r>
            <a:r>
              <a:rPr lang="en-US" altLang="ko-KR" dirty="0"/>
              <a:t>DBMS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네트워크 </a:t>
            </a:r>
            <a:r>
              <a:rPr lang="en-US" altLang="ko-KR" dirty="0"/>
              <a:t>DBMS : </a:t>
            </a:r>
            <a:r>
              <a:rPr lang="ko-KR" altLang="en-US" dirty="0"/>
              <a:t>데이터베이스를</a:t>
            </a:r>
            <a:r>
              <a:rPr lang="en-US" altLang="ko-KR" dirty="0"/>
              <a:t> </a:t>
            </a:r>
            <a:r>
              <a:rPr lang="ko-KR" altLang="en-US" dirty="0"/>
              <a:t>그래프 형태로 구성</a:t>
            </a:r>
            <a:endParaRPr lang="en-US" altLang="ko-KR" dirty="0"/>
          </a:p>
          <a:p>
            <a:pPr lvl="2">
              <a:lnSpc>
                <a:spcPct val="13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IDS(Integrated Data Store)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계층</a:t>
            </a:r>
            <a:r>
              <a:rPr lang="en-US" altLang="ko-KR" dirty="0"/>
              <a:t> DBMS : </a:t>
            </a:r>
            <a:r>
              <a:rPr lang="ko-KR" altLang="en-US" dirty="0"/>
              <a:t>데이터베이스를 트리 형태로 구성</a:t>
            </a:r>
            <a:endParaRPr lang="en-US" altLang="ko-KR" dirty="0"/>
          </a:p>
          <a:p>
            <a:pPr lvl="2">
              <a:lnSpc>
                <a:spcPct val="13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IMS(Information Management System)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97476" y="152712"/>
            <a:ext cx="7829919" cy="596671"/>
          </a:xfrm>
        </p:spPr>
        <p:txBody>
          <a:bodyPr/>
          <a:lstStyle/>
          <a:p>
            <a:r>
              <a:rPr lang="en-US" altLang="ko-KR" sz="3000" dirty="0"/>
              <a:t>04 </a:t>
            </a:r>
            <a:r>
              <a:rPr lang="ko-KR" altLang="en-US" sz="3000" dirty="0"/>
              <a:t>데이터베이스 관리 시스템의 발전 과정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3" y="3743228"/>
            <a:ext cx="8309164" cy="30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85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/>
              <a:t>2</a:t>
            </a:r>
            <a:r>
              <a:rPr lang="ko-KR" altLang="en-US" dirty="0"/>
              <a:t>세대 </a:t>
            </a:r>
            <a:r>
              <a:rPr lang="en-US" altLang="ko-KR" dirty="0"/>
              <a:t>: </a:t>
            </a:r>
            <a:r>
              <a:rPr lang="ko-KR" altLang="en-US" dirty="0"/>
              <a:t>관계 </a:t>
            </a:r>
            <a:r>
              <a:rPr lang="en-US" altLang="ko-KR" dirty="0"/>
              <a:t>DBMS</a:t>
            </a:r>
          </a:p>
          <a:p>
            <a:pPr lvl="1" indent="-182245">
              <a:lnSpc>
                <a:spcPct val="150000"/>
              </a:lnSpc>
            </a:pPr>
            <a:r>
              <a:rPr lang="ko-KR" altLang="en-US" dirty="0"/>
              <a:t>관계 </a:t>
            </a:r>
            <a:r>
              <a:rPr lang="en-US" altLang="ko-KR" dirty="0"/>
              <a:t>DBMS : </a:t>
            </a:r>
            <a:r>
              <a:rPr lang="ko-KR" altLang="en-US" dirty="0"/>
              <a:t>데이터베이스를 테이블 형태로 구성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예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) 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오라클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(Oracle), MS SQL 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서버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, 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액세스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(Access), </a:t>
            </a:r>
            <a:r>
              <a:rPr lang="ko-KR" altLang="en-US" dirty="0" err="1">
                <a:latin typeface="Arial"/>
                <a:ea typeface="맑은 고딕"/>
                <a:cs typeface="Times New Roman"/>
              </a:rPr>
              <a:t>인포믹스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(Informix), </a:t>
            </a:r>
            <a:br>
              <a:rPr lang="en-US" altLang="ko-KR" dirty="0">
                <a:latin typeface="Arial"/>
                <a:ea typeface="맑은 고딕"/>
                <a:cs typeface="Times New Roman"/>
              </a:rPr>
            </a:br>
            <a:r>
              <a:rPr lang="en-US" altLang="ko-KR" dirty="0">
                <a:latin typeface="Arial"/>
                <a:ea typeface="맑은 고딕"/>
                <a:cs typeface="Times New Roman"/>
              </a:rPr>
              <a:t>      MySQL, </a:t>
            </a:r>
            <a:r>
              <a:rPr lang="en-US" altLang="ko-KR" dirty="0" err="1">
                <a:latin typeface="Arial"/>
                <a:ea typeface="맑은 고딕"/>
                <a:cs typeface="Times New Roman"/>
              </a:rPr>
              <a:t>마리아DB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(MariaDB)</a:t>
            </a:r>
            <a:endParaRPr lang="ko-KR" altLang="en-US" dirty="0">
              <a:latin typeface="Arial"/>
              <a:ea typeface="맑은 고딕"/>
              <a:cs typeface="Times New Roman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97476" y="152712"/>
            <a:ext cx="7829919" cy="596671"/>
          </a:xfrm>
        </p:spPr>
        <p:txBody>
          <a:bodyPr/>
          <a:lstStyle/>
          <a:p>
            <a:r>
              <a:rPr lang="en-US" altLang="ko-KR" sz="3000" dirty="0"/>
              <a:t>04 </a:t>
            </a:r>
            <a:r>
              <a:rPr lang="ko-KR" altLang="en-US" sz="3000" dirty="0"/>
              <a:t>데이터베이스 관리 시스템의 발전 과정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20" y="3430144"/>
            <a:ext cx="8944796" cy="202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30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/>
              <a:t>3</a:t>
            </a:r>
            <a:r>
              <a:rPr lang="ko-KR" altLang="en-US" dirty="0"/>
              <a:t>세대</a:t>
            </a:r>
            <a:r>
              <a:rPr lang="en-US" altLang="ko-KR" dirty="0"/>
              <a:t> : </a:t>
            </a:r>
            <a:r>
              <a:rPr lang="ko-KR" altLang="en-US" dirty="0"/>
              <a:t>객체지향 </a:t>
            </a:r>
            <a:r>
              <a:rPr lang="en-US" altLang="ko-KR" dirty="0"/>
              <a:t>DBMS, </a:t>
            </a:r>
            <a:r>
              <a:rPr lang="ko-KR" altLang="en-US" dirty="0"/>
              <a:t>객체관계 </a:t>
            </a:r>
            <a:r>
              <a:rPr lang="en-US" altLang="ko-KR" dirty="0"/>
              <a:t>DBMS</a:t>
            </a:r>
          </a:p>
          <a:p>
            <a:pPr lvl="1" indent="-182245">
              <a:lnSpc>
                <a:spcPct val="150000"/>
              </a:lnSpc>
            </a:pPr>
            <a:r>
              <a:rPr lang="ko-KR" altLang="en-US" dirty="0"/>
              <a:t>객체지향 </a:t>
            </a:r>
            <a:r>
              <a:rPr lang="en-US" altLang="ko-KR" dirty="0"/>
              <a:t>DBMS : </a:t>
            </a:r>
            <a:r>
              <a:rPr lang="ko-KR" altLang="en-US" dirty="0"/>
              <a:t>객체를 이용해 데이터베이스를 구성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오투</a:t>
            </a:r>
            <a:r>
              <a:rPr lang="en-US" altLang="ko-KR" dirty="0"/>
              <a:t>(O2), </a:t>
            </a:r>
            <a:r>
              <a:rPr lang="ko-KR" altLang="en-US" dirty="0" err="1"/>
              <a:t>온투스</a:t>
            </a:r>
            <a:r>
              <a:rPr lang="en-US" altLang="ko-KR" dirty="0"/>
              <a:t>(ONTOS), </a:t>
            </a:r>
            <a:r>
              <a:rPr lang="ko-KR" altLang="en-US" dirty="0" err="1"/>
              <a:t>젬스톤</a:t>
            </a:r>
            <a:r>
              <a:rPr lang="en-US" altLang="ko-KR" dirty="0"/>
              <a:t>(</a:t>
            </a:r>
            <a:r>
              <a:rPr lang="en-US" altLang="ko-KR" dirty="0" err="1"/>
              <a:t>GemStone</a:t>
            </a:r>
            <a:r>
              <a:rPr lang="en-US" altLang="ko-KR" dirty="0"/>
              <a:t>)</a:t>
            </a:r>
          </a:p>
          <a:p>
            <a:pPr lvl="1" indent="-182245">
              <a:lnSpc>
                <a:spcPct val="15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객체관계 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DBMS :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 객체지향 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DBMS + </a:t>
            </a:r>
            <a:r>
              <a:rPr lang="ko-KR" altLang="en-US">
                <a:latin typeface="Arial"/>
                <a:ea typeface="맑은 고딕"/>
                <a:cs typeface="Times New Roman"/>
              </a:rPr>
              <a:t>관계 </a:t>
            </a:r>
            <a:r>
              <a:rPr lang="en-US" altLang="ko-KR" smtClean="0">
                <a:latin typeface="Arial"/>
                <a:ea typeface="맑은 고딕"/>
                <a:cs typeface="Times New Roman"/>
              </a:rPr>
              <a:t>DBMS</a:t>
            </a:r>
          </a:p>
          <a:p>
            <a:pPr lvl="2" indent="-182245">
              <a:lnSpc>
                <a:spcPct val="150000"/>
              </a:lnSpc>
            </a:pPr>
            <a:r>
              <a:rPr lang="ko-KR" altLang="en-US" smtClean="0">
                <a:latin typeface="Arial"/>
                <a:ea typeface="맑은 고딕"/>
                <a:cs typeface="Times New Roman"/>
              </a:rPr>
              <a:t>예</a:t>
            </a:r>
            <a:r>
              <a:rPr lang="en-US" altLang="ko-KR" smtClean="0">
                <a:latin typeface="Arial"/>
                <a:ea typeface="맑은 고딕"/>
                <a:cs typeface="Times New Roman"/>
              </a:rPr>
              <a:t>) </a:t>
            </a:r>
            <a:r>
              <a:rPr lang="ko-KR" altLang="en-US" smtClean="0"/>
              <a:t>관계 </a:t>
            </a:r>
            <a:r>
              <a:rPr lang="en-US" altLang="ko-KR" smtClean="0"/>
              <a:t>DBMS</a:t>
            </a:r>
            <a:r>
              <a:rPr lang="ko-KR" altLang="en-US"/>
              <a:t> </a:t>
            </a:r>
            <a:r>
              <a:rPr lang="ko-KR" altLang="en-US" smtClean="0"/>
              <a:t>제품들이 </a:t>
            </a:r>
            <a:r>
              <a:rPr lang="ko-KR" altLang="en-US"/>
              <a:t>객체지향 </a:t>
            </a:r>
            <a:r>
              <a:rPr lang="ko-KR" altLang="en-US"/>
              <a:t>기능을 </a:t>
            </a:r>
            <a:r>
              <a:rPr lang="ko-KR" altLang="en-US" smtClean="0"/>
              <a:t>지원하면서 객체관계 </a:t>
            </a:r>
            <a:r>
              <a:rPr lang="en-US" altLang="ko-KR"/>
              <a:t>DBMS</a:t>
            </a:r>
            <a:r>
              <a:rPr lang="ko-KR" altLang="en-US"/>
              <a:t>로 </a:t>
            </a:r>
            <a:r>
              <a:rPr lang="ko-KR" altLang="en-US" smtClean="0"/>
              <a:t>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 </a:t>
            </a:r>
            <a:r>
              <a:rPr lang="ko-KR" altLang="en-US" smtClean="0"/>
              <a:t>분류되기도 함</a:t>
            </a:r>
            <a:r>
              <a:rPr lang="en-US" altLang="ko-KR" smtClean="0"/>
              <a:t>(</a:t>
            </a:r>
            <a:r>
              <a:rPr lang="ko-KR" altLang="en-US" smtClean="0"/>
              <a:t>오라클이 대표적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en-US" altLang="ko-KR" smtClean="0">
              <a:latin typeface="Arial"/>
              <a:ea typeface="맑은 고딕"/>
              <a:cs typeface="Times New Roman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97476" y="152712"/>
            <a:ext cx="7829919" cy="596671"/>
          </a:xfrm>
        </p:spPr>
        <p:txBody>
          <a:bodyPr/>
          <a:lstStyle/>
          <a:p>
            <a:r>
              <a:rPr lang="en-US" altLang="ko-KR" sz="3000" dirty="0"/>
              <a:t>04 </a:t>
            </a:r>
            <a:r>
              <a:rPr lang="ko-KR" altLang="en-US" sz="3000" dirty="0"/>
              <a:t>데이터베이스 관리 시스템의 발전 과정</a:t>
            </a:r>
          </a:p>
        </p:txBody>
      </p:sp>
    </p:spTree>
    <p:extLst>
      <p:ext uri="{BB962C8B-B14F-4D97-AF65-F5344CB8AC3E}">
        <p14:creationId xmlns:p14="http://schemas.microsoft.com/office/powerpoint/2010/main" val="1295395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88028" y="1140544"/>
            <a:ext cx="8850595" cy="55437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latin typeface="Arial"/>
                <a:ea typeface="맑은 고딕"/>
                <a:cs typeface="Times New Roman"/>
              </a:rPr>
              <a:t>4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세대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 : NoSQL • NewSQL DBMS</a:t>
            </a:r>
          </a:p>
          <a:p>
            <a:pPr lvl="1" indent="-182245">
              <a:lnSpc>
                <a:spcPct val="150000"/>
              </a:lnSpc>
            </a:pPr>
            <a:r>
              <a:rPr lang="en-US" altLang="ko-KR" dirty="0">
                <a:latin typeface="Arial"/>
                <a:ea typeface="맑은 고딕"/>
                <a:cs typeface="Times New Roman"/>
              </a:rPr>
              <a:t>NoSQL DBMS : 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비정형 데이터를 처리하는데 적합하고 확장성이 뛰어남</a:t>
            </a:r>
            <a:endParaRPr lang="en-US" altLang="ko-KR" dirty="0">
              <a:latin typeface="Arial"/>
              <a:ea typeface="맑은 고딕"/>
              <a:cs typeface="Times New Roman"/>
            </a:endParaRPr>
          </a:p>
          <a:p>
            <a:pPr lvl="2">
              <a:lnSpc>
                <a:spcPct val="150000"/>
              </a:lnSpc>
              <a:buClr>
                <a:srgbClr val="93CDDD"/>
              </a:buClr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안정성과 일관성 유지를 위한 복잡한 기능 포기</a:t>
            </a:r>
            <a:endParaRPr lang="en-US" altLang="ko-KR" dirty="0">
              <a:latin typeface="Arial"/>
              <a:ea typeface="맑은 고딕"/>
              <a:cs typeface="Times New Roman"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/>
              <a:t>데이터 구조를 미리 정해두지 </a:t>
            </a:r>
            <a:r>
              <a:rPr lang="ko-KR" altLang="en-US"/>
              <a:t>않는 </a:t>
            </a:r>
            <a:r>
              <a:rPr lang="ko-KR" altLang="en-US" smtClean="0"/>
              <a:t>유연성을 가짐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여러 대의 컴퓨터에 데이터를 분산하여 저장하고 처리하는 환경에서 주로 사용</a:t>
            </a:r>
            <a:endParaRPr lang="en-US" altLang="ko-KR" dirty="0">
              <a:latin typeface="Arial"/>
              <a:ea typeface="맑은 고딕"/>
              <a:cs typeface="Times New Roman"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예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) </a:t>
            </a:r>
            <a:r>
              <a:rPr lang="ko-KR" altLang="en-US" dirty="0" err="1">
                <a:latin typeface="Arial"/>
                <a:ea typeface="맑은 고딕"/>
                <a:cs typeface="Times New Roman"/>
              </a:rPr>
              <a:t>몽고디비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(MongoDB), H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베이스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(HBase), </a:t>
            </a:r>
            <a:r>
              <a:rPr lang="ko-KR" altLang="en-US" dirty="0" err="1">
                <a:latin typeface="Arial"/>
                <a:ea typeface="맑은 고딕"/>
                <a:cs typeface="Times New Roman"/>
              </a:rPr>
              <a:t>카산드라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(Cassandra),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>
                <a:latin typeface="Arial"/>
                <a:ea typeface="맑은 고딕"/>
                <a:cs typeface="Times New Roman"/>
              </a:rPr>
              <a:t>      </a:t>
            </a:r>
            <a:r>
              <a:rPr lang="ko-KR" altLang="en-US" dirty="0" err="1">
                <a:latin typeface="Arial"/>
                <a:ea typeface="맑은 고딕"/>
                <a:cs typeface="Times New Roman"/>
              </a:rPr>
              <a:t>레디스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(Redis), </a:t>
            </a:r>
            <a:r>
              <a:rPr lang="ko-KR" altLang="en-US" dirty="0" err="1">
                <a:latin typeface="Arial"/>
                <a:ea typeface="맑은 고딕"/>
                <a:cs typeface="Times New Roman"/>
              </a:rPr>
              <a:t>네오포제이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(Neo4j), 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오리엔트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DB(</a:t>
            </a:r>
            <a:r>
              <a:rPr lang="en-US" altLang="ko-KR" dirty="0" err="1">
                <a:latin typeface="Arial"/>
                <a:ea typeface="맑은 고딕"/>
                <a:cs typeface="Times New Roman"/>
              </a:rPr>
              <a:t>OrientDB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) 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등</a:t>
            </a:r>
            <a:endParaRPr lang="en-US" altLang="ko-KR" dirty="0">
              <a:latin typeface="Arial"/>
              <a:ea typeface="맑은 고딕"/>
              <a:cs typeface="Times New Roman"/>
            </a:endParaRPr>
          </a:p>
          <a:p>
            <a:pPr lvl="1" indent="-182245">
              <a:lnSpc>
                <a:spcPct val="150000"/>
              </a:lnSpc>
            </a:pPr>
            <a:r>
              <a:rPr lang="en-US" altLang="ko-KR" dirty="0">
                <a:latin typeface="Arial"/>
                <a:ea typeface="맑은 고딕"/>
                <a:cs typeface="Times New Roman"/>
              </a:rPr>
              <a:t>NewSQL DBMS: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 관계 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DBMS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의 장점 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+ NoSQL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의 확장성 및 유연성</a:t>
            </a:r>
            <a:endParaRPr lang="en-US" altLang="ko-KR" dirty="0">
              <a:latin typeface="Arial"/>
              <a:ea typeface="맑은 고딕"/>
              <a:cs typeface="Times New Roman"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정형 및 비정형 데이터를 안정적이고 빠르게 처리 가능</a:t>
            </a:r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예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) 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구글 스패너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(Spanner), 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볼트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DB(</a:t>
            </a:r>
            <a:r>
              <a:rPr lang="en-US" altLang="ko-KR" dirty="0" err="1">
                <a:latin typeface="Arial"/>
                <a:ea typeface="맑은 고딕"/>
                <a:cs typeface="Times New Roman"/>
              </a:rPr>
              <a:t>VoltDB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), </a:t>
            </a:r>
            <a:r>
              <a:rPr lang="ko-KR" altLang="en-US" dirty="0" err="1">
                <a:latin typeface="Arial"/>
                <a:ea typeface="맑은 고딕"/>
                <a:cs typeface="Times New Roman"/>
              </a:rPr>
              <a:t>누오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DB(</a:t>
            </a:r>
            <a:r>
              <a:rPr lang="en-US" altLang="ko-KR" dirty="0" err="1">
                <a:latin typeface="Arial"/>
                <a:ea typeface="맑은 고딕"/>
                <a:cs typeface="Times New Roman"/>
              </a:rPr>
              <a:t>NuoDB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)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97476" y="152712"/>
            <a:ext cx="7829919" cy="596671"/>
          </a:xfrm>
        </p:spPr>
        <p:txBody>
          <a:bodyPr/>
          <a:lstStyle/>
          <a:p>
            <a:r>
              <a:rPr lang="en-US" altLang="ko-KR" sz="3000" dirty="0"/>
              <a:t>04 </a:t>
            </a:r>
            <a:r>
              <a:rPr lang="ko-KR" altLang="en-US" sz="3000" dirty="0"/>
              <a:t>데이터베이스 관리 시스템의 발전 과정</a:t>
            </a:r>
          </a:p>
        </p:txBody>
      </p:sp>
    </p:spTree>
    <p:extLst>
      <p:ext uri="{BB962C8B-B14F-4D97-AF65-F5344CB8AC3E}">
        <p14:creationId xmlns:p14="http://schemas.microsoft.com/office/powerpoint/2010/main" val="213783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92359" y="1538790"/>
            <a:ext cx="6230360" cy="409342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4000" dirty="0">
                <a:latin typeface="HY견고딕"/>
                <a:ea typeface="HY견고딕"/>
              </a:rPr>
              <a:t>데이터베이스 </a:t>
            </a:r>
            <a:r>
              <a:rPr lang="ko-KR" altLang="en-US" sz="4000">
                <a:latin typeface="HY견고딕"/>
                <a:ea typeface="HY견고딕"/>
              </a:rPr>
              <a:t>관리 </a:t>
            </a:r>
            <a:r>
              <a:rPr lang="ko-KR" altLang="en-US" sz="4000" smtClean="0">
                <a:latin typeface="HY견고딕"/>
                <a:ea typeface="HY견고딕"/>
              </a:rPr>
              <a:t>시스템</a:t>
            </a:r>
            <a:endParaRPr lang="en-US" altLang="ko-KR" sz="4000" dirty="0">
              <a:solidFill>
                <a:srgbClr val="000000"/>
              </a:solidFill>
              <a:latin typeface="HY견고딕"/>
              <a:ea typeface="HY견고딕"/>
              <a:cs typeface="Arial"/>
            </a:endParaRPr>
          </a:p>
          <a:p>
            <a:pPr algn="ctr"/>
            <a:endParaRPr lang="en-US" altLang="ko-KR" sz="4000" b="1" dirty="0">
              <a:solidFill>
                <a:srgbClr val="000000"/>
              </a:solidFill>
              <a:latin typeface="HY견고딕"/>
              <a:ea typeface="HY견고딕"/>
              <a:cs typeface="Arial"/>
            </a:endParaRPr>
          </a:p>
          <a:p>
            <a:pPr algn="ctr"/>
            <a:endParaRPr lang="en-US" altLang="ko-KR" sz="2000" b="1" dirty="0">
              <a:solidFill>
                <a:srgbClr val="056A9D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mtClean="0">
                <a:solidFill>
                  <a:srgbClr val="056A9D"/>
                </a:solidFill>
                <a:ea typeface="맑은 고딕"/>
                <a:cs typeface="Arial"/>
              </a:rPr>
              <a:t>     </a:t>
            </a:r>
            <a:r>
              <a:rPr lang="en-US" altLang="ko-KR" sz="2000" b="1" smtClean="0">
                <a:solidFill>
                  <a:srgbClr val="056A9D"/>
                </a:solidFill>
                <a:latin typeface="Arial"/>
                <a:ea typeface="맑은 고딕"/>
                <a:cs typeface="Arial"/>
              </a:rPr>
              <a:t>01</a:t>
            </a:r>
            <a:r>
              <a:rPr lang="en-US" altLang="ko-KR" sz="2000" smtClean="0">
                <a:latin typeface="Arial"/>
                <a:ea typeface="맑은 고딕"/>
                <a:cs typeface="Arial"/>
              </a:rPr>
              <a:t> </a:t>
            </a:r>
            <a:r>
              <a:rPr lang="ko-KR" altLang="en-US" sz="2000" b="1">
                <a:ea typeface="맑은 고딕"/>
                <a:cs typeface="Arial"/>
              </a:rPr>
              <a:t>데이터베이스 관리 시스템의 등장 배경</a:t>
            </a:r>
            <a:endParaRPr lang="en-US" altLang="ko-KR" sz="2000" b="1">
              <a:solidFill>
                <a:srgbClr val="000000"/>
              </a:solidFill>
              <a:ea typeface="맑은 고딕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mtClean="0">
                <a:solidFill>
                  <a:srgbClr val="056A9D"/>
                </a:solidFill>
                <a:ea typeface="맑은 고딕"/>
                <a:cs typeface="Arial"/>
              </a:rPr>
              <a:t>     02</a:t>
            </a:r>
            <a:r>
              <a:rPr lang="en-US" altLang="ko-KR" sz="2000" b="1" smtClean="0">
                <a:ea typeface="맑은 고딕"/>
                <a:cs typeface="Arial"/>
              </a:rPr>
              <a:t> </a:t>
            </a:r>
            <a:r>
              <a:rPr lang="ko-KR" altLang="en-US" sz="2000" b="1">
                <a:ea typeface="맑은 고딕"/>
                <a:cs typeface="Arial"/>
              </a:rPr>
              <a:t>데이터베이스 관리 시스템의 정의</a:t>
            </a:r>
            <a:endParaRPr lang="en-US" altLang="ko-KR" sz="2000" b="1" dirty="0">
              <a:solidFill>
                <a:srgbClr val="000000"/>
              </a:solidFill>
              <a:latin typeface="맑은 고딕"/>
              <a:ea typeface="맑은 고딕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56A9D"/>
                </a:solidFill>
                <a:latin typeface="맑은 고딕"/>
                <a:ea typeface="맑은 고딕"/>
                <a:cs typeface="Arial"/>
              </a:rPr>
              <a:t>     03</a:t>
            </a:r>
            <a:r>
              <a:rPr lang="en-US" altLang="ko-KR" sz="2000" b="1" dirty="0"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2000" b="1" dirty="0">
                <a:latin typeface="맑은 고딕"/>
                <a:ea typeface="맑은 고딕"/>
                <a:cs typeface="Arial"/>
              </a:rPr>
              <a:t>데이터베이스 관리 시스템의 장</a:t>
            </a:r>
            <a:r>
              <a:rPr lang="en-US" altLang="ko-KR" sz="2000" b="1" dirty="0">
                <a:latin typeface="맑은 고딕"/>
                <a:ea typeface="맑은 고딕"/>
                <a:cs typeface="Arial"/>
              </a:rPr>
              <a:t>•</a:t>
            </a:r>
            <a:r>
              <a:rPr lang="ko-KR" altLang="en-US" sz="2000" b="1" dirty="0">
                <a:latin typeface="맑은 고딕"/>
                <a:ea typeface="맑은 고딕"/>
                <a:cs typeface="Arial"/>
              </a:rPr>
              <a:t>단점</a:t>
            </a:r>
            <a:endParaRPr lang="en-US" altLang="ko-KR" sz="2000" b="1" dirty="0">
              <a:solidFill>
                <a:srgbClr val="000000"/>
              </a:solidFill>
              <a:latin typeface="맑은 고딕"/>
              <a:ea typeface="맑은 고딕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56A9D"/>
                </a:solidFill>
                <a:latin typeface="맑은 고딕"/>
                <a:ea typeface="맑은 고딕"/>
                <a:cs typeface="Arial"/>
              </a:rPr>
              <a:t>     04</a:t>
            </a:r>
            <a:r>
              <a:rPr lang="ko-KR" altLang="en-US" sz="2000" b="1" dirty="0">
                <a:latin typeface="맑은 고딕"/>
                <a:ea typeface="맑은 고딕"/>
                <a:cs typeface="Arial"/>
              </a:rPr>
              <a:t> 데이터베이스 관리 시스템의 발전 과정</a:t>
            </a:r>
            <a:endParaRPr lang="en-US" altLang="ko-KR" sz="2000" b="1" dirty="0">
              <a:latin typeface="맑은 고딕"/>
              <a:ea typeface="맑은 고딕"/>
              <a:cs typeface="Arial"/>
            </a:endParaRPr>
          </a:p>
          <a:p>
            <a:pPr marL="537845" indent="-269875" algn="ctr"/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5479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97476" y="152712"/>
            <a:ext cx="7829919" cy="596671"/>
          </a:xfrm>
        </p:spPr>
        <p:txBody>
          <a:bodyPr/>
          <a:lstStyle/>
          <a:p>
            <a:r>
              <a:rPr lang="en-US" altLang="ko-KR" sz="3000" dirty="0"/>
              <a:t>04 </a:t>
            </a:r>
            <a:r>
              <a:rPr lang="ko-KR" altLang="en-US" sz="3000" dirty="0"/>
              <a:t>데이터베이스 관리 시스템의 발전 과정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4" y="1154475"/>
            <a:ext cx="8841382" cy="53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20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14208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4294967295"/>
          </p:nvPr>
        </p:nvSpPr>
        <p:spPr>
          <a:xfrm>
            <a:off x="1063524" y="5494776"/>
            <a:ext cx="7142505" cy="130282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600" dirty="0">
                <a:latin typeface="Arial"/>
                <a:ea typeface="맑은 고딕"/>
                <a:cs typeface="Arial"/>
              </a:rPr>
              <a:t>파일 시스템의 문제점과 데이터베이스 관리 시스템의 필요성을 알아본다</a:t>
            </a:r>
            <a:r>
              <a:rPr lang="en-US" altLang="ko-KR" sz="1600" dirty="0">
                <a:latin typeface="Arial"/>
                <a:ea typeface="맑은 고딕"/>
                <a:cs typeface="Arial"/>
              </a:rPr>
              <a:t>.</a:t>
            </a:r>
          </a:p>
          <a:p>
            <a:pPr>
              <a:lnSpc>
                <a:spcPct val="110000"/>
              </a:lnSpc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600" dirty="0">
                <a:latin typeface="Arial"/>
                <a:ea typeface="맑은 고딕"/>
                <a:cs typeface="Arial"/>
              </a:rPr>
              <a:t>데이터베이스 관리 시스템의 필수 기능을 살펴본다</a:t>
            </a:r>
            <a:r>
              <a:rPr lang="en-US" altLang="ko-KR" sz="1600" dirty="0">
                <a:latin typeface="Arial"/>
                <a:ea typeface="맑은 고딕"/>
                <a:cs typeface="Arial"/>
              </a:rPr>
              <a:t>.</a:t>
            </a:r>
          </a:p>
          <a:p>
            <a:pPr>
              <a:lnSpc>
                <a:spcPct val="110000"/>
              </a:lnSpc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600" dirty="0">
                <a:latin typeface="Arial"/>
                <a:ea typeface="맑은 고딕"/>
                <a:cs typeface="Arial"/>
              </a:rPr>
              <a:t>데이터베이스 관리 시스템의 장단점을 알아본다</a:t>
            </a:r>
            <a:r>
              <a:rPr lang="en-US" altLang="ko-KR" sz="1600" dirty="0">
                <a:latin typeface="Arial"/>
                <a:ea typeface="맑은 고딕"/>
                <a:cs typeface="Arial"/>
              </a:rPr>
              <a:t>.</a:t>
            </a:r>
          </a:p>
          <a:p>
            <a:pPr>
              <a:lnSpc>
                <a:spcPct val="110000"/>
              </a:lnSpc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600" dirty="0">
                <a:latin typeface="Arial"/>
                <a:ea typeface="맑은 고딕"/>
                <a:cs typeface="Arial"/>
              </a:rPr>
              <a:t>데이터베이스 관리 시스템의 발전 과정을 살펴본다</a:t>
            </a:r>
            <a:r>
              <a:rPr lang="en-US" altLang="ko-KR" sz="1600" dirty="0">
                <a:latin typeface="Arial"/>
                <a:ea typeface="맑은 고딕"/>
                <a:cs typeface="Arial"/>
              </a:rPr>
              <a:t>.</a:t>
            </a:r>
            <a:endParaRPr lang="ko-KR" altLang="en-US" sz="1600" dirty="0">
              <a:latin typeface="Arial"/>
              <a:ea typeface="맑은 고딕"/>
              <a:cs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32608"/>
            <a:ext cx="7155368" cy="447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476" y="152712"/>
            <a:ext cx="7829919" cy="596671"/>
          </a:xfrm>
        </p:spPr>
        <p:txBody>
          <a:bodyPr/>
          <a:lstStyle/>
          <a:p>
            <a:r>
              <a:rPr lang="en-US" altLang="ko-KR" sz="3000" dirty="0"/>
              <a:t>01 </a:t>
            </a:r>
            <a:r>
              <a:rPr lang="ko-KR" altLang="en-US" sz="3000" dirty="0"/>
              <a:t>데이터베이스 관리 시스템의 등장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파일 시스템</a:t>
            </a:r>
            <a:r>
              <a:rPr lang="en-US" altLang="ko-KR" dirty="0"/>
              <a:t>(file system)</a:t>
            </a:r>
            <a:endParaRPr lang="ko-KR" altLang="en-US" dirty="0"/>
          </a:p>
          <a:p>
            <a:pPr lvl="1" indent="-182245">
              <a:lnSpc>
                <a:spcPct val="130000"/>
              </a:lnSpc>
            </a:pPr>
            <a:r>
              <a:rPr lang="ko-KR" altLang="en-US" dirty="0"/>
              <a:t>데이터를 파일로 관리하기 위해 파일을 생성</a:t>
            </a:r>
            <a:r>
              <a:rPr lang="en-US" altLang="ko-KR" dirty="0"/>
              <a:t>·</a:t>
            </a:r>
            <a:r>
              <a:rPr lang="ko-KR" altLang="en-US" dirty="0"/>
              <a:t>삭제</a:t>
            </a:r>
            <a:r>
              <a:rPr lang="en-US" altLang="ko-KR" dirty="0"/>
              <a:t>·</a:t>
            </a:r>
            <a:r>
              <a:rPr lang="ko-KR" altLang="en-US" dirty="0"/>
              <a:t>수정</a:t>
            </a:r>
            <a:r>
              <a:rPr lang="en-US" altLang="ko-KR" dirty="0"/>
              <a:t>·</a:t>
            </a:r>
            <a:r>
              <a:rPr lang="ko-KR" altLang="en-US" dirty="0"/>
              <a:t>검색하는 기능을 제공하는 소프트웨어</a:t>
            </a:r>
            <a:endParaRPr lang="en-US" altLang="ko-KR" dirty="0"/>
          </a:p>
          <a:p>
            <a:pPr lvl="1" indent="-182245">
              <a:lnSpc>
                <a:spcPct val="13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응용 프로그램별로 필요한 데이터를 별도의 파일로 관리함</a:t>
            </a:r>
            <a:endParaRPr lang="en-US" altLang="ko-KR" dirty="0">
              <a:latin typeface="Arial"/>
              <a:ea typeface="맑은 고딕"/>
              <a:cs typeface="Times New Roman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8" y="3014509"/>
            <a:ext cx="8931726" cy="358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파일 시스템의 문제점</a:t>
            </a:r>
          </a:p>
          <a:p>
            <a:pPr lvl="1" indent="-182245">
              <a:lnSpc>
                <a:spcPct val="20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같은 내용의 데이터가 여러 파일에 중복 저장된다.</a:t>
            </a:r>
            <a:endParaRPr lang="ko-KR" altLang="en-US" dirty="0"/>
          </a:p>
          <a:p>
            <a:pPr lvl="1" indent="-182245">
              <a:lnSpc>
                <a:spcPct val="20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응용 프로그램이 데이터 파일에 종속적이다.</a:t>
            </a:r>
            <a:endParaRPr lang="ko-KR" altLang="en-US" dirty="0"/>
          </a:p>
          <a:p>
            <a:pPr lvl="1" indent="-182245">
              <a:lnSpc>
                <a:spcPct val="20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데이터 파일에 대한 동시 공유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, 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보안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, 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회복 기능이 부족하다.</a:t>
            </a:r>
            <a:endParaRPr lang="ko-KR" altLang="en-US" dirty="0"/>
          </a:p>
          <a:p>
            <a:pPr lvl="1" indent="-182245">
              <a:lnSpc>
                <a:spcPct val="20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응용 프로그램을 개발하기 쉽지 않다.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97476" y="152712"/>
            <a:ext cx="7829919" cy="596671"/>
          </a:xfrm>
        </p:spPr>
        <p:txBody>
          <a:bodyPr/>
          <a:lstStyle/>
          <a:p>
            <a:r>
              <a:rPr lang="en-US" altLang="ko-KR" sz="3000" dirty="0"/>
              <a:t>01 </a:t>
            </a:r>
            <a:r>
              <a:rPr lang="ko-KR" altLang="en-US" sz="3000" dirty="0"/>
              <a:t>데이터베이스 관리 시스템의 등장 배경</a:t>
            </a:r>
          </a:p>
        </p:txBody>
      </p:sp>
    </p:spTree>
    <p:extLst>
      <p:ext uri="{BB962C8B-B14F-4D97-AF65-F5344CB8AC3E}">
        <p14:creationId xmlns:p14="http://schemas.microsoft.com/office/powerpoint/2010/main" val="333960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088740"/>
            <a:ext cx="8730021" cy="5543705"/>
          </a:xfrm>
        </p:spPr>
        <p:txBody>
          <a:bodyPr/>
          <a:lstStyle/>
          <a:p>
            <a:r>
              <a:rPr lang="ko-KR" altLang="en-US" dirty="0"/>
              <a:t>파일 시스템의 주요 문제점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같은 내용의 데이터가 여러 파일에 중복 저장된다 </a:t>
            </a:r>
            <a:r>
              <a:rPr lang="ko-KR" altLang="en-US" dirty="0">
                <a:solidFill>
                  <a:srgbClr val="0070C0"/>
                </a:solidFill>
                <a:sym typeface="Wingdings"/>
              </a:rPr>
              <a:t> 데이터 </a:t>
            </a:r>
            <a:r>
              <a:rPr lang="ko-KR" altLang="en-US" dirty="0" err="1">
                <a:solidFill>
                  <a:srgbClr val="0070C0"/>
                </a:solidFill>
                <a:sym typeface="Wingdings"/>
              </a:rPr>
              <a:t>중복성</a:t>
            </a:r>
            <a:endParaRPr lang="en-US" altLang="ko-KR" dirty="0">
              <a:solidFill>
                <a:srgbClr val="0070C0"/>
              </a:solidFill>
              <a:sym typeface="Wingdings"/>
            </a:endParaRPr>
          </a:p>
          <a:p>
            <a:pPr lvl="2">
              <a:lnSpc>
                <a:spcPct val="130000"/>
              </a:lnSpc>
            </a:pPr>
            <a:r>
              <a:rPr lang="ko-KR" altLang="en-US" dirty="0"/>
              <a:t>저장 공간의 낭비는 물론</a:t>
            </a:r>
            <a:r>
              <a:rPr lang="en-US" altLang="ko-KR" dirty="0"/>
              <a:t> </a:t>
            </a:r>
            <a:r>
              <a:rPr lang="ko-KR" altLang="en-US" dirty="0"/>
              <a:t>데이터 일관성과 데이터 </a:t>
            </a:r>
            <a:r>
              <a:rPr lang="ko-KR" altLang="en-US" dirty="0" err="1"/>
              <a:t>무결성을</a:t>
            </a:r>
            <a:r>
              <a:rPr lang="ko-KR" altLang="en-US" dirty="0"/>
              <a:t> 유지하기 어려움</a:t>
            </a:r>
            <a:endParaRPr lang="en-US" altLang="ko-KR" dirty="0"/>
          </a:p>
          <a:p>
            <a:pPr lvl="2">
              <a:lnSpc>
                <a:spcPct val="130000"/>
              </a:lnSpc>
            </a:pP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97476" y="152712"/>
            <a:ext cx="7829919" cy="596671"/>
          </a:xfrm>
        </p:spPr>
        <p:txBody>
          <a:bodyPr/>
          <a:lstStyle/>
          <a:p>
            <a:r>
              <a:rPr lang="en-US" altLang="ko-KR" sz="3000" dirty="0"/>
              <a:t>01 </a:t>
            </a:r>
            <a:r>
              <a:rPr lang="ko-KR" altLang="en-US" sz="3000" dirty="0"/>
              <a:t>데이터베이스 관리 시스템의 등장 배경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9C788B-FA39-46E8-94CD-92A573344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4" y="2483895"/>
            <a:ext cx="8931726" cy="3589932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3640142" y="5679250"/>
            <a:ext cx="5252338" cy="850674"/>
          </a:xfrm>
          <a:prstGeom prst="wedgeRoundRectCallout">
            <a:avLst>
              <a:gd name="adj1" fmla="val 9083"/>
              <a:gd name="adj2" fmla="val -10765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smtClean="0">
                <a:ea typeface="맑은 고딕"/>
              </a:rPr>
              <a:t>한 </a:t>
            </a:r>
            <a:r>
              <a:rPr lang="ko-KR" altLang="en-US" sz="1600">
                <a:ea typeface="맑은 고딕"/>
              </a:rPr>
              <a:t>고객의 </a:t>
            </a:r>
            <a:r>
              <a:rPr lang="ko-KR" altLang="en-US" sz="1600" smtClean="0">
                <a:ea typeface="맑은 고딕"/>
              </a:rPr>
              <a:t>연락처를 고객 </a:t>
            </a:r>
            <a:r>
              <a:rPr lang="ko-KR" altLang="en-US" sz="1600">
                <a:ea typeface="맑은 고딕"/>
              </a:rPr>
              <a:t>데이터 </a:t>
            </a:r>
            <a:r>
              <a:rPr lang="ko-KR" altLang="en-US" sz="1600" smtClean="0">
                <a:ea typeface="맑은 고딕"/>
              </a:rPr>
              <a:t>파일에서만 수정하고 </a:t>
            </a:r>
            <a:endParaRPr lang="en-US" altLang="ko-KR" sz="1600" smtClean="0">
              <a:ea typeface="맑은 고딕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smtClean="0">
                <a:ea typeface="맑은 고딕"/>
              </a:rPr>
              <a:t>실수로 </a:t>
            </a:r>
            <a:r>
              <a:rPr lang="ko-KR" altLang="en-US" sz="1600">
                <a:ea typeface="맑은 고딕"/>
              </a:rPr>
              <a:t>주문 </a:t>
            </a:r>
            <a:r>
              <a:rPr lang="ko-KR" altLang="en-US" sz="1600">
                <a:ea typeface="맑은 고딕"/>
              </a:rPr>
              <a:t>데이터 </a:t>
            </a:r>
            <a:r>
              <a:rPr lang="ko-KR" altLang="en-US" sz="1600" smtClean="0">
                <a:ea typeface="맑은 고딕"/>
              </a:rPr>
              <a:t>파일에서 </a:t>
            </a:r>
            <a:r>
              <a:rPr lang="ko-KR" altLang="en-US" sz="1600">
                <a:ea typeface="맑은 고딕"/>
              </a:rPr>
              <a:t>수정하지 </a:t>
            </a:r>
            <a:r>
              <a:rPr lang="ko-KR" altLang="en-US" sz="1600">
                <a:ea typeface="맑은 고딕"/>
              </a:rPr>
              <a:t>않았다면</a:t>
            </a:r>
            <a:r>
              <a:rPr lang="ko-KR" altLang="en-US" sz="1600" smtClean="0">
                <a:ea typeface="맑은 고딕"/>
              </a:rPr>
              <a:t>?</a:t>
            </a:r>
            <a:endParaRPr lang="ko-KR" altLang="en-US" sz="16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60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30021" cy="55437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파일 시스템의 주요 문제점</a:t>
            </a:r>
          </a:p>
          <a:p>
            <a:pPr lvl="1" indent="-182245">
              <a:lnSpc>
                <a:spcPct val="150000"/>
              </a:lnSpc>
              <a:buClr>
                <a:srgbClr val="1F497D"/>
              </a:buClr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데이터 중복성 문제를 해결하는 방법은? </a:t>
            </a:r>
            <a:endParaRPr lang="ko-KR" altLang="en-US" dirty="0">
              <a:solidFill>
                <a:srgbClr val="000000"/>
              </a:solidFill>
            </a:endParaRPr>
          </a:p>
          <a:p>
            <a:pPr lvl="2">
              <a:lnSpc>
                <a:spcPct val="130000"/>
              </a:lnSpc>
              <a:buClr>
                <a:srgbClr val="4BACC6">
                  <a:lumMod val="60000"/>
                  <a:lumOff val="40000"/>
                </a:srgbClr>
              </a:buClr>
            </a:pP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97476" y="152712"/>
            <a:ext cx="7829919" cy="596671"/>
          </a:xfrm>
        </p:spPr>
        <p:txBody>
          <a:bodyPr/>
          <a:lstStyle/>
          <a:p>
            <a:r>
              <a:rPr lang="en-US" altLang="ko-KR" sz="3000" dirty="0"/>
              <a:t>01 </a:t>
            </a:r>
            <a:r>
              <a:rPr lang="ko-KR" altLang="en-US" sz="3000" dirty="0"/>
              <a:t>데이터베이스 관리 시스템의 등장 배경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607" y="2088620"/>
            <a:ext cx="5400726" cy="4766357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6457015" y="3023955"/>
            <a:ext cx="1548635" cy="518956"/>
          </a:xfrm>
          <a:prstGeom prst="wedgeRoundRectCallout">
            <a:avLst>
              <a:gd name="adj1" fmla="val -34491"/>
              <a:gd name="adj2" fmla="val 9201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ea typeface="맑은 고딕"/>
              </a:rPr>
              <a:t>데이터 통합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25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파일 시스템의 주요 문제점</a:t>
            </a:r>
          </a:p>
          <a:p>
            <a:pPr lvl="1" indent="-182245">
              <a:lnSpc>
                <a:spcPct val="150000"/>
              </a:lnSpc>
            </a:pPr>
            <a:r>
              <a:rPr lang="ko-KR" altLang="en-US" dirty="0"/>
              <a:t>응용 프로그램이 데이터 파일에 종속적이다 </a:t>
            </a:r>
            <a:r>
              <a:rPr lang="ko-KR" altLang="en-US" dirty="0">
                <a:solidFill>
                  <a:srgbClr val="0070C0"/>
                </a:solidFill>
                <a:sym typeface="Wingdings"/>
              </a:rPr>
              <a:t> 데이터 종속성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사용하는 파일의 구조를 변경하면 응용 프로그램도 함께 변경해야 함</a:t>
            </a:r>
            <a:endParaRPr lang="en-US" altLang="ko-KR" dirty="0"/>
          </a:p>
          <a:p>
            <a:pPr lvl="1" indent="-182245"/>
            <a:endParaRPr lang="en-US" altLang="ko-KR" dirty="0"/>
          </a:p>
          <a:p>
            <a:pPr lvl="1" indent="-182245"/>
            <a:endParaRPr lang="en-US" altLang="ko-KR" dirty="0"/>
          </a:p>
          <a:p>
            <a:pPr lvl="1" indent="-182245"/>
            <a:endParaRPr lang="en-US" altLang="ko-KR" dirty="0"/>
          </a:p>
          <a:p>
            <a:pPr lvl="1" indent="-182245"/>
            <a:endParaRPr lang="en-US" altLang="ko-KR" dirty="0"/>
          </a:p>
          <a:p>
            <a:pPr lvl="1" indent="-182245"/>
            <a:endParaRPr lang="en-US" altLang="ko-KR" dirty="0"/>
          </a:p>
          <a:p>
            <a:pPr lvl="1" indent="-182245"/>
            <a:endParaRPr lang="en-US" altLang="ko-KR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97476" y="152712"/>
            <a:ext cx="7829919" cy="596671"/>
          </a:xfrm>
        </p:spPr>
        <p:txBody>
          <a:bodyPr/>
          <a:lstStyle/>
          <a:p>
            <a:r>
              <a:rPr lang="en-US" altLang="ko-KR" sz="3000" dirty="0"/>
              <a:t>01 </a:t>
            </a:r>
            <a:r>
              <a:rPr lang="ko-KR" altLang="en-US" sz="3000" dirty="0"/>
              <a:t>데이터베이스 관리 시스템의 등장 배경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8" y="2976092"/>
            <a:ext cx="8154711" cy="246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 관리 시스템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DBMS(</a:t>
            </a:r>
            <a:r>
              <a:rPr lang="en-US" altLang="ko-KR" dirty="0" err="1"/>
              <a:t>DataBase</a:t>
            </a:r>
            <a:r>
              <a:rPr lang="en-US" altLang="ko-KR" dirty="0"/>
              <a:t> Management System)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파일 시스템의 문제를 해결하기 위해 제시된 소프트웨어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조직에 필요한 데이터를 데이터베이스에 통합하여 저장하고 관리함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97476" y="152712"/>
            <a:ext cx="7829919" cy="596671"/>
          </a:xfrm>
        </p:spPr>
        <p:txBody>
          <a:bodyPr/>
          <a:lstStyle/>
          <a:p>
            <a:r>
              <a:rPr lang="en-US" altLang="ko-KR" sz="3000" dirty="0"/>
              <a:t>02 </a:t>
            </a:r>
            <a:r>
              <a:rPr lang="ko-KR" altLang="en-US" sz="3000" dirty="0"/>
              <a:t>데이터베이스 관리 시스템의 정의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8" y="3086066"/>
            <a:ext cx="7684240" cy="372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2056</TotalTime>
  <Words>848</Words>
  <Application>Microsoft Office PowerPoint</Application>
  <PresentationFormat>화면 슬라이드 쇼(4:3)</PresentationFormat>
  <Paragraphs>114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HY견고딕</vt:lpstr>
      <vt:lpstr>HY견명조</vt:lpstr>
      <vt:lpstr>HY헤드라인M</vt:lpstr>
      <vt:lpstr>맑은 고딕</vt:lpstr>
      <vt:lpstr>Arial</vt:lpstr>
      <vt:lpstr>Times New Roman</vt:lpstr>
      <vt:lpstr>Verdana</vt:lpstr>
      <vt:lpstr>Wingdings</vt:lpstr>
      <vt:lpstr>유닉스</vt:lpstr>
      <vt:lpstr>PowerPoint 프레젠테이션</vt:lpstr>
      <vt:lpstr>PowerPoint 프레젠테이션</vt:lpstr>
      <vt:lpstr>학습목표</vt:lpstr>
      <vt:lpstr>01 데이터베이스 관리 시스템의 등장 배경</vt:lpstr>
      <vt:lpstr>01 데이터베이스 관리 시스템의 등장 배경</vt:lpstr>
      <vt:lpstr>01 데이터베이스 관리 시스템의 등장 배경</vt:lpstr>
      <vt:lpstr>01 데이터베이스 관리 시스템의 등장 배경</vt:lpstr>
      <vt:lpstr>01 데이터베이스 관리 시스템의 등장 배경</vt:lpstr>
      <vt:lpstr>02 데이터베이스 관리 시스템의 정의</vt:lpstr>
      <vt:lpstr>02 데이터베이스 관리 시스템의 정의</vt:lpstr>
      <vt:lpstr>02 데이터베이스 관리 시스템의 정의</vt:lpstr>
      <vt:lpstr>03 데이터베이스 관리 시스템의 장•단점</vt:lpstr>
      <vt:lpstr>03 데이터베이스 관리 시스템의 장•단점</vt:lpstr>
      <vt:lpstr>03 데이터베이스 관리 시스템의 장•단점</vt:lpstr>
      <vt:lpstr>03 데이터베이스 관리 시스템의 장•단점</vt:lpstr>
      <vt:lpstr>04 데이터베이스 관리 시스템의 발전 과정</vt:lpstr>
      <vt:lpstr>04 데이터베이스 관리 시스템의 발전 과정</vt:lpstr>
      <vt:lpstr>04 데이터베이스 관리 시스템의 발전 과정</vt:lpstr>
      <vt:lpstr>04 데이터베이스 관리 시스템의 발전 과정</vt:lpstr>
      <vt:lpstr>04 데이터베이스 관리 시스템의 발전 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user</cp:lastModifiedBy>
  <cp:revision>335</cp:revision>
  <dcterms:created xsi:type="dcterms:W3CDTF">2012-07-23T02:34:37Z</dcterms:created>
  <dcterms:modified xsi:type="dcterms:W3CDTF">2022-02-14T02:38:03Z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