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437" r:id="rId2"/>
    <p:sldId id="331" r:id="rId3"/>
    <p:sldId id="412" r:id="rId4"/>
    <p:sldId id="381" r:id="rId5"/>
    <p:sldId id="382" r:id="rId6"/>
    <p:sldId id="418" r:id="rId7"/>
    <p:sldId id="358" r:id="rId8"/>
    <p:sldId id="359" r:id="rId9"/>
    <p:sldId id="419" r:id="rId10"/>
    <p:sldId id="420" r:id="rId11"/>
    <p:sldId id="421" r:id="rId12"/>
    <p:sldId id="360" r:id="rId13"/>
    <p:sldId id="423" r:id="rId14"/>
    <p:sldId id="422" r:id="rId15"/>
    <p:sldId id="361" r:id="rId16"/>
    <p:sldId id="424" r:id="rId17"/>
    <p:sldId id="425" r:id="rId18"/>
    <p:sldId id="426" r:id="rId19"/>
    <p:sldId id="427" r:id="rId20"/>
    <p:sldId id="428" r:id="rId21"/>
    <p:sldId id="388" r:id="rId22"/>
    <p:sldId id="429" r:id="rId23"/>
    <p:sldId id="430" r:id="rId24"/>
    <p:sldId id="406" r:id="rId25"/>
    <p:sldId id="431" r:id="rId26"/>
    <p:sldId id="432" r:id="rId27"/>
    <p:sldId id="408" r:id="rId28"/>
    <p:sldId id="392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A9D"/>
    <a:srgbClr val="F5D6D5"/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>
      <p:cViewPr varScale="1">
        <p:scale>
          <a:sx n="100" d="100"/>
          <a:sy n="100" d="100"/>
        </p:scale>
        <p:origin x="1008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2022-02-25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microsoft.com/office/2007/relationships/hdphoto" Target="../media/hdphoto1.wdp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microsoft.com/office/2007/relationships/hdphoto" Target="../media/hdphoto1.wdp"/><Relationship Id="rId5" Type="http://schemas.openxmlformats.org/officeDocument/2006/relationships/image" Target="../media/image2.jpe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2215021" y="629398"/>
            <a:ext cx="2829337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데이터베이스 개론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(3</a:t>
            </a:r>
            <a:r>
              <a:rPr lang="ko-KR" altLang="en-US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판</a:t>
            </a:r>
            <a:r>
              <a:rPr lang="en-US" altLang="ko-KR" sz="1800" dirty="0" smtClean="0">
                <a:solidFill>
                  <a:prstClr val="black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de-DE" altLang="ko-KR" sz="1200" dirty="0" smtClean="0">
              <a:solidFill>
                <a:prstClr val="black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defRPr/>
            </a:pPr>
            <a:endParaRPr lang="en-US" altLang="ko-KR" sz="1000" dirty="0">
              <a:solidFill>
                <a:srgbClr val="222222"/>
              </a:solidFill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FF0000"/>
                </a:solidFill>
              </a:rPr>
              <a:t>[</a:t>
            </a:r>
            <a:r>
              <a:rPr lang="ko-KR" altLang="en-US" sz="1400" b="1" dirty="0">
                <a:solidFill>
                  <a:srgbClr val="FF0000"/>
                </a:solidFill>
              </a:rPr>
              <a:t>강의교안 이용 안내</a:t>
            </a:r>
            <a:r>
              <a:rPr lang="en-US" altLang="ko-KR" sz="1400" b="1" dirty="0">
                <a:solidFill>
                  <a:srgbClr val="FF0000"/>
                </a:solidFill>
              </a:rPr>
              <a:t>]</a:t>
            </a:r>
          </a:p>
          <a:p>
            <a:pPr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</a:rPr>
              <a:t>본 강의교안의 저작권은 </a:t>
            </a:r>
            <a:r>
              <a:rPr lang="ko-KR" altLang="en-US" sz="1000" dirty="0" err="1" smtClean="0">
                <a:solidFill>
                  <a:prstClr val="black"/>
                </a:solidFill>
              </a:rPr>
              <a:t>한빛아카데미</a:t>
            </a:r>
            <a:r>
              <a:rPr lang="ko-KR" altLang="en-US" sz="1000" dirty="0" smtClean="0">
                <a:solidFill>
                  <a:prstClr val="black"/>
                </a:solidFill>
              </a:rPr>
              <a:t>㈜</a:t>
            </a:r>
            <a:r>
              <a:rPr lang="ko-KR" altLang="en-US" sz="1000" dirty="0">
                <a:solidFill>
                  <a:prstClr val="black"/>
                </a:solidFill>
              </a:rPr>
              <a:t>에 있습니다</a:t>
            </a:r>
            <a:r>
              <a:rPr lang="en-US" altLang="ko-KR" sz="1000" dirty="0">
                <a:solidFill>
                  <a:prstClr val="black"/>
                </a:solidFill>
              </a:rPr>
              <a:t>.</a:t>
            </a:r>
            <a:r>
              <a:rPr lang="ko-KR" altLang="en-US" sz="1000" dirty="0">
                <a:solidFill>
                  <a:srgbClr val="222222"/>
                </a:solidFill>
              </a:rPr>
              <a:t> </a:t>
            </a:r>
            <a:endParaRPr lang="en-US" altLang="ko-KR" sz="1000" dirty="0">
              <a:solidFill>
                <a:srgbClr val="222222"/>
              </a:solidFill>
            </a:endParaRPr>
          </a:p>
          <a:p>
            <a:pPr marL="171450" indent="-171450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ko-KR" altLang="en-US" sz="1000" u="sng" dirty="0">
                <a:solidFill>
                  <a:srgbClr val="222222"/>
                </a:solidFill>
              </a:rPr>
              <a:t>이 자료를 무단으로 전제하거나 배포할 경우 저작권법 </a:t>
            </a:r>
            <a:r>
              <a:rPr lang="en-US" altLang="ko-KR" sz="1000" u="sng" dirty="0">
                <a:solidFill>
                  <a:srgbClr val="222222"/>
                </a:solidFill>
              </a:rPr>
              <a:t>136</a:t>
            </a:r>
            <a:r>
              <a:rPr lang="ko-KR" altLang="en-US" sz="1000" u="sng" dirty="0">
                <a:solidFill>
                  <a:srgbClr val="222222"/>
                </a:solidFill>
              </a:rPr>
              <a:t>조에 의거하여 최고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>
                <a:solidFill>
                  <a:srgbClr val="222222"/>
                </a:solidFill>
              </a:rPr>
              <a:t>년 이하의 </a:t>
            </a:r>
            <a:r>
              <a:rPr lang="ko-KR" altLang="en-US" sz="1000" u="sng" dirty="0" smtClean="0">
                <a:solidFill>
                  <a:srgbClr val="222222"/>
                </a:solidFill>
              </a:rPr>
              <a:t>징역</a:t>
            </a:r>
            <a:r>
              <a:rPr lang="en-US" altLang="ko-KR" sz="1000" u="sng" dirty="0" smtClean="0">
                <a:solidFill>
                  <a:srgbClr val="222222"/>
                </a:solidFill>
              </a:rPr>
              <a:t> </a:t>
            </a:r>
            <a:r>
              <a:rPr lang="ko-KR" altLang="en-US" sz="1000" u="sng" dirty="0">
                <a:solidFill>
                  <a:srgbClr val="222222"/>
                </a:solidFill>
              </a:rPr>
              <a:t>또는 </a:t>
            </a:r>
            <a:r>
              <a:rPr lang="en-US" altLang="ko-KR" sz="1000" u="sng" dirty="0">
                <a:solidFill>
                  <a:srgbClr val="222222"/>
                </a:solidFill>
              </a:rPr>
              <a:t>5</a:t>
            </a:r>
            <a:r>
              <a:rPr lang="ko-KR" altLang="en-US" sz="1000" u="sng" dirty="0" err="1">
                <a:solidFill>
                  <a:srgbClr val="222222"/>
                </a:solidFill>
              </a:rPr>
              <a:t>천만원</a:t>
            </a:r>
            <a:r>
              <a:rPr lang="ko-KR" altLang="en-US" sz="1000" u="sng" dirty="0">
                <a:solidFill>
                  <a:srgbClr val="222222"/>
                </a:solidFill>
              </a:rPr>
              <a:t> 이하의 벌금에 처할 수 있고 이를 병과</a:t>
            </a:r>
            <a:r>
              <a:rPr lang="en-US" altLang="ko-KR" sz="1000" u="sng" dirty="0">
                <a:solidFill>
                  <a:srgbClr val="222222"/>
                </a:solidFill>
              </a:rPr>
              <a:t>(</a:t>
            </a:r>
            <a:r>
              <a:rPr lang="ko-KR" altLang="en-US" sz="1000" u="sng" dirty="0">
                <a:solidFill>
                  <a:srgbClr val="222222"/>
                </a:solidFill>
              </a:rPr>
              <a:t>倂科</a:t>
            </a:r>
            <a:r>
              <a:rPr lang="en-US" altLang="ko-KR" sz="1000" u="sng" dirty="0">
                <a:solidFill>
                  <a:srgbClr val="222222"/>
                </a:solidFill>
              </a:rPr>
              <a:t>)</a:t>
            </a:r>
            <a:r>
              <a:rPr lang="ko-KR" altLang="en-US" sz="1000" u="sng" dirty="0">
                <a:solidFill>
                  <a:srgbClr val="222222"/>
                </a:solidFill>
              </a:rPr>
              <a:t>할 수도 있습니다</a:t>
            </a:r>
            <a:r>
              <a:rPr lang="en-US" altLang="ko-KR" sz="1000" u="sng" dirty="0">
                <a:solidFill>
                  <a:srgbClr val="222222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endParaRPr lang="ko-KR" altLang="en-US" sz="1000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8" y="703737"/>
            <a:ext cx="1237443" cy="2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297475" y="1140544"/>
            <a:ext cx="8550000" cy="5543705"/>
          </a:xfrm>
        </p:spPr>
        <p:txBody>
          <a:bodyPr>
            <a:normAutofit/>
          </a:bodyPr>
          <a:lstStyle>
            <a:lvl1pPr marL="342900" indent="-342900"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u"/>
              <a:defRPr sz="2400" b="1" baseline="0">
                <a:solidFill>
                  <a:srgbClr val="056A9D"/>
                </a:solidFill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buClr>
                <a:schemeClr val="tx2"/>
              </a:buClr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buClr>
                <a:schemeClr val="accent5">
                  <a:lumMod val="60000"/>
                  <a:lumOff val="40000"/>
                </a:schemeClr>
              </a:buClr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8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0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7475" y="152712"/>
            <a:ext cx="8595005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96525" y="812921"/>
            <a:ext cx="7668000" cy="0"/>
          </a:xfrm>
          <a:prstGeom prst="line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272"/>
          <a:stretch/>
        </p:blipFill>
        <p:spPr>
          <a:xfrm>
            <a:off x="8025036" y="157199"/>
            <a:ext cx="831171" cy="6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86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96523" y="980727"/>
            <a:ext cx="855095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96523" y="158476"/>
            <a:ext cx="8550952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37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0" r:id="rId3"/>
    <p:sldLayoutId id="2147483701" r:id="rId4"/>
    <p:sldLayoutId id="2147483703" r:id="rId5"/>
  </p:sldLayoutIdLst>
  <p:txStyles>
    <p:titleStyle>
      <a:lvl1pPr algn="ctr" defTabSz="914400" rtl="0" eaLnBrk="1" latinLnBrk="1" hangingPunct="1">
        <a:spcBef>
          <a:spcPct val="0"/>
        </a:spcBef>
        <a:buNone/>
        <a:defRPr lang="ko-KR" altLang="en-US" sz="3200" b="1" kern="1200" dirty="0">
          <a:solidFill>
            <a:schemeClr val="tx2">
              <a:lumMod val="75000"/>
            </a:schemeClr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64515B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</a:t>
            </a:r>
            <a:r>
              <a:rPr kumimoji="0" lang="ko-KR" altLang="en-US" sz="1400" b="1">
                <a:solidFill>
                  <a:srgbClr val="FF0000"/>
                </a:solidFill>
                <a:ea typeface="맑은 고딕" pitchFamily="50" charset="-127"/>
              </a:rPr>
              <a:t>안내</a:t>
            </a:r>
            <a:r>
              <a:rPr kumimoji="0" lang="en-US" altLang="ko-KR" sz="1400" b="1" smtClean="0">
                <a:solidFill>
                  <a:srgbClr val="FF0000"/>
                </a:solidFill>
                <a:ea typeface="맑은 고딕" pitchFamily="50" charset="-127"/>
              </a:rPr>
              <a:t>]</a:t>
            </a:r>
            <a:endParaRPr kumimoji="0" lang="en-US" altLang="ko-KR" sz="1400" b="1" dirty="0">
              <a:solidFill>
                <a:srgbClr val="FF0000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1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개념 단계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데이터베이스를 조직 전체의 관점에서 이해하고 표현하는 </a:t>
            </a:r>
            <a:r>
              <a:rPr lang="ko-KR" altLang="en-US" dirty="0" smtClean="0"/>
              <a:t>단계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 smtClean="0"/>
              <a:t>하나의 데이터베이스에 </a:t>
            </a:r>
            <a:r>
              <a:rPr lang="ko-KR" altLang="en-US" dirty="0"/>
              <a:t>개념 스키마가 하나만 존재함</a:t>
            </a:r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개념 </a:t>
            </a:r>
            <a:r>
              <a:rPr lang="ko-KR" altLang="en-US" dirty="0"/>
              <a:t>스키마</a:t>
            </a:r>
            <a:r>
              <a:rPr lang="en-US" altLang="ko-KR" dirty="0"/>
              <a:t>(conceptual schema)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개념 </a:t>
            </a:r>
            <a:r>
              <a:rPr lang="ko-KR" altLang="en-US" dirty="0" smtClean="0"/>
              <a:t>단계에서</a:t>
            </a:r>
            <a:r>
              <a:rPr lang="en-US" altLang="ko-KR" dirty="0"/>
              <a:t> </a:t>
            </a:r>
            <a:r>
              <a:rPr lang="ko-KR" altLang="en-US" dirty="0" smtClean="0"/>
              <a:t>전체 데이터베이스의 </a:t>
            </a:r>
            <a:r>
              <a:rPr lang="ko-KR" altLang="en-US" dirty="0"/>
              <a:t>논리적 구조를 정의한 것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조직 전체의 관점에서 생각하는 데이터베이스의 모습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전체 데이터베이스에 어떤 데이터가 저장되는지</a:t>
            </a:r>
            <a:r>
              <a:rPr lang="en-US" altLang="ko-KR" dirty="0"/>
              <a:t>, </a:t>
            </a:r>
            <a:r>
              <a:rPr lang="ko-KR" altLang="en-US" dirty="0"/>
              <a:t>데이터들 간에는 어떤 관계가 존재하고 어떤 제약조건이 </a:t>
            </a:r>
            <a:r>
              <a:rPr lang="ko-KR" altLang="en-US" dirty="0" smtClean="0"/>
              <a:t>있는</a:t>
            </a:r>
            <a:r>
              <a:rPr lang="ko-KR" altLang="en-US" dirty="0"/>
              <a:t>지</a:t>
            </a:r>
            <a:r>
              <a:rPr lang="ko-KR" altLang="en-US" dirty="0" smtClean="0"/>
              <a:t>에 </a:t>
            </a:r>
            <a:r>
              <a:rPr lang="ko-KR" altLang="en-US" dirty="0"/>
              <a:t>대한 정의뿐만 아니라</a:t>
            </a:r>
            <a:r>
              <a:rPr lang="en-US" altLang="ko-KR" dirty="0"/>
              <a:t>, </a:t>
            </a:r>
            <a:r>
              <a:rPr lang="ko-KR" altLang="en-US" dirty="0"/>
              <a:t>데이터에 대한 보안 정책이나 접근 권한에 대한 정의도 </a:t>
            </a:r>
            <a:r>
              <a:rPr lang="ko-KR" altLang="en-US" dirty="0" smtClean="0"/>
              <a:t>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60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내부 단계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데이터베이스를 저장 장치의 관점에서 이해하고 표현하는 단계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 smtClean="0"/>
              <a:t>하나의 데이터베이스에 </a:t>
            </a:r>
            <a:r>
              <a:rPr lang="ko-KR" altLang="en-US" dirty="0"/>
              <a:t>내부 스키마가 하나만 존재함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내부 스키마</a:t>
            </a:r>
            <a:r>
              <a:rPr lang="en-US" altLang="ko-KR" dirty="0"/>
              <a:t>(internal schema)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전체 데이터베이스가 저장 장치에 실제로 저장되는 방법을 정의한 것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레코드 구조</a:t>
            </a:r>
            <a:r>
              <a:rPr lang="en-US" altLang="ko-KR" dirty="0"/>
              <a:t>, </a:t>
            </a:r>
            <a:r>
              <a:rPr lang="ko-KR" altLang="en-US" dirty="0"/>
              <a:t>필드 크기</a:t>
            </a:r>
            <a:r>
              <a:rPr lang="en-US" altLang="ko-KR" dirty="0"/>
              <a:t>, </a:t>
            </a:r>
            <a:r>
              <a:rPr lang="ko-KR" altLang="en-US" dirty="0"/>
              <a:t>레코드 접근 경로 등 물리적 저장 구조를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5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51" y="908720"/>
            <a:ext cx="6469298" cy="588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구조의 사상 또는 </a:t>
            </a:r>
            <a:r>
              <a:rPr lang="ko-KR" altLang="en-US" dirty="0" err="1"/>
              <a:t>매핑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스키마 사이의 대응 관계 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외부</a:t>
            </a:r>
            <a:r>
              <a:rPr lang="en-US" altLang="ko-KR" dirty="0"/>
              <a:t>/</a:t>
            </a:r>
            <a:r>
              <a:rPr lang="ko-KR" altLang="en-US" dirty="0"/>
              <a:t>개념 사상 </a:t>
            </a:r>
            <a:r>
              <a:rPr lang="en-US" altLang="ko-KR" dirty="0"/>
              <a:t>: </a:t>
            </a:r>
            <a:r>
              <a:rPr lang="ko-KR" altLang="en-US" dirty="0"/>
              <a:t>외부 스키마와 개념 스키마의 대응 관계</a:t>
            </a:r>
          </a:p>
          <a:p>
            <a:pPr lvl="3">
              <a:lnSpc>
                <a:spcPct val="130000"/>
              </a:lnSpc>
            </a:pPr>
            <a:r>
              <a:rPr lang="ko-KR" altLang="en-US" dirty="0"/>
              <a:t>응용 인터페이스</a:t>
            </a:r>
            <a:r>
              <a:rPr lang="en-US" altLang="ko-KR" dirty="0"/>
              <a:t>(application interface)</a:t>
            </a:r>
            <a:r>
              <a:rPr lang="ko-KR" altLang="en-US" dirty="0"/>
              <a:t>라고도 함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개념</a:t>
            </a:r>
            <a:r>
              <a:rPr lang="en-US" altLang="ko-KR" dirty="0"/>
              <a:t>/</a:t>
            </a:r>
            <a:r>
              <a:rPr lang="ko-KR" altLang="en-US" dirty="0"/>
              <a:t>내부 사상 </a:t>
            </a:r>
            <a:r>
              <a:rPr lang="en-US" altLang="ko-KR" dirty="0"/>
              <a:t>: </a:t>
            </a:r>
            <a:r>
              <a:rPr lang="ko-KR" altLang="en-US" dirty="0"/>
              <a:t>개념 스키마와 내부 스키마의 대응 관계</a:t>
            </a:r>
          </a:p>
          <a:p>
            <a:pPr lvl="3">
              <a:lnSpc>
                <a:spcPct val="130000"/>
              </a:lnSpc>
            </a:pPr>
            <a:r>
              <a:rPr lang="ko-KR" altLang="en-US" dirty="0"/>
              <a:t>저장 인터페이스</a:t>
            </a:r>
            <a:r>
              <a:rPr lang="en-US" altLang="ko-KR" dirty="0"/>
              <a:t>(storage interface)</a:t>
            </a:r>
            <a:r>
              <a:rPr lang="ko-KR" altLang="en-US" dirty="0"/>
              <a:t>라고도 함</a:t>
            </a:r>
          </a:p>
          <a:p>
            <a:pPr lvl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ko-KR" altLang="en-US" dirty="0"/>
              <a:t>미리 정의된 사상 정보를 </a:t>
            </a:r>
            <a:r>
              <a:rPr lang="ko-KR" altLang="en-US" dirty="0" smtClean="0"/>
              <a:t>이용해 </a:t>
            </a:r>
            <a:r>
              <a:rPr lang="ko-KR" altLang="en-US" dirty="0"/>
              <a:t>사용자가 원하는 데이터에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6952" y="4464115"/>
            <a:ext cx="8190909" cy="144016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데이터베이스를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 구조로 </a:t>
            </a:r>
            <a:r>
              <a:rPr lang="ko-KR" altLang="en-US" dirty="0" smtClean="0">
                <a:solidFill>
                  <a:schemeClr val="tx1"/>
                </a:solidFill>
              </a:rPr>
              <a:t>나누고 </a:t>
            </a:r>
            <a:r>
              <a:rPr lang="ko-KR" altLang="en-US" dirty="0">
                <a:solidFill>
                  <a:schemeClr val="tx1"/>
                </a:solidFill>
              </a:rPr>
              <a:t>단계별로 스키마를 유지하며 </a:t>
            </a:r>
            <a:r>
              <a:rPr lang="en-US" altLang="ko-KR" dirty="0" smtClean="0">
                <a:solidFill>
                  <a:schemeClr val="tx1"/>
                </a:solidFill>
              </a:rPr>
              <a:t/>
            </a:r>
            <a:br>
              <a:rPr lang="en-US" altLang="ko-KR" dirty="0" smtClean="0">
                <a:solidFill>
                  <a:schemeClr val="tx1"/>
                </a:solidFill>
              </a:rPr>
            </a:br>
            <a:r>
              <a:rPr lang="ko-KR" altLang="en-US" dirty="0" smtClean="0">
                <a:solidFill>
                  <a:schemeClr val="tx1"/>
                </a:solidFill>
              </a:rPr>
              <a:t>스키마 </a:t>
            </a:r>
            <a:r>
              <a:rPr lang="ko-KR" altLang="en-US" dirty="0">
                <a:solidFill>
                  <a:schemeClr val="tx1"/>
                </a:solidFill>
              </a:rPr>
              <a:t>사이의 대응 관계를 정의하는 궁극적인 </a:t>
            </a:r>
            <a:r>
              <a:rPr lang="ko-KR" altLang="en-US" dirty="0" smtClean="0">
                <a:solidFill>
                  <a:schemeClr val="tx1"/>
                </a:solidFill>
              </a:rPr>
              <a:t>목적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ko-KR" dirty="0" smtClean="0">
                <a:solidFill>
                  <a:schemeClr val="tx1"/>
                </a:solidFill>
                <a:sym typeface="Wingdings"/>
              </a:rPr>
              <a:t></a:t>
            </a:r>
            <a:r>
              <a:rPr lang="en-US" altLang="ko-KR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</a:t>
            </a:r>
            <a:r>
              <a:rPr lang="ko-KR" altLang="en-US" b="1" dirty="0">
                <a:solidFill>
                  <a:srgbClr val="FF0000"/>
                </a:solidFill>
              </a:rPr>
              <a:t>독립성의 실현</a:t>
            </a:r>
          </a:p>
        </p:txBody>
      </p:sp>
    </p:spTree>
    <p:extLst>
      <p:ext uri="{BB962C8B-B14F-4D97-AF65-F5344CB8AC3E}">
        <p14:creationId xmlns:p14="http://schemas.microsoft.com/office/powerpoint/2010/main" val="43020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독립성</a:t>
            </a:r>
            <a:r>
              <a:rPr lang="en-US" altLang="ko-KR" dirty="0"/>
              <a:t>(data independency)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하위 스키마를 변경하더라도 상위 스키마가 영향을 받지 않는 특성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논리적 데이터 독립성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개념 스키마가 변경되어도 외부 스키마는 영향을 받지 않음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개념 스키마가 변경되면 관련된 외부</a:t>
            </a:r>
            <a:r>
              <a:rPr lang="en-US" altLang="ko-KR" dirty="0"/>
              <a:t>/</a:t>
            </a:r>
            <a:r>
              <a:rPr lang="ko-KR" altLang="en-US" dirty="0"/>
              <a:t>개념 </a:t>
            </a:r>
            <a:r>
              <a:rPr lang="ko-KR" altLang="en-US" dirty="0" smtClean="0"/>
              <a:t>사상만 </a:t>
            </a:r>
            <a:r>
              <a:rPr lang="ko-KR" altLang="en-US" dirty="0"/>
              <a:t>정확하게 수정해주면 됨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물리적 데이터 독립성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내부 스키마가 변경되어도 개념 스키마는 영향을 받지 않음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내부 스키마가 변경되면 관련된 개념</a:t>
            </a:r>
            <a:r>
              <a:rPr lang="en-US" altLang="ko-KR" dirty="0"/>
              <a:t>/</a:t>
            </a:r>
            <a:r>
              <a:rPr lang="ko-KR" altLang="en-US" dirty="0"/>
              <a:t>내부 사상만 정확하게 수정해주면 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0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9" y="934956"/>
            <a:ext cx="7321823" cy="58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4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 사전</a:t>
            </a:r>
            <a:r>
              <a:rPr lang="en-US" altLang="ko-KR" dirty="0"/>
              <a:t>(data dictionary)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시스템 카탈로그</a:t>
            </a:r>
            <a:r>
              <a:rPr lang="en-US" altLang="ko-KR" dirty="0"/>
              <a:t>(system catalog)</a:t>
            </a:r>
            <a:r>
              <a:rPr lang="ko-KR" altLang="en-US" dirty="0"/>
              <a:t>라고도 함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데이터베이스에 저장되는 데이터에 관한 정보</a:t>
            </a:r>
            <a:r>
              <a:rPr lang="en-US" altLang="ko-KR" dirty="0"/>
              <a:t>, </a:t>
            </a:r>
            <a:r>
              <a:rPr lang="ko-KR" altLang="en-US" dirty="0"/>
              <a:t>즉 메타 데이터를 유지하는 시스템 데이터베이스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메타 데이터</a:t>
            </a:r>
            <a:r>
              <a:rPr lang="en-US" altLang="ko-KR" dirty="0"/>
              <a:t>(meta data) : </a:t>
            </a:r>
            <a:r>
              <a:rPr lang="ko-KR" altLang="en-US" dirty="0"/>
              <a:t>데이터에 대한 데이터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스키마</a:t>
            </a:r>
            <a:r>
              <a:rPr lang="en-US" altLang="ko-KR" dirty="0"/>
              <a:t>, </a:t>
            </a:r>
            <a:r>
              <a:rPr lang="ko-KR" altLang="en-US" dirty="0"/>
              <a:t>사상 정보</a:t>
            </a:r>
            <a:r>
              <a:rPr lang="en-US" altLang="ko-KR" dirty="0"/>
              <a:t>, </a:t>
            </a:r>
            <a:r>
              <a:rPr lang="ko-KR" altLang="en-US" dirty="0"/>
              <a:t>다양한 제약조건 등을 저장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데이터베이스 관리 시스템이 스스로 생성하고 유지함 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일반 사용자도 접근이 가능하지만 </a:t>
            </a:r>
            <a:r>
              <a:rPr lang="ko-KR" altLang="en-US" dirty="0" smtClean="0"/>
              <a:t>저장 내용을 검색만 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2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디렉터리</a:t>
            </a:r>
            <a:r>
              <a:rPr lang="en-US" altLang="ko-KR" dirty="0"/>
              <a:t>(data directory)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데이터 사전에 있는 데이터에 실제로 접근하는 데 필요한 위치 정보를 </a:t>
            </a:r>
            <a:br>
              <a:rPr lang="ko-KR" altLang="en-US" dirty="0"/>
            </a:br>
            <a:r>
              <a:rPr lang="ko-KR" altLang="en-US" dirty="0"/>
              <a:t>저장하는 시스템 데이터베이스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일반 사용자의 접근은 허용되지 않음</a:t>
            </a:r>
          </a:p>
          <a:p>
            <a:endParaRPr lang="ko-KR" altLang="en-US" dirty="0"/>
          </a:p>
          <a:p>
            <a:r>
              <a:rPr lang="ko-KR" altLang="en-US" dirty="0"/>
              <a:t>사용자 데이터베이스</a:t>
            </a:r>
            <a:r>
              <a:rPr lang="en-US" altLang="ko-KR" dirty="0"/>
              <a:t>(user database)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사용자가 실제로 이용하는 데이터가 저장되어 있는 일반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15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ko-KR" altLang="en-US" dirty="0"/>
              <a:t>데이터베이스 사용자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데이터베이스를 이용하기 위해 접근하는 모든 사람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이용 목적에 </a:t>
            </a:r>
            <a:r>
              <a:rPr lang="ko-KR" altLang="en-US" dirty="0" smtClean="0"/>
              <a:t>따라 구분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데이터베이스 </a:t>
            </a:r>
            <a:r>
              <a:rPr lang="ko-KR" altLang="en-US" dirty="0"/>
              <a:t>관리자</a:t>
            </a:r>
            <a:r>
              <a:rPr lang="en-US" altLang="ko-KR" dirty="0"/>
              <a:t>, </a:t>
            </a:r>
            <a:r>
              <a:rPr lang="ko-KR" altLang="en-US" dirty="0"/>
              <a:t>최종 사용자</a:t>
            </a:r>
            <a:r>
              <a:rPr lang="en-US" altLang="ko-KR" dirty="0"/>
              <a:t>, </a:t>
            </a:r>
            <a:r>
              <a:rPr lang="ko-KR" altLang="en-US" dirty="0"/>
              <a:t>응용 </a:t>
            </a:r>
            <a:r>
              <a:rPr lang="ko-KR" altLang="en-US" dirty="0" smtClean="0"/>
              <a:t>프로그래머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55" y="3049237"/>
            <a:ext cx="4590510" cy="38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데이터베이스 관리자</a:t>
            </a:r>
            <a:r>
              <a:rPr lang="en-US" altLang="ko-KR" dirty="0"/>
              <a:t>(DBA; </a:t>
            </a:r>
            <a:r>
              <a:rPr lang="en-US" altLang="ko-KR" dirty="0" err="1"/>
              <a:t>DataBase</a:t>
            </a:r>
            <a:r>
              <a:rPr lang="en-US" altLang="ko-KR" dirty="0"/>
              <a:t> Administrator)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데이터베이스 시스템을 </a:t>
            </a:r>
            <a:r>
              <a:rPr lang="ko-KR" altLang="en-US" dirty="0" smtClean="0"/>
              <a:t>운영 및 관리하는 </a:t>
            </a:r>
            <a:r>
              <a:rPr lang="ko-KR" altLang="en-US" dirty="0"/>
              <a:t>사람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주로 데이터 </a:t>
            </a:r>
            <a:r>
              <a:rPr lang="ko-KR" altLang="en-US" dirty="0" err="1"/>
              <a:t>정의어와</a:t>
            </a:r>
            <a:r>
              <a:rPr lang="ko-KR" altLang="en-US" dirty="0"/>
              <a:t> 데이터 </a:t>
            </a:r>
            <a:r>
              <a:rPr lang="ko-KR" altLang="en-US" dirty="0" err="1"/>
              <a:t>제어어를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주요 업무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데이터베이스 구성 요소 선정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데이터베이스 스키마 정의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물리적 저장 구조와 접근 방법 결정</a:t>
            </a:r>
          </a:p>
          <a:p>
            <a:pPr lvl="2">
              <a:lnSpc>
                <a:spcPct val="120000"/>
              </a:lnSpc>
            </a:pPr>
            <a:r>
              <a:rPr lang="ko-KR" altLang="en-US" dirty="0" err="1"/>
              <a:t>무결성</a:t>
            </a:r>
            <a:r>
              <a:rPr lang="ko-KR" altLang="en-US" dirty="0"/>
              <a:t> 유지를 위한 제약조건 정의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보안 및 접근 권한 정책 결정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백업 및 회복 기법 정의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시스템 데이터베이스 관리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시스템 성능 감시 및 성능 분석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데이터베이스 재구성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7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87079" y="1538790"/>
            <a:ext cx="5040932" cy="43088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데이터베이스 </a:t>
            </a:r>
            <a:r>
              <a:rPr lang="ko-KR" altLang="en-US" sz="4000" dirty="0">
                <a:latin typeface="HY견고딕" pitchFamily="18" charset="-127"/>
                <a:ea typeface="HY견고딕" pitchFamily="18" charset="-127"/>
              </a:rPr>
              <a:t>시스템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endParaRPr lang="en-US" altLang="ko-KR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268288"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01</a:t>
            </a:r>
            <a:r>
              <a:rPr lang="en-US" altLang="ko-KR" sz="2000" b="1" dirty="0" smtClean="0">
                <a:solidFill>
                  <a:srgbClr val="64515B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데이터베이스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시스템의 정의</a:t>
            </a:r>
          </a:p>
          <a:p>
            <a:pPr marL="268288"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02</a:t>
            </a:r>
            <a:r>
              <a:rPr lang="en-US" altLang="ko-KR" sz="2000" b="1" dirty="0" smtClean="0">
                <a:solidFill>
                  <a:srgbClr val="64515B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데이터베이스의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구조</a:t>
            </a:r>
          </a:p>
          <a:p>
            <a:pPr marL="268288"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03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데이터베이스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사용자</a:t>
            </a:r>
          </a:p>
          <a:p>
            <a:pPr marL="268288"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04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언어</a:t>
            </a:r>
          </a:p>
          <a:p>
            <a:pPr marL="268288" lv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</a:pPr>
            <a:r>
              <a:rPr lang="en-US" altLang="ko-KR" sz="2000" b="1" dirty="0" smtClean="0">
                <a:solidFill>
                  <a:srgbClr val="056A9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05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데이터베이스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관리 시스템의 구성</a:t>
            </a:r>
          </a:p>
        </p:txBody>
      </p:sp>
    </p:spTree>
    <p:extLst>
      <p:ext uri="{BB962C8B-B14F-4D97-AF65-F5344CB8AC3E}">
        <p14:creationId xmlns:p14="http://schemas.microsoft.com/office/powerpoint/2010/main" val="4115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75025" cy="5543705"/>
          </a:xfrm>
        </p:spPr>
        <p:txBody>
          <a:bodyPr/>
          <a:lstStyle/>
          <a:p>
            <a:r>
              <a:rPr lang="ko-KR" altLang="en-US" dirty="0"/>
              <a:t>최종 사용자</a:t>
            </a:r>
            <a:r>
              <a:rPr lang="en-US" altLang="ko-KR" dirty="0"/>
              <a:t>(end user)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데이터베이스에 </a:t>
            </a:r>
            <a:r>
              <a:rPr lang="ko-KR" altLang="en-US" dirty="0"/>
              <a:t>접근하여 </a:t>
            </a:r>
            <a:r>
              <a:rPr lang="ko-KR" altLang="en-US" dirty="0" smtClean="0"/>
              <a:t>데이터를 조작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·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·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·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)</a:t>
            </a:r>
            <a:r>
              <a:rPr lang="ko-KR" altLang="en-US" spc="-150" dirty="0" smtClean="0"/>
              <a:t>하는 </a:t>
            </a:r>
            <a:r>
              <a:rPr lang="ko-KR" altLang="en-US" spc="-150" dirty="0"/>
              <a:t>사람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주로 데이터 </a:t>
            </a:r>
            <a:r>
              <a:rPr lang="ko-KR" altLang="en-US" dirty="0" err="1"/>
              <a:t>조작어를</a:t>
            </a:r>
            <a:r>
              <a:rPr lang="ko-KR" altLang="en-US" dirty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캐주얼 사용자와 초보 사용자로 구분</a:t>
            </a:r>
          </a:p>
          <a:p>
            <a:endParaRPr lang="ko-KR" altLang="en-US" dirty="0"/>
          </a:p>
          <a:p>
            <a:r>
              <a:rPr lang="ko-KR" altLang="en-US" dirty="0"/>
              <a:t>응용 프로그래머</a:t>
            </a:r>
            <a:r>
              <a:rPr lang="en-US" altLang="ko-KR" dirty="0"/>
              <a:t>(application programmer)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데이터 언어를 삽입하여 응용 프로그램을 작성하는 사람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주로 데이터 </a:t>
            </a:r>
            <a:r>
              <a:rPr lang="ko-KR" altLang="en-US" dirty="0" err="1"/>
              <a:t>조작어를</a:t>
            </a:r>
            <a:r>
              <a:rPr lang="ko-KR" altLang="en-US" dirty="0"/>
              <a:t> 이</a:t>
            </a:r>
            <a:r>
              <a:rPr lang="ko-KR" altLang="en-US" dirty="0" smtClean="0"/>
              <a:t>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36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데이터베이스 사용자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84" y="1418493"/>
            <a:ext cx="5736633" cy="453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730021" cy="5543705"/>
          </a:xfrm>
        </p:spPr>
        <p:txBody>
          <a:bodyPr/>
          <a:lstStyle/>
          <a:p>
            <a:r>
              <a:rPr lang="ko-KR" altLang="en-US" dirty="0"/>
              <a:t>데이터 언어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사용자와 데이터베이스 관리 시스템 간의 통신 수단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사용 목적에 따라 데이터 </a:t>
            </a:r>
            <a:r>
              <a:rPr lang="ko-KR" altLang="en-US" dirty="0" err="1"/>
              <a:t>정의어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제어어로</a:t>
            </a:r>
            <a:r>
              <a:rPr lang="ko-KR" altLang="en-US" dirty="0"/>
              <a:t>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295" y="2663915"/>
            <a:ext cx="5851410" cy="40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9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685015" cy="5543705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(DDL; Data Definition Language)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스키마를 정의하거나</a:t>
            </a:r>
            <a:r>
              <a:rPr lang="en-US" altLang="ko-KR" dirty="0"/>
              <a:t>, </a:t>
            </a:r>
            <a:r>
              <a:rPr lang="ko-KR" altLang="en-US" dirty="0"/>
              <a:t>수정 또는 삭제하기 위해 사용</a:t>
            </a:r>
          </a:p>
          <a:p>
            <a:pPr>
              <a:spcBef>
                <a:spcPts val="2400"/>
              </a:spcBef>
            </a:pP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(DML; Data Manipulation Language)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데이터의 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</a:t>
            </a:r>
            <a:r>
              <a:rPr lang="en-US" altLang="ko-KR" dirty="0"/>
              <a:t>·</a:t>
            </a:r>
            <a:r>
              <a:rPr lang="ko-KR" altLang="en-US" dirty="0"/>
              <a:t>검색 등의 처리를 요구하기 위해 사용</a:t>
            </a:r>
          </a:p>
          <a:p>
            <a:pPr lvl="1">
              <a:lnSpc>
                <a:spcPct val="140000"/>
              </a:lnSpc>
            </a:pPr>
            <a:r>
              <a:rPr lang="ko-KR" altLang="en-US" dirty="0"/>
              <a:t>절차적 데이터 </a:t>
            </a:r>
            <a:r>
              <a:rPr lang="ko-KR" altLang="en-US" dirty="0" err="1"/>
              <a:t>조작어와</a:t>
            </a:r>
            <a:r>
              <a:rPr lang="ko-KR" altLang="en-US" dirty="0"/>
              <a:t> 비절차적 데이터 조작어로 구분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절차적 데이터 </a:t>
            </a:r>
            <a:r>
              <a:rPr lang="ko-KR" altLang="en-US" dirty="0" err="1"/>
              <a:t>조작어</a:t>
            </a:r>
            <a:r>
              <a:rPr lang="en-US" altLang="ko-KR" dirty="0"/>
              <a:t>(procedural DML)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사용자가 어떤</a:t>
            </a:r>
            <a:r>
              <a:rPr lang="en-US" altLang="ko-KR" dirty="0"/>
              <a:t>(what) </a:t>
            </a:r>
            <a:r>
              <a:rPr lang="ko-KR" altLang="en-US" dirty="0"/>
              <a:t>데이터를 원하고 그 데이터를 </a:t>
            </a:r>
            <a:r>
              <a:rPr lang="ko-KR" altLang="en-US" dirty="0" smtClean="0"/>
              <a:t>얻으려면 </a:t>
            </a:r>
            <a:r>
              <a:rPr lang="ko-KR" altLang="en-US" dirty="0"/>
              <a:t>어떻게</a:t>
            </a:r>
            <a:r>
              <a:rPr lang="en-US" altLang="ko-KR" dirty="0"/>
              <a:t>(how) </a:t>
            </a:r>
            <a:r>
              <a:rPr lang="ko-KR" altLang="en-US" dirty="0"/>
              <a:t>처리해야 하는지도 설명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비절차적 데이터 </a:t>
            </a:r>
            <a:r>
              <a:rPr lang="ko-KR" altLang="en-US" dirty="0" err="1"/>
              <a:t>조작어</a:t>
            </a:r>
            <a:r>
              <a:rPr lang="en-US" altLang="ko-KR" dirty="0"/>
              <a:t>(nonprocedural DML)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사용자가 어떤</a:t>
            </a:r>
            <a:r>
              <a:rPr lang="en-US" altLang="ko-KR" dirty="0"/>
              <a:t>(what) </a:t>
            </a:r>
            <a:r>
              <a:rPr lang="ko-KR" altLang="en-US" dirty="0"/>
              <a:t>데이터를 </a:t>
            </a:r>
            <a:r>
              <a:rPr lang="ko-KR" altLang="en-US" dirty="0" err="1"/>
              <a:t>원하는지만</a:t>
            </a:r>
            <a:r>
              <a:rPr lang="ko-KR" altLang="en-US" dirty="0"/>
              <a:t> 설명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선언적 언어</a:t>
            </a:r>
            <a:r>
              <a:rPr lang="en-US" altLang="ko-KR" dirty="0"/>
              <a:t>(declarative language)</a:t>
            </a:r>
            <a:r>
              <a:rPr lang="ko-KR" altLang="en-US" dirty="0"/>
              <a:t>라고도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52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데이터 언어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52" y="908720"/>
            <a:ext cx="6546497" cy="58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1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데이터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en-US" altLang="ko-KR" dirty="0"/>
              <a:t>(DCL; Data Control Language)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내부적으로 필요한 규칙이나 기법을 정의하기 위해 사용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사용 목적</a:t>
            </a:r>
          </a:p>
          <a:p>
            <a:pPr lvl="3">
              <a:lnSpc>
                <a:spcPct val="140000"/>
              </a:lnSpc>
            </a:pPr>
            <a:r>
              <a:rPr lang="ko-KR" altLang="en-US" dirty="0" err="1"/>
              <a:t>무결성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정확하고 유효한 데이터만 유지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보안 </a:t>
            </a:r>
            <a:r>
              <a:rPr lang="en-US" altLang="ko-KR" dirty="0"/>
              <a:t>: </a:t>
            </a:r>
            <a:r>
              <a:rPr lang="ko-KR" altLang="en-US" dirty="0" err="1"/>
              <a:t>허가받지</a:t>
            </a:r>
            <a:r>
              <a:rPr lang="ko-KR" altLang="en-US" dirty="0"/>
              <a:t> 않은 사용자의 데이터 접근 차단</a:t>
            </a:r>
            <a:r>
              <a:rPr lang="en-US" altLang="ko-KR" dirty="0"/>
              <a:t>, </a:t>
            </a:r>
            <a:r>
              <a:rPr lang="ko-KR" altLang="en-US" dirty="0"/>
              <a:t>허가된 </a:t>
            </a:r>
            <a:r>
              <a:rPr lang="ko-KR" altLang="en-US" dirty="0" smtClean="0"/>
              <a:t>사용자에게 </a:t>
            </a:r>
            <a:r>
              <a:rPr lang="ko-KR" altLang="en-US" dirty="0"/>
              <a:t>권한 부여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회복 </a:t>
            </a:r>
            <a:r>
              <a:rPr lang="en-US" altLang="ko-KR" dirty="0"/>
              <a:t>: </a:t>
            </a:r>
            <a:r>
              <a:rPr lang="ko-KR" altLang="en-US" dirty="0"/>
              <a:t>장애가 발생해도 데이터 일관성 유지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동시성 제어 </a:t>
            </a:r>
            <a:r>
              <a:rPr lang="en-US" altLang="ko-KR" dirty="0"/>
              <a:t>: </a:t>
            </a:r>
            <a:r>
              <a:rPr lang="ko-KR" altLang="en-US" dirty="0" smtClean="0"/>
              <a:t>데이터 동시 </a:t>
            </a:r>
            <a:r>
              <a:rPr lang="ko-KR" altLang="en-US" dirty="0"/>
              <a:t>공유 </a:t>
            </a:r>
            <a:r>
              <a:rPr lang="ko-KR" altLang="en-US" dirty="0" smtClean="0"/>
              <a:t>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1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데이터베이스 관리 시스템의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데이터베이스 관리와 사용자의 데이터 처리 요구 수행</a:t>
            </a:r>
          </a:p>
          <a:p>
            <a:pPr lvl="1">
              <a:spcBef>
                <a:spcPts val="1200"/>
              </a:spcBef>
            </a:pPr>
            <a:r>
              <a:rPr lang="ko-KR" altLang="en-US" dirty="0"/>
              <a:t>주요 구성 요소</a:t>
            </a:r>
          </a:p>
          <a:p>
            <a:pPr lvl="2">
              <a:lnSpc>
                <a:spcPct val="140000"/>
              </a:lnSpc>
            </a:pPr>
            <a:r>
              <a:rPr lang="ko-KR" altLang="en-US" dirty="0"/>
              <a:t>질의 처리기</a:t>
            </a:r>
            <a:r>
              <a:rPr lang="en-US" altLang="ko-KR" dirty="0"/>
              <a:t>(query processor)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사용자의 데이터 처리 요구를 해석하여 처리</a:t>
            </a:r>
          </a:p>
          <a:p>
            <a:pPr lvl="3">
              <a:lnSpc>
                <a:spcPct val="140000"/>
              </a:lnSpc>
            </a:pPr>
            <a:r>
              <a:rPr lang="en-US" altLang="ko-KR" dirty="0"/>
              <a:t>DDL </a:t>
            </a:r>
            <a:r>
              <a:rPr lang="ko-KR" altLang="en-US" dirty="0"/>
              <a:t>컴파일러</a:t>
            </a:r>
            <a:r>
              <a:rPr lang="en-US" altLang="ko-KR" dirty="0"/>
              <a:t>, DML </a:t>
            </a:r>
            <a:r>
              <a:rPr lang="ko-KR" altLang="en-US" dirty="0" err="1"/>
              <a:t>프리</a:t>
            </a:r>
            <a:r>
              <a:rPr lang="ko-KR" altLang="en-US" dirty="0"/>
              <a:t> 컴파일러</a:t>
            </a:r>
            <a:r>
              <a:rPr lang="en-US" altLang="ko-KR" dirty="0"/>
              <a:t>, DML </a:t>
            </a:r>
            <a:r>
              <a:rPr lang="ko-KR" altLang="en-US" dirty="0"/>
              <a:t>컴파일러</a:t>
            </a:r>
            <a:r>
              <a:rPr lang="en-US" altLang="ko-KR" dirty="0"/>
              <a:t>, </a:t>
            </a:r>
            <a:r>
              <a:rPr lang="ko-KR" altLang="en-US" dirty="0"/>
              <a:t>런타임 데이터베이스 처리기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트랜잭션 관리자 등을 포함</a:t>
            </a:r>
          </a:p>
          <a:p>
            <a:pPr lvl="2">
              <a:lnSpc>
                <a:spcPct val="140000"/>
              </a:lnSpc>
              <a:spcBef>
                <a:spcPts val="600"/>
              </a:spcBef>
            </a:pPr>
            <a:r>
              <a:rPr lang="ko-KR" altLang="en-US" dirty="0"/>
              <a:t>저장 데이터 관리자</a:t>
            </a:r>
            <a:r>
              <a:rPr lang="en-US" altLang="ko-KR" dirty="0"/>
              <a:t>(stored data manager)</a:t>
            </a:r>
          </a:p>
          <a:p>
            <a:pPr lvl="3">
              <a:lnSpc>
                <a:spcPct val="140000"/>
              </a:lnSpc>
            </a:pPr>
            <a:r>
              <a:rPr lang="ko-KR" altLang="en-US" dirty="0"/>
              <a:t>디스크에 저장된 </a:t>
            </a:r>
            <a:r>
              <a:rPr lang="ko-KR" altLang="en-US" dirty="0" smtClean="0"/>
              <a:t>데이터베이스와 </a:t>
            </a:r>
            <a:r>
              <a:rPr lang="ko-KR" altLang="en-US" dirty="0"/>
              <a:t>데이터 사전을 </a:t>
            </a:r>
            <a:r>
              <a:rPr lang="ko-KR" altLang="en-US" dirty="0" smtClean="0"/>
              <a:t>관리하고 접근함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207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데이터베이스 관리 시스템의 구성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842030" y="2978950"/>
            <a:ext cx="5400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00" y="1097555"/>
            <a:ext cx="6396000" cy="55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4146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1061610" y="5004175"/>
            <a:ext cx="7154845" cy="17638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400" dirty="0">
                <a:latin typeface="+mn-lt"/>
                <a:ea typeface="맑은 고딕" pitchFamily="50" charset="-127"/>
              </a:rPr>
              <a:t>데이터베이스</a:t>
            </a:r>
            <a:r>
              <a:rPr lang="en-US" altLang="ko-KR" sz="1400" dirty="0">
                <a:latin typeface="+mn-lt"/>
                <a:ea typeface="맑은 고딕" pitchFamily="50" charset="-127"/>
              </a:rPr>
              <a:t>, </a:t>
            </a:r>
            <a:r>
              <a:rPr lang="ko-KR" altLang="en-US" sz="1400" dirty="0">
                <a:latin typeface="+mn-lt"/>
                <a:ea typeface="맑은 고딕" pitchFamily="50" charset="-127"/>
              </a:rPr>
              <a:t>데이터베이스 관리 시스템</a:t>
            </a:r>
            <a:r>
              <a:rPr lang="en-US" altLang="ko-KR" sz="1400" dirty="0">
                <a:latin typeface="+mn-lt"/>
                <a:ea typeface="맑은 고딕" pitchFamily="50" charset="-127"/>
              </a:rPr>
              <a:t>, </a:t>
            </a:r>
            <a:r>
              <a:rPr lang="ko-KR" altLang="en-US" sz="1400" dirty="0">
                <a:latin typeface="+mn-lt"/>
                <a:ea typeface="맑은 고딕" pitchFamily="50" charset="-127"/>
              </a:rPr>
              <a:t>데이터베이스 시스템의 차이를 이해한다</a:t>
            </a:r>
            <a:r>
              <a:rPr lang="en-US" altLang="ko-KR" sz="1400" dirty="0">
                <a:latin typeface="+mn-lt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400" dirty="0" smtClean="0">
                <a:latin typeface="+mn-lt"/>
                <a:ea typeface="맑은 고딕" pitchFamily="50" charset="-127"/>
              </a:rPr>
              <a:t>데이터베이스 </a:t>
            </a:r>
            <a:r>
              <a:rPr lang="ko-KR" altLang="en-US" sz="1400" dirty="0">
                <a:latin typeface="+mn-lt"/>
                <a:ea typeface="맑은 고딕" pitchFamily="50" charset="-127"/>
              </a:rPr>
              <a:t>시스템의 구성 요소를 살펴본다</a:t>
            </a:r>
            <a:r>
              <a:rPr lang="en-US" altLang="ko-KR" sz="1400" dirty="0">
                <a:latin typeface="+mn-lt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400" dirty="0" smtClean="0">
                <a:latin typeface="+mn-lt"/>
                <a:ea typeface="맑은 고딕" pitchFamily="50" charset="-127"/>
              </a:rPr>
              <a:t>데이터베이스 </a:t>
            </a:r>
            <a:r>
              <a:rPr lang="en-US" altLang="ko-KR" sz="1400" dirty="0">
                <a:latin typeface="+mn-lt"/>
                <a:ea typeface="맑은 고딕" pitchFamily="50" charset="-127"/>
              </a:rPr>
              <a:t>3</a:t>
            </a:r>
            <a:r>
              <a:rPr lang="ko-KR" altLang="en-US" sz="1400" dirty="0">
                <a:latin typeface="+mn-lt"/>
                <a:ea typeface="맑은 고딕" pitchFamily="50" charset="-127"/>
              </a:rPr>
              <a:t>단계 구조에서 데이터 독립성의 개념을 실현하는 방법을 이해한다</a:t>
            </a:r>
            <a:r>
              <a:rPr lang="en-US" altLang="ko-KR" sz="1400" dirty="0">
                <a:latin typeface="+mn-lt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400" dirty="0" smtClean="0">
                <a:latin typeface="+mn-lt"/>
                <a:ea typeface="맑은 고딕" pitchFamily="50" charset="-127"/>
              </a:rPr>
              <a:t>데이터 </a:t>
            </a:r>
            <a:r>
              <a:rPr lang="ko-KR" altLang="en-US" sz="1400" dirty="0">
                <a:latin typeface="+mn-lt"/>
                <a:ea typeface="맑은 고딕" pitchFamily="50" charset="-127"/>
              </a:rPr>
              <a:t>언어별 특징을 알아본다</a:t>
            </a:r>
            <a:r>
              <a:rPr lang="en-US" altLang="ko-KR" sz="1400" dirty="0">
                <a:latin typeface="+mn-lt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400" dirty="0" smtClean="0">
                <a:latin typeface="+mn-lt"/>
                <a:ea typeface="맑은 고딕" pitchFamily="50" charset="-127"/>
              </a:rPr>
              <a:t>데이터베이스 </a:t>
            </a:r>
            <a:r>
              <a:rPr lang="ko-KR" altLang="en-US" sz="1400" dirty="0" err="1">
                <a:latin typeface="+mn-lt"/>
                <a:ea typeface="맑은 고딕" pitchFamily="50" charset="-127"/>
              </a:rPr>
              <a:t>사용자별</a:t>
            </a:r>
            <a:r>
              <a:rPr lang="ko-KR" altLang="en-US" sz="1400" dirty="0">
                <a:latin typeface="+mn-lt"/>
                <a:ea typeface="맑은 고딕" pitchFamily="50" charset="-127"/>
              </a:rPr>
              <a:t> 특징을 알아본다</a:t>
            </a:r>
            <a:r>
              <a:rPr lang="en-US" altLang="ko-KR" sz="1400" dirty="0">
                <a:latin typeface="+mn-lt"/>
                <a:ea typeface="맑은 고딕" pitchFamily="50" charset="-127"/>
              </a:rPr>
              <a:t>.</a:t>
            </a:r>
          </a:p>
          <a:p>
            <a:pPr>
              <a:lnSpc>
                <a:spcPct val="120000"/>
              </a:lnSpc>
              <a:buClr>
                <a:srgbClr val="056A9D"/>
              </a:buClr>
              <a:buFont typeface="Wingdings" pitchFamily="2" charset="2"/>
              <a:buChar char="§"/>
            </a:pPr>
            <a:r>
              <a:rPr lang="ko-KR" altLang="en-US" sz="1400" dirty="0" smtClean="0">
                <a:latin typeface="+mn-lt"/>
                <a:ea typeface="맑은 고딕" pitchFamily="50" charset="-127"/>
              </a:rPr>
              <a:t>데이터베이스 </a:t>
            </a:r>
            <a:r>
              <a:rPr lang="ko-KR" altLang="en-US" sz="1400" dirty="0">
                <a:latin typeface="+mn-lt"/>
                <a:ea typeface="맑은 고딕" pitchFamily="50" charset="-127"/>
              </a:rPr>
              <a:t>관리 시스템의 구성을 알아본다</a:t>
            </a:r>
            <a:r>
              <a:rPr lang="en-US" altLang="ko-KR" sz="1400" dirty="0">
                <a:latin typeface="+mn-lt"/>
                <a:ea typeface="맑은 고딕" pitchFamily="50" charset="-127"/>
              </a:rPr>
              <a:t>.</a:t>
            </a:r>
            <a:endParaRPr lang="ko-KR" altLang="en-US" sz="1400" dirty="0">
              <a:latin typeface="+mn-lt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26" y="863715"/>
            <a:ext cx="6378548" cy="409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7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데이터베이스 </a:t>
            </a:r>
            <a:r>
              <a:rPr lang="ko-KR" altLang="en-US" dirty="0"/>
              <a:t>시스템의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/>
              <a:t>데이터베이스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(DBS;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System)</a:t>
            </a:r>
            <a:endParaRPr lang="ko-KR" altLang="en-US" dirty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데이터베이스에 </a:t>
            </a:r>
            <a:r>
              <a:rPr lang="ko-KR" altLang="en-US" dirty="0"/>
              <a:t>데이터를 저장하고</a:t>
            </a:r>
            <a:r>
              <a:rPr lang="en-US" altLang="ko-KR" dirty="0"/>
              <a:t>, </a:t>
            </a:r>
            <a:r>
              <a:rPr lang="ko-KR" altLang="en-US" dirty="0"/>
              <a:t>이를 관리하여 조직에 필요한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</a:t>
            </a:r>
            <a:r>
              <a:rPr lang="ko-KR" altLang="en-US" dirty="0"/>
              <a:t>생성해주는 </a:t>
            </a:r>
            <a:r>
              <a:rPr lang="ko-KR" altLang="en-US" dirty="0" smtClean="0"/>
              <a:t>시스템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2174871"/>
            <a:ext cx="3240360" cy="46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데이터베이스의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 smtClean="0"/>
              <a:t>스키마와 </a:t>
            </a:r>
            <a:r>
              <a:rPr lang="ko-KR" altLang="en-US" dirty="0" err="1"/>
              <a:t>인스턴스</a:t>
            </a:r>
            <a:endParaRPr lang="ko-KR" altLang="en-US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스키마</a:t>
            </a:r>
            <a:r>
              <a:rPr lang="en-US" altLang="ko-KR" dirty="0" smtClean="0"/>
              <a:t>(schema)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데이터베이스에 </a:t>
            </a:r>
            <a:r>
              <a:rPr lang="ko-KR" altLang="en-US" dirty="0"/>
              <a:t>저장되는 데이터 구조와 제약조건을 정의한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인스턴스</a:t>
            </a:r>
            <a:r>
              <a:rPr lang="en-US" altLang="ko-KR" dirty="0" smtClean="0"/>
              <a:t>(instance)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스키마에 </a:t>
            </a:r>
            <a:r>
              <a:rPr lang="ko-KR" altLang="en-US" dirty="0"/>
              <a:t>따라 데이터베이스에 실제로 저장된 </a:t>
            </a:r>
            <a:r>
              <a:rPr lang="ko-KR" altLang="en-US" dirty="0" smtClean="0"/>
              <a:t>값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5" y="3879050"/>
            <a:ext cx="7363136" cy="18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>
          <a:xfrm>
            <a:off x="297474" y="1140544"/>
            <a:ext cx="8846525" cy="554370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미국 표준화 기관인 </a:t>
            </a:r>
            <a:r>
              <a:rPr lang="en-US" altLang="ko-KR" dirty="0"/>
              <a:t>ANSI/SPARC</a:t>
            </a:r>
            <a:r>
              <a:rPr lang="ko-KR" altLang="en-US" dirty="0"/>
              <a:t>에서 제안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데이터베이스를 쉽게 이해하고 이용할 수 있도록 하나의 데이터베이스를 관점에 따라 세 단계로 나눈 것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외부 단계</a:t>
            </a:r>
            <a:r>
              <a:rPr lang="en-US" altLang="ko-KR" dirty="0"/>
              <a:t>(external level) : </a:t>
            </a:r>
            <a:r>
              <a:rPr lang="ko-KR" altLang="en-US" dirty="0"/>
              <a:t>개별 사용자 관점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개념 단계</a:t>
            </a:r>
            <a:r>
              <a:rPr lang="en-US" altLang="ko-KR" dirty="0"/>
              <a:t>(conceptual level) : </a:t>
            </a:r>
            <a:r>
              <a:rPr lang="ko-KR" altLang="en-US" dirty="0"/>
              <a:t>조직 전체의 관점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내부 단계</a:t>
            </a:r>
            <a:r>
              <a:rPr lang="en-US" altLang="ko-KR" dirty="0"/>
              <a:t>(internal level) : </a:t>
            </a:r>
            <a:r>
              <a:rPr lang="ko-KR" altLang="en-US" dirty="0" smtClean="0"/>
              <a:t>저장 </a:t>
            </a:r>
            <a:r>
              <a:rPr lang="ko-KR" altLang="en-US" dirty="0"/>
              <a:t>장치의 관점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/>
              <a:t>각 단계별로 다른 추상화</a:t>
            </a:r>
            <a:r>
              <a:rPr lang="en-US" altLang="ko-KR" dirty="0"/>
              <a:t>(abstraction) </a:t>
            </a:r>
            <a:r>
              <a:rPr lang="ko-KR" altLang="en-US" dirty="0"/>
              <a:t>제공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내부 단계에서 외부 단계로 갈수록 추상화 레벨이 </a:t>
            </a:r>
            <a:r>
              <a:rPr lang="ko-KR" altLang="en-US" dirty="0" smtClean="0"/>
              <a:t>높아짐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8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28" y="989770"/>
            <a:ext cx="5437345" cy="570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4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86" y="971123"/>
            <a:ext cx="5514228" cy="568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데이터베이스의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 데이터베이스 구조 </a:t>
            </a:r>
            <a:r>
              <a:rPr lang="en-US" altLang="ko-KR" dirty="0"/>
              <a:t>: </a:t>
            </a:r>
            <a:r>
              <a:rPr lang="ko-KR" altLang="en-US" dirty="0"/>
              <a:t>외부 </a:t>
            </a:r>
            <a:r>
              <a:rPr lang="ko-KR" altLang="en-US" dirty="0" smtClean="0"/>
              <a:t>단계</a:t>
            </a:r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데이터베이스를 </a:t>
            </a:r>
            <a:r>
              <a:rPr lang="ko-KR" altLang="en-US" dirty="0"/>
              <a:t>개별 사용자 관점에서 </a:t>
            </a:r>
            <a:r>
              <a:rPr lang="ko-KR" altLang="en-US" dirty="0" smtClean="0"/>
              <a:t>이해하고 </a:t>
            </a:r>
            <a:r>
              <a:rPr lang="ko-KR" altLang="en-US" dirty="0"/>
              <a:t>표현하는 단계</a:t>
            </a:r>
          </a:p>
          <a:p>
            <a:pPr lvl="1">
              <a:lnSpc>
                <a:spcPct val="130000"/>
              </a:lnSpc>
              <a:spcBef>
                <a:spcPts val="1200"/>
              </a:spcBef>
            </a:pPr>
            <a:r>
              <a:rPr lang="ko-KR" altLang="en-US" dirty="0" smtClean="0"/>
              <a:t>하나의 데이터베이스에 </a:t>
            </a:r>
            <a:r>
              <a:rPr lang="ko-KR" altLang="en-US" dirty="0"/>
              <a:t>외부 스키마가 여러 개 존재할 수 있음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외부 스키마</a:t>
            </a:r>
            <a:r>
              <a:rPr lang="en-US" altLang="ko-KR" dirty="0"/>
              <a:t>(external schema)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외부 단계에서 사용자에게 필요한 데이터베이스를 정의한 것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각 사용자가 생각하는 데이터베이스의 모습</a:t>
            </a:r>
            <a:r>
              <a:rPr lang="en-US" altLang="ko-KR" dirty="0"/>
              <a:t>, </a:t>
            </a:r>
            <a:r>
              <a:rPr lang="ko-KR" altLang="en-US" dirty="0"/>
              <a:t>즉 논리적 구조로 사용자마다 다름</a:t>
            </a:r>
          </a:p>
          <a:p>
            <a:pPr lvl="3">
              <a:lnSpc>
                <a:spcPct val="150000"/>
              </a:lnSpc>
            </a:pPr>
            <a:r>
              <a:rPr lang="ko-KR" altLang="en-US" dirty="0"/>
              <a:t>서브 스키마</a:t>
            </a:r>
            <a:r>
              <a:rPr lang="en-US" altLang="ko-KR" dirty="0"/>
              <a:t>(sub schema)</a:t>
            </a:r>
            <a:r>
              <a:rPr lang="ko-KR" altLang="en-US" dirty="0"/>
              <a:t>라고도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03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heme/theme1.xml><?xml version="1.0" encoding="utf-8"?>
<a:theme xmlns:a="http://schemas.openxmlformats.org/drawingml/2006/main" name="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1066</Words>
  <Application>Microsoft Office PowerPoint</Application>
  <PresentationFormat>화면 슬라이드 쇼(4:3)</PresentationFormat>
  <Paragraphs>163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HY견고딕</vt:lpstr>
      <vt:lpstr>HY견명조</vt:lpstr>
      <vt:lpstr>HY헤드라인M</vt:lpstr>
      <vt:lpstr>맑은 고딕</vt:lpstr>
      <vt:lpstr>Arial</vt:lpstr>
      <vt:lpstr>Times New Roman</vt:lpstr>
      <vt:lpstr>Verdana</vt:lpstr>
      <vt:lpstr>Wingdings</vt:lpstr>
      <vt:lpstr>유닉스</vt:lpstr>
      <vt:lpstr>PowerPoint 프레젠테이션</vt:lpstr>
      <vt:lpstr>PowerPoint 프레젠테이션</vt:lpstr>
      <vt:lpstr>학습목표</vt:lpstr>
      <vt:lpstr>01 데이터베이스 시스템의 정의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02 데이터베이스의 구조</vt:lpstr>
      <vt:lpstr>03 데이터베이스 사용자</vt:lpstr>
      <vt:lpstr>03 데이터베이스 사용자</vt:lpstr>
      <vt:lpstr>03 데이터베이스 사용자</vt:lpstr>
      <vt:lpstr>03 데이터베이스 사용자</vt:lpstr>
      <vt:lpstr>04 데이터 언어</vt:lpstr>
      <vt:lpstr>04 데이터 언어</vt:lpstr>
      <vt:lpstr>04 데이터 언어</vt:lpstr>
      <vt:lpstr>04 데이터 언어</vt:lpstr>
      <vt:lpstr>05 데이터베이스 관리 시스템의 구성</vt:lpstr>
      <vt:lpstr>05 데이터베이스 관리 시스템의 구성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user</cp:lastModifiedBy>
  <cp:revision>218</cp:revision>
  <dcterms:created xsi:type="dcterms:W3CDTF">2012-07-23T02:34:37Z</dcterms:created>
  <dcterms:modified xsi:type="dcterms:W3CDTF">2022-02-25T06:35:43Z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