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540" r:id="rId2"/>
    <p:sldId id="440" r:id="rId3"/>
    <p:sldId id="448" r:id="rId4"/>
    <p:sldId id="516" r:id="rId5"/>
    <p:sldId id="518" r:id="rId6"/>
    <p:sldId id="517" r:id="rId7"/>
    <p:sldId id="519" r:id="rId8"/>
    <p:sldId id="520" r:id="rId9"/>
    <p:sldId id="491" r:id="rId10"/>
    <p:sldId id="492" r:id="rId11"/>
    <p:sldId id="522" r:id="rId12"/>
    <p:sldId id="523" r:id="rId13"/>
    <p:sldId id="524" r:id="rId14"/>
    <p:sldId id="521" r:id="rId15"/>
    <p:sldId id="526" r:id="rId16"/>
    <p:sldId id="527" r:id="rId17"/>
    <p:sldId id="528" r:id="rId18"/>
    <p:sldId id="529" r:id="rId19"/>
    <p:sldId id="530" r:id="rId20"/>
    <p:sldId id="531" r:id="rId21"/>
    <p:sldId id="533" r:id="rId22"/>
    <p:sldId id="532" r:id="rId23"/>
    <p:sldId id="525" r:id="rId24"/>
    <p:sldId id="534" r:id="rId25"/>
    <p:sldId id="536" r:id="rId26"/>
    <p:sldId id="537" r:id="rId27"/>
    <p:sldId id="538" r:id="rId28"/>
    <p:sldId id="539" r:id="rId29"/>
    <p:sldId id="45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00FF"/>
    <a:srgbClr val="056A9D"/>
    <a:srgbClr val="FBEEED"/>
    <a:srgbClr val="CCFF99"/>
    <a:srgbClr val="401254"/>
    <a:srgbClr val="210E30"/>
    <a:srgbClr val="653F35"/>
    <a:srgbClr val="4F784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15" d="100"/>
          <a:sy n="115" d="100"/>
        </p:scale>
        <p:origin x="157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microsoft.com/office/2007/relationships/hdphoto" Target="../media/hdphoto1.wdp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(3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8" y="703737"/>
            <a:ext cx="1237443" cy="2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9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u"/>
              <a:defRPr sz="2400" b="1" baseline="0">
                <a:solidFill>
                  <a:srgbClr val="056A9D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chemeClr val="tx2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buClr>
                <a:schemeClr val="accent5">
                  <a:lumMod val="60000"/>
                  <a:lumOff val="40000"/>
                </a:schemeClr>
              </a:buCl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0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3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5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17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76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0" r:id="rId3"/>
    <p:sldLayoutId id="2147483701" r:id="rId4"/>
    <p:sldLayoutId id="2147483703" r:id="rId5"/>
  </p:sldLayoutIdLst>
  <p:txStyles>
    <p:titleStyle>
      <a:lvl1pPr algn="ctr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chemeClr val="tx2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</a:t>
            </a:r>
            <a:r>
              <a:rPr kumimoji="0" lang="ko-KR" altLang="en-US" sz="1400" b="1" dirty="0" smtClean="0">
                <a:solidFill>
                  <a:srgbClr val="FF0000"/>
                </a:solidFill>
                <a:ea typeface="맑은 고딕" pitchFamily="50" charset="-127"/>
              </a:rPr>
              <a:t>안내</a:t>
            </a:r>
            <a:endParaRPr kumimoji="0" lang="en-US" altLang="ko-KR" sz="1400" b="1" dirty="0">
              <a:solidFill>
                <a:srgbClr val="FF0000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2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088740"/>
            <a:ext cx="8775025" cy="5543705"/>
          </a:xfrm>
        </p:spPr>
        <p:txBody>
          <a:bodyPr>
            <a:normAutofit fontScale="92500"/>
          </a:bodyPr>
          <a:lstStyle/>
          <a:p>
            <a:r>
              <a:rPr lang="ko-KR" altLang="en-US" sz="2600" dirty="0" smtClean="0"/>
              <a:t>객체 권한 부여 </a:t>
            </a:r>
            <a:r>
              <a:rPr lang="en-US" altLang="ko-KR" sz="2600" dirty="0" smtClean="0"/>
              <a:t>: GRANT </a:t>
            </a:r>
            <a:r>
              <a:rPr lang="ko-KR" altLang="en-US" sz="2600" dirty="0" smtClean="0"/>
              <a:t>문</a:t>
            </a:r>
            <a:endParaRPr lang="en-US" altLang="ko-KR" sz="2600" dirty="0" smtClean="0"/>
          </a:p>
          <a:p>
            <a:pPr lvl="1">
              <a:lnSpc>
                <a:spcPct val="150000"/>
              </a:lnSpc>
            </a:pPr>
            <a:r>
              <a:rPr lang="ko-KR" altLang="en-US" sz="2200" dirty="0" smtClean="0"/>
              <a:t>객체의 소유자가 다른 사용자에게 객체에 대한 사용 권한을 부여</a:t>
            </a:r>
            <a:endParaRPr lang="en-US" altLang="ko-KR" sz="220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357187" lvl="1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부여 가능한 주요 권한</a:t>
            </a:r>
            <a:endParaRPr lang="en-US" altLang="ko-KR" sz="2200" dirty="0"/>
          </a:p>
          <a:p>
            <a:pPr lvl="2">
              <a:lnSpc>
                <a:spcPct val="150000"/>
              </a:lnSpc>
            </a:pPr>
            <a:r>
              <a:rPr lang="en-US" altLang="ko-KR" sz="1900" dirty="0"/>
              <a:t>INSERT, DELETE, UPDATE, SELECT, </a:t>
            </a:r>
            <a:r>
              <a:rPr lang="en-US" altLang="ko-KR" sz="1900" dirty="0" smtClean="0"/>
              <a:t>REFERENCES</a:t>
            </a:r>
          </a:p>
          <a:p>
            <a:pPr lvl="3">
              <a:lnSpc>
                <a:spcPct val="150000"/>
              </a:lnSpc>
            </a:pPr>
            <a:r>
              <a:rPr lang="en-US" altLang="ko-KR" sz="1700" dirty="0" smtClean="0"/>
              <a:t>REFERENCES : </a:t>
            </a:r>
            <a:r>
              <a:rPr lang="ko-KR" altLang="en-US" sz="1700" dirty="0" err="1" smtClean="0"/>
              <a:t>외래키</a:t>
            </a:r>
            <a:r>
              <a:rPr lang="ko-KR" altLang="en-US" sz="1700" dirty="0" smtClean="0"/>
              <a:t> 제약조건을 정의할 수 있는 권한</a:t>
            </a:r>
            <a:endParaRPr lang="en-US" altLang="ko-KR" sz="1700" dirty="0" smtClean="0"/>
          </a:p>
          <a:p>
            <a:pPr lvl="3">
              <a:lnSpc>
                <a:spcPct val="150000"/>
              </a:lnSpc>
            </a:pPr>
            <a:r>
              <a:rPr lang="en-US" altLang="ko-KR" sz="1700" dirty="0" smtClean="0"/>
              <a:t>UPDATE</a:t>
            </a:r>
            <a:r>
              <a:rPr lang="ko-KR" altLang="en-US" sz="1700" dirty="0"/>
              <a:t>와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SELECT</a:t>
            </a:r>
            <a:r>
              <a:rPr lang="ko-KR" altLang="en-US" sz="1700" dirty="0" smtClean="0"/>
              <a:t>는 테이블의 일부 속성에 대한 권한 부여도 가능 </a:t>
            </a:r>
            <a:endParaRPr lang="en-US" altLang="ko-KR" sz="1700" dirty="0"/>
          </a:p>
          <a:p>
            <a:pPr lvl="2">
              <a:lnSpc>
                <a:spcPct val="150000"/>
              </a:lnSpc>
            </a:pPr>
            <a:r>
              <a:rPr lang="ko-KR" altLang="en-US" sz="1900" dirty="0" smtClean="0"/>
              <a:t>여러 </a:t>
            </a:r>
            <a:r>
              <a:rPr lang="ko-KR" altLang="en-US" sz="1900" dirty="0"/>
              <a:t>권한을 </a:t>
            </a:r>
            <a:r>
              <a:rPr lang="ko-KR" altLang="en-US" sz="1900" dirty="0" smtClean="0"/>
              <a:t>한 번에 부여하는 </a:t>
            </a:r>
            <a:r>
              <a:rPr lang="ko-KR" altLang="en-US" sz="1900" dirty="0"/>
              <a:t>것도 </a:t>
            </a:r>
            <a:r>
              <a:rPr lang="ko-KR" altLang="en-US" sz="1900" dirty="0" smtClean="0"/>
              <a:t>가능</a:t>
            </a:r>
            <a:endParaRPr lang="en-US" altLang="ko-KR" sz="1900" dirty="0" smtClean="0"/>
          </a:p>
          <a:p>
            <a:pPr lvl="1">
              <a:lnSpc>
                <a:spcPct val="150000"/>
              </a:lnSpc>
            </a:pPr>
            <a:r>
              <a:rPr lang="ko-KR" altLang="en-US" sz="2200" dirty="0" smtClean="0"/>
              <a:t>기본적으로 </a:t>
            </a:r>
            <a:r>
              <a:rPr lang="en-US" altLang="ko-KR" sz="2200" dirty="0" smtClean="0"/>
              <a:t>GRANT </a:t>
            </a:r>
            <a:r>
              <a:rPr lang="ko-KR" altLang="en-US" sz="2200" dirty="0" smtClean="0"/>
              <a:t>문으로 </a:t>
            </a:r>
            <a:r>
              <a:rPr lang="ko-KR" altLang="en-US" sz="2200" dirty="0" err="1" smtClean="0"/>
              <a:t>부여받은</a:t>
            </a:r>
            <a:r>
              <a:rPr lang="ko-KR" altLang="en-US" sz="2200" dirty="0" smtClean="0"/>
              <a:t> 권한은 다른 사용자에게 부여할 수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ko-KR" altLang="en-US" sz="2200" dirty="0" smtClean="0"/>
              <a:t>없음</a:t>
            </a:r>
            <a:endParaRPr lang="en-US" altLang="ko-KR" sz="2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36"/>
          <a:stretch/>
        </p:blipFill>
        <p:spPr>
          <a:xfrm>
            <a:off x="881590" y="2168860"/>
            <a:ext cx="7083001" cy="7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객체 권한 부여 </a:t>
            </a:r>
            <a:r>
              <a:rPr lang="en-US" altLang="ko-KR" dirty="0" smtClean="0"/>
              <a:t>: GRANT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PUBLIC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모든 사용자에게 권한을 똑같이 부여하고 싶다면 특정 사용자를 지정하는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대신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키워드를 이용하여 작성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WITH GRANT OPTION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사용자가 자신이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권한을 다른 사용자에게도 부여할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있게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313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 권한 </a:t>
            </a:r>
            <a:r>
              <a:rPr lang="ko-KR" altLang="en-US" dirty="0"/>
              <a:t>부여 </a:t>
            </a:r>
            <a:r>
              <a:rPr lang="en-US" altLang="ko-KR" dirty="0"/>
              <a:t>: GRANT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5" y="1808820"/>
            <a:ext cx="8352079" cy="14169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8" y="3744035"/>
            <a:ext cx="835092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 권한 </a:t>
            </a:r>
            <a:r>
              <a:rPr lang="ko-KR" altLang="en-US" dirty="0"/>
              <a:t>부여 </a:t>
            </a:r>
            <a:r>
              <a:rPr lang="en-US" altLang="ko-KR" dirty="0"/>
              <a:t>: GRANT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2" y="1739821"/>
            <a:ext cx="8405572" cy="18834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2" y="3969060"/>
            <a:ext cx="8405572" cy="18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시스템 권한 </a:t>
            </a:r>
            <a:r>
              <a:rPr lang="ko-KR" altLang="en-US" dirty="0"/>
              <a:t>부여 </a:t>
            </a:r>
            <a:r>
              <a:rPr lang="en-US" altLang="ko-KR" dirty="0"/>
              <a:t>: GRANT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 권한은 데이터베이스 관리자가 부여함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시스템 권한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 관리와 관련된 작업에 대한 권한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CREATE TABLE, CREATE VIEW </a:t>
            </a:r>
            <a:r>
              <a:rPr lang="ko-KR" altLang="en-US" dirty="0" smtClean="0"/>
              <a:t>등 데이터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(DDL)</a:t>
            </a:r>
            <a:r>
              <a:rPr lang="ko-KR" altLang="en-US" dirty="0" smtClean="0"/>
              <a:t>와 관련된 권한들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 권한을 부여할 때는 객체를 지정할 필요가 없음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7" y="3564015"/>
            <a:ext cx="8228903" cy="14434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8" y="5139190"/>
            <a:ext cx="8228900" cy="145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80970" y="1088740"/>
            <a:ext cx="8963030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객체 권한 취소 </a:t>
            </a:r>
            <a:r>
              <a:rPr lang="en-US" altLang="ko-KR" dirty="0" smtClean="0"/>
              <a:t>: REVOKE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 소유자가 다른 사용자에게 부여한 객체의 사용 권한을 취소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2800" dirty="0"/>
          </a:p>
          <a:p>
            <a:pPr marL="357187" lvl="1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처리 방법</a:t>
            </a:r>
            <a:endParaRPr lang="en-US" altLang="ko-KR" dirty="0" smtClean="0"/>
          </a:p>
          <a:p>
            <a:pPr marL="539750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993366"/>
                </a:solidFill>
              </a:rPr>
              <a:t>[</a:t>
            </a:r>
            <a:r>
              <a:rPr lang="ko-KR" altLang="en-US" b="1" dirty="0" smtClean="0">
                <a:solidFill>
                  <a:srgbClr val="993366"/>
                </a:solidFill>
              </a:rPr>
              <a:t>사용자 </a:t>
            </a:r>
            <a:r>
              <a:rPr lang="en-US" altLang="ko-KR" b="1" dirty="0">
                <a:solidFill>
                  <a:srgbClr val="993366"/>
                </a:solidFill>
              </a:rPr>
              <a:t>A</a:t>
            </a:r>
            <a:r>
              <a:rPr lang="ko-KR" altLang="en-US" b="1" dirty="0">
                <a:solidFill>
                  <a:srgbClr val="993366"/>
                </a:solidFill>
              </a:rPr>
              <a:t>가 </a:t>
            </a:r>
            <a:r>
              <a:rPr lang="ko-KR" altLang="en-US" b="1" dirty="0" smtClean="0">
                <a:solidFill>
                  <a:srgbClr val="993366"/>
                </a:solidFill>
              </a:rPr>
              <a:t>사용자 </a:t>
            </a:r>
            <a:r>
              <a:rPr lang="en-US" altLang="ko-KR" b="1" dirty="0" smtClean="0">
                <a:solidFill>
                  <a:srgbClr val="993366"/>
                </a:solidFill>
              </a:rPr>
              <a:t>B</a:t>
            </a:r>
            <a:r>
              <a:rPr lang="ko-KR" altLang="en-US" b="1" dirty="0">
                <a:solidFill>
                  <a:srgbClr val="993366"/>
                </a:solidFill>
              </a:rPr>
              <a:t>에게</a:t>
            </a:r>
            <a:r>
              <a:rPr lang="en-US" altLang="ko-KR" b="1" dirty="0">
                <a:solidFill>
                  <a:srgbClr val="993366"/>
                </a:solidFill>
              </a:rPr>
              <a:t>, </a:t>
            </a:r>
            <a:r>
              <a:rPr lang="ko-KR" altLang="en-US" b="1" dirty="0" smtClean="0">
                <a:solidFill>
                  <a:srgbClr val="993366"/>
                </a:solidFill>
              </a:rPr>
              <a:t>사용자 </a:t>
            </a:r>
            <a:r>
              <a:rPr lang="en-US" altLang="ko-KR" b="1" dirty="0" smtClean="0">
                <a:solidFill>
                  <a:srgbClr val="993366"/>
                </a:solidFill>
              </a:rPr>
              <a:t>B</a:t>
            </a:r>
            <a:r>
              <a:rPr lang="ko-KR" altLang="en-US" b="1" dirty="0">
                <a:solidFill>
                  <a:srgbClr val="993366"/>
                </a:solidFill>
              </a:rPr>
              <a:t>는 </a:t>
            </a:r>
            <a:r>
              <a:rPr lang="ko-KR" altLang="en-US" b="1" dirty="0" smtClean="0">
                <a:solidFill>
                  <a:srgbClr val="993366"/>
                </a:solidFill>
              </a:rPr>
              <a:t>사용자 </a:t>
            </a:r>
            <a:r>
              <a:rPr lang="en-US" altLang="ko-KR" b="1" dirty="0" smtClean="0">
                <a:solidFill>
                  <a:srgbClr val="993366"/>
                </a:solidFill>
              </a:rPr>
              <a:t>C</a:t>
            </a:r>
            <a:r>
              <a:rPr lang="ko-KR" altLang="en-US" b="1" dirty="0">
                <a:solidFill>
                  <a:srgbClr val="993366"/>
                </a:solidFill>
              </a:rPr>
              <a:t>에게 같은 권한을 부여한 </a:t>
            </a:r>
            <a:r>
              <a:rPr lang="ko-KR" altLang="en-US" b="1" dirty="0" smtClean="0">
                <a:solidFill>
                  <a:srgbClr val="993366"/>
                </a:solidFill>
              </a:rPr>
              <a:t>경우</a:t>
            </a:r>
            <a:r>
              <a:rPr lang="en-US" altLang="ko-KR" b="1" dirty="0" smtClean="0">
                <a:solidFill>
                  <a:srgbClr val="993366"/>
                </a:solidFill>
              </a:rPr>
              <a:t>]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CASCADE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권한을 취소할 사용자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뿐 아니라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권한도 연쇄적으로 함께 취소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RESTRICT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권한을 취소할 사용자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권한은 취소하지 않도록 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06"/>
          <a:stretch/>
        </p:blipFill>
        <p:spPr>
          <a:xfrm>
            <a:off x="791580" y="2213865"/>
            <a:ext cx="7437603" cy="7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 권한 취소 </a:t>
            </a:r>
            <a:r>
              <a:rPr lang="en-US" altLang="ko-KR" dirty="0"/>
              <a:t>: REVOKE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54" y="1628800"/>
            <a:ext cx="4185901" cy="5219811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5382090" y="1268759"/>
            <a:ext cx="3510390" cy="3330371"/>
          </a:xfrm>
          <a:prstGeom prst="wedgeRoundRectCallout">
            <a:avLst>
              <a:gd name="adj1" fmla="val -67212"/>
              <a:gd name="adj2" fmla="val 1575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r>
              <a:rPr lang="en-US" altLang="ko-KR" dirty="0" smtClean="0">
                <a:solidFill>
                  <a:schemeClr val="tx1"/>
                </a:solidFill>
              </a:rPr>
              <a:t> “Kim”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</a:rPr>
              <a:t>“Hong”</a:t>
            </a:r>
            <a:r>
              <a:rPr lang="ko-KR" altLang="en-US" dirty="0" smtClean="0">
                <a:solidFill>
                  <a:schemeClr val="tx1"/>
                </a:solidFill>
              </a:rPr>
              <a:t>에게 부여한 고객 테이블에 대한 검색 권한을 취소한다면 </a:t>
            </a:r>
            <a:r>
              <a:rPr lang="en-US" altLang="ko-KR" dirty="0" smtClean="0">
                <a:solidFill>
                  <a:schemeClr val="tx1"/>
                </a:solidFill>
              </a:rPr>
              <a:t>“Park”</a:t>
            </a:r>
            <a:r>
              <a:rPr lang="ko-KR" altLang="en-US" dirty="0" smtClean="0">
                <a:solidFill>
                  <a:schemeClr val="tx1"/>
                </a:solidFill>
              </a:rPr>
              <a:t>에게 부여된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검색 권한은 어떻게 처리될까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FF"/>
                </a:solidFill>
              </a:rPr>
              <a:t>선택 가능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</a:rPr>
              <a:t>(CASCADE </a:t>
            </a:r>
            <a:r>
              <a:rPr lang="ko-KR" altLang="en-US" b="1" dirty="0" smtClean="0">
                <a:solidFill>
                  <a:srgbClr val="0000FF"/>
                </a:solidFill>
              </a:rPr>
              <a:t>또는</a:t>
            </a:r>
            <a:r>
              <a:rPr lang="en-US" altLang="ko-KR" b="1" dirty="0" smtClean="0">
                <a:solidFill>
                  <a:srgbClr val="0000FF"/>
                </a:solidFill>
              </a:rPr>
              <a:t> RESTRICT)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 권한 취소 </a:t>
            </a:r>
            <a:r>
              <a:rPr lang="en-US" altLang="ko-KR" dirty="0"/>
              <a:t>: REVOKE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2" y="1763815"/>
            <a:ext cx="8060114" cy="21929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93284"/>
            <a:ext cx="8060115" cy="21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시스</a:t>
            </a:r>
            <a:r>
              <a:rPr lang="ko-KR" altLang="en-US" dirty="0"/>
              <a:t>템</a:t>
            </a:r>
            <a:r>
              <a:rPr lang="ko-KR" altLang="en-US" dirty="0" smtClean="0"/>
              <a:t> </a:t>
            </a:r>
            <a:r>
              <a:rPr lang="ko-KR" altLang="en-US" dirty="0"/>
              <a:t>권한 취소 </a:t>
            </a:r>
            <a:r>
              <a:rPr lang="en-US" altLang="ko-KR" dirty="0"/>
              <a:t>: REVOKE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 관리자가 다른 사용자에게 부여한 시스템 권한을 취소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객체에 대한 권한 취소가 아니므로 객체를 지정할 필요 없음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3" y="2798930"/>
            <a:ext cx="809002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권한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권한 부여에 관한 내용을 기록한 것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사용자들에게 어떤 권한을 부여했는지</a:t>
            </a:r>
            <a:r>
              <a:rPr lang="en-US" altLang="ko-KR" dirty="0" smtClean="0"/>
              <a:t>, WITH GRANT OPTION</a:t>
            </a:r>
            <a:r>
              <a:rPr lang="ko-KR" altLang="en-US" dirty="0" smtClean="0"/>
              <a:t>을 포함하여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권한을 부여했는지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err="1"/>
              <a:t>사용자별로</a:t>
            </a:r>
            <a:r>
              <a:rPr lang="ko-KR" altLang="en-US" dirty="0"/>
              <a:t> 테이블에 부여된 권한 목록의 관리가 필요</a:t>
            </a:r>
            <a:endParaRPr lang="en-US" altLang="ko-KR" dirty="0"/>
          </a:p>
          <a:p>
            <a:pPr lvl="2">
              <a:lnSpc>
                <a:spcPct val="130000"/>
              </a:lnSpc>
            </a:pPr>
            <a:r>
              <a:rPr lang="ko-KR" altLang="en-US" dirty="0"/>
              <a:t>데이터베이스 관리자가 담당</a:t>
            </a:r>
          </a:p>
          <a:p>
            <a:pPr lvl="2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65" y="3793394"/>
            <a:ext cx="5850650" cy="28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095" y="1538790"/>
            <a:ext cx="415690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보안과 권한 관리</a:t>
            </a:r>
            <a:endParaRPr lang="en-US" altLang="ko-KR" sz="4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2682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01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보안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2682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02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권한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5241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</a:t>
            </a:r>
            <a:r>
              <a:rPr lang="en-US" altLang="ko-KR" dirty="0" smtClean="0"/>
              <a:t>(role)</a:t>
            </a:r>
            <a:r>
              <a:rPr lang="ko-KR" altLang="en-US" dirty="0" smtClean="0"/>
              <a:t>의 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권한을 그룹으로 </a:t>
            </a:r>
            <a:r>
              <a:rPr lang="ko-KR" altLang="en-US" dirty="0" smtClean="0"/>
              <a:t>묶어놓은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권한들을 넣어둔 바구니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65" y="2708920"/>
            <a:ext cx="4471495" cy="32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998730"/>
            <a:ext cx="8550000" cy="5543705"/>
          </a:xfrm>
        </p:spPr>
        <p:txBody>
          <a:bodyPr/>
          <a:lstStyle/>
          <a:p>
            <a:r>
              <a:rPr lang="ko-KR" altLang="en-US" dirty="0"/>
              <a:t>역할의 필요성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0" y="2773898"/>
            <a:ext cx="7844760" cy="4030477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611560" y="1493785"/>
            <a:ext cx="7425825" cy="1282642"/>
          </a:xfrm>
          <a:prstGeom prst="wedgeRoundRectCallout">
            <a:avLst>
              <a:gd name="adj1" fmla="val -21652"/>
              <a:gd name="adj2" fmla="val 84654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사용자 </a:t>
            </a:r>
            <a:r>
              <a:rPr lang="en-US" altLang="ko-KR" dirty="0" smtClean="0">
                <a:solidFill>
                  <a:schemeClr val="tx1"/>
                </a:solidFill>
              </a:rPr>
              <a:t>“Kim”</a:t>
            </a:r>
            <a:r>
              <a:rPr lang="ko-KR" altLang="en-US" dirty="0" smtClean="0">
                <a:solidFill>
                  <a:schemeClr val="tx1"/>
                </a:solidFill>
              </a:rPr>
              <a:t>이 자신의 고객 테이블에 대한 검색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삽입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 권한을 </a:t>
            </a:r>
            <a:r>
              <a:rPr lang="en-US" altLang="ko-KR" dirty="0" smtClean="0">
                <a:solidFill>
                  <a:schemeClr val="tx1"/>
                </a:solidFill>
              </a:rPr>
              <a:t>“Hong”, “Park”, “Lee”</a:t>
            </a:r>
            <a:r>
              <a:rPr lang="ko-KR" altLang="en-US" dirty="0" smtClean="0">
                <a:solidFill>
                  <a:schemeClr val="tx1"/>
                </a:solidFill>
              </a:rPr>
              <a:t>에게 모두 부여하려면 작업이 번거로움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000FF"/>
                </a:solidFill>
                <a:sym typeface="Wingdings"/>
              </a:rPr>
              <a:t></a:t>
            </a: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역할을 이용하면 훨씬 더 </a:t>
            </a:r>
            <a:r>
              <a:rPr lang="ko-KR" altLang="en-US" b="1" dirty="0" smtClean="0">
                <a:solidFill>
                  <a:srgbClr val="0000FF"/>
                </a:solidFill>
              </a:rPr>
              <a:t>편리하게 </a:t>
            </a:r>
            <a:r>
              <a:rPr lang="ko-KR" altLang="en-US" b="1" dirty="0" smtClean="0">
                <a:solidFill>
                  <a:srgbClr val="0000FF"/>
                </a:solidFill>
              </a:rPr>
              <a:t>작업할 수 있음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 smtClean="0"/>
              <a:t>역할의 필요성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사용자에게 동일한 권한들을 부여하고 취소하는 작업을 편리하게 수행할 수 </a:t>
            </a:r>
            <a:r>
              <a:rPr lang="ko-KR" altLang="en-US" dirty="0" smtClean="0"/>
              <a:t>있게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사용자에게 부여하고 싶은 여러 </a:t>
            </a:r>
            <a:r>
              <a:rPr lang="ko-KR" altLang="en-US" dirty="0" smtClean="0"/>
              <a:t>권한을 </a:t>
            </a:r>
            <a:r>
              <a:rPr lang="ko-KR" altLang="en-US" dirty="0"/>
              <a:t>역할에 미리 넣어두고 필요할 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역할을 </a:t>
            </a:r>
            <a:r>
              <a:rPr lang="ko-KR" altLang="en-US" dirty="0"/>
              <a:t>부여하면 여러 권한을 </a:t>
            </a:r>
            <a:r>
              <a:rPr lang="ko-KR" altLang="en-US" dirty="0" smtClean="0"/>
              <a:t>한 번에 </a:t>
            </a:r>
            <a:r>
              <a:rPr lang="ko-KR" altLang="en-US" dirty="0"/>
              <a:t>부여할 수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사용자에게 부여한 역할을 취소하면 한 번에 여러 권한을 취소할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권한 관리가 쉬워짐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새로운 권한의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권한의 취소 등 역할에 변화가 생기면 해당 역할을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모든 사용자에게 변화가 그대로 전달됨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12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 생성 </a:t>
            </a:r>
            <a:r>
              <a:rPr lang="en-US" altLang="ko-KR" dirty="0" smtClean="0"/>
              <a:t>: CREATE ROLE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새로운 역할의 생성은 데이터베이스 관리자가 담당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46"/>
          <a:stretch/>
        </p:blipFill>
        <p:spPr>
          <a:xfrm>
            <a:off x="881590" y="2213865"/>
            <a:ext cx="4500500" cy="7414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3310128"/>
            <a:ext cx="7380820" cy="128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역할에 권한 추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GRANT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객체와 관련된 권한을 역할에 추가하는 작업은 객체의 소유자가 담당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74"/>
          <a:stretch/>
        </p:blipFill>
        <p:spPr>
          <a:xfrm>
            <a:off x="851954" y="2258864"/>
            <a:ext cx="4710156" cy="7394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261479"/>
            <a:ext cx="7650850" cy="17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 부여 </a:t>
            </a:r>
            <a:r>
              <a:rPr lang="en-US" altLang="ko-KR" dirty="0" smtClean="0"/>
              <a:t>: GRANT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역할을 사용자에게 부여하는 것은 데이터베이스 관리자가 담당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2"/>
          <a:stretch/>
        </p:blipFill>
        <p:spPr>
          <a:xfrm>
            <a:off x="881590" y="2258870"/>
            <a:ext cx="4410490" cy="7388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3263902"/>
            <a:ext cx="7605845" cy="170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043735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역할을 이용한 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10"/>
          <a:stretch/>
        </p:blipFill>
        <p:spPr>
          <a:xfrm>
            <a:off x="386535" y="2986474"/>
            <a:ext cx="4815535" cy="3682886"/>
          </a:xfrm>
          <a:prstGeom prst="rect">
            <a:avLst/>
          </a:prstGeom>
        </p:spPr>
      </p:pic>
      <p:sp>
        <p:nvSpPr>
          <p:cNvPr id="4" name="모서리가 둥근 사각형 설명선 3"/>
          <p:cNvSpPr/>
          <p:nvPr/>
        </p:nvSpPr>
        <p:spPr>
          <a:xfrm>
            <a:off x="791580" y="1493785"/>
            <a:ext cx="7425825" cy="1260140"/>
          </a:xfrm>
          <a:prstGeom prst="wedgeRoundRectCallout">
            <a:avLst>
              <a:gd name="adj1" fmla="val -23397"/>
              <a:gd name="adj2" fmla="val 67412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역할을 </a:t>
            </a:r>
            <a:r>
              <a:rPr lang="ko-KR" altLang="en-US" dirty="0" smtClean="0">
                <a:solidFill>
                  <a:schemeClr val="tx1"/>
                </a:solidFill>
              </a:rPr>
              <a:t>이용하면 사용자 </a:t>
            </a:r>
            <a:r>
              <a:rPr lang="en-US" altLang="ko-KR" dirty="0" smtClean="0">
                <a:solidFill>
                  <a:schemeClr val="tx1"/>
                </a:solidFill>
              </a:rPr>
              <a:t>“Kim”</a:t>
            </a:r>
            <a:r>
              <a:rPr lang="ko-KR" altLang="en-US" dirty="0" smtClean="0">
                <a:solidFill>
                  <a:schemeClr val="tx1"/>
                </a:solidFill>
              </a:rPr>
              <a:t>이 자신의 고객 테이블에 대한 검색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삽입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 권한을 </a:t>
            </a:r>
            <a:r>
              <a:rPr lang="en-US" altLang="ko-KR" dirty="0" smtClean="0">
                <a:solidFill>
                  <a:schemeClr val="tx1"/>
                </a:solidFill>
              </a:rPr>
              <a:t>“Hong”, “Park”, “Lee”</a:t>
            </a:r>
            <a:r>
              <a:rPr lang="ko-KR" altLang="en-US" dirty="0" smtClean="0">
                <a:solidFill>
                  <a:schemeClr val="tx1"/>
                </a:solidFill>
              </a:rPr>
              <a:t>에게 손쉽게 부여할 수 있고 새로운 권한의 추가도 간편하게 수행됨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6" t="28004" b="23116"/>
          <a:stretch/>
        </p:blipFill>
        <p:spPr>
          <a:xfrm>
            <a:off x="5487850" y="3372215"/>
            <a:ext cx="2970328" cy="19802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46753" y="5824967"/>
            <a:ext cx="3470209" cy="450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GRANT  UPDATE  ON  </a:t>
            </a:r>
            <a:r>
              <a:rPr lang="ko-KR" altLang="en-US" sz="1400" dirty="0" smtClean="0">
                <a:solidFill>
                  <a:schemeClr val="tx1"/>
                </a:solidFill>
              </a:rPr>
              <a:t>고객  </a:t>
            </a:r>
            <a:r>
              <a:rPr lang="en-US" altLang="ko-KR" sz="1400" dirty="0" smtClean="0">
                <a:solidFill>
                  <a:schemeClr val="tx1"/>
                </a:solidFill>
              </a:rPr>
              <a:t>TO  role_1;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0519" y="5454225"/>
            <a:ext cx="4206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993366"/>
                </a:solidFill>
              </a:rPr>
              <a:t>[</a:t>
            </a:r>
            <a:r>
              <a:rPr lang="ko-KR" altLang="en-US" sz="1600" b="1" dirty="0" smtClean="0">
                <a:solidFill>
                  <a:srgbClr val="993366"/>
                </a:solidFill>
              </a:rPr>
              <a:t>사용자들에게 </a:t>
            </a:r>
            <a:r>
              <a:rPr lang="en-US" altLang="ko-KR" sz="1600" b="1" dirty="0" smtClean="0">
                <a:solidFill>
                  <a:srgbClr val="993366"/>
                </a:solidFill>
              </a:rPr>
              <a:t>UPDATE </a:t>
            </a:r>
            <a:r>
              <a:rPr lang="ko-KR" altLang="en-US" sz="1600" b="1" dirty="0" smtClean="0">
                <a:solidFill>
                  <a:srgbClr val="993366"/>
                </a:solidFill>
              </a:rPr>
              <a:t>권한을 추가하려면</a:t>
            </a:r>
            <a:r>
              <a:rPr lang="en-US" altLang="ko-KR" sz="1600" b="1" dirty="0" smtClean="0">
                <a:solidFill>
                  <a:srgbClr val="993366"/>
                </a:solidFill>
              </a:rPr>
              <a:t>]</a:t>
            </a:r>
            <a:endParaRPr lang="ko-KR" altLang="en-US" sz="1600" b="1" dirty="0">
              <a:solidFill>
                <a:srgbClr val="9933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8517" y="3068960"/>
            <a:ext cx="3348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993366"/>
                </a:solidFill>
              </a:rPr>
              <a:t>[</a:t>
            </a:r>
            <a:r>
              <a:rPr lang="ko-KR" altLang="en-US" sz="1600" b="1" dirty="0" smtClean="0">
                <a:solidFill>
                  <a:srgbClr val="993366"/>
                </a:solidFill>
              </a:rPr>
              <a:t>사용자들에게 권한을 부여하려면</a:t>
            </a:r>
            <a:r>
              <a:rPr lang="en-US" altLang="ko-KR" sz="1600" b="1" dirty="0" smtClean="0">
                <a:solidFill>
                  <a:srgbClr val="993366"/>
                </a:solidFill>
              </a:rPr>
              <a:t>]</a:t>
            </a:r>
            <a:endParaRPr lang="ko-KR" altLang="en-US" sz="1600" b="1" dirty="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취소 </a:t>
            </a:r>
            <a:r>
              <a:rPr lang="en-US" altLang="ko-KR" dirty="0" smtClean="0"/>
              <a:t>: REVOKE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사용자에게 부여한 역할의 취소는 데이터베이스 관리자가 담당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81"/>
          <a:stretch/>
        </p:blipFill>
        <p:spPr>
          <a:xfrm>
            <a:off x="836585" y="2258871"/>
            <a:ext cx="3915435" cy="74285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5" y="3338989"/>
            <a:ext cx="7628719" cy="135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8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 제거 </a:t>
            </a:r>
            <a:r>
              <a:rPr lang="en-US" altLang="ko-KR" dirty="0" smtClean="0"/>
              <a:t>: DROP ROLE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역할을 제거하면 제거된 역할을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모든 사용자에 대해 역할에 속해 있던 권한이 모두 취소됨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역할 제거는 데이터베이스 관리자가 담당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55"/>
          <a:stretch/>
        </p:blipFill>
        <p:spPr>
          <a:xfrm>
            <a:off x="881590" y="3236029"/>
            <a:ext cx="3027822" cy="6898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4149080"/>
            <a:ext cx="7830870" cy="140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23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1512610" y="5094185"/>
            <a:ext cx="6749800" cy="153017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latin typeface="+mn-lt"/>
              </a:rPr>
              <a:t>데이터베이스 보안의 개념과 유형을 이해한다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>
              <a:lnSpc>
                <a:spcPct val="13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latin typeface="+mn-lt"/>
              </a:rPr>
              <a:t>권한을 부여하고 부여한 권한을 취소하는 방법을 익힌다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>
              <a:lnSpc>
                <a:spcPct val="13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latin typeface="+mn-lt"/>
              </a:rPr>
              <a:t>역할의 개념과 필요성을 이해한다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>
              <a:lnSpc>
                <a:spcPct val="13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latin typeface="+mn-lt"/>
              </a:rPr>
              <a:t>역할을 이용해 권한 관리를 수행하는 방법을 익힌다</a:t>
            </a:r>
            <a:r>
              <a:rPr lang="en-US" altLang="ko-KR" sz="1600" dirty="0">
                <a:latin typeface="+mn-lt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47962"/>
            <a:ext cx="8420492" cy="40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보안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데이터베이스 보안의 목표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조직에서 허가한 사용자만 데이터베이스에 접근할 수 있도록 통제하여 보안을 유지하는 것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4" y="2798930"/>
            <a:ext cx="8228671" cy="22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 보안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물리적 환경에 대한 보안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자연 재해처럼 데이터베이스에 물리적 손실을 발생시키는 위험으로부터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데이터베이스를 보호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권한 관리를 통한 보안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접근이 허락된 사용자만 권한 내에서 데이터베이스를 사용하도록 보호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계정이 발급된 사용자만 데이터베이스에 접근할 수 있도록 통제하고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사용자별로</a:t>
            </a:r>
            <a:r>
              <a:rPr lang="ko-KR" altLang="en-US" dirty="0" smtClean="0"/>
              <a:t> 사용 범위와 수행 가능한 작업 내용을 제한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운영 관리를 통한 보안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접근이 허락된 사용자가 권한 내에서 데이터베이스를 사용하는 동안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무결성을 유지하도록 제약조건을 정의하고 위반하지 않도록 통제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82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보안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92" y="1718810"/>
            <a:ext cx="5836723" cy="48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043735"/>
            <a:ext cx="9181020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권한 관리의 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접근 제어</a:t>
            </a:r>
            <a:r>
              <a:rPr lang="en-US" altLang="ko-KR" dirty="0" smtClean="0"/>
              <a:t>(access control)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계정이 발급된 사용자가 </a:t>
            </a: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성공했을 경우에만 데이터베이스에 접근 허용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 계정 관리는 데이터베이스 관리자가 담당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사용자는 허용된 권한 내에서만 데이터베이스를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성공한 사용자도 데이터베이스 사용 범위와 수행 가능한 작업이 제한됨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보안을 위한 데이터 단위는 데이터베이스 전체부터 특정 테이블의 특정 행과 열 위치에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있는 특정 데이터 값까지 다양함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모든 객체는 객체를 생성한 사용자만 사용 권한을 가짐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 객체의 소유자는 필요에 따라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이용해 다른 사용자에게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 권한을 부여하거나 취소할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82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권한 관리의 개념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853825"/>
            <a:ext cx="7958712" cy="40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권한 관리를 통한 보안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8" y="1853825"/>
            <a:ext cx="8421154" cy="35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2994</TotalTime>
  <Words>907</Words>
  <Application>Microsoft Office PowerPoint</Application>
  <PresentationFormat>화면 슬라이드 쇼(4:3)</PresentationFormat>
  <Paragraphs>136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유닉스</vt:lpstr>
      <vt:lpstr>PowerPoint 프레젠테이션</vt:lpstr>
      <vt:lpstr>PowerPoint 프레젠테이션</vt:lpstr>
      <vt:lpstr>학습목표</vt:lpstr>
      <vt:lpstr>01 보안</vt:lpstr>
      <vt:lpstr>01 보안</vt:lpstr>
      <vt:lpstr>01 보안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홍길동</cp:lastModifiedBy>
  <cp:revision>269</cp:revision>
  <dcterms:created xsi:type="dcterms:W3CDTF">2012-07-23T02:34:37Z</dcterms:created>
  <dcterms:modified xsi:type="dcterms:W3CDTF">2022-04-06T09:41:18Z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