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47" r:id="rId1"/>
    <p:sldMasterId id="2147484153" r:id="rId2"/>
  </p:sldMasterIdLst>
  <p:notesMasterIdLst>
    <p:notesMasterId r:id="rId117"/>
  </p:notesMasterIdLst>
  <p:handoutMasterIdLst>
    <p:handoutMasterId r:id="rId118"/>
  </p:handoutMasterIdLst>
  <p:sldIdLst>
    <p:sldId id="1153" r:id="rId3"/>
    <p:sldId id="1596" r:id="rId4"/>
    <p:sldId id="1289" r:id="rId5"/>
    <p:sldId id="1433" r:id="rId6"/>
    <p:sldId id="1580" r:id="rId7"/>
    <p:sldId id="1581" r:id="rId8"/>
    <p:sldId id="1582" r:id="rId9"/>
    <p:sldId id="1583" r:id="rId10"/>
    <p:sldId id="1584" r:id="rId11"/>
    <p:sldId id="1585" r:id="rId12"/>
    <p:sldId id="1586" r:id="rId13"/>
    <p:sldId id="1587" r:id="rId14"/>
    <p:sldId id="1588" r:id="rId15"/>
    <p:sldId id="1589" r:id="rId16"/>
    <p:sldId id="1590" r:id="rId17"/>
    <p:sldId id="1591" r:id="rId18"/>
    <p:sldId id="1592" r:id="rId19"/>
    <p:sldId id="1593" r:id="rId20"/>
    <p:sldId id="1594" r:id="rId21"/>
    <p:sldId id="1440" r:id="rId22"/>
    <p:sldId id="1441" r:id="rId23"/>
    <p:sldId id="1442" r:id="rId24"/>
    <p:sldId id="1474" r:id="rId25"/>
    <p:sldId id="1454" r:id="rId26"/>
    <p:sldId id="1455" r:id="rId27"/>
    <p:sldId id="1466" r:id="rId28"/>
    <p:sldId id="1467" r:id="rId29"/>
    <p:sldId id="1468" r:id="rId30"/>
    <p:sldId id="1469" r:id="rId31"/>
    <p:sldId id="1470" r:id="rId32"/>
    <p:sldId id="1471" r:id="rId33"/>
    <p:sldId id="1472" r:id="rId34"/>
    <p:sldId id="1473" r:id="rId35"/>
    <p:sldId id="1294" r:id="rId36"/>
    <p:sldId id="1295" r:id="rId37"/>
    <p:sldId id="1296" r:id="rId38"/>
    <p:sldId id="1297" r:id="rId39"/>
    <p:sldId id="1298" r:id="rId40"/>
    <p:sldId id="1299" r:id="rId41"/>
    <p:sldId id="1300" r:id="rId42"/>
    <p:sldId id="1301" r:id="rId43"/>
    <p:sldId id="1302" r:id="rId44"/>
    <p:sldId id="1303" r:id="rId45"/>
    <p:sldId id="1475" r:id="rId46"/>
    <p:sldId id="1307" r:id="rId47"/>
    <p:sldId id="1304" r:id="rId48"/>
    <p:sldId id="1305" r:id="rId49"/>
    <p:sldId id="1306" r:id="rId50"/>
    <p:sldId id="1598" r:id="rId51"/>
    <p:sldId id="1599" r:id="rId52"/>
    <p:sldId id="1600" r:id="rId53"/>
    <p:sldId id="1601" r:id="rId54"/>
    <p:sldId id="1602" r:id="rId55"/>
    <p:sldId id="1603" r:id="rId56"/>
    <p:sldId id="1604" r:id="rId57"/>
    <p:sldId id="1605" r:id="rId58"/>
    <p:sldId id="1606" r:id="rId59"/>
    <p:sldId id="1607" r:id="rId60"/>
    <p:sldId id="1608" r:id="rId61"/>
    <p:sldId id="1544" r:id="rId62"/>
    <p:sldId id="1040" r:id="rId63"/>
    <p:sldId id="1041" r:id="rId64"/>
    <p:sldId id="1042" r:id="rId65"/>
    <p:sldId id="1043" r:id="rId66"/>
    <p:sldId id="1044" r:id="rId67"/>
    <p:sldId id="1045" r:id="rId68"/>
    <p:sldId id="1047" r:id="rId69"/>
    <p:sldId id="1048" r:id="rId70"/>
    <p:sldId id="1050" r:id="rId71"/>
    <p:sldId id="1052" r:id="rId72"/>
    <p:sldId id="1054" r:id="rId73"/>
    <p:sldId id="1056" r:id="rId74"/>
    <p:sldId id="1261" r:id="rId75"/>
    <p:sldId id="1319" r:id="rId76"/>
    <p:sldId id="1263" r:id="rId77"/>
    <p:sldId id="1262" r:id="rId78"/>
    <p:sldId id="1058" r:id="rId79"/>
    <p:sldId id="1059" r:id="rId80"/>
    <p:sldId id="1060" r:id="rId81"/>
    <p:sldId id="1063" r:id="rId82"/>
    <p:sldId id="1064" r:id="rId83"/>
    <p:sldId id="1286" r:id="rId84"/>
    <p:sldId id="1065" r:id="rId85"/>
    <p:sldId id="1476" r:id="rId86"/>
    <p:sldId id="1066" r:id="rId87"/>
    <p:sldId id="1067" r:id="rId88"/>
    <p:sldId id="1072" r:id="rId89"/>
    <p:sldId id="1073" r:id="rId90"/>
    <p:sldId id="1074" r:id="rId91"/>
    <p:sldId id="1264" r:id="rId92"/>
    <p:sldId id="1266" r:id="rId93"/>
    <p:sldId id="1253" r:id="rId94"/>
    <p:sldId id="1252" r:id="rId95"/>
    <p:sldId id="1267" r:id="rId96"/>
    <p:sldId id="1609" r:id="rId97"/>
    <p:sldId id="1254" r:id="rId98"/>
    <p:sldId id="1477" r:id="rId99"/>
    <p:sldId id="1079" r:id="rId100"/>
    <p:sldId id="1080" r:id="rId101"/>
    <p:sldId id="1081" r:id="rId102"/>
    <p:sldId id="1082" r:id="rId103"/>
    <p:sldId id="1084" r:id="rId104"/>
    <p:sldId id="1087" r:id="rId105"/>
    <p:sldId id="1088" r:id="rId106"/>
    <p:sldId id="1089" r:id="rId107"/>
    <p:sldId id="1090" r:id="rId108"/>
    <p:sldId id="1091" r:id="rId109"/>
    <p:sldId id="1092" r:id="rId110"/>
    <p:sldId id="1093" r:id="rId111"/>
    <p:sldId id="1094" r:id="rId112"/>
    <p:sldId id="1096" r:id="rId113"/>
    <p:sldId id="1097" r:id="rId114"/>
    <p:sldId id="1546" r:id="rId115"/>
    <p:sldId id="1478" r:id="rId116"/>
  </p:sldIdLst>
  <p:sldSz cx="9144000" cy="6858000" type="screen4x3"/>
  <p:notesSz cx="10234613" cy="71040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EA504C"/>
    <a:srgbClr val="C26A28"/>
    <a:srgbClr val="BB5D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7" autoAdjust="0"/>
    <p:restoredTop sz="96366" autoAdjust="0"/>
  </p:normalViewPr>
  <p:slideViewPr>
    <p:cSldViewPr>
      <p:cViewPr varScale="1">
        <p:scale>
          <a:sx n="79" d="100"/>
          <a:sy n="79" d="100"/>
        </p:scale>
        <p:origin x="108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174"/>
    </p:cViewPr>
  </p:sorterViewPr>
  <p:notesViewPr>
    <p:cSldViewPr>
      <p:cViewPr varScale="1">
        <p:scale>
          <a:sx n="115" d="100"/>
          <a:sy n="115" d="100"/>
        </p:scale>
        <p:origin x="1794" y="108"/>
      </p:cViewPr>
      <p:guideLst>
        <p:guide orient="horz" pos="2238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handoutMaster" Target="handoutMasters/handoutMaster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presProps" Target="presProps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theme" Target="theme/theme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82" cy="3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03" tIns="47601" rIns="95203" bIns="47601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5" y="0"/>
            <a:ext cx="4435480" cy="3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03" tIns="47601" rIns="95203" bIns="4760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8861"/>
            <a:ext cx="4435482" cy="3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03" tIns="47601" rIns="95203" bIns="47601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5" y="6748861"/>
            <a:ext cx="4435480" cy="3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03" tIns="47601" rIns="95203" bIns="476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245EDB25-7776-49FC-B645-6D9C0332EE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6329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82" cy="355203"/>
          </a:xfrm>
          <a:prstGeom prst="rect">
            <a:avLst/>
          </a:prstGeom>
        </p:spPr>
        <p:txBody>
          <a:bodyPr vert="horz" lIns="95203" tIns="47601" rIns="95203" bIns="47601" rtlCol="0"/>
          <a:lstStyle>
            <a:lvl1pPr algn="l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6722" y="0"/>
            <a:ext cx="4435482" cy="355203"/>
          </a:xfrm>
          <a:prstGeom prst="rect">
            <a:avLst/>
          </a:prstGeom>
        </p:spPr>
        <p:txBody>
          <a:bodyPr vert="horz" lIns="95203" tIns="47601" rIns="95203" bIns="47601" rtlCol="0"/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8D92FF4E-3BF4-4D42-86A2-76A1A6DBF097}" type="datetimeFigureOut">
              <a:rPr lang="ko-KR" altLang="en-US"/>
              <a:pPr>
                <a:defRPr/>
              </a:pPr>
              <a:t>2023-10-16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03" tIns="47601" rIns="95203" bIns="47601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945" y="3374430"/>
            <a:ext cx="8186727" cy="3196829"/>
          </a:xfrm>
          <a:prstGeom prst="rect">
            <a:avLst/>
          </a:prstGeom>
        </p:spPr>
        <p:txBody>
          <a:bodyPr vert="horz" lIns="95203" tIns="47601" rIns="95203" bIns="47601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747723"/>
            <a:ext cx="4435482" cy="355203"/>
          </a:xfrm>
          <a:prstGeom prst="rect">
            <a:avLst/>
          </a:prstGeom>
        </p:spPr>
        <p:txBody>
          <a:bodyPr vert="horz" lIns="95203" tIns="47601" rIns="95203" bIns="47601" rtlCol="0" anchor="b"/>
          <a:lstStyle>
            <a:lvl1pPr algn="l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6722" y="6747723"/>
            <a:ext cx="4435482" cy="355203"/>
          </a:xfrm>
          <a:prstGeom prst="rect">
            <a:avLst/>
          </a:prstGeom>
        </p:spPr>
        <p:txBody>
          <a:bodyPr vert="horz" lIns="95203" tIns="47601" rIns="95203" bIns="47601" rtlCol="0" anchor="b"/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4C9EEEFC-03A8-49D0-827C-E108E39FDE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4794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77875"/>
            <a:ext cx="5186363" cy="3890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700858" y="4927677"/>
            <a:ext cx="5606859" cy="4668325"/>
          </a:xfrm>
          <a:prstGeom prst="rect">
            <a:avLst/>
          </a:prstGeom>
        </p:spPr>
        <p:txBody>
          <a:bodyPr spcFirstLastPara="1" wrap="square" lIns="94780" tIns="94780" rIns="94780" bIns="9478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453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9938" y="538163"/>
            <a:ext cx="3530600" cy="264795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3782" y="3367415"/>
            <a:ext cx="7445788" cy="318895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57735"/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640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9938" y="538163"/>
            <a:ext cx="3530600" cy="264795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3782" y="3367415"/>
            <a:ext cx="7445788" cy="318895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57735"/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1160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9938" y="538163"/>
            <a:ext cx="3530600" cy="264795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3782" y="3367415"/>
            <a:ext cx="7445788" cy="318895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57735"/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61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9938" y="538163"/>
            <a:ext cx="3530600" cy="264795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3782" y="3367415"/>
            <a:ext cx="7445788" cy="318895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57735"/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374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9938" y="538163"/>
            <a:ext cx="3530600" cy="264795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3782" y="3367415"/>
            <a:ext cx="7445788" cy="318895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57735"/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4264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77875"/>
            <a:ext cx="5186363" cy="3890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700858" y="4927677"/>
            <a:ext cx="5606859" cy="4668325"/>
          </a:xfrm>
          <a:prstGeom prst="rect">
            <a:avLst/>
          </a:prstGeom>
        </p:spPr>
        <p:txBody>
          <a:bodyPr spcFirstLastPara="1" wrap="square" lIns="94780" tIns="94780" rIns="94780" bIns="9478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457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77875"/>
            <a:ext cx="5186363" cy="3890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700858" y="4927677"/>
            <a:ext cx="5606859" cy="4668325"/>
          </a:xfrm>
          <a:prstGeom prst="rect">
            <a:avLst/>
          </a:prstGeom>
        </p:spPr>
        <p:txBody>
          <a:bodyPr spcFirstLastPara="1" wrap="square" lIns="94780" tIns="94780" rIns="94780" bIns="9478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590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9938" y="538163"/>
            <a:ext cx="3530600" cy="264795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3782" y="3367415"/>
            <a:ext cx="7445788" cy="318895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57735"/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90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9938" y="538163"/>
            <a:ext cx="3530600" cy="264795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3782" y="3367415"/>
            <a:ext cx="7445788" cy="318895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57735"/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772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9938" y="538163"/>
            <a:ext cx="3530600" cy="264795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3782" y="3367415"/>
            <a:ext cx="7445788" cy="318895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57735"/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4130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9938" y="538163"/>
            <a:ext cx="3530600" cy="264795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3782" y="3367415"/>
            <a:ext cx="7445788" cy="318895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57735"/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334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9938" y="538163"/>
            <a:ext cx="3530600" cy="264795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3782" y="3367415"/>
            <a:ext cx="7445788" cy="318895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57735"/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7138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9938" y="538163"/>
            <a:ext cx="3530600" cy="264795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3782" y="3367415"/>
            <a:ext cx="7445788" cy="318895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57735"/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3612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9938" y="538163"/>
            <a:ext cx="3530600" cy="264795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3782" y="3367415"/>
            <a:ext cx="7445788" cy="318895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57735"/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575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9938" y="538163"/>
            <a:ext cx="3530600" cy="264795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3782" y="3367415"/>
            <a:ext cx="7445788" cy="318895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57735"/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58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146448" y="1556792"/>
            <a:ext cx="6858000" cy="990600"/>
          </a:xfrm>
        </p:spPr>
        <p:txBody>
          <a:bodyPr anchor="t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EE8A549F-7E2C-4166-BB62-DF0F1C89FD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6448" y="4252454"/>
            <a:ext cx="7068344" cy="1248158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3036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9231" y="980729"/>
            <a:ext cx="8229600" cy="5361844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l"/>
              <a:defRPr sz="1800"/>
            </a:lvl1pPr>
            <a:lvl2pPr marL="547688" indent="-273050">
              <a:buClr>
                <a:schemeClr val="accent1"/>
              </a:buClr>
              <a:buSzPct val="76000"/>
              <a:buFont typeface="Vrinda" panose="020B0502040204020203" pitchFamily="34" charset="0"/>
              <a:buChar char="–"/>
              <a:defRPr sz="1800"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바닥글 개체 틀 2">
            <a:extLst>
              <a:ext uri="{FF2B5EF4-FFF2-40B4-BE49-F238E27FC236}">
                <a16:creationId xmlns:a16="http://schemas.microsoft.com/office/drawing/2014/main" id="{AC2944C9-2430-4C6E-BE67-9AFE9B1E4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9700" y="6349654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</a:rPr>
              <a:t>데이터베이스개론 </a:t>
            </a:r>
            <a:r>
              <a:rPr lang="ko-KR" altLang="en-US" dirty="0" err="1">
                <a:solidFill>
                  <a:prstClr val="black"/>
                </a:solidFill>
              </a:rPr>
              <a:t>임성채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7" name="슬라이드 번호 개체 틀 22">
            <a:extLst>
              <a:ext uri="{FF2B5EF4-FFF2-40B4-BE49-F238E27FC236}">
                <a16:creationId xmlns:a16="http://schemas.microsoft.com/office/drawing/2014/main" id="{C989C928-492E-40BD-9EF3-BB47E3E4B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8759" y="6349654"/>
            <a:ext cx="546481" cy="365125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ea typeface="굴림" charset="-127"/>
              </a:defRPr>
            </a:lvl1pPr>
          </a:lstStyle>
          <a:p>
            <a:pPr>
              <a:defRPr/>
            </a:pPr>
            <a:fld id="{E854ECEB-E70E-4140-95DB-8F17AF6AFF26}" type="slidenum">
              <a:rPr lang="en-US" altLang="ko-KR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464653"/>
              </a:solidFill>
            </a:endParaRPr>
          </a:p>
        </p:txBody>
      </p:sp>
      <p:sp>
        <p:nvSpPr>
          <p:cNvPr id="16" name="제목 개체 틀 21">
            <a:extLst>
              <a:ext uri="{FF2B5EF4-FFF2-40B4-BE49-F238E27FC236}">
                <a16:creationId xmlns:a16="http://schemas.microsoft.com/office/drawing/2014/main" id="{A1DF4F42-9F21-469E-92DF-9805F71B45B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301397"/>
            <a:ext cx="8229600" cy="590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4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 + 1 colum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4283"/>
            <a:ext cx="4780226" cy="282156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505181" y="105994"/>
            <a:ext cx="5095283" cy="93084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rgbClr val="FF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 hasCustomPrompt="1"/>
          </p:nvPr>
        </p:nvSpPr>
        <p:spPr>
          <a:xfrm>
            <a:off x="177757" y="1463539"/>
            <a:ext cx="8767277" cy="477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❑"/>
              <a:defRPr sz="2000" baseline="0">
                <a:solidFill>
                  <a:srgbClr val="2A2B2C"/>
                </a:solidFill>
              </a:defRPr>
            </a:lvl1pPr>
            <a:lvl2pPr marL="432000" lvl="1" indent="-18256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  <a:tabLst>
                <a:tab pos="538163" algn="l"/>
                <a:tab pos="896938" algn="l"/>
              </a:tabLst>
              <a:defRPr sz="1600" baseline="0">
                <a:solidFill>
                  <a:srgbClr val="2A2B2C"/>
                </a:solidFill>
              </a:defRPr>
            </a:lvl2pPr>
            <a:lvl3pPr marL="792000" lvl="2" indent="-266700" latinLnBrk="1"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  <a:tabLst>
                <a:tab pos="627063" algn="l"/>
              </a:tabLst>
              <a:defRPr sz="1600"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r>
              <a:rPr lang="ko-KR" altLang="en-US" dirty="0"/>
              <a:t>제목을 가지고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한글 </a:t>
            </a:r>
            <a:r>
              <a:rPr lang="en-US" dirty="0" err="1"/>
              <a:t>ub</a:t>
            </a:r>
            <a:r>
              <a:rPr lang="en-US" dirty="0"/>
              <a:t>  </a:t>
            </a:r>
            <a:r>
              <a:rPr lang="ko-KR" altLang="en-US" dirty="0"/>
              <a:t>우리 </a:t>
            </a:r>
            <a:r>
              <a:rPr lang="en-US" altLang="ko-KR" dirty="0"/>
              <a:t>..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한글</a:t>
            </a:r>
            <a:r>
              <a:rPr lang="en-US" dirty="0"/>
              <a:t> </a:t>
            </a:r>
            <a:r>
              <a:rPr lang="ko-KR" altLang="en-US" dirty="0"/>
              <a:t>의 사용하자 </a:t>
            </a:r>
            <a:endParaRPr lang="en-US" altLang="ko-KR" dirty="0"/>
          </a:p>
          <a:p>
            <a:pPr lvl="1"/>
            <a:r>
              <a:rPr lang="en-US" altLang="ko-KR" dirty="0"/>
              <a:t>As</a:t>
            </a:r>
            <a:r>
              <a:rPr lang="ko-KR" altLang="en-US" dirty="0"/>
              <a:t> </a:t>
            </a:r>
            <a:r>
              <a:rPr lang="en-US" altLang="ko-KR" dirty="0" err="1"/>
              <a:t>flj</a:t>
            </a:r>
            <a:endParaRPr lang="en-US" altLang="ko-KR" dirty="0"/>
          </a:p>
          <a:p>
            <a:pPr lvl="1"/>
            <a:r>
              <a:rPr lang="en-US" dirty="0" err="1"/>
              <a:t>Aals</a:t>
            </a:r>
            <a:r>
              <a:rPr lang="en-US" dirty="0"/>
              <a:t> </a:t>
            </a:r>
            <a:r>
              <a:rPr lang="ko-KR" altLang="en-US" dirty="0"/>
              <a:t>러</a:t>
            </a:r>
            <a:endParaRPr lang="en-US" dirty="0"/>
          </a:p>
          <a:p>
            <a:pPr lvl="1"/>
            <a:endParaRPr lang="en-US" dirty="0"/>
          </a:p>
          <a:p>
            <a:pPr lvl="1"/>
            <a:endParaRPr dirty="0"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6312100"/>
            <a:ext cx="414600" cy="54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fld id="{00000000-1234-1234-1234-123412341234}" type="slidenum">
              <a:rPr kumimoji="0" lang="en" kern="0" smtClean="0">
                <a:solidFill>
                  <a:srgbClr val="68728D"/>
                </a:solidFill>
              </a:rPr>
              <a:pPr fontAlgn="auto" latinLnBrk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t>‹#›</a:t>
            </a:fld>
            <a:endParaRPr kumimoji="0" lang="en" kern="0">
              <a:solidFill>
                <a:srgbClr val="68728D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389730" y="6422883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BDC3D3">
                    <a:lumMod val="7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communications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BDC3D3">
                  <a:lumMod val="75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676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6" y="0"/>
            <a:ext cx="8231275" cy="577540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2604420"/>
            <a:ext cx="50733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1" y="4117464"/>
            <a:ext cx="4115725" cy="3027067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8244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 big emboss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6312100"/>
            <a:ext cx="414600" cy="54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fld id="{00000000-1234-1234-1234-123412341234}" type="slidenum">
              <a:rPr kumimoji="0" lang="en" kern="0" smtClean="0">
                <a:solidFill>
                  <a:srgbClr val="68728D"/>
                </a:solidFill>
              </a:rPr>
              <a:pPr fontAlgn="auto" latinLnBrk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t>‹#›</a:t>
            </a:fld>
            <a:endParaRPr kumimoji="0" lang="en" kern="0">
              <a:solidFill>
                <a:srgbClr val="68728D"/>
              </a:solidFill>
            </a:endParaRPr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1"/>
            <a:ext cx="3429750" cy="4858567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1" y="4127220"/>
            <a:ext cx="5487525" cy="3027067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27095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301395"/>
            <a:ext cx="8229600" cy="590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62337" y="980729"/>
            <a:ext cx="8229600" cy="5362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kumimoji="0" lang="en-US">
              <a:solidFill>
                <a:prstClr val="black"/>
              </a:solidFill>
              <a:ea typeface="굴림" charset="-127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916861"/>
            <a:ext cx="8229600" cy="0"/>
          </a:xfrm>
          <a:prstGeom prst="line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kumimoji="0" lang="en-US" dirty="0">
              <a:solidFill>
                <a:prstClr val="black"/>
              </a:solidFill>
              <a:ea typeface="굴림" charset="-127"/>
            </a:endParaRPr>
          </a:p>
        </p:txBody>
      </p:sp>
      <p:sp>
        <p:nvSpPr>
          <p:cNvPr id="12" name="바닥글 개체 틀 2">
            <a:extLst>
              <a:ext uri="{FF2B5EF4-FFF2-40B4-BE49-F238E27FC236}">
                <a16:creationId xmlns:a16="http://schemas.microsoft.com/office/drawing/2014/main" id="{A7F96D58-A551-4782-BFBD-1C8EDAE8D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9700" y="6357967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</a:rPr>
              <a:t>데이터베이스개론 </a:t>
            </a:r>
            <a:r>
              <a:rPr lang="ko-KR" altLang="en-US" dirty="0" err="1">
                <a:solidFill>
                  <a:prstClr val="black"/>
                </a:solidFill>
              </a:rPr>
              <a:t>임성채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8" name="슬라이드 번호 개체 틀 22">
            <a:extLst>
              <a:ext uri="{FF2B5EF4-FFF2-40B4-BE49-F238E27FC236}">
                <a16:creationId xmlns:a16="http://schemas.microsoft.com/office/drawing/2014/main" id="{06385C94-A609-4919-9E57-2EB935C59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8759" y="6357967"/>
            <a:ext cx="546481" cy="365125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ea typeface="굴림" charset="-127"/>
              </a:defRPr>
            </a:lvl1pPr>
          </a:lstStyle>
          <a:p>
            <a:pPr>
              <a:defRPr/>
            </a:pPr>
            <a:fld id="{E854ECEB-E70E-4140-95DB-8F17AF6AFF26}" type="slidenum">
              <a:rPr lang="en-US" altLang="ko-KR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70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 kern="1200">
          <a:solidFill>
            <a:srgbClr val="EA504C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1"/>
        </a:buClr>
        <a:buSzPct val="76000"/>
        <a:buFont typeface="Vrinda" panose="020B050204020402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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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8370" y="328653"/>
            <a:ext cx="35874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9700" y="1798820"/>
            <a:ext cx="7591200" cy="39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457200" marR="0" lvl="0" indent="-3556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BDC3D3"/>
              </a:buClr>
              <a:buSzPts val="2000"/>
              <a:buFont typeface="Montserrat Light"/>
              <a:buChar char="❑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52831"/>
                </a:solidFill>
                <a:effectLst/>
                <a:uLnTx/>
                <a:uFillTx/>
                <a:latin typeface="Montserrat Light"/>
                <a:sym typeface="Montserrat Light"/>
              </a:rPr>
              <a:t>제목을 가지고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252831"/>
                </a:solidFill>
                <a:effectLst/>
                <a:uLnTx/>
                <a:uFillTx/>
                <a:latin typeface="Montserrat Light"/>
                <a:sym typeface="Montserrat Light"/>
              </a:rPr>
              <a:t>. </a:t>
            </a:r>
          </a:p>
          <a:p>
            <a:pPr marL="914400" marR="0" lvl="1" indent="-3556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BDC3D3"/>
              </a:buClr>
              <a:buSzPts val="2000"/>
              <a:buFont typeface="Montserrat Light"/>
              <a:buChar char="❏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52831"/>
                </a:solidFill>
                <a:effectLst/>
                <a:uLnTx/>
                <a:uFillTx/>
                <a:latin typeface="Montserrat Light"/>
                <a:sym typeface="Montserrat Light"/>
              </a:rPr>
              <a:t>한글 </a:t>
            </a: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52831"/>
                </a:solidFill>
                <a:effectLst/>
                <a:uLnTx/>
                <a:uFillTx/>
                <a:latin typeface="Montserrat Light"/>
                <a:sym typeface="Montserrat Light"/>
              </a:rPr>
              <a:t>ub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252831"/>
                </a:solidFill>
                <a:effectLst/>
                <a:uLnTx/>
                <a:uFillTx/>
                <a:latin typeface="Montserrat Light"/>
                <a:sym typeface="Montserrat Light"/>
              </a:rPr>
              <a:t> 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52831"/>
                </a:solidFill>
                <a:effectLst/>
                <a:uLnTx/>
                <a:uFillTx/>
                <a:latin typeface="Montserrat Light"/>
                <a:sym typeface="Montserrat Light"/>
              </a:rPr>
              <a:t>우리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252831"/>
                </a:solidFill>
                <a:effectLst/>
                <a:uLnTx/>
                <a:uFillTx/>
                <a:latin typeface="Montserrat Light"/>
                <a:sym typeface="Montserrat Light"/>
              </a:rPr>
              <a:t>..</a:t>
            </a:r>
          </a:p>
          <a:p>
            <a:pPr marL="914400" marR="0" lvl="1" indent="-3556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BDC3D3"/>
              </a:buClr>
              <a:buSzPts val="2000"/>
              <a:buFont typeface="Montserrat Light"/>
              <a:buChar char="❏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252831"/>
                </a:solidFill>
                <a:effectLst/>
                <a:uLnTx/>
                <a:uFillTx/>
                <a:latin typeface="Montserrat Light"/>
                <a:sym typeface="Montserrat Light"/>
              </a:rPr>
              <a:t>As</a:t>
            </a:r>
          </a:p>
          <a:p>
            <a:pPr marL="1371600" marR="0" lvl="2" indent="-3556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BDC3D3"/>
              </a:buClr>
              <a:buSzPts val="2000"/>
              <a:buFont typeface="Montserrat Light"/>
              <a:buChar char="❏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52831"/>
                </a:solidFill>
                <a:effectLst/>
                <a:uLnTx/>
                <a:uFillTx/>
                <a:latin typeface="Montserrat Light"/>
                <a:sym typeface="Montserrat Light"/>
              </a:rPr>
              <a:t>한글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252831"/>
              </a:solidFill>
              <a:effectLst/>
              <a:uLnTx/>
              <a:uFillTx/>
              <a:latin typeface="Montserrat Light"/>
              <a:sym typeface="Montserrat Light"/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BDC3D3"/>
              </a:buClr>
              <a:buSzPts val="2000"/>
              <a:buFont typeface="Montserrat Light"/>
              <a:buChar char="❑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52831"/>
                </a:solidFill>
                <a:effectLst/>
                <a:uLnTx/>
                <a:uFillTx/>
                <a:latin typeface="Montserrat Light"/>
                <a:sym typeface="Montserrat Light"/>
              </a:rPr>
              <a:t>한글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252831"/>
                </a:solidFill>
                <a:effectLst/>
                <a:uLnTx/>
                <a:uFillTx/>
                <a:latin typeface="Montserrat Light"/>
                <a:sym typeface="Montserrat Light"/>
              </a:rPr>
              <a:t>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52831"/>
                </a:solidFill>
                <a:effectLst/>
                <a:uLnTx/>
                <a:uFillTx/>
                <a:latin typeface="Montserrat Light"/>
                <a:sym typeface="Montserrat Light"/>
              </a:rPr>
              <a:t>의 사용하자 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252831"/>
              </a:solidFill>
              <a:effectLst/>
              <a:uLnTx/>
              <a:uFillTx/>
              <a:latin typeface="Montserrat Light"/>
              <a:sym typeface="Montserrat Light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BDC3D3"/>
              </a:buClr>
              <a:buSzPts val="2000"/>
              <a:buFont typeface="Montserrat Light"/>
              <a:buChar char="❏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252831"/>
                </a:solidFill>
                <a:effectLst/>
                <a:uLnTx/>
                <a:uFillTx/>
                <a:latin typeface="Montserrat Light"/>
                <a:sym typeface="Montserrat Light"/>
              </a:rPr>
              <a:t>As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52831"/>
                </a:solidFill>
                <a:effectLst/>
                <a:uLnTx/>
                <a:uFillTx/>
                <a:latin typeface="Montserrat Light"/>
                <a:sym typeface="Montserrat Light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52831"/>
                </a:solidFill>
                <a:effectLst/>
                <a:uLnTx/>
                <a:uFillTx/>
                <a:latin typeface="Montserrat Light"/>
                <a:sym typeface="Montserrat Light"/>
              </a:rPr>
              <a:t>flj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252831"/>
              </a:solidFill>
              <a:effectLst/>
              <a:uLnTx/>
              <a:uFillTx/>
              <a:latin typeface="Montserrat Light"/>
              <a:sym typeface="Montserrat Light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BDC3D3"/>
              </a:buClr>
              <a:buSzPts val="2000"/>
              <a:buFont typeface="Montserrat Light"/>
              <a:buChar char="❏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52831"/>
                </a:solidFill>
                <a:effectLst/>
                <a:uLnTx/>
                <a:uFillTx/>
                <a:latin typeface="Montserrat Light"/>
                <a:sym typeface="Montserrat Light"/>
              </a:rPr>
              <a:t>Aals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252831"/>
                </a:solidFill>
                <a:effectLst/>
                <a:uLnTx/>
                <a:uFillTx/>
                <a:latin typeface="Montserrat Light"/>
                <a:sym typeface="Montserrat Light"/>
              </a:rPr>
              <a:t>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52831"/>
                </a:solidFill>
                <a:effectLst/>
                <a:uLnTx/>
                <a:uFillTx/>
                <a:latin typeface="Montserrat Light"/>
                <a:sym typeface="Montserrat Light"/>
              </a:rPr>
              <a:t>러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252831"/>
              </a:solidFill>
              <a:effectLst/>
              <a:uLnTx/>
              <a:uFillTx/>
              <a:latin typeface="Montserrat Light"/>
              <a:sym typeface="Montserrat Light"/>
            </a:endParaRPr>
          </a:p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6312100"/>
            <a:ext cx="4146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fld id="{00000000-1234-1234-1234-123412341234}" type="slidenum">
              <a:rPr kumimoji="0" lang="en" kern="0" smtClean="0">
                <a:solidFill>
                  <a:srgbClr val="68728D"/>
                </a:solidFill>
              </a:rPr>
              <a:pPr fontAlgn="auto" latinLnBrk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t>‹#›</a:t>
            </a:fld>
            <a:endParaRPr kumimoji="0" lang="en" kern="0">
              <a:solidFill>
                <a:srgbClr val="687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4535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154" r:id="rId1"/>
    <p:sldLayoutId id="2147484155" r:id="rId2"/>
    <p:sldLayoutId id="21474841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457200" marR="0" lvl="0" indent="-355600" algn="l" defTabSz="914400" rtl="0" eaLnBrk="1" fontAlgn="auto" latinLnBrk="0" hangingPunct="1">
        <a:lnSpc>
          <a:spcPct val="120000"/>
        </a:lnSpc>
        <a:spcBef>
          <a:spcPts val="600"/>
        </a:spcBef>
        <a:spcAft>
          <a:spcPts val="0"/>
        </a:spcAft>
        <a:buClr>
          <a:srgbClr val="BDC3D3"/>
        </a:buClr>
        <a:buSzPts val="2000"/>
        <a:buFont typeface="Montserrat Light"/>
        <a:buChar char="❑"/>
        <a:tabLst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L="914400" marR="0" lvl="1" indent="-355600" algn="l" defTabSz="914400" rtl="0" eaLnBrk="1" fontAlgn="auto" latinLnBrk="0" hangingPunct="1">
        <a:lnSpc>
          <a:spcPct val="120000"/>
        </a:lnSpc>
        <a:spcBef>
          <a:spcPts val="600"/>
        </a:spcBef>
        <a:spcAft>
          <a:spcPts val="0"/>
        </a:spcAft>
        <a:buClr>
          <a:srgbClr val="BDC3D3"/>
        </a:buClr>
        <a:buSzPts val="2000"/>
        <a:buFont typeface="Montserrat Light"/>
        <a:buChar char="❏"/>
        <a:tabLst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L="1371600" marR="0" lvl="2" indent="-355600" algn="l" defTabSz="914400" rtl="0" eaLnBrk="1" fontAlgn="auto" latinLnBrk="0" hangingPunct="1">
        <a:lnSpc>
          <a:spcPct val="120000"/>
        </a:lnSpc>
        <a:spcBef>
          <a:spcPts val="600"/>
        </a:spcBef>
        <a:spcAft>
          <a:spcPts val="0"/>
        </a:spcAft>
        <a:buClr>
          <a:srgbClr val="BDC3D3"/>
        </a:buClr>
        <a:buSzPts val="2000"/>
        <a:buFont typeface="Montserrat Light"/>
        <a:buChar char="❏"/>
        <a:tabLst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1/xeinw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3500473-1CFF-42B7-B5CC-06CD9A3C3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99" b="7601"/>
          <a:stretch/>
        </p:blipFill>
        <p:spPr>
          <a:xfrm>
            <a:off x="0" y="-387424"/>
            <a:ext cx="9144000" cy="7311096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D76F237E-8E0A-4809-8CB2-C1A80BF4E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941915"/>
            <a:ext cx="6858000" cy="990600"/>
          </a:xfrm>
          <a:effectLst>
            <a:outerShdw dist="50800" dir="24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ko-KR" altLang="en-US" sz="4400" dirty="0">
                <a:ln w="6350"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bg1"/>
                </a:solidFill>
              </a:rPr>
              <a:t>데이터베이스개론</a:t>
            </a:r>
            <a:br>
              <a:rPr lang="en-US" altLang="ko-KR" sz="40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bg1"/>
                </a:solidFill>
              </a:rPr>
            </a:br>
            <a:r>
              <a:rPr lang="en-US" altLang="ko-KR" sz="24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5050"/>
                </a:solidFill>
              </a:rPr>
              <a:t>2023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5050"/>
                </a:solidFill>
              </a:rPr>
              <a:t>년 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5050"/>
                </a:solidFill>
              </a:rPr>
              <a:t>2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5050"/>
                </a:solidFill>
              </a:rPr>
              <a:t>학기 </a:t>
            </a:r>
            <a:r>
              <a:rPr lang="ko-KR" altLang="en-US" sz="2400" dirty="0" err="1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5050"/>
                </a:solidFill>
              </a:rPr>
              <a:t>실습자료</a:t>
            </a:r>
            <a:endParaRPr lang="ko-KR" altLang="en-US" sz="40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rgbClr val="FF5050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023176-B5CA-4ED0-950F-904E14418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006781" y="3198168"/>
            <a:ext cx="1130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ex_db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183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457200" y="1161199"/>
            <a:ext cx="8229600" cy="755633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설치 폴더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6F8494-DD0C-4869-A464-797161296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Times New Roman" pitchFamily="18" charset="0"/>
              <a:buNone/>
            </a:pPr>
            <a:fld id="{3791D99F-F193-4415-94CA-B2B147EC539A}" type="slidenum">
              <a:rPr lang="ko-KR" altLang="en-US" smtClean="0"/>
              <a:pPr>
                <a:buFont typeface="Times New Roman" pitchFamily="18" charset="0"/>
                <a:buNone/>
              </a:pPr>
              <a:t>10</a:t>
            </a:fld>
            <a:endParaRPr lang="ko-KR" altLang="en-US" dirty="0"/>
          </a:p>
        </p:txBody>
      </p:sp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Oracle Express Edition</a:t>
            </a:r>
            <a:endParaRPr lang="ko-KR" altLang="en-US" dirty="0">
              <a:ea typeface="굴림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88" y="1887538"/>
            <a:ext cx="8565622" cy="39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9536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구조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8844" y="980728"/>
            <a:ext cx="8363272" cy="440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/>
            </a:pPr>
            <a:r>
              <a:rPr kumimoji="0" lang="ko-KR" altLang="en-US" sz="1800" dirty="0">
                <a:latin typeface="+mn-lt"/>
                <a:ea typeface="+mn-ea"/>
              </a:rPr>
              <a:t>예 </a:t>
            </a:r>
            <a:r>
              <a:rPr kumimoji="0" lang="en-US" altLang="ko-KR" sz="1800" dirty="0">
                <a:latin typeface="+mn-lt"/>
                <a:ea typeface="+mn-ea"/>
              </a:rPr>
              <a:t>; </a:t>
            </a:r>
            <a:r>
              <a:rPr kumimoji="0" lang="ko-KR" altLang="en-US" sz="1800" dirty="0">
                <a:latin typeface="+mn-lt"/>
                <a:ea typeface="+mn-ea"/>
              </a:rPr>
              <a:t>학생 이름과 학생의 소속 학과를 출력</a:t>
            </a:r>
            <a:endParaRPr kumimoji="0" lang="en-US" altLang="ko-KR" sz="180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/>
            </a:pPr>
            <a:endParaRPr kumimoji="0" lang="en-US" altLang="ko-KR" sz="180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/>
            </a:pPr>
            <a:endParaRPr kumimoji="0" lang="en-US" altLang="ko-KR" sz="180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/>
            </a:pPr>
            <a:endParaRPr kumimoji="0" lang="en-US" altLang="ko-KR" sz="180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/>
            </a:pPr>
            <a:endParaRPr kumimoji="0" lang="en-US" altLang="ko-KR" sz="200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/>
            </a:pPr>
            <a:endParaRPr kumimoji="0" lang="en-US" altLang="ko-KR" sz="2000" dirty="0">
              <a:latin typeface="+mn-ea"/>
              <a:ea typeface="+mn-ea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/>
            </a:pPr>
            <a:endParaRPr kumimoji="0" lang="en-US" altLang="ko-KR" sz="2000" dirty="0">
              <a:latin typeface="+mn-ea"/>
              <a:ea typeface="+mn-ea"/>
            </a:endParaRPr>
          </a:p>
          <a:p>
            <a:pPr marL="285750" indent="-2857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/>
            </a:pPr>
            <a:r>
              <a:rPr lang="ko-KR" altLang="en-US" sz="1800" dirty="0">
                <a:latin typeface="+mn-ea"/>
                <a:ea typeface="+mn-ea"/>
              </a:rPr>
              <a:t>의미</a:t>
            </a:r>
            <a:endParaRPr lang="en-US" altLang="ko-KR" sz="1800" dirty="0"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Vrinda" panose="020B0502040204020203" pitchFamily="34" charset="0"/>
              <a:buChar char="–"/>
              <a:defRPr/>
            </a:pPr>
            <a:r>
              <a:rPr lang="en-US" altLang="ko-KR" sz="1800" dirty="0">
                <a:latin typeface="+mn-ea"/>
                <a:ea typeface="+mn-ea"/>
              </a:rPr>
              <a:t>department </a:t>
            </a:r>
            <a:r>
              <a:rPr lang="ko-KR" altLang="en-US" sz="1800" dirty="0">
                <a:latin typeface="+mn-ea"/>
                <a:ea typeface="+mn-ea"/>
              </a:rPr>
              <a:t>테이블과 </a:t>
            </a:r>
            <a:r>
              <a:rPr lang="en-US" altLang="ko-KR" sz="1800" dirty="0">
                <a:latin typeface="+mn-ea"/>
                <a:ea typeface="+mn-ea"/>
              </a:rPr>
              <a:t>student </a:t>
            </a:r>
            <a:r>
              <a:rPr lang="ko-KR" altLang="en-US" sz="1800" dirty="0">
                <a:latin typeface="+mn-ea"/>
                <a:ea typeface="+mn-ea"/>
              </a:rPr>
              <a:t>테이블을 </a:t>
            </a:r>
            <a:r>
              <a:rPr lang="ko-KR" altLang="en-US" sz="1800" dirty="0" err="1">
                <a:latin typeface="+mn-ea"/>
                <a:ea typeface="+mn-ea"/>
              </a:rPr>
              <a:t>카티션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ko-KR" altLang="en-US" sz="1800" dirty="0" err="1">
                <a:latin typeface="+mn-ea"/>
                <a:ea typeface="+mn-ea"/>
              </a:rPr>
              <a:t>프로덕트</a:t>
            </a:r>
            <a:endParaRPr lang="en-US" altLang="ko-KR" sz="1800" dirty="0"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Vrinda" panose="020B0502040204020203" pitchFamily="34" charset="0"/>
              <a:buChar char="–"/>
              <a:defRPr/>
            </a:pPr>
            <a:r>
              <a:rPr lang="en-US" altLang="ko-KR" sz="1800" dirty="0">
                <a:latin typeface="+mn-ea"/>
                <a:ea typeface="+mn-ea"/>
              </a:rPr>
              <a:t>where</a:t>
            </a:r>
            <a:r>
              <a:rPr lang="ko-KR" altLang="en-US" sz="1800" dirty="0">
                <a:latin typeface="+mn-ea"/>
                <a:ea typeface="+mn-ea"/>
              </a:rPr>
              <a:t>절에 지정된 조건식을 만족하는 레코드만 선택</a:t>
            </a:r>
            <a:endParaRPr lang="en-US" altLang="ko-KR" sz="1800" dirty="0">
              <a:latin typeface="+mn-ea"/>
              <a:ea typeface="+mn-ea"/>
            </a:endParaRPr>
          </a:p>
          <a:p>
            <a:pPr marL="1200150" lvl="2" indent="-2857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맑은 고딕" panose="020B0503020000020004" pitchFamily="50" charset="-127"/>
              <a:buChar char="▶"/>
              <a:defRPr/>
            </a:pPr>
            <a:r>
              <a:rPr lang="ko-KR" altLang="en-US" sz="1600" dirty="0">
                <a:solidFill>
                  <a:srgbClr val="FF0000"/>
                </a:solidFill>
                <a:latin typeface="+mn-ea"/>
                <a:ea typeface="+mn-ea"/>
              </a:rPr>
              <a:t>같은 이름의 필드가 </a:t>
            </a:r>
            <a:r>
              <a:rPr lang="ko-KR" altLang="en-US" sz="1600" dirty="0">
                <a:latin typeface="+mn-ea"/>
                <a:ea typeface="+mn-ea"/>
              </a:rPr>
              <a:t>두 개 이상의 테이블에 나타날 때 혼동을 피하기 위해 </a:t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ko-KR" altLang="en-US" sz="1600" dirty="0">
                <a:latin typeface="+mn-ea"/>
                <a:ea typeface="+mn-ea"/>
              </a:rPr>
              <a:t>‘테이블이름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r>
              <a:rPr lang="ko-KR" altLang="en-US" sz="1600" dirty="0" err="1">
                <a:latin typeface="+mn-ea"/>
                <a:ea typeface="+mn-ea"/>
              </a:rPr>
              <a:t>필드이름’으로</a:t>
            </a:r>
            <a:r>
              <a:rPr lang="ko-KR" altLang="en-US" sz="1600" dirty="0">
                <a:latin typeface="+mn-ea"/>
                <a:ea typeface="+mn-ea"/>
              </a:rPr>
              <a:t> 표현</a:t>
            </a:r>
            <a:endParaRPr lang="en-US" altLang="ko-KR" sz="1800" dirty="0">
              <a:latin typeface="+mn-ea"/>
              <a:ea typeface="+mn-ea"/>
            </a:endParaRPr>
          </a:p>
          <a:p>
            <a:pPr marL="285750" indent="-2857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/>
            </a:pPr>
            <a:endParaRPr kumimoji="0" lang="en-US" altLang="ko-KR" sz="18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1680" y="2492896"/>
            <a:ext cx="6064250" cy="1076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질의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20)</a:t>
            </a:r>
            <a:endParaRPr lang="ko-KR" altLang="en-US" sz="1600" dirty="0">
              <a:solidFill>
                <a:srgbClr val="C00000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select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name, 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dept_name</a:t>
            </a:r>
            <a:endParaRPr lang="en-US" altLang="ko-KR" sz="1600" dirty="0">
              <a:solidFill>
                <a:srgbClr val="002060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from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department, student</a:t>
            </a: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where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department</a:t>
            </a:r>
            <a:r>
              <a:rPr lang="en-US" altLang="ko-KR" sz="1600" dirty="0" err="1">
                <a:solidFill>
                  <a:srgbClr val="0070C0"/>
                </a:solidFill>
                <a:latin typeface="+mn-ea"/>
              </a:rPr>
              <a:t>.dept_id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= 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student.</a:t>
            </a:r>
            <a:r>
              <a:rPr lang="en-US" altLang="ko-KR" sz="1600" dirty="0" err="1">
                <a:solidFill>
                  <a:srgbClr val="0070C0"/>
                </a:solidFill>
                <a:latin typeface="+mn-ea"/>
              </a:rPr>
              <a:t>dept_id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;</a:t>
            </a:r>
          </a:p>
        </p:txBody>
      </p:sp>
      <p:pic>
        <p:nvPicPr>
          <p:cNvPr id="563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50" y="1567995"/>
            <a:ext cx="7708097" cy="46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811736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  <p:sp>
        <p:nvSpPr>
          <p:cNvPr id="573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구조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1200770"/>
            <a:ext cx="8583613" cy="440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/>
            </a:pPr>
            <a:r>
              <a:rPr kumimoji="0"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>
                <a:latin typeface="+mn-ea"/>
                <a:ea typeface="+mn-ea"/>
              </a:rPr>
              <a:t>student </a:t>
            </a:r>
            <a:r>
              <a:rPr lang="ko-KR" altLang="en-US" sz="1800" dirty="0">
                <a:latin typeface="+mn-ea"/>
                <a:ea typeface="+mn-ea"/>
              </a:rPr>
              <a:t>테이블에서 모든 학생들의 주소를 출력</a:t>
            </a:r>
            <a:r>
              <a:rPr lang="en-US" altLang="ko-KR" sz="1800" dirty="0">
                <a:latin typeface="+mn-ea"/>
                <a:ea typeface="+mn-ea"/>
              </a:rPr>
              <a:t>(</a:t>
            </a:r>
            <a:r>
              <a:rPr lang="ko-KR" altLang="en-US" sz="1800" dirty="0">
                <a:latin typeface="+mn-ea"/>
                <a:ea typeface="+mn-ea"/>
              </a:rPr>
              <a:t>중복 주소 출력 가능</a:t>
            </a:r>
            <a:r>
              <a:rPr lang="en-US" altLang="ko-KR" sz="1800" dirty="0">
                <a:latin typeface="+mn-ea"/>
                <a:ea typeface="+mn-ea"/>
              </a:rPr>
              <a:t>)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/>
            </a:pPr>
            <a:r>
              <a:rPr kumimoji="0" lang="ko-KR" altLang="en-US" sz="1800" dirty="0">
                <a:latin typeface="+mn-ea"/>
                <a:ea typeface="+mn-ea"/>
              </a:rPr>
              <a:t>실행 해보자</a:t>
            </a:r>
            <a:endParaRPr kumimoji="0" lang="en-US" altLang="ko-KR" sz="1800" dirty="0">
              <a:latin typeface="+mn-lt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lt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lt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lt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/>
            </a:pPr>
            <a:r>
              <a:rPr kumimoji="0" lang="ko-KR" altLang="en-US" sz="1800" dirty="0">
                <a:latin typeface="+mn-ea"/>
              </a:rPr>
              <a:t>중복된 레코드를 제거하고 검색하려면 </a:t>
            </a:r>
            <a:r>
              <a:rPr kumimoji="0" lang="en-US" altLang="ko-KR" sz="1800" dirty="0">
                <a:latin typeface="+mn-ea"/>
              </a:rPr>
              <a:t>distinct</a:t>
            </a:r>
            <a:r>
              <a:rPr kumimoji="0" lang="ko-KR" altLang="en-US" sz="1800" dirty="0">
                <a:latin typeface="+mn-ea"/>
              </a:rPr>
              <a:t>를 사용</a:t>
            </a:r>
            <a:endParaRPr kumimoji="0" lang="en-US" altLang="ko-KR" sz="1800" dirty="0">
              <a:latin typeface="+mn-ea"/>
            </a:endParaRPr>
          </a:p>
          <a:p>
            <a:pPr marL="800100" lvl="1" indent="-34290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/>
            </a:pPr>
            <a:r>
              <a:rPr lang="en-US" altLang="ko-KR" sz="1800" dirty="0">
                <a:latin typeface="+mn-ea"/>
              </a:rPr>
              <a:t>student </a:t>
            </a:r>
            <a:r>
              <a:rPr lang="ko-KR" altLang="en-US" sz="1800" dirty="0">
                <a:latin typeface="+mn-ea"/>
              </a:rPr>
              <a:t>테이블에서 모든 학생들의 주소를 출력</a:t>
            </a:r>
            <a:endParaRPr kumimoji="0" lang="en-US" altLang="ko-KR" sz="1800" dirty="0"/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lt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lt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03648" y="1988840"/>
            <a:ext cx="6064250" cy="83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질의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21)</a:t>
            </a:r>
            <a:endParaRPr lang="ko-KR" altLang="en-US" sz="1600" dirty="0">
              <a:solidFill>
                <a:srgbClr val="C00000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select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address</a:t>
            </a: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from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student ;</a:t>
            </a:r>
          </a:p>
        </p:txBody>
      </p:sp>
      <p:sp>
        <p:nvSpPr>
          <p:cNvPr id="573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38431" y="4149080"/>
            <a:ext cx="6064250" cy="831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질의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22)</a:t>
            </a:r>
            <a:endParaRPr lang="ko-KR" altLang="en-US" sz="1600" dirty="0">
              <a:solidFill>
                <a:srgbClr val="C00000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select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 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distinct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  	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address</a:t>
            </a: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from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	student ;</a:t>
            </a:r>
          </a:p>
        </p:txBody>
      </p:sp>
    </p:spTree>
    <p:extLst>
      <p:ext uri="{BB962C8B-B14F-4D97-AF65-F5344CB8AC3E}">
        <p14:creationId xmlns:p14="http://schemas.microsoft.com/office/powerpoint/2010/main" val="286059004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sp>
        <p:nvSpPr>
          <p:cNvPr id="593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구조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3535" y="983323"/>
            <a:ext cx="8366938" cy="4245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/>
            </a:pPr>
            <a:r>
              <a:rPr lang="ko-KR" altLang="en-US" sz="1800" dirty="0">
                <a:latin typeface="+mn-ea"/>
                <a:ea typeface="+mn-ea"/>
              </a:rPr>
              <a:t>모든 필드의 값을 출력하려 한다면 </a:t>
            </a:r>
            <a:r>
              <a:rPr lang="en-US" altLang="ko-KR" sz="1800" dirty="0">
                <a:latin typeface="+mn-ea"/>
                <a:ea typeface="+mn-ea"/>
              </a:rPr>
              <a:t>select</a:t>
            </a:r>
            <a:r>
              <a:rPr lang="ko-KR" altLang="en-US" sz="1800" dirty="0">
                <a:latin typeface="+mn-ea"/>
                <a:ea typeface="+mn-ea"/>
              </a:rPr>
              <a:t> 절에 </a:t>
            </a:r>
            <a:r>
              <a:rPr lang="ko-KR" altLang="en-US" sz="1800" dirty="0">
                <a:solidFill>
                  <a:srgbClr val="FF0000"/>
                </a:solidFill>
                <a:latin typeface="+mn-ea"/>
                <a:ea typeface="+mn-ea"/>
              </a:rPr>
              <a:t>필드를 모두 나열할 필요 없이  </a:t>
            </a:r>
            <a:r>
              <a:rPr lang="en-US" altLang="ko-KR" sz="1800" dirty="0">
                <a:solidFill>
                  <a:srgbClr val="FF0000"/>
                </a:solidFill>
                <a:latin typeface="+mn-ea"/>
                <a:ea typeface="+mn-ea"/>
              </a:rPr>
              <a:t>'*'</a:t>
            </a:r>
            <a:r>
              <a:rPr lang="ko-KR" altLang="en-US" sz="1800" dirty="0">
                <a:solidFill>
                  <a:srgbClr val="FF0000"/>
                </a:solidFill>
                <a:latin typeface="+mn-ea"/>
                <a:ea typeface="+mn-ea"/>
              </a:rPr>
              <a:t>를 사용</a:t>
            </a:r>
            <a:endParaRPr lang="ko-KR" altLang="en-US" sz="1800" dirty="0">
              <a:latin typeface="+mn-ea"/>
              <a:ea typeface="+mn-ea"/>
            </a:endParaRPr>
          </a:p>
          <a:p>
            <a:pPr marL="285750" indent="-2857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/>
            </a:pPr>
            <a:r>
              <a:rPr kumimoji="0" lang="ko-KR" altLang="en-US" sz="1800" dirty="0">
                <a:latin typeface="+mn-ea"/>
                <a:ea typeface="+mn-ea"/>
              </a:rPr>
              <a:t>예</a:t>
            </a:r>
            <a:r>
              <a:rPr kumimoji="0" lang="en-US" altLang="ko-KR" sz="1800" dirty="0">
                <a:latin typeface="+mn-ea"/>
                <a:ea typeface="+mn-ea"/>
              </a:rPr>
              <a:t>) </a:t>
            </a:r>
            <a:r>
              <a:rPr lang="en-US" altLang="ko-KR" sz="1800" dirty="0">
                <a:latin typeface="+mn-ea"/>
                <a:ea typeface="+mn-ea"/>
              </a:rPr>
              <a:t>student </a:t>
            </a:r>
            <a:r>
              <a:rPr lang="ko-KR" altLang="en-US" sz="1800" dirty="0">
                <a:latin typeface="+mn-ea"/>
                <a:ea typeface="+mn-ea"/>
              </a:rPr>
              <a:t>테이블에서 모든 레코드의 모든 필드 값을 추출</a:t>
            </a:r>
            <a:endParaRPr lang="en-US" altLang="ko-KR" sz="1800" dirty="0">
              <a:latin typeface="+mn-ea"/>
              <a:ea typeface="+mn-ea"/>
            </a:endParaRPr>
          </a:p>
          <a:p>
            <a:pPr marL="285750" indent="-2857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/>
            </a:pPr>
            <a:endParaRPr lang="en-US" altLang="ko-KR" sz="1800" dirty="0">
              <a:latin typeface="+mn-ea"/>
              <a:ea typeface="+mn-ea"/>
            </a:endParaRPr>
          </a:p>
          <a:p>
            <a:pPr marL="285750" indent="-2857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/>
            </a:pPr>
            <a:endParaRPr lang="en-US" altLang="ko-KR" sz="1800" dirty="0">
              <a:latin typeface="+mn-ea"/>
              <a:ea typeface="+mn-ea"/>
            </a:endParaRPr>
          </a:p>
          <a:p>
            <a:pPr marL="285750" indent="-2857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/>
            </a:pPr>
            <a:endParaRPr lang="en-US" altLang="ko-KR" sz="1800" dirty="0">
              <a:latin typeface="+mn-ea"/>
              <a:ea typeface="+mn-ea"/>
            </a:endParaRPr>
          </a:p>
          <a:p>
            <a:pPr marL="285750" indent="-2857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/>
            </a:pPr>
            <a:endParaRPr lang="en-US" altLang="ko-KR" sz="1800" dirty="0">
              <a:latin typeface="+mn-ea"/>
              <a:ea typeface="+mn-ea"/>
            </a:endParaRPr>
          </a:p>
          <a:p>
            <a:pPr marL="285750" indent="-2857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/>
            </a:pPr>
            <a:endParaRPr lang="en-US" altLang="ko-KR" sz="1800" dirty="0">
              <a:latin typeface="+mn-ea"/>
              <a:ea typeface="+mn-ea"/>
            </a:endParaRPr>
          </a:p>
          <a:p>
            <a:pPr marL="285750" indent="-2857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/>
            </a:pPr>
            <a:r>
              <a:rPr kumimoji="0" lang="en-US" altLang="ko-KR" sz="1800" dirty="0">
                <a:latin typeface="+mn-ea"/>
              </a:rPr>
              <a:t>Select </a:t>
            </a:r>
            <a:r>
              <a:rPr kumimoji="0" lang="ko-KR" altLang="en-US" sz="1800" dirty="0">
                <a:latin typeface="+mn-ea"/>
              </a:rPr>
              <a:t>절에 필드 이름 외에 </a:t>
            </a:r>
            <a:r>
              <a:rPr kumimoji="0" lang="ko-KR" altLang="en-US" sz="1800" b="1" dirty="0" err="1">
                <a:solidFill>
                  <a:srgbClr val="FF0000"/>
                </a:solidFill>
                <a:latin typeface="+mn-ea"/>
              </a:rPr>
              <a:t>산술식</a:t>
            </a:r>
            <a:r>
              <a:rPr kumimoji="0" lang="en-US" altLang="ko-KR" sz="18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kumimoji="0" lang="ko-KR" altLang="en-US" sz="1800" b="1" dirty="0">
                <a:solidFill>
                  <a:srgbClr val="FF0000"/>
                </a:solidFill>
                <a:latin typeface="+mn-ea"/>
              </a:rPr>
              <a:t>상수 사용도 가능</a:t>
            </a:r>
            <a:endParaRPr kumimoji="0" lang="en-US" altLang="ko-KR" sz="1800" b="1" dirty="0">
              <a:solidFill>
                <a:srgbClr val="FF0000"/>
              </a:solidFill>
              <a:latin typeface="+mn-ea"/>
            </a:endParaRPr>
          </a:p>
          <a:p>
            <a:pPr marL="285750" indent="-2857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/>
            </a:pPr>
            <a:r>
              <a:rPr kumimoji="0" lang="ko-KR" altLang="en-US" sz="1800" dirty="0">
                <a:latin typeface="+mn-ea"/>
              </a:rPr>
              <a:t>예</a:t>
            </a:r>
            <a:r>
              <a:rPr kumimoji="0" lang="en-US" altLang="ko-KR" sz="1800" dirty="0">
                <a:latin typeface="+mn-ea"/>
              </a:rPr>
              <a:t>) </a:t>
            </a:r>
            <a:r>
              <a:rPr lang="en-US" altLang="ko-KR" sz="1800" dirty="0">
                <a:latin typeface="+mn-ea"/>
              </a:rPr>
              <a:t>professor </a:t>
            </a:r>
            <a:r>
              <a:rPr lang="ko-KR" altLang="en-US" sz="1800" dirty="0">
                <a:latin typeface="+mn-ea"/>
              </a:rPr>
              <a:t>테이블에서 교수의 이름과 현재까지의 </a:t>
            </a:r>
            <a:r>
              <a:rPr lang="ko-KR" altLang="en-US" sz="1800" dirty="0" err="1">
                <a:latin typeface="+mn-ea"/>
              </a:rPr>
              <a:t>재직연수를</a:t>
            </a:r>
            <a:r>
              <a:rPr lang="ko-KR" altLang="en-US" sz="1800" dirty="0">
                <a:latin typeface="+mn-ea"/>
              </a:rPr>
              <a:t> 검색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/>
            </a:pPr>
            <a:endParaRPr kumimoji="0" lang="en-US" altLang="ko-KR" sz="1800" dirty="0"/>
          </a:p>
          <a:p>
            <a:pPr marL="285750" indent="-2857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/>
            </a:pPr>
            <a:endParaRPr lang="ko-KR" altLang="en-US" sz="1800" dirty="0">
              <a:latin typeface="+mn-ea"/>
              <a:ea typeface="+mn-ea"/>
            </a:endParaRPr>
          </a:p>
          <a:p>
            <a:pPr marL="285750" indent="-2857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/>
            </a:pPr>
            <a:endParaRPr lang="ko-KR" altLang="en-US" sz="1800" dirty="0">
              <a:latin typeface="+mn-ea"/>
              <a:ea typeface="+mn-ea"/>
            </a:endParaRPr>
          </a:p>
          <a:p>
            <a:pPr marL="285750" indent="-2857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/>
            </a:pPr>
            <a:endParaRPr kumimoji="0" lang="en-US" altLang="ko-KR" sz="1800" dirty="0">
              <a:latin typeface="+mn-lt"/>
              <a:ea typeface="+mn-ea"/>
            </a:endParaRPr>
          </a:p>
          <a:p>
            <a:pPr marL="285750" indent="-2857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/>
            </a:pPr>
            <a:endParaRPr kumimoji="0" lang="en-US" altLang="ko-KR" sz="1800" dirty="0">
              <a:latin typeface="+mn-lt"/>
              <a:ea typeface="+mn-ea"/>
            </a:endParaRPr>
          </a:p>
          <a:p>
            <a:pPr marL="285750" indent="-2857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/>
            </a:pPr>
            <a:endParaRPr kumimoji="0" lang="en-US" altLang="ko-KR" sz="18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7031" y="2204864"/>
            <a:ext cx="5659226" cy="83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질의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23)</a:t>
            </a:r>
            <a:endParaRPr lang="ko-KR" altLang="en-US" sz="1600" dirty="0">
              <a:solidFill>
                <a:srgbClr val="C00000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select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*</a:t>
            </a: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from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student ;</a:t>
            </a:r>
          </a:p>
        </p:txBody>
      </p:sp>
      <p:sp>
        <p:nvSpPr>
          <p:cNvPr id="593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3609" y="4725144"/>
            <a:ext cx="5832648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24)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select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name,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2022-year_emp+1</a:t>
            </a: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from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professor</a:t>
            </a:r>
          </a:p>
        </p:txBody>
      </p:sp>
    </p:spTree>
    <p:extLst>
      <p:ext uri="{BB962C8B-B14F-4D97-AF65-F5344CB8AC3E}">
        <p14:creationId xmlns:p14="http://schemas.microsoft.com/office/powerpoint/2010/main" val="341673311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  <p:sp>
        <p:nvSpPr>
          <p:cNvPr id="624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구조</a:t>
            </a:r>
          </a:p>
        </p:txBody>
      </p:sp>
      <p:sp>
        <p:nvSpPr>
          <p:cNvPr id="624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51520" y="1350829"/>
            <a:ext cx="8582025" cy="4563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latin typeface="+mn-ea"/>
                <a:ea typeface="+mn-ea"/>
              </a:rPr>
              <a:t>from</a:t>
            </a:r>
            <a:r>
              <a:rPr lang="ko-KR" altLang="en-US" sz="2000" dirty="0">
                <a:latin typeface="+mn-ea"/>
                <a:ea typeface="+mn-ea"/>
              </a:rPr>
              <a:t> 절에 두 개 이상의 테이블을 포함하는 질의</a:t>
            </a:r>
            <a:endParaRPr lang="en-US" altLang="ko-KR" sz="2000" dirty="0"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Vrinda" panose="020B0502040204020203" pitchFamily="34" charset="0"/>
              <a:buChar char="–"/>
              <a:defRPr/>
            </a:pPr>
            <a:r>
              <a:rPr lang="ko-KR" altLang="en-US" sz="1800" dirty="0">
                <a:latin typeface="+mn-ea"/>
                <a:ea typeface="+mn-ea"/>
              </a:rPr>
              <a:t>적절한 조건 없이 수행한 </a:t>
            </a:r>
            <a:r>
              <a:rPr lang="ko-KR" altLang="en-US" sz="1800" dirty="0" err="1">
                <a:latin typeface="+mn-ea"/>
                <a:ea typeface="+mn-ea"/>
              </a:rPr>
              <a:t>카티션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ko-KR" altLang="en-US" sz="1800" dirty="0" err="1">
                <a:latin typeface="+mn-ea"/>
                <a:ea typeface="+mn-ea"/>
              </a:rPr>
              <a:t>프로덕트는</a:t>
            </a:r>
            <a:r>
              <a:rPr lang="ko-KR" altLang="en-US" sz="1800" dirty="0">
                <a:latin typeface="+mn-ea"/>
                <a:ea typeface="+mn-ea"/>
              </a:rPr>
              <a:t> 의미 없는 레코드를 생성</a:t>
            </a:r>
            <a:endParaRPr lang="en-US" altLang="ko-KR" sz="1800" dirty="0"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Vrinda" panose="020B0502040204020203" pitchFamily="34" charset="0"/>
              <a:buChar char="–"/>
              <a:defRPr/>
            </a:pPr>
            <a:endParaRPr lang="en-US" altLang="ko-KR" sz="1800" dirty="0"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Vrinda" panose="020B0502040204020203" pitchFamily="34" charset="0"/>
              <a:buChar char="–"/>
              <a:defRPr/>
            </a:pPr>
            <a:endParaRPr lang="en-US" altLang="ko-KR" sz="1800" dirty="0"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Vrinda" panose="020B0502040204020203" pitchFamily="34" charset="0"/>
              <a:buChar char="–"/>
              <a:defRPr/>
            </a:pPr>
            <a:endParaRPr lang="en-US" altLang="ko-KR" sz="1800" dirty="0"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Vrinda" panose="020B0502040204020203" pitchFamily="34" charset="0"/>
              <a:buChar char="–"/>
              <a:defRPr/>
            </a:pPr>
            <a:endParaRPr lang="en-US" altLang="ko-KR" sz="1800" dirty="0"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Vrinda" panose="020B0502040204020203" pitchFamily="34" charset="0"/>
              <a:buChar char="–"/>
              <a:defRPr/>
            </a:pPr>
            <a:endParaRPr lang="en-US" altLang="ko-KR" sz="1800" dirty="0">
              <a:latin typeface="+mn-ea"/>
              <a:ea typeface="+mn-ea"/>
            </a:endParaRPr>
          </a:p>
          <a:p>
            <a:pPr lvl="1" eaLnBrk="0" hangingPunct="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endParaRPr lang="en-US" altLang="ko-KR" sz="1800" dirty="0"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Vrinda" panose="020B0502040204020203" pitchFamily="34" charset="0"/>
              <a:buChar char="–"/>
              <a:defRPr/>
            </a:pPr>
            <a:r>
              <a:rPr lang="ko-KR" altLang="en-US" sz="1800" dirty="0">
                <a:latin typeface="+mn-ea"/>
                <a:ea typeface="+mn-ea"/>
              </a:rPr>
              <a:t>따라서 </a:t>
            </a:r>
            <a:r>
              <a:rPr lang="en-US" altLang="ko-KR" sz="1800" dirty="0">
                <a:latin typeface="+mn-ea"/>
                <a:ea typeface="+mn-ea"/>
              </a:rPr>
              <a:t>where </a:t>
            </a:r>
            <a:r>
              <a:rPr lang="ko-KR" altLang="en-US" sz="1800" dirty="0">
                <a:latin typeface="+mn-ea"/>
                <a:ea typeface="+mn-ea"/>
              </a:rPr>
              <a:t>절에 적절한 조건을 부여해야 함</a:t>
            </a:r>
            <a:r>
              <a:rPr lang="en-US" altLang="ko-KR" sz="1800" dirty="0">
                <a:latin typeface="+mn-ea"/>
                <a:ea typeface="+mn-ea"/>
              </a:rPr>
              <a:t>. </a:t>
            </a:r>
            <a:r>
              <a:rPr lang="ko-KR" altLang="en-US" sz="1800" dirty="0">
                <a:latin typeface="+mn-ea"/>
                <a:ea typeface="+mn-ea"/>
              </a:rPr>
              <a:t>이를 통해 의미가 있는 레코드 만을 생성</a:t>
            </a:r>
            <a:endParaRPr lang="en-US" altLang="ko-KR" sz="1800" dirty="0"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Vrinda" panose="020B0502040204020203" pitchFamily="34" charset="0"/>
              <a:buChar char="–"/>
              <a:defRPr/>
            </a:pPr>
            <a:r>
              <a:rPr lang="ko-KR" altLang="en-US" sz="1800" dirty="0">
                <a:latin typeface="+mn-ea"/>
                <a:ea typeface="+mn-ea"/>
              </a:rPr>
              <a:t>즉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조인 질의나 자연 조인이 필요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87624" y="3068960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홍길동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11760" y="3068960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9441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87624" y="3429000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김봉구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11760" y="3429000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8777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28184" y="26322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n-ea"/>
                <a:ea typeface="+mn-ea"/>
              </a:rPr>
              <a:t>전화번호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35137" y="26322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n-ea"/>
                <a:ea typeface="+mn-ea"/>
              </a:rPr>
              <a:t>주민번호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211960" y="3078409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9441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11960" y="3438449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8777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80112" y="3068960"/>
            <a:ext cx="223224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010 411 5111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80112" y="3429000"/>
            <a:ext cx="223224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010 511 7777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03648" y="26322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n-ea"/>
                <a:ea typeface="+mn-ea"/>
              </a:rPr>
              <a:t>이름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58496" y="26589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n-ea"/>
                <a:ea typeface="+mn-ea"/>
              </a:rPr>
              <a:t>주민번호</a:t>
            </a:r>
          </a:p>
        </p:txBody>
      </p:sp>
    </p:spTree>
    <p:extLst>
      <p:ext uri="{BB962C8B-B14F-4D97-AF65-F5344CB8AC3E}">
        <p14:creationId xmlns:p14="http://schemas.microsoft.com/office/powerpoint/2010/main" val="232825639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  <p:sp>
        <p:nvSpPr>
          <p:cNvPr id="634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구조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193493"/>
            <a:ext cx="8583613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/>
            </a:pPr>
            <a:r>
              <a:rPr kumimoji="0" lang="ko-KR" altLang="en-US" sz="1800" dirty="0">
                <a:latin typeface="+mn-ea"/>
                <a:ea typeface="+mn-ea"/>
              </a:rPr>
              <a:t>예</a:t>
            </a:r>
            <a:r>
              <a:rPr kumimoji="0" lang="en-US" altLang="ko-KR" sz="1800" dirty="0">
                <a:latin typeface="+mn-ea"/>
                <a:ea typeface="+mn-ea"/>
              </a:rPr>
              <a:t>) </a:t>
            </a:r>
            <a:r>
              <a:rPr lang="ko-KR" altLang="en-US" sz="1800" dirty="0">
                <a:latin typeface="+mn-ea"/>
                <a:ea typeface="+mn-ea"/>
              </a:rPr>
              <a:t>컴퓨터공학과 </a:t>
            </a:r>
            <a:r>
              <a:rPr lang="en-US" altLang="ko-KR" sz="1800" dirty="0">
                <a:latin typeface="+mn-ea"/>
                <a:ea typeface="+mn-ea"/>
              </a:rPr>
              <a:t>3</a:t>
            </a:r>
            <a:r>
              <a:rPr lang="ko-KR" altLang="en-US" sz="1800" dirty="0">
                <a:latin typeface="+mn-ea"/>
                <a:ea typeface="+mn-ea"/>
              </a:rPr>
              <a:t>학년 학생들의 학번을 검색</a:t>
            </a: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lang="ko-KR" altLang="en-US" sz="1800" dirty="0">
              <a:latin typeface="+mn-ea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lang="ko-KR" altLang="en-US" sz="1800" dirty="0">
              <a:latin typeface="+mn-ea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lt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lt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600" y="2244418"/>
            <a:ext cx="6985497" cy="1568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질의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26)</a:t>
            </a:r>
            <a:endParaRPr lang="ko-KR" altLang="en-US" sz="1600" dirty="0">
              <a:solidFill>
                <a:srgbClr val="002060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select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student.stu_id</a:t>
            </a:r>
            <a:endParaRPr lang="en-US" altLang="ko-KR" sz="1600" dirty="0">
              <a:solidFill>
                <a:srgbClr val="002060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from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student, department</a:t>
            </a: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where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</a:rPr>
              <a:t>student.dept_id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 = 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</a:rPr>
              <a:t>department.dept_id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and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	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student.year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= 3 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and</a:t>
            </a: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department.dept_name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='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컴퓨터공학과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‘ ;</a:t>
            </a:r>
            <a:endParaRPr lang="ko-KR" altLang="en-US" sz="16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634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34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34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34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222" y="4230093"/>
            <a:ext cx="748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where </a:t>
            </a:r>
            <a:r>
              <a:rPr lang="ko-KR" altLang="en-US" sz="1800" dirty="0"/>
              <a:t>절에서 </a:t>
            </a:r>
            <a:r>
              <a:rPr lang="en-US" altLang="ko-KR" sz="1800" dirty="0"/>
              <a:t>“</a:t>
            </a:r>
            <a:r>
              <a:rPr lang="en-US" altLang="ko-KR" sz="1800" dirty="0" err="1">
                <a:solidFill>
                  <a:srgbClr val="FF0000"/>
                </a:solidFill>
                <a:latin typeface="+mn-ea"/>
              </a:rPr>
              <a:t>student.dept_id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 = </a:t>
            </a:r>
            <a:r>
              <a:rPr lang="en-US" altLang="ko-KR" sz="1800" dirty="0" err="1">
                <a:solidFill>
                  <a:srgbClr val="FF0000"/>
                </a:solidFill>
                <a:latin typeface="+mn-ea"/>
              </a:rPr>
              <a:t>department.dept_id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800" dirty="0"/>
              <a:t>”</a:t>
            </a:r>
            <a:r>
              <a:rPr lang="ko-KR" altLang="en-US" sz="1800" dirty="0"/>
              <a:t>을 통해 </a:t>
            </a:r>
            <a:r>
              <a:rPr lang="ko-KR" altLang="en-US" sz="1800" dirty="0" err="1"/>
              <a:t>의미있는</a:t>
            </a:r>
            <a:r>
              <a:rPr lang="ko-KR" altLang="en-US" sz="1800" dirty="0"/>
              <a:t> 레코드만이 생성되도록 함</a:t>
            </a:r>
          </a:p>
        </p:txBody>
      </p:sp>
    </p:spTree>
    <p:extLst>
      <p:ext uri="{BB962C8B-B14F-4D97-AF65-F5344CB8AC3E}">
        <p14:creationId xmlns:p14="http://schemas.microsoft.com/office/powerpoint/2010/main" val="270102791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</a:rPr>
              <a:t>검색 결과를 출력 시 필드 간 우선 순위를 부여할 수 있음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en-US" altLang="ko-KR" dirty="0">
                <a:latin typeface="+mn-ea"/>
              </a:rPr>
              <a:t>Select </a:t>
            </a:r>
            <a:r>
              <a:rPr lang="ko-KR" altLang="en-US" dirty="0">
                <a:latin typeface="+mn-ea"/>
              </a:rPr>
              <a:t>문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맨 마지막에 </a:t>
            </a:r>
            <a:r>
              <a:rPr lang="ko-KR" altLang="en-US" dirty="0">
                <a:latin typeface="+mn-ea"/>
              </a:rPr>
              <a:t>다음과 같은 </a:t>
            </a:r>
            <a:r>
              <a:rPr lang="en-US" altLang="ko-KR" dirty="0">
                <a:latin typeface="+mn-ea"/>
              </a:rPr>
              <a:t>order by</a:t>
            </a:r>
            <a:r>
              <a:rPr lang="ko-KR" altLang="en-US" dirty="0">
                <a:latin typeface="+mn-ea"/>
              </a:rPr>
              <a:t>절을 추가</a:t>
            </a:r>
            <a:endParaRPr lang="en-US" altLang="ko-KR" dirty="0">
              <a:latin typeface="+mn-ea"/>
            </a:endParaRPr>
          </a:p>
          <a:p>
            <a:pPr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오름차순을 기본으로 하며 </a:t>
            </a:r>
            <a:r>
              <a:rPr lang="en-US" altLang="ko-KR" dirty="0"/>
              <a:t>&lt;</a:t>
            </a:r>
            <a:r>
              <a:rPr lang="ko-KR" altLang="en-US" dirty="0"/>
              <a:t>필드리스트</a:t>
            </a:r>
            <a:r>
              <a:rPr lang="en-US" altLang="ko-KR" dirty="0"/>
              <a:t>&gt;</a:t>
            </a:r>
            <a:r>
              <a:rPr lang="ko-KR" altLang="en-US" dirty="0"/>
              <a:t>에 </a:t>
            </a:r>
            <a:r>
              <a:rPr lang="ko-KR" altLang="en-US" dirty="0">
                <a:solidFill>
                  <a:srgbClr val="0070C0"/>
                </a:solidFill>
              </a:rPr>
              <a:t>여러 개의 필드를 나열할 경우 </a:t>
            </a:r>
            <a:r>
              <a:rPr lang="ko-KR" altLang="en-US" dirty="0"/>
              <a:t>나열된 필드 순서에 맞춰 정렬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student </a:t>
            </a:r>
            <a:r>
              <a:rPr lang="ko-KR" altLang="en-US" dirty="0"/>
              <a:t>테이블에서 </a:t>
            </a:r>
            <a:r>
              <a:rPr lang="en-US" altLang="ko-KR" dirty="0"/>
              <a:t>3, 4</a:t>
            </a:r>
            <a:r>
              <a:rPr lang="ko-KR" altLang="en-US" dirty="0"/>
              <a:t>학년 학생들의 이름과 학번을 검색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학생 이름</a:t>
            </a:r>
            <a:r>
              <a:rPr lang="en-US" altLang="ko-KR" dirty="0"/>
              <a:t>(name </a:t>
            </a:r>
            <a:r>
              <a:rPr lang="ko-KR" altLang="en-US" dirty="0"/>
              <a:t>필드</a:t>
            </a:r>
            <a:r>
              <a:rPr lang="en-US" altLang="ko-KR" dirty="0"/>
              <a:t>)</a:t>
            </a:r>
            <a:r>
              <a:rPr lang="ko-KR" altLang="en-US" dirty="0"/>
              <a:t>과 학번에 대해서 오름차순 정렬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Name </a:t>
            </a:r>
            <a:r>
              <a:rPr lang="ko-KR" altLang="en-US" dirty="0"/>
              <a:t>필드 우선 오름차순 정렬</a:t>
            </a:r>
            <a:endParaRPr lang="en-US" altLang="ko-KR" dirty="0"/>
          </a:p>
          <a:p>
            <a:pPr lvl="2">
              <a:defRPr/>
            </a:pPr>
            <a:r>
              <a:rPr lang="ko-KR" altLang="en-US" dirty="0">
                <a:solidFill>
                  <a:srgbClr val="FF0000"/>
                </a:solidFill>
              </a:rPr>
              <a:t>학번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이름 순서로 정렬하도록 해보자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출력 레코드의 순서 지정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order by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19672" y="1844824"/>
            <a:ext cx="6064250" cy="338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/>
              <a:t>order by </a:t>
            </a:r>
            <a:r>
              <a:rPr lang="en-US" altLang="ko-KR" sz="1600" dirty="0"/>
              <a:t>&lt;</a:t>
            </a:r>
            <a:r>
              <a:rPr lang="ko-KR" altLang="en-US" sz="1600" dirty="0"/>
              <a:t>필드리스트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3573016"/>
            <a:ext cx="6064250" cy="1323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질의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27)</a:t>
            </a:r>
            <a:endParaRPr lang="ko-KR" altLang="en-US" sz="1600" dirty="0">
              <a:solidFill>
                <a:srgbClr val="C00000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select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name, 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stu_id</a:t>
            </a:r>
            <a:endParaRPr lang="en-US" altLang="ko-KR" sz="1600" dirty="0">
              <a:solidFill>
                <a:srgbClr val="002060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from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student</a:t>
            </a: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where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year = 3 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or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year = 4</a:t>
            </a: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order by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name, 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stu_id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168624358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  <p:sp>
        <p:nvSpPr>
          <p:cNvPr id="655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레코드의 순서 지정</a:t>
            </a:r>
          </a:p>
        </p:txBody>
      </p:sp>
      <p:sp>
        <p:nvSpPr>
          <p:cNvPr id="655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334" y="1473400"/>
            <a:ext cx="5734850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0112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25897"/>
            <a:ext cx="8229600" cy="3312367"/>
          </a:xfrm>
        </p:spPr>
        <p:txBody>
          <a:bodyPr/>
          <a:lstStyle/>
          <a:p>
            <a:r>
              <a:rPr lang="ko-KR" altLang="en-US" dirty="0"/>
              <a:t>내림차순은 해당 필드 이름 뒤에 </a:t>
            </a:r>
            <a:r>
              <a:rPr lang="en-US" altLang="ko-KR" b="1" dirty="0" err="1"/>
              <a:t>desc</a:t>
            </a:r>
            <a:r>
              <a:rPr lang="ko-KR" altLang="en-US" dirty="0"/>
              <a:t> 라는 키워드를 삽입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  <p:sp>
        <p:nvSpPr>
          <p:cNvPr id="665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레코드의 순서 지정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15616" y="2420888"/>
            <a:ext cx="6408712" cy="17235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질의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28)</a:t>
            </a:r>
            <a:endParaRPr lang="ko-KR" altLang="en-US" sz="1600" dirty="0">
              <a:solidFill>
                <a:srgbClr val="C00000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</a:t>
            </a:r>
            <a:r>
              <a:rPr lang="en-US" altLang="ko-KR" sz="1800" b="1" dirty="0">
                <a:solidFill>
                  <a:srgbClr val="002060"/>
                </a:solidFill>
                <a:latin typeface="+mn-ea"/>
              </a:rPr>
              <a:t>select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	name,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</a:rPr>
              <a:t>stu_id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>
              <a:defRPr/>
            </a:pPr>
            <a:r>
              <a:rPr lang="en-US" altLang="ko-KR" sz="1800" b="1" dirty="0">
                <a:solidFill>
                  <a:srgbClr val="002060"/>
                </a:solidFill>
                <a:latin typeface="+mn-ea"/>
              </a:rPr>
              <a:t>	from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	student</a:t>
            </a:r>
          </a:p>
          <a:p>
            <a:pPr>
              <a:defRPr/>
            </a:pPr>
            <a:r>
              <a:rPr lang="en-US" altLang="ko-KR" sz="1800" b="1" dirty="0">
                <a:solidFill>
                  <a:srgbClr val="002060"/>
                </a:solidFill>
                <a:latin typeface="+mn-ea"/>
              </a:rPr>
              <a:t>	where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	year = 3 </a:t>
            </a:r>
            <a:r>
              <a:rPr lang="en-US" altLang="ko-KR" sz="1800" b="1" dirty="0">
                <a:solidFill>
                  <a:srgbClr val="002060"/>
                </a:solidFill>
                <a:latin typeface="+mn-ea"/>
              </a:rPr>
              <a:t>or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year = 4</a:t>
            </a:r>
          </a:p>
          <a:p>
            <a:pPr>
              <a:defRPr/>
            </a:pPr>
            <a:r>
              <a:rPr lang="en-US" altLang="ko-KR" sz="1800" b="1" dirty="0">
                <a:solidFill>
                  <a:srgbClr val="002060"/>
                </a:solidFill>
                <a:latin typeface="+mn-ea"/>
              </a:rPr>
              <a:t>	order by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	name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800" b="1" dirty="0" err="1">
                <a:solidFill>
                  <a:srgbClr val="C00000"/>
                </a:solidFill>
                <a:latin typeface="+mn-ea"/>
              </a:rPr>
              <a:t>desc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</a:rPr>
              <a:t>stu_id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;</a:t>
            </a:r>
          </a:p>
          <a:p>
            <a:pPr>
              <a:defRPr/>
            </a:pPr>
            <a:endParaRPr lang="en-US" altLang="ko-KR" sz="18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665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26387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테이블</a:t>
            </a:r>
            <a:r>
              <a:rPr lang="en-US" altLang="ko-KR" sz="2000" dirty="0"/>
              <a:t>/</a:t>
            </a:r>
            <a:r>
              <a:rPr lang="ko-KR" altLang="en-US" sz="2000" dirty="0"/>
              <a:t>필드에 대한 </a:t>
            </a:r>
            <a:r>
              <a:rPr lang="ko-KR" altLang="en-US" sz="2000" dirty="0" err="1"/>
              <a:t>재명명</a:t>
            </a:r>
            <a:endParaRPr lang="en-US" altLang="ko-KR" sz="2000" dirty="0"/>
          </a:p>
          <a:p>
            <a:pPr lvl="1"/>
            <a:r>
              <a:rPr lang="ko-KR" altLang="en-US" sz="1800" dirty="0"/>
              <a:t>실제 테이블에 변화가 있는 것은 아님</a:t>
            </a:r>
            <a:endParaRPr lang="en-US" altLang="ko-KR" sz="1800" dirty="0"/>
          </a:p>
          <a:p>
            <a:pPr lvl="1"/>
            <a:r>
              <a:rPr lang="ko-KR" altLang="en-US" sz="1800" dirty="0"/>
              <a:t>질의를 처리하는 과정 동안만 일시적으로 사용</a:t>
            </a:r>
            <a:endParaRPr lang="en-US" altLang="ko-KR" sz="1800" dirty="0"/>
          </a:p>
          <a:p>
            <a:pPr lvl="1"/>
            <a:r>
              <a:rPr lang="ko-KR" altLang="en-US" sz="1800" dirty="0"/>
              <a:t>필드 명이 동일할 때 테이블을 서로 구별하려면 테이블 </a:t>
            </a:r>
            <a:r>
              <a:rPr lang="ko-KR" altLang="en-US" sz="1800" dirty="0" err="1"/>
              <a:t>재명명</a:t>
            </a:r>
            <a:r>
              <a:rPr lang="ko-KR" altLang="en-US" sz="1800" dirty="0"/>
              <a:t> 필요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dirty="0"/>
              <a:t>예</a:t>
            </a:r>
            <a:r>
              <a:rPr lang="en-US" altLang="ko-KR" dirty="0"/>
              <a:t>) student </a:t>
            </a:r>
            <a:r>
              <a:rPr lang="ko-KR" altLang="en-US" dirty="0"/>
              <a:t>테이블과 </a:t>
            </a:r>
            <a:r>
              <a:rPr lang="en-US" altLang="ko-KR" dirty="0"/>
              <a:t>department </a:t>
            </a:r>
            <a:r>
              <a:rPr lang="ko-KR" altLang="en-US" dirty="0"/>
              <a:t>테이블을 조인하여 학생들의 이름과 소속 학과 이름을 검색</a:t>
            </a:r>
          </a:p>
          <a:p>
            <a:endParaRPr lang="ko-KR" altLang="en-US" sz="2100" dirty="0"/>
          </a:p>
          <a:p>
            <a:endParaRPr lang="ko-KR" altLang="en-US" sz="20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  <p:sp>
        <p:nvSpPr>
          <p:cNvPr id="675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>
                <a:latin typeface="+mn-ea"/>
                <a:ea typeface="+mn-ea"/>
              </a:rPr>
              <a:t>재명명</a:t>
            </a:r>
            <a:r>
              <a:rPr lang="ko-KR" altLang="en-US" dirty="0">
                <a:latin typeface="+mn-ea"/>
                <a:ea typeface="+mn-ea"/>
              </a:rPr>
              <a:t> 연산  </a:t>
            </a:r>
            <a:r>
              <a:rPr lang="en-US" altLang="ko-KR" dirty="0">
                <a:latin typeface="+mn-ea"/>
                <a:ea typeface="+mn-ea"/>
              </a:rPr>
              <a:t>***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06686" y="3489796"/>
            <a:ext cx="6064250" cy="1076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질의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29)</a:t>
            </a:r>
            <a:endParaRPr lang="ko-KR" altLang="en-US" sz="1600" dirty="0">
              <a:solidFill>
                <a:srgbClr val="C00000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select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student.name, 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department.dept_name</a:t>
            </a:r>
            <a:endParaRPr lang="en-US" altLang="ko-KR" sz="1600" dirty="0">
              <a:solidFill>
                <a:srgbClr val="002060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from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student, department</a:t>
            </a: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where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student.dept_id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= 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department.dept_id</a:t>
            </a:r>
            <a:endParaRPr lang="en-US" altLang="ko-KR" sz="16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32086" y="5015384"/>
            <a:ext cx="6064250" cy="10779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질의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30)</a:t>
            </a:r>
            <a:endParaRPr lang="ko-KR" altLang="en-US" sz="1600" dirty="0">
              <a:solidFill>
                <a:srgbClr val="C00000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select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s.name, 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d.dept_name</a:t>
            </a:r>
            <a:endParaRPr lang="en-US" altLang="ko-KR" sz="1600" dirty="0">
              <a:solidFill>
                <a:srgbClr val="002060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from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student s, department d</a:t>
            </a: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where	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s.dept_id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= 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d.dept_id</a:t>
            </a:r>
            <a:endParaRPr lang="en-US" altLang="ko-KR" sz="16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743474" y="4662959"/>
            <a:ext cx="1069975" cy="266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05372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95300" y="1340768"/>
            <a:ext cx="8229600" cy="3459643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</a:rPr>
              <a:t>동일 테이블이 두 번 사용되는 예</a:t>
            </a:r>
            <a:endParaRPr lang="en-US" altLang="ko-KR" dirty="0">
              <a:latin typeface="+mn-ea"/>
            </a:endParaRPr>
          </a:p>
          <a:p>
            <a:pPr>
              <a:defRPr/>
            </a:pP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) </a:t>
            </a:r>
            <a:r>
              <a:rPr lang="en-US" altLang="ko-KR" dirty="0"/>
              <a:t>student </a:t>
            </a:r>
            <a:r>
              <a:rPr lang="ko-KR" altLang="en-US" dirty="0"/>
              <a:t>테이블에서 ‘김광식’ 학생과 주소가 같은 학생들의 이름과 주소를 검색  </a:t>
            </a:r>
            <a:r>
              <a:rPr lang="en-US" altLang="ko-KR" dirty="0">
                <a:solidFill>
                  <a:srgbClr val="00B0F0"/>
                </a:solidFill>
              </a:rPr>
              <a:t>--- </a:t>
            </a:r>
            <a:r>
              <a:rPr lang="ko-KR" altLang="en-US" dirty="0">
                <a:solidFill>
                  <a:srgbClr val="00B0F0"/>
                </a:solidFill>
              </a:rPr>
              <a:t>중요 질의</a:t>
            </a:r>
            <a:endParaRPr lang="ko-KR" altLang="en-US" dirty="0">
              <a:solidFill>
                <a:srgbClr val="00B0F0"/>
              </a:solidFill>
              <a:latin typeface="+mn-ea"/>
            </a:endParaRPr>
          </a:p>
          <a:p>
            <a:pPr>
              <a:defRPr/>
            </a:pPr>
            <a:endParaRPr lang="ko-KR" altLang="en-US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109</a:t>
            </a:fld>
            <a:endParaRPr lang="ko-KR" altLang="en-US"/>
          </a:p>
        </p:txBody>
      </p:sp>
      <p:sp>
        <p:nvSpPr>
          <p:cNvPr id="686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>
                <a:latin typeface="+mn-ea"/>
                <a:ea typeface="+mn-ea"/>
              </a:rPr>
              <a:t>재명명</a:t>
            </a:r>
            <a:r>
              <a:rPr lang="ko-KR" altLang="en-US" dirty="0">
                <a:latin typeface="+mn-ea"/>
                <a:ea typeface="+mn-ea"/>
              </a:rPr>
              <a:t> 연산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8193" y="2780928"/>
            <a:ext cx="7567612" cy="144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질의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31)</a:t>
            </a:r>
            <a:endParaRPr lang="ko-KR" altLang="en-US" sz="1600" dirty="0">
              <a:solidFill>
                <a:srgbClr val="002060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</a:t>
            </a:r>
            <a:r>
              <a:rPr lang="en-US" altLang="ko-KR" sz="1800" b="1" dirty="0">
                <a:solidFill>
                  <a:srgbClr val="002060"/>
                </a:solidFill>
                <a:latin typeface="+mn-ea"/>
              </a:rPr>
              <a:t>select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	s2.name</a:t>
            </a:r>
          </a:p>
          <a:p>
            <a:pPr>
              <a:defRPr/>
            </a:pPr>
            <a:r>
              <a:rPr lang="en-US" altLang="ko-KR" sz="1800" b="1" dirty="0">
                <a:solidFill>
                  <a:srgbClr val="002060"/>
                </a:solidFill>
                <a:latin typeface="+mn-ea"/>
              </a:rPr>
              <a:t>	from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	student 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s1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student 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s2</a:t>
            </a:r>
          </a:p>
          <a:p>
            <a:pPr>
              <a:defRPr/>
            </a:pPr>
            <a:r>
              <a:rPr lang="en-US" altLang="ko-KR" sz="1800" b="1" dirty="0">
                <a:solidFill>
                  <a:srgbClr val="002060"/>
                </a:solidFill>
                <a:latin typeface="+mn-ea"/>
              </a:rPr>
              <a:t>	where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	s1.address = s2.address </a:t>
            </a:r>
            <a:r>
              <a:rPr lang="en-US" altLang="ko-KR" sz="1800" b="1" dirty="0">
                <a:solidFill>
                  <a:srgbClr val="002060"/>
                </a:solidFill>
                <a:latin typeface="+mn-ea"/>
              </a:rPr>
              <a:t>and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s1.name = '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김광식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‘ ;</a:t>
            </a:r>
          </a:p>
          <a:p>
            <a:pPr>
              <a:defRPr/>
            </a:pPr>
            <a:endParaRPr lang="ko-KR" altLang="en-US" sz="18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686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230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457200" y="1161199"/>
            <a:ext cx="8229600" cy="755633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설치 폴더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6F8494-DD0C-4869-A464-797161296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Times New Roman" pitchFamily="18" charset="0"/>
              <a:buNone/>
            </a:pPr>
            <a:fld id="{3791D99F-F193-4415-94CA-B2B147EC539A}" type="slidenum">
              <a:rPr lang="ko-KR" altLang="en-US" smtClean="0"/>
              <a:pPr>
                <a:buFont typeface="Times New Roman" pitchFamily="18" charset="0"/>
                <a:buNone/>
              </a:pPr>
              <a:t>11</a:t>
            </a:fld>
            <a:endParaRPr lang="ko-KR" altLang="en-US" dirty="0"/>
          </a:p>
        </p:txBody>
      </p:sp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Oracle Express Edition</a:t>
            </a:r>
            <a:endParaRPr lang="ko-KR" altLang="en-US" dirty="0">
              <a:ea typeface="굴림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772816"/>
            <a:ext cx="7652167" cy="421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3459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95300" y="1425047"/>
            <a:ext cx="8229600" cy="434686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질의 실행 결과를 출력할 때 원래 필드 이름 대신 </a:t>
            </a:r>
            <a:r>
              <a:rPr lang="ko-KR" altLang="en-US" dirty="0" err="1"/>
              <a:t>재명명된</a:t>
            </a:r>
            <a:r>
              <a:rPr lang="ko-KR" altLang="en-US" dirty="0"/>
              <a:t> 이름으로 출력시키고자 할 때 사용</a:t>
            </a:r>
            <a:endParaRPr lang="en-US" altLang="ko-KR" dirty="0"/>
          </a:p>
          <a:p>
            <a:pPr>
              <a:defRPr/>
            </a:pP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교수들의 이름과 직위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재직연수를 출력</a:t>
            </a:r>
          </a:p>
          <a:p>
            <a:pPr>
              <a:defRPr/>
            </a:pPr>
            <a:endParaRPr lang="ko-KR" altLang="en-US" sz="2100" dirty="0"/>
          </a:p>
          <a:p>
            <a:pPr>
              <a:defRPr/>
            </a:pPr>
            <a:endParaRPr lang="ko-KR" altLang="en-US" sz="20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110</a:t>
            </a:fld>
            <a:endParaRPr lang="ko-KR" altLang="en-US"/>
          </a:p>
        </p:txBody>
      </p:sp>
      <p:sp>
        <p:nvSpPr>
          <p:cNvPr id="696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필드의 </a:t>
            </a:r>
            <a:r>
              <a:rPr lang="ko-KR" altLang="en-US" dirty="0" err="1">
                <a:latin typeface="+mn-ea"/>
                <a:ea typeface="+mn-ea"/>
              </a:rPr>
              <a:t>재명명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74192" y="2981945"/>
            <a:ext cx="7205662" cy="8302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질의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32)</a:t>
            </a:r>
            <a:endParaRPr lang="ko-KR" altLang="en-US" sz="1600" dirty="0">
              <a:solidFill>
                <a:srgbClr val="C00000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select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name, position, 2012-year_emp</a:t>
            </a: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from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professor 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9592" y="4509120"/>
            <a:ext cx="7205662" cy="8302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질의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33)</a:t>
            </a:r>
            <a:endParaRPr lang="ko-KR" altLang="en-US" sz="1600" dirty="0">
              <a:solidFill>
                <a:srgbClr val="C00000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select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name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이름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, position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직위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, 2022-year_emp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재직연수</a:t>
            </a: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from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professor ;</a:t>
            </a:r>
          </a:p>
        </p:txBody>
      </p:sp>
      <p:sp>
        <p:nvSpPr>
          <p:cNvPr id="6" name="아래쪽 화살표 5"/>
          <p:cNvSpPr/>
          <p:nvPr/>
        </p:nvSpPr>
        <p:spPr>
          <a:xfrm>
            <a:off x="3766617" y="4007470"/>
            <a:ext cx="1069975" cy="268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1371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문자열에 대해서는 일부분만 일치하는 경우를 찾아야 할 때 사용</a:t>
            </a:r>
          </a:p>
          <a:p>
            <a:pPr>
              <a:defRPr/>
            </a:pPr>
            <a:r>
              <a:rPr lang="en-US" altLang="ko-KR" dirty="0">
                <a:latin typeface="+mn-ea"/>
              </a:rPr>
              <a:t>‘=‘ </a:t>
            </a:r>
            <a:r>
              <a:rPr lang="ko-KR" altLang="en-US" dirty="0">
                <a:latin typeface="+mn-ea"/>
              </a:rPr>
              <a:t>연산자 대신에 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‘like’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연산자를 </a:t>
            </a:r>
            <a:r>
              <a:rPr lang="ko-KR" altLang="en-US" dirty="0">
                <a:latin typeface="+mn-ea"/>
              </a:rPr>
              <a:t>이용함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en-US" altLang="ko-KR" dirty="0">
                <a:latin typeface="+mn-ea"/>
              </a:rPr>
              <a:t>‘=‘</a:t>
            </a:r>
            <a:r>
              <a:rPr lang="ko-KR" altLang="en-US" dirty="0">
                <a:latin typeface="+mn-ea"/>
              </a:rPr>
              <a:t>는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정확히 일치하는 경우에만 사용</a:t>
            </a:r>
            <a:endParaRPr lang="en-US" altLang="ko-KR" dirty="0">
              <a:latin typeface="+mn-ea"/>
            </a:endParaRPr>
          </a:p>
          <a:p>
            <a:pPr>
              <a:defRPr/>
            </a:pPr>
            <a:r>
              <a:rPr lang="ko-KR" altLang="en-US" dirty="0"/>
              <a:t>형식</a:t>
            </a:r>
            <a:endParaRPr lang="en-US" altLang="ko-KR" dirty="0"/>
          </a:p>
          <a:p>
            <a:pPr>
              <a:defRPr/>
            </a:pPr>
            <a:endParaRPr lang="en-US" altLang="ko-KR" sz="2000" dirty="0"/>
          </a:p>
          <a:p>
            <a:pPr lvl="2">
              <a:defRPr/>
            </a:pPr>
            <a:r>
              <a:rPr lang="en-US" altLang="ko-KR" dirty="0"/>
              <a:t>&lt;</a:t>
            </a:r>
            <a:r>
              <a:rPr lang="ko-KR" altLang="en-US" dirty="0"/>
              <a:t>필드이름</a:t>
            </a:r>
            <a:r>
              <a:rPr lang="en-US" altLang="ko-KR" dirty="0"/>
              <a:t>&gt;</a:t>
            </a:r>
            <a:r>
              <a:rPr lang="ko-KR" altLang="en-US" dirty="0"/>
              <a:t>에 지정된 </a:t>
            </a:r>
            <a:r>
              <a:rPr lang="en-US" altLang="ko-KR" dirty="0"/>
              <a:t>&lt;</a:t>
            </a:r>
            <a:r>
              <a:rPr lang="ko-KR" altLang="en-US" dirty="0"/>
              <a:t>문자열패턴</a:t>
            </a:r>
            <a:r>
              <a:rPr lang="en-US" altLang="ko-KR" dirty="0"/>
              <a:t>&gt;</a:t>
            </a:r>
            <a:r>
              <a:rPr lang="ko-KR" altLang="en-US" dirty="0"/>
              <a:t>이 들어 있는지를 판단</a:t>
            </a:r>
          </a:p>
          <a:p>
            <a:pPr>
              <a:defRPr/>
            </a:pPr>
            <a:r>
              <a:rPr lang="ko-KR" altLang="en-US" sz="2000" dirty="0"/>
              <a:t>문자열 패턴 종류</a:t>
            </a:r>
            <a:endParaRPr lang="en-US" altLang="ko-KR" sz="2000" dirty="0"/>
          </a:p>
          <a:p>
            <a:pPr lvl="1">
              <a:defRPr/>
            </a:pPr>
            <a:r>
              <a:rPr lang="ko-KR" altLang="en-US" dirty="0"/>
              <a:t> </a:t>
            </a:r>
            <a:r>
              <a:rPr lang="en-US" altLang="ko-KR" dirty="0"/>
              <a:t>_    :      </a:t>
            </a:r>
            <a:r>
              <a:rPr lang="ko-KR" altLang="en-US" dirty="0"/>
              <a:t>임의의 한 개 문자를 의미한다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 </a:t>
            </a:r>
            <a:r>
              <a:rPr lang="en-US" altLang="ko-KR" dirty="0"/>
              <a:t>%   :      </a:t>
            </a:r>
            <a:r>
              <a:rPr lang="ko-KR" altLang="en-US" dirty="0"/>
              <a:t>임의의 여러 개 문자를 의미한다</a:t>
            </a:r>
            <a:endParaRPr lang="en-US" altLang="ko-KR" dirty="0"/>
          </a:p>
          <a:p>
            <a:pPr lvl="1">
              <a:defRPr/>
            </a:pPr>
            <a:r>
              <a:rPr lang="ko-KR" altLang="en-US" sz="1600" dirty="0"/>
              <a:t>예</a:t>
            </a:r>
            <a:r>
              <a:rPr lang="en-US" altLang="ko-KR" sz="1600" dirty="0"/>
              <a:t>)</a:t>
            </a:r>
          </a:p>
          <a:p>
            <a:pPr lvl="3">
              <a:defRPr/>
            </a:pPr>
            <a:r>
              <a:rPr lang="en-US" altLang="ko-KR" sz="1600" dirty="0"/>
              <a:t>‘%</a:t>
            </a:r>
            <a:r>
              <a:rPr lang="ko-KR" altLang="en-US" sz="1600" dirty="0"/>
              <a:t>서울</a:t>
            </a:r>
            <a:r>
              <a:rPr lang="en-US" altLang="ko-KR" sz="1600" dirty="0"/>
              <a:t>%’ : ‘</a:t>
            </a:r>
            <a:r>
              <a:rPr lang="ko-KR" altLang="en-US" sz="1600" dirty="0"/>
              <a:t>서울’이란 단어가 포함된 문자열</a:t>
            </a:r>
          </a:p>
          <a:p>
            <a:pPr lvl="3">
              <a:defRPr/>
            </a:pPr>
            <a:r>
              <a:rPr lang="ko-KR" altLang="en-US" sz="1600" dirty="0"/>
              <a:t>‘</a:t>
            </a:r>
            <a:r>
              <a:rPr lang="en-US" altLang="ko-KR" sz="1600" dirty="0"/>
              <a:t>%</a:t>
            </a:r>
            <a:r>
              <a:rPr lang="ko-KR" altLang="en-US" sz="1600" dirty="0"/>
              <a:t>서울’ </a:t>
            </a:r>
            <a:r>
              <a:rPr lang="en-US" altLang="ko-KR" sz="1600" dirty="0"/>
              <a:t>: ‘</a:t>
            </a:r>
            <a:r>
              <a:rPr lang="ko-KR" altLang="en-US" sz="1600" dirty="0"/>
              <a:t>서울’이란 단어로 끝나는 문자열</a:t>
            </a:r>
          </a:p>
          <a:p>
            <a:pPr lvl="3">
              <a:defRPr/>
            </a:pPr>
            <a:r>
              <a:rPr lang="ko-KR" altLang="en-US" sz="1600" dirty="0"/>
              <a:t>‘서울</a:t>
            </a:r>
            <a:r>
              <a:rPr lang="en-US" altLang="ko-KR" sz="1600" dirty="0"/>
              <a:t>%’ : ‘</a:t>
            </a:r>
            <a:r>
              <a:rPr lang="ko-KR" altLang="en-US" sz="1600" dirty="0"/>
              <a:t>서울’이란 단어로 시작하는 문자열</a:t>
            </a:r>
          </a:p>
          <a:p>
            <a:pPr lvl="3">
              <a:defRPr/>
            </a:pPr>
            <a:r>
              <a:rPr lang="ko-KR" altLang="en-US" sz="1600" dirty="0"/>
              <a:t>‘</a:t>
            </a:r>
            <a:r>
              <a:rPr lang="en-US" altLang="ko-KR" sz="1600" dirty="0"/>
              <a:t>_ _ _’ : </a:t>
            </a:r>
            <a:r>
              <a:rPr lang="ko-KR" altLang="en-US" sz="1600" dirty="0"/>
              <a:t>정확히 세 개의 문자로 구성된 문자열</a:t>
            </a:r>
          </a:p>
          <a:p>
            <a:pPr lvl="3">
              <a:defRPr/>
            </a:pPr>
            <a:r>
              <a:rPr lang="ko-KR" altLang="en-US" sz="1600" dirty="0"/>
              <a:t>‘</a:t>
            </a:r>
            <a:r>
              <a:rPr lang="en-US" altLang="ko-KR" sz="1600" dirty="0"/>
              <a:t>_ _ _%’ : </a:t>
            </a:r>
            <a:r>
              <a:rPr lang="ko-KR" altLang="en-US" sz="1600" dirty="0"/>
              <a:t>최소한 세 개의 문자로 구성된 문자열</a:t>
            </a:r>
          </a:p>
          <a:p>
            <a:pPr lvl="1">
              <a:defRPr/>
            </a:pPr>
            <a:endParaRPr lang="ko-KR" altLang="en-US" sz="1600" dirty="0"/>
          </a:p>
          <a:p>
            <a:pPr lvl="1">
              <a:defRPr/>
            </a:pPr>
            <a:endParaRPr lang="ko-KR" altLang="en-US" sz="1500" dirty="0"/>
          </a:p>
          <a:p>
            <a:pPr lvl="1">
              <a:defRPr/>
            </a:pPr>
            <a:endParaRPr lang="en-US" altLang="ko-KR" sz="17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111</a:t>
            </a:fld>
            <a:endParaRPr lang="ko-KR" altLang="en-US"/>
          </a:p>
        </p:txBody>
      </p:sp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LIKE </a:t>
            </a:r>
            <a:r>
              <a:rPr lang="ko-KR" altLang="en-US" dirty="0">
                <a:latin typeface="+mn-ea"/>
                <a:ea typeface="+mn-ea"/>
              </a:rPr>
              <a:t>연산자</a:t>
            </a:r>
            <a:r>
              <a:rPr lang="en-US" altLang="ko-KR" dirty="0">
                <a:latin typeface="+mn-ea"/>
                <a:ea typeface="+mn-ea"/>
              </a:rPr>
              <a:t>**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39874" y="2276872"/>
            <a:ext cx="6064250" cy="338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/>
              <a:t>where </a:t>
            </a:r>
            <a:r>
              <a:rPr lang="en-US" altLang="ko-KR" sz="1600" dirty="0"/>
              <a:t>&lt;</a:t>
            </a:r>
            <a:r>
              <a:rPr lang="ko-KR" altLang="en-US" sz="1600" dirty="0"/>
              <a:t>필드이름</a:t>
            </a:r>
            <a:r>
              <a:rPr lang="en-US" altLang="ko-KR" sz="1600" dirty="0"/>
              <a:t>&gt;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like </a:t>
            </a:r>
            <a:r>
              <a:rPr lang="en-US" altLang="ko-KR" sz="1600" dirty="0"/>
              <a:t>&lt;</a:t>
            </a:r>
            <a:r>
              <a:rPr lang="ko-KR" altLang="en-US" sz="1600" dirty="0"/>
              <a:t>문자열패턴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9711623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내용 개체 틀 2"/>
          <p:cNvSpPr>
            <a:spLocks noGrp="1"/>
          </p:cNvSpPr>
          <p:nvPr>
            <p:ph sz="quarter" idx="1"/>
          </p:nvPr>
        </p:nvSpPr>
        <p:spPr>
          <a:xfrm>
            <a:off x="459231" y="980729"/>
            <a:ext cx="8229600" cy="2232247"/>
          </a:xfrm>
        </p:spPr>
        <p:txBody>
          <a:bodyPr/>
          <a:lstStyle/>
          <a:p>
            <a:r>
              <a:rPr lang="en-US" altLang="ko-KR" dirty="0"/>
              <a:t>student </a:t>
            </a:r>
            <a:r>
              <a:rPr lang="ko-KR" altLang="en-US" dirty="0"/>
              <a:t>테이블에서 김씨 성을 가진 학생들을 찾는 질의</a:t>
            </a:r>
          </a:p>
          <a:p>
            <a:pPr lvl="1"/>
            <a:endParaRPr lang="ko-KR" altLang="en-US" sz="1400" dirty="0"/>
          </a:p>
          <a:p>
            <a:pPr lvl="1"/>
            <a:endParaRPr lang="en-US" altLang="ko-KR" sz="16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112</a:t>
            </a:fld>
            <a:endParaRPr lang="ko-KR" altLang="en-US"/>
          </a:p>
        </p:txBody>
      </p:sp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LIKE </a:t>
            </a:r>
            <a:r>
              <a:rPr lang="ko-KR" altLang="en-US" dirty="0">
                <a:latin typeface="+mn-ea"/>
                <a:ea typeface="+mn-ea"/>
              </a:rPr>
              <a:t>연산자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95989" y="1557895"/>
            <a:ext cx="6064250" cy="1415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질의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34)</a:t>
            </a:r>
            <a:endParaRPr lang="ko-KR" altLang="en-US" sz="1600" dirty="0">
              <a:solidFill>
                <a:srgbClr val="C00000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</a:t>
            </a:r>
            <a:r>
              <a:rPr lang="en-US" altLang="ko-KR" sz="1800" b="1" dirty="0">
                <a:solidFill>
                  <a:srgbClr val="002060"/>
                </a:solidFill>
                <a:latin typeface="+mn-ea"/>
              </a:rPr>
              <a:t>select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*</a:t>
            </a:r>
          </a:p>
          <a:p>
            <a:pPr>
              <a:defRPr/>
            </a:pPr>
            <a:r>
              <a:rPr lang="en-US" altLang="ko-KR" sz="1800" b="1" dirty="0">
                <a:solidFill>
                  <a:srgbClr val="002060"/>
                </a:solidFill>
                <a:latin typeface="+mn-ea"/>
              </a:rPr>
              <a:t>	from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	student</a:t>
            </a:r>
          </a:p>
          <a:p>
            <a:pPr>
              <a:defRPr/>
            </a:pPr>
            <a:r>
              <a:rPr lang="en-US" altLang="ko-KR" sz="1800" b="1" dirty="0">
                <a:solidFill>
                  <a:srgbClr val="002060"/>
                </a:solidFill>
                <a:latin typeface="+mn-ea"/>
              </a:rPr>
              <a:t>	where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	name </a:t>
            </a:r>
            <a:r>
              <a:rPr lang="en-US" altLang="ko-KR" sz="1800" b="1" dirty="0">
                <a:solidFill>
                  <a:srgbClr val="002060"/>
                </a:solidFill>
                <a:latin typeface="+mn-ea"/>
              </a:rPr>
              <a:t>like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'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%‘ ;</a:t>
            </a:r>
          </a:p>
          <a:p>
            <a:pPr>
              <a:defRPr/>
            </a:pPr>
            <a:endParaRPr lang="ko-KR" altLang="en-US" sz="16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727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18896" y="3576436"/>
            <a:ext cx="8229600" cy="49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latinLnBrk="1" hangingPunct="0"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Vrinda" panose="020B050204020402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latinLnBrk="1" hangingPunct="0"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latinLnBrk="1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/>
              <a:t>student </a:t>
            </a:r>
            <a:r>
              <a:rPr kumimoji="0" lang="ko-KR" altLang="en-US" dirty="0"/>
              <a:t>테이블에서 여학생들만을 검색</a:t>
            </a:r>
          </a:p>
          <a:p>
            <a:endParaRPr kumimoji="0" lang="ko-KR" altLang="en-US" dirty="0"/>
          </a:p>
          <a:p>
            <a:pPr lvl="1"/>
            <a:endParaRPr kumimoji="0" lang="ko-KR" altLang="en-US" sz="1400" dirty="0"/>
          </a:p>
          <a:p>
            <a:pPr lvl="1"/>
            <a:endParaRPr kumimoji="0" lang="en-US" altLang="ko-KR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1266634" y="4262671"/>
            <a:ext cx="6064250" cy="1415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질의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35)</a:t>
            </a:r>
            <a:endParaRPr lang="ko-KR" altLang="en-US" sz="1600" dirty="0">
              <a:solidFill>
                <a:srgbClr val="C00000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</a:t>
            </a:r>
            <a:r>
              <a:rPr lang="en-US" altLang="ko-KR" sz="1800" b="1" dirty="0">
                <a:solidFill>
                  <a:srgbClr val="002060"/>
                </a:solidFill>
                <a:latin typeface="+mn-ea"/>
              </a:rPr>
              <a:t>select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	*</a:t>
            </a:r>
          </a:p>
          <a:p>
            <a:pPr>
              <a:defRPr/>
            </a:pPr>
            <a:r>
              <a:rPr lang="en-US" altLang="ko-KR" sz="1800" b="1" dirty="0">
                <a:solidFill>
                  <a:srgbClr val="002060"/>
                </a:solidFill>
                <a:latin typeface="+mn-ea"/>
              </a:rPr>
              <a:t>	from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	student</a:t>
            </a:r>
          </a:p>
          <a:p>
            <a:pPr>
              <a:defRPr/>
            </a:pPr>
            <a:r>
              <a:rPr lang="en-US" altLang="ko-KR" sz="1800" b="1" dirty="0">
                <a:solidFill>
                  <a:srgbClr val="002060"/>
                </a:solidFill>
                <a:latin typeface="+mn-ea"/>
              </a:rPr>
              <a:t>	where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	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</a:rPr>
              <a:t>resident_id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800" b="1" dirty="0">
                <a:solidFill>
                  <a:srgbClr val="002060"/>
                </a:solidFill>
                <a:latin typeface="+mn-ea"/>
              </a:rPr>
              <a:t>like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'%-2%‘ ;</a:t>
            </a:r>
          </a:p>
          <a:p>
            <a:pPr>
              <a:defRPr/>
            </a:pPr>
            <a:endParaRPr lang="en-US" altLang="ko-KR" sz="16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521605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51520" y="1268232"/>
            <a:ext cx="8229600" cy="2351674"/>
          </a:xfrm>
        </p:spPr>
        <p:txBody>
          <a:bodyPr/>
          <a:lstStyle/>
          <a:p>
            <a:pPr lvl="1"/>
            <a:r>
              <a:rPr lang="ko-KR" altLang="en-US" dirty="0"/>
              <a:t>교재 </a:t>
            </a:r>
            <a:r>
              <a:rPr lang="en-US" altLang="ko-KR" dirty="0"/>
              <a:t>73 </a:t>
            </a:r>
            <a:r>
              <a:rPr lang="ko-KR" altLang="en-US" dirty="0"/>
              <a:t>페이지 질의 </a:t>
            </a:r>
            <a:r>
              <a:rPr lang="en-US" altLang="ko-KR" dirty="0"/>
              <a:t>36, 37, 38</a:t>
            </a:r>
            <a:r>
              <a:rPr lang="ko-KR" altLang="en-US" dirty="0"/>
              <a:t>에 맞는 </a:t>
            </a:r>
            <a:r>
              <a:rPr lang="en-US" altLang="ko-KR" dirty="0"/>
              <a:t>SQL</a:t>
            </a:r>
            <a:r>
              <a:rPr lang="ko-KR" altLang="en-US" dirty="0"/>
              <a:t>을 작성한다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/>
                </a:solidFill>
              </a:rPr>
              <a:t>데이터베이스개론 임성채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54ECEB-E70E-4140-95DB-8F17AF6AFF26}" type="slidenum">
              <a:rPr lang="en-US" altLang="ko-KR" smtClean="0">
                <a:solidFill>
                  <a:srgbClr val="464653"/>
                </a:solidFill>
              </a:rPr>
              <a:pPr>
                <a:defRPr/>
              </a:pPr>
              <a:t>113</a:t>
            </a:fld>
            <a:endParaRPr lang="en-US" altLang="ko-KR" dirty="0">
              <a:solidFill>
                <a:srgbClr val="464653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72816"/>
            <a:ext cx="666146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4839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337405" y="1015268"/>
            <a:ext cx="8469188" cy="5360817"/>
          </a:xfrm>
        </p:spPr>
        <p:txBody>
          <a:bodyPr/>
          <a:lstStyle/>
          <a:p>
            <a:r>
              <a:rPr lang="en-US" altLang="ko-KR" dirty="0"/>
              <a:t>Professor </a:t>
            </a:r>
            <a:r>
              <a:rPr lang="ko-KR" altLang="en-US" dirty="0"/>
              <a:t>테이블을 이용하여 다음을 수행해 보자</a:t>
            </a:r>
            <a:endParaRPr lang="en-US" altLang="ko-KR" dirty="0"/>
          </a:p>
          <a:p>
            <a:pPr lvl="1"/>
            <a:r>
              <a:rPr lang="ko-KR" altLang="en-US" dirty="0"/>
              <a:t>부교수들의 이름과 주민번호를 함께 출력해보자</a:t>
            </a:r>
            <a:endParaRPr lang="en-US" altLang="ko-KR" dirty="0"/>
          </a:p>
          <a:p>
            <a:pPr lvl="1"/>
            <a:r>
              <a:rPr lang="ko-KR" altLang="en-US" dirty="0"/>
              <a:t>부교수와 조교수들의 이름을 출력해보자</a:t>
            </a:r>
            <a:endParaRPr lang="en-US" altLang="ko-KR" dirty="0"/>
          </a:p>
          <a:p>
            <a:pPr lvl="1"/>
            <a:r>
              <a:rPr lang="ko-KR" altLang="en-US" dirty="0"/>
              <a:t>부교수들의 이름과 학과를 출력해보자</a:t>
            </a:r>
            <a:r>
              <a:rPr lang="en-US" altLang="ko-KR" dirty="0"/>
              <a:t>. name </a:t>
            </a:r>
            <a:r>
              <a:rPr lang="ko-KR" altLang="en-US" dirty="0"/>
              <a:t>필드 명은 </a:t>
            </a:r>
            <a:r>
              <a:rPr lang="en-US" altLang="ko-KR" dirty="0"/>
              <a:t>“</a:t>
            </a:r>
            <a:r>
              <a:rPr lang="ko-KR" altLang="en-US" dirty="0" err="1"/>
              <a:t>교수명</a:t>
            </a:r>
            <a:r>
              <a:rPr lang="en-US" altLang="ko-KR" dirty="0"/>
              <a:t>”</a:t>
            </a:r>
            <a:r>
              <a:rPr lang="ko-KR" altLang="en-US" dirty="0"/>
              <a:t>으로</a:t>
            </a:r>
            <a:r>
              <a:rPr lang="en-US" altLang="ko-KR" dirty="0"/>
              <a:t>, </a:t>
            </a:r>
            <a:r>
              <a:rPr lang="en-US" altLang="ko-KR" dirty="0" err="1"/>
              <a:t>dept_name</a:t>
            </a:r>
            <a:r>
              <a:rPr lang="en-US" altLang="ko-KR" dirty="0"/>
              <a:t> </a:t>
            </a:r>
            <a:r>
              <a:rPr lang="ko-KR" altLang="en-US" dirty="0"/>
              <a:t>필드는 </a:t>
            </a:r>
            <a:r>
              <a:rPr lang="en-US" altLang="ko-KR" dirty="0"/>
              <a:t>“</a:t>
            </a:r>
            <a:r>
              <a:rPr lang="ko-KR" altLang="en-US" dirty="0" err="1"/>
              <a:t>소속학과명</a:t>
            </a:r>
            <a:r>
              <a:rPr lang="en-US" altLang="ko-KR" dirty="0"/>
              <a:t>”</a:t>
            </a:r>
            <a:r>
              <a:rPr lang="ko-KR" altLang="en-US" dirty="0"/>
              <a:t>으로 바꿔 출력한다</a:t>
            </a:r>
            <a:r>
              <a:rPr lang="en-US" altLang="ko-KR" dirty="0"/>
              <a:t>(</a:t>
            </a:r>
            <a:r>
              <a:rPr lang="ko-KR" altLang="en-US" dirty="0"/>
              <a:t>필드 </a:t>
            </a:r>
            <a:r>
              <a:rPr lang="ko-KR" altLang="en-US" dirty="0" err="1"/>
              <a:t>재명명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70</a:t>
            </a:r>
            <a:r>
              <a:rPr lang="ko-KR" altLang="en-US" dirty="0"/>
              <a:t>년대에 출생한 부교수들의 이름을 출력해보자</a:t>
            </a:r>
            <a:r>
              <a:rPr lang="en-US" altLang="ko-KR" dirty="0"/>
              <a:t>(</a:t>
            </a:r>
            <a:r>
              <a:rPr lang="ko-KR" altLang="en-US" dirty="0"/>
              <a:t>오름차순</a:t>
            </a:r>
            <a:r>
              <a:rPr lang="en-US" altLang="ko-KR" dirty="0"/>
              <a:t>, </a:t>
            </a:r>
            <a:r>
              <a:rPr lang="ko-KR" altLang="en-US" dirty="0"/>
              <a:t>내림차순으로 각각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조인 연산을 사용하여 다음을 수행해 보자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학년 학생 중 </a:t>
            </a:r>
            <a:r>
              <a:rPr lang="en-US" altLang="ko-KR" dirty="0"/>
              <a:t>A</a:t>
            </a:r>
            <a:r>
              <a:rPr lang="ko-KR" altLang="en-US" dirty="0"/>
              <a:t>학점을 받은 학생의 </a:t>
            </a:r>
            <a:r>
              <a:rPr lang="en-US" altLang="ko-KR" dirty="0" err="1"/>
              <a:t>stu_id</a:t>
            </a:r>
            <a:r>
              <a:rPr lang="ko-KR" altLang="en-US" dirty="0"/>
              <a:t>와 </a:t>
            </a:r>
            <a:r>
              <a:rPr lang="en-US" altLang="ko-KR" dirty="0"/>
              <a:t>A </a:t>
            </a:r>
            <a:r>
              <a:rPr lang="ko-KR" altLang="en-US" dirty="0"/>
              <a:t>학점을 받은 해당 </a:t>
            </a:r>
            <a:r>
              <a:rPr lang="en-US" altLang="ko-KR" dirty="0" err="1"/>
              <a:t>class_id</a:t>
            </a:r>
            <a:r>
              <a:rPr lang="ko-KR" altLang="en-US" dirty="0"/>
              <a:t>를 함께 출력해 보시오</a:t>
            </a:r>
            <a:endParaRPr lang="en-US" altLang="ko-KR" dirty="0"/>
          </a:p>
          <a:p>
            <a:pPr lvl="1"/>
            <a:r>
              <a:rPr lang="en-US" altLang="ko-KR" dirty="0"/>
              <a:t>2012</a:t>
            </a:r>
            <a:r>
              <a:rPr lang="ko-KR" altLang="en-US" dirty="0"/>
              <a:t>년 </a:t>
            </a:r>
            <a:r>
              <a:rPr lang="en-US" altLang="ko-KR" dirty="0"/>
              <a:t>209</a:t>
            </a:r>
            <a:r>
              <a:rPr lang="ko-KR" altLang="en-US" dirty="0"/>
              <a:t>호 강의실에서 강의를 한 교수의 이름과 직위</a:t>
            </a:r>
            <a:r>
              <a:rPr lang="en-US" altLang="ko-KR" dirty="0"/>
              <a:t>(position)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출력해 보시오</a:t>
            </a:r>
            <a:endParaRPr lang="en-US" altLang="ko-KR" dirty="0"/>
          </a:p>
          <a:p>
            <a:pPr lvl="1"/>
            <a:r>
              <a:rPr lang="en-US" altLang="ko-KR" dirty="0"/>
              <a:t>2012</a:t>
            </a:r>
            <a:r>
              <a:rPr lang="ko-KR" altLang="en-US" dirty="0"/>
              <a:t>년 김광식 학생이 수업한 </a:t>
            </a:r>
            <a:r>
              <a:rPr lang="ko-KR" altLang="en-US" dirty="0" err="1"/>
              <a:t>교과목명</a:t>
            </a:r>
            <a:r>
              <a:rPr lang="en-US" altLang="ko-KR" dirty="0"/>
              <a:t>, </a:t>
            </a:r>
            <a:r>
              <a:rPr lang="ko-KR" altLang="en-US" dirty="0"/>
              <a:t>해당 수업 </a:t>
            </a:r>
            <a:r>
              <a:rPr lang="en-US" altLang="ko-KR" dirty="0"/>
              <a:t>id(</a:t>
            </a:r>
            <a:r>
              <a:rPr lang="en-US" altLang="ko-KR" dirty="0" err="1"/>
              <a:t>class_id</a:t>
            </a:r>
            <a:r>
              <a:rPr lang="en-US" altLang="ko-KR" dirty="0"/>
              <a:t>), </a:t>
            </a:r>
            <a:r>
              <a:rPr lang="ko-KR" altLang="en-US" dirty="0"/>
              <a:t>받은 학점을 함께 출력해 보시오 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/>
                </a:solidFill>
              </a:rPr>
              <a:t>데이터베이스개론 임성채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54ECEB-E70E-4140-95DB-8F17AF6AFF26}" type="slidenum">
              <a:rPr lang="en-US" altLang="ko-KR" smtClean="0">
                <a:solidFill>
                  <a:srgbClr val="464653"/>
                </a:solidFill>
              </a:rPr>
              <a:pPr>
                <a:defRPr/>
              </a:pPr>
              <a:t>114</a:t>
            </a:fld>
            <a:endParaRPr lang="en-US" altLang="ko-KR" dirty="0">
              <a:solidFill>
                <a:srgbClr val="464653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</p:spTree>
    <p:extLst>
      <p:ext uri="{BB962C8B-B14F-4D97-AF65-F5344CB8AC3E}">
        <p14:creationId xmlns:p14="http://schemas.microsoft.com/office/powerpoint/2010/main" val="2221835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445915" y="1052736"/>
            <a:ext cx="8229600" cy="755633"/>
          </a:xfrm>
        </p:spPr>
        <p:txBody>
          <a:bodyPr/>
          <a:lstStyle/>
          <a:p>
            <a:r>
              <a:rPr lang="ko-KR" altLang="en-US" dirty="0"/>
              <a:t>주요 파일</a:t>
            </a:r>
          </a:p>
          <a:p>
            <a:pPr lvl="1"/>
            <a:r>
              <a:rPr lang="en-US" altLang="ko-KR" sz="1600" dirty="0"/>
              <a:t>CONTROL.CTL, REDO.LOG: </a:t>
            </a:r>
            <a:r>
              <a:rPr lang="ko-KR" altLang="en-US" sz="1600" dirty="0"/>
              <a:t>시스템 관리와 복구를 위한 정보 저장</a:t>
            </a:r>
            <a:endParaRPr lang="en-US" altLang="ko-KR" sz="1600" dirty="0"/>
          </a:p>
          <a:p>
            <a:pPr lvl="1"/>
            <a:r>
              <a:rPr lang="en-US" altLang="ko-KR" sz="1600" dirty="0"/>
              <a:t>UNDOTBS.DBF:</a:t>
            </a:r>
            <a:r>
              <a:rPr lang="ko-KR" altLang="en-US" sz="1600" dirty="0"/>
              <a:t> 데이터 복구를 위한 정보 저장</a:t>
            </a:r>
          </a:p>
          <a:p>
            <a:pPr lvl="1"/>
            <a:r>
              <a:rPr lang="en-US" altLang="ko-KR" sz="1600" dirty="0"/>
              <a:t>USERS.DBF: </a:t>
            </a:r>
            <a:r>
              <a:rPr lang="ko-KR" altLang="en-US" sz="1600" dirty="0"/>
              <a:t>사용자가 생성한 테이블</a:t>
            </a:r>
            <a:r>
              <a:rPr lang="en-US" altLang="ko-KR" sz="1600" dirty="0"/>
              <a:t>(</a:t>
            </a:r>
            <a:r>
              <a:rPr lang="ko-KR" altLang="en-US" sz="1600" dirty="0"/>
              <a:t>데이터</a:t>
            </a:r>
            <a:r>
              <a:rPr lang="en-US" altLang="ko-KR" sz="1600" dirty="0"/>
              <a:t>)</a:t>
            </a:r>
            <a:r>
              <a:rPr lang="ko-KR" altLang="en-US" sz="1600" dirty="0"/>
              <a:t> 저장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6F8494-DD0C-4869-A464-797161296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Times New Roman" pitchFamily="18" charset="0"/>
              <a:buNone/>
            </a:pPr>
            <a:fld id="{3791D99F-F193-4415-94CA-B2B147EC539A}" type="slidenum">
              <a:rPr lang="ko-KR" altLang="en-US" smtClean="0"/>
              <a:pPr>
                <a:buFont typeface="Times New Roman" pitchFamily="18" charset="0"/>
                <a:buNone/>
              </a:pPr>
              <a:t>12</a:t>
            </a:fld>
            <a:endParaRPr lang="ko-KR" altLang="en-US" dirty="0"/>
          </a:p>
        </p:txBody>
      </p:sp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Oracle Express Edition</a:t>
            </a:r>
            <a:endParaRPr lang="ko-KR" altLang="en-US" dirty="0">
              <a:ea typeface="굴림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370082"/>
            <a:ext cx="6504246" cy="397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90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457200" y="1161199"/>
            <a:ext cx="8229600" cy="755633"/>
          </a:xfrm>
        </p:spPr>
        <p:txBody>
          <a:bodyPr/>
          <a:lstStyle/>
          <a:p>
            <a:r>
              <a:rPr lang="en-US" altLang="ko-KR" dirty="0"/>
              <a:t>Oracle DBMS</a:t>
            </a:r>
            <a:r>
              <a:rPr lang="ko-KR" altLang="en-US" dirty="0"/>
              <a:t>에서 사용자가 </a:t>
            </a:r>
            <a:r>
              <a:rPr lang="en-US" altLang="ko-KR" dirty="0"/>
              <a:t>SQL</a:t>
            </a:r>
            <a:r>
              <a:rPr lang="ko-KR" altLang="en-US" dirty="0"/>
              <a:t> 질의를 작성 및 실행할 수 있도록</a:t>
            </a:r>
            <a:r>
              <a:rPr lang="en-US" altLang="ko-KR" dirty="0"/>
              <a:t> </a:t>
            </a:r>
            <a:r>
              <a:rPr lang="ko-KR" altLang="en-US" dirty="0"/>
              <a:t>인터페이스를 제공하는 클라이언트 도구</a:t>
            </a:r>
            <a:endParaRPr lang="en-US" altLang="ko-KR" dirty="0"/>
          </a:p>
          <a:p>
            <a:pPr lvl="1"/>
            <a:r>
              <a:rPr lang="en-US" altLang="ko-KR" dirty="0"/>
              <a:t>Oracle Server</a:t>
            </a:r>
            <a:r>
              <a:rPr lang="ko-KR" altLang="en-US" dirty="0"/>
              <a:t>에 접속하여 대화식으로 이용 </a:t>
            </a:r>
            <a:endParaRPr lang="en-US" altLang="ko-KR" dirty="0"/>
          </a:p>
          <a:p>
            <a:pPr lvl="2"/>
            <a:r>
              <a:rPr lang="en-US" altLang="ko-KR" dirty="0"/>
              <a:t>local </a:t>
            </a:r>
            <a:r>
              <a:rPr lang="ko-KR" altLang="en-US" dirty="0"/>
              <a:t>뿐만 아니라 </a:t>
            </a:r>
            <a:r>
              <a:rPr lang="en-US" altLang="ko-KR" dirty="0"/>
              <a:t>remote</a:t>
            </a:r>
            <a:r>
              <a:rPr lang="ko-KR" altLang="en-US" dirty="0"/>
              <a:t>에 있는 서버에도 접근 가능</a:t>
            </a:r>
          </a:p>
          <a:p>
            <a:pPr lvl="1"/>
            <a:r>
              <a:rPr lang="en-US" altLang="ko-KR" dirty="0"/>
              <a:t>SQL</a:t>
            </a:r>
            <a:r>
              <a:rPr lang="ko-KR" altLang="en-US" dirty="0"/>
              <a:t>문과 </a:t>
            </a:r>
            <a:r>
              <a:rPr lang="en-US" altLang="ko-KR" dirty="0"/>
              <a:t>Oracle PL/SQL</a:t>
            </a:r>
            <a:r>
              <a:rPr lang="ko-KR" altLang="en-US" dirty="0"/>
              <a:t>문을 수행하며</a:t>
            </a:r>
            <a:r>
              <a:rPr lang="en-US" altLang="ko-KR" dirty="0"/>
              <a:t>,</a:t>
            </a:r>
            <a:r>
              <a:rPr lang="ko-KR" altLang="en-US" dirty="0"/>
              <a:t> 자체 명령어를 제공</a:t>
            </a:r>
          </a:p>
          <a:p>
            <a:pPr lvl="1"/>
            <a:r>
              <a:rPr lang="ko-KR" altLang="en-US" dirty="0"/>
              <a:t>주의</a:t>
            </a:r>
            <a:r>
              <a:rPr lang="en-US" altLang="ko-KR" dirty="0"/>
              <a:t>: SQL</a:t>
            </a:r>
            <a:r>
              <a:rPr lang="ko-KR" altLang="en-US" dirty="0"/>
              <a:t>은 데이터베이스를 접근하기 위해 사용되는 언어이고</a:t>
            </a:r>
            <a:r>
              <a:rPr lang="en-US" altLang="ko-KR" dirty="0"/>
              <a:t>, SQL*Plus</a:t>
            </a:r>
            <a:r>
              <a:rPr lang="ko-KR" altLang="en-US" dirty="0"/>
              <a:t>는 </a:t>
            </a:r>
            <a:r>
              <a:rPr lang="en-US" altLang="ko-KR" dirty="0"/>
              <a:t>SQL</a:t>
            </a:r>
            <a:r>
              <a:rPr lang="ko-KR" altLang="en-US" dirty="0"/>
              <a:t>문과 </a:t>
            </a:r>
            <a:r>
              <a:rPr lang="en-US" altLang="ko-KR" dirty="0"/>
              <a:t>PL/SQL</a:t>
            </a:r>
            <a:r>
              <a:rPr lang="ko-KR" altLang="en-US" dirty="0"/>
              <a:t> 코드를</a:t>
            </a:r>
            <a:r>
              <a:rPr lang="en-US" altLang="ko-KR" dirty="0"/>
              <a:t> </a:t>
            </a:r>
            <a:r>
              <a:rPr lang="ko-KR" altLang="en-US" dirty="0"/>
              <a:t>실행시키기 위한 도구임</a:t>
            </a:r>
            <a:r>
              <a:rPr lang="en-US" altLang="ko-KR" dirty="0"/>
              <a:t> 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6F8494-DD0C-4869-A464-797161296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Times New Roman" pitchFamily="18" charset="0"/>
              <a:buNone/>
            </a:pPr>
            <a:fld id="{3791D99F-F193-4415-94CA-B2B147EC539A}" type="slidenum">
              <a:rPr lang="ko-KR" altLang="en-US" smtClean="0"/>
              <a:pPr>
                <a:buFont typeface="Times New Roman" pitchFamily="18" charset="0"/>
                <a:buNone/>
              </a:pPr>
              <a:t>13</a:t>
            </a:fld>
            <a:endParaRPr lang="ko-KR" altLang="en-US" dirty="0"/>
          </a:p>
        </p:txBody>
      </p:sp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SQL*Plus </a:t>
            </a:r>
            <a:r>
              <a:rPr lang="ko-KR" altLang="en-US" dirty="0"/>
              <a:t>개요</a:t>
            </a:r>
            <a:endParaRPr lang="ko-KR" altLang="en-US" dirty="0">
              <a:ea typeface="굴림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666684" y="3645024"/>
            <a:ext cx="5264150" cy="2558256"/>
            <a:chOff x="1981993" y="3929856"/>
            <a:chExt cx="5264150" cy="2727325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482431" y="4142581"/>
              <a:ext cx="1763712" cy="571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ko-KR" sz="1600" b="1" dirty="0">
                  <a:solidFill>
                    <a:srgbClr val="000000"/>
                  </a:solidFill>
                  <a:ea typeface="돋움" pitchFamily="50" charset="-127"/>
                </a:rPr>
                <a:t>Oracle Server</a:t>
              </a:r>
              <a:endParaRPr lang="ko-KR" altLang="en-US" sz="1600" b="1" dirty="0">
                <a:solidFill>
                  <a:srgbClr val="000000"/>
                </a:solidFill>
                <a:ea typeface="돋움" pitchFamily="50" charset="-127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686968" y="3929856"/>
              <a:ext cx="14763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altLang="ko-KR" sz="1600">
                  <a:solidFill>
                    <a:srgbClr val="000000"/>
                  </a:solidFill>
                  <a:ea typeface="돋움" pitchFamily="50" charset="-127"/>
                </a:rPr>
                <a:t>SQL </a:t>
              </a:r>
              <a:r>
                <a:rPr lang="ko-KR" altLang="en-US" sz="1600">
                  <a:solidFill>
                    <a:srgbClr val="000000"/>
                  </a:solidFill>
                  <a:ea typeface="돋움" pitchFamily="50" charset="-127"/>
                </a:rPr>
                <a:t>질의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981993" y="4142581"/>
              <a:ext cx="1365250" cy="571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ko-KR" sz="1600" b="1" dirty="0">
                  <a:solidFill>
                    <a:srgbClr val="000000"/>
                  </a:solidFill>
                  <a:ea typeface="돋움" pitchFamily="50" charset="-127"/>
                </a:rPr>
                <a:t>SQL*Plus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906043" y="4523581"/>
              <a:ext cx="1065213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ko-KR" altLang="en-US" sz="1600">
                  <a:solidFill>
                    <a:srgbClr val="000000"/>
                  </a:solidFill>
                  <a:ea typeface="돋움" pitchFamily="50" charset="-127"/>
                </a:rPr>
                <a:t>질의 결과</a:t>
              </a:r>
            </a:p>
          </p:txBody>
        </p:sp>
        <p:graphicFrame>
          <p:nvGraphicFramePr>
            <p:cNvPr id="13" name="Object 9"/>
            <p:cNvGraphicFramePr>
              <a:graphicFrameLocks/>
            </p:cNvGraphicFramePr>
            <p:nvPr/>
          </p:nvGraphicFramePr>
          <p:xfrm>
            <a:off x="2021681" y="5590381"/>
            <a:ext cx="1101725" cy="1066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ClipArt" r:id="rId4" imgW="3587400" imgH="3657600" progId="MS_ClipArt_Gallery.2">
                    <p:embed/>
                  </p:oleObj>
                </mc:Choice>
                <mc:Fallback>
                  <p:oleObj name="ClipArt" r:id="rId4" imgW="3587400" imgH="3657600" progId="MS_ClipArt_Gallery.2">
                    <p:embed/>
                    <p:pic>
                      <p:nvPicPr>
                        <p:cNvPr id="13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1681" y="5590381"/>
                          <a:ext cx="1101725" cy="1066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3347243" y="4294981"/>
              <a:ext cx="2135188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3347243" y="4523581"/>
              <a:ext cx="2135188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16" name="Group 12"/>
            <p:cNvGrpSpPr>
              <a:grpSpLocks/>
            </p:cNvGrpSpPr>
            <p:nvPr/>
          </p:nvGrpSpPr>
          <p:grpSpPr bwMode="auto">
            <a:xfrm>
              <a:off x="5682456" y="4980781"/>
              <a:ext cx="1389062" cy="609600"/>
              <a:chOff x="2496" y="3600"/>
              <a:chExt cx="480" cy="528"/>
            </a:xfrm>
          </p:grpSpPr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2700" y="3698"/>
                <a:ext cx="52" cy="4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endParaRPr lang="ko-KR" altLang="en-US" sz="1400">
                  <a:solidFill>
                    <a:srgbClr val="000000"/>
                  </a:solidFill>
                  <a:ea typeface="돋움" pitchFamily="50" charset="-127"/>
                </a:endParaRPr>
              </a:p>
              <a:p>
                <a:pPr eaLnBrk="0" hangingPunct="0">
                  <a:lnSpc>
                    <a:spcPct val="90000"/>
                  </a:lnSpc>
                </a:pPr>
                <a:endParaRPr lang="ko-KR" altLang="en-US" sz="1400">
                  <a:solidFill>
                    <a:srgbClr val="000000"/>
                  </a:solidFill>
                  <a:ea typeface="돋움" pitchFamily="50" charset="-127"/>
                </a:endParaRPr>
              </a:p>
            </p:txBody>
          </p:sp>
          <p:sp>
            <p:nvSpPr>
              <p:cNvPr id="21" name="AutoShape 14"/>
              <p:cNvSpPr>
                <a:spLocks noChangeArrowheads="1"/>
              </p:cNvSpPr>
              <p:nvPr/>
            </p:nvSpPr>
            <p:spPr bwMode="auto">
              <a:xfrm>
                <a:off x="2496" y="3600"/>
                <a:ext cx="480" cy="528"/>
              </a:xfrm>
              <a:prstGeom prst="can">
                <a:avLst>
                  <a:gd name="adj" fmla="val 27500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5750718" y="5133181"/>
              <a:ext cx="1237518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ko-KR" sz="1800" dirty="0">
                  <a:solidFill>
                    <a:srgbClr val="000000"/>
                  </a:solidFill>
                  <a:ea typeface="돋움" pitchFamily="50" charset="-127"/>
                </a:rPr>
                <a:t>database</a:t>
              </a: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612231" y="4752181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cxnSp>
          <p:nvCxnSpPr>
            <p:cNvPr id="19" name="직선 연결선 22"/>
            <p:cNvCxnSpPr>
              <a:cxnSpLocks noChangeShapeType="1"/>
              <a:stCxn id="9" idx="2"/>
              <a:endCxn id="21" idx="1"/>
            </p:cNvCxnSpPr>
            <p:nvPr/>
          </p:nvCxnSpPr>
          <p:spPr bwMode="auto">
            <a:xfrm rot="16200000" flipH="1">
              <a:off x="6236493" y="4841081"/>
              <a:ext cx="266700" cy="127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82240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457200" y="1556792"/>
            <a:ext cx="8229600" cy="755633"/>
          </a:xfrm>
        </p:spPr>
        <p:txBody>
          <a:bodyPr/>
          <a:lstStyle/>
          <a:p>
            <a:pPr eaLnBrk="1" hangingPunct="1"/>
            <a:r>
              <a:rPr lang="ko-KR" altLang="en-US" sz="2000" dirty="0">
                <a:latin typeface="+mj-lt"/>
                <a:ea typeface="굴림" charset="-127"/>
              </a:rPr>
              <a:t>주요</a:t>
            </a:r>
            <a:r>
              <a:rPr lang="en-US" altLang="ko-KR" sz="2000" dirty="0">
                <a:latin typeface="+mj-lt"/>
                <a:ea typeface="굴림" charset="-127"/>
              </a:rPr>
              <a:t> </a:t>
            </a:r>
            <a:r>
              <a:rPr lang="ko-KR" altLang="en-US" sz="2000" dirty="0">
                <a:latin typeface="+mj-lt"/>
                <a:ea typeface="굴림" charset="-127"/>
              </a:rPr>
              <a:t>기능</a:t>
            </a:r>
          </a:p>
          <a:p>
            <a:pPr lvl="1" eaLnBrk="1" hangingPunct="1"/>
            <a:r>
              <a:rPr lang="ko-KR" altLang="en-US" dirty="0">
                <a:latin typeface="+mj-lt"/>
                <a:ea typeface="굴림" charset="-127"/>
              </a:rPr>
              <a:t>데이터베이스 접속 및 종료</a:t>
            </a:r>
          </a:p>
          <a:p>
            <a:pPr lvl="1" eaLnBrk="1" hangingPunct="1"/>
            <a:r>
              <a:rPr lang="ko-KR" altLang="en-US" dirty="0">
                <a:latin typeface="+mj-lt"/>
                <a:ea typeface="굴림" charset="-127"/>
              </a:rPr>
              <a:t>테이블 생성</a:t>
            </a:r>
            <a:r>
              <a:rPr lang="en-US" altLang="ko-KR" dirty="0">
                <a:latin typeface="+mj-lt"/>
                <a:ea typeface="굴림" charset="-127"/>
              </a:rPr>
              <a:t>, </a:t>
            </a:r>
            <a:r>
              <a:rPr lang="ko-KR" altLang="en-US" dirty="0">
                <a:latin typeface="+mj-lt"/>
                <a:ea typeface="굴림" charset="-127"/>
              </a:rPr>
              <a:t>편집</a:t>
            </a:r>
            <a:r>
              <a:rPr lang="en-US" altLang="ko-KR" dirty="0">
                <a:latin typeface="+mj-lt"/>
                <a:ea typeface="굴림" charset="-127"/>
              </a:rPr>
              <a:t>, </a:t>
            </a:r>
            <a:r>
              <a:rPr lang="ko-KR" altLang="en-US" dirty="0">
                <a:latin typeface="+mj-lt"/>
                <a:ea typeface="굴림" charset="-127"/>
              </a:rPr>
              <a:t>저장 및 검색</a:t>
            </a:r>
            <a:endParaRPr lang="en-US" altLang="ko-KR" dirty="0">
              <a:latin typeface="+mj-lt"/>
              <a:ea typeface="굴림" charset="-127"/>
            </a:endParaRPr>
          </a:p>
          <a:p>
            <a:pPr lvl="1" eaLnBrk="1" hangingPunct="1"/>
            <a:r>
              <a:rPr lang="en-US" altLang="ko-KR" dirty="0">
                <a:latin typeface="+mj-lt"/>
                <a:ea typeface="굴림" charset="-127"/>
              </a:rPr>
              <a:t>SQL </a:t>
            </a:r>
            <a:r>
              <a:rPr lang="ko-KR" altLang="en-US" dirty="0">
                <a:latin typeface="+mj-lt"/>
                <a:ea typeface="굴림" charset="-127"/>
              </a:rPr>
              <a:t>문 또는 </a:t>
            </a:r>
            <a:r>
              <a:rPr lang="en-US" altLang="ko-KR" dirty="0">
                <a:latin typeface="+mj-lt"/>
                <a:ea typeface="굴림" charset="-127"/>
              </a:rPr>
              <a:t>PL/SQL </a:t>
            </a:r>
            <a:r>
              <a:rPr lang="ko-KR" altLang="en-US" dirty="0">
                <a:latin typeface="+mj-lt"/>
                <a:ea typeface="굴림" charset="-127"/>
              </a:rPr>
              <a:t>프로그램 코드를 작성 및 실행</a:t>
            </a:r>
            <a:r>
              <a:rPr lang="en-US" altLang="ko-KR" dirty="0">
                <a:latin typeface="+mj-lt"/>
                <a:ea typeface="굴림" charset="-127"/>
              </a:rPr>
              <a:t> </a:t>
            </a:r>
            <a:r>
              <a:rPr lang="ko-KR" altLang="en-US" dirty="0">
                <a:latin typeface="+mj-lt"/>
                <a:ea typeface="굴림" charset="-127"/>
              </a:rPr>
              <a:t>가능</a:t>
            </a:r>
            <a:endParaRPr lang="en-US" altLang="ko-KR" dirty="0">
              <a:latin typeface="+mj-lt"/>
              <a:ea typeface="굴림" charset="-127"/>
            </a:endParaRPr>
          </a:p>
          <a:p>
            <a:pPr lvl="1" eaLnBrk="1" hangingPunct="1"/>
            <a:r>
              <a:rPr lang="ko-KR" altLang="en-US" dirty="0">
                <a:latin typeface="+mj-lt"/>
                <a:ea typeface="굴림" charset="-127"/>
              </a:rPr>
              <a:t>질의 결과를 정렬하고 지정된 형식으로 출력</a:t>
            </a:r>
            <a:r>
              <a:rPr lang="en-US" altLang="ko-KR" dirty="0">
                <a:latin typeface="+mj-lt"/>
                <a:ea typeface="굴림" charset="-127"/>
              </a:rPr>
              <a:t> (</a:t>
            </a:r>
            <a:r>
              <a:rPr lang="ko-KR" altLang="en-US" dirty="0">
                <a:latin typeface="+mj-lt"/>
                <a:ea typeface="굴림" charset="-127"/>
              </a:rPr>
              <a:t>보고서 작성</a:t>
            </a:r>
            <a:r>
              <a:rPr lang="en-US" altLang="ko-KR" dirty="0">
                <a:latin typeface="+mj-lt"/>
                <a:ea typeface="굴림" charset="-127"/>
              </a:rPr>
              <a:t>)</a:t>
            </a:r>
          </a:p>
          <a:p>
            <a:pPr lvl="1" eaLnBrk="1" hangingPunct="1"/>
            <a:r>
              <a:rPr lang="ko-KR" altLang="en-US" dirty="0">
                <a:latin typeface="+mj-lt"/>
                <a:ea typeface="굴림" charset="-127"/>
              </a:rPr>
              <a:t>데이터베이스 간의 데이터 복사 등 데이터베이스 관리</a:t>
            </a:r>
            <a:r>
              <a:rPr lang="en-US" altLang="ko-KR" dirty="0">
                <a:latin typeface="+mj-lt"/>
                <a:ea typeface="굴림" charset="-127"/>
              </a:rPr>
              <a:t> </a:t>
            </a:r>
            <a:r>
              <a:rPr lang="ko-KR" altLang="en-US" dirty="0">
                <a:latin typeface="+mj-lt"/>
                <a:ea typeface="굴림" charset="-127"/>
              </a:rPr>
              <a:t>작업 수행</a:t>
            </a:r>
            <a:endParaRPr lang="en-US" altLang="ko-KR" dirty="0">
              <a:latin typeface="+mj-lt"/>
              <a:ea typeface="굴림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6F8494-DD0C-4869-A464-797161296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Times New Roman" pitchFamily="18" charset="0"/>
              <a:buNone/>
            </a:pPr>
            <a:fld id="{3791D99F-F193-4415-94CA-B2B147EC539A}" type="slidenum">
              <a:rPr lang="ko-KR" altLang="en-US" smtClean="0"/>
              <a:pPr>
                <a:buFont typeface="Times New Roman" pitchFamily="18" charset="0"/>
                <a:buNone/>
              </a:pPr>
              <a:t>14</a:t>
            </a:fld>
            <a:endParaRPr lang="ko-KR" altLang="en-US" dirty="0"/>
          </a:p>
        </p:txBody>
      </p:sp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SQL*Plus </a:t>
            </a:r>
            <a:r>
              <a:rPr lang="ko-KR" altLang="en-US" dirty="0"/>
              <a:t>개요</a:t>
            </a:r>
            <a:endParaRPr lang="ko-KR" altLang="en-US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6755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457200" y="1161199"/>
            <a:ext cx="8229600" cy="755633"/>
          </a:xfrm>
        </p:spPr>
        <p:txBody>
          <a:bodyPr/>
          <a:lstStyle/>
          <a:p>
            <a:r>
              <a:rPr lang="en-US" altLang="ko-KR" dirty="0"/>
              <a:t>Oracle DBMS</a:t>
            </a:r>
            <a:r>
              <a:rPr lang="ko-KR" altLang="en-US" dirty="0"/>
              <a:t>에서 사용자가 </a:t>
            </a:r>
            <a:r>
              <a:rPr lang="en-US" altLang="ko-KR" dirty="0"/>
              <a:t>SQL</a:t>
            </a:r>
            <a:r>
              <a:rPr lang="ko-KR" altLang="en-US" dirty="0"/>
              <a:t> 질의를 작성하고 실행할 수 있도록 하는 콘솔 프로그램</a:t>
            </a:r>
            <a:endParaRPr lang="en-US" altLang="ko-KR" dirty="0"/>
          </a:p>
          <a:p>
            <a:pPr lvl="1"/>
            <a:r>
              <a:rPr lang="en-US" altLang="ko-KR" dirty="0"/>
              <a:t>Oracle Server</a:t>
            </a:r>
            <a:r>
              <a:rPr lang="ko-KR" altLang="en-US" dirty="0"/>
              <a:t>에 접속하여 대화식으로 이용 </a:t>
            </a:r>
            <a:endParaRPr lang="en-US" altLang="ko-KR" dirty="0"/>
          </a:p>
          <a:p>
            <a:pPr lvl="2"/>
            <a:r>
              <a:rPr lang="en-US" altLang="ko-KR" dirty="0"/>
              <a:t>local </a:t>
            </a:r>
            <a:r>
              <a:rPr lang="ko-KR" altLang="en-US" dirty="0"/>
              <a:t>뿐만 아니라 </a:t>
            </a:r>
            <a:r>
              <a:rPr lang="en-US" altLang="ko-KR" dirty="0"/>
              <a:t>remote</a:t>
            </a:r>
            <a:r>
              <a:rPr lang="ko-KR" altLang="en-US" dirty="0"/>
              <a:t>에 있는 서버에도 접근 가능</a:t>
            </a:r>
          </a:p>
          <a:p>
            <a:pPr lvl="1"/>
            <a:r>
              <a:rPr lang="en-US" altLang="ko-KR" dirty="0"/>
              <a:t>SQL</a:t>
            </a:r>
            <a:r>
              <a:rPr lang="ko-KR" altLang="en-US" dirty="0"/>
              <a:t>문과 </a:t>
            </a:r>
            <a:r>
              <a:rPr lang="en-US" altLang="ko-KR" dirty="0"/>
              <a:t>Oracle PL/SQL</a:t>
            </a:r>
            <a:r>
              <a:rPr lang="ko-KR" altLang="en-US" dirty="0"/>
              <a:t>문을 수행하며</a:t>
            </a:r>
            <a:r>
              <a:rPr lang="en-US" altLang="ko-KR" dirty="0"/>
              <a:t>,</a:t>
            </a:r>
            <a:r>
              <a:rPr lang="ko-KR" altLang="en-US" dirty="0"/>
              <a:t> 자체 명령어를 제공</a:t>
            </a:r>
          </a:p>
          <a:p>
            <a:pPr lvl="1"/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6F8494-DD0C-4869-A464-797161296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Times New Roman" pitchFamily="18" charset="0"/>
              <a:buNone/>
            </a:pPr>
            <a:fld id="{3791D99F-F193-4415-94CA-B2B147EC539A}" type="slidenum">
              <a:rPr lang="ko-KR" altLang="en-US" smtClean="0"/>
              <a:pPr>
                <a:buFont typeface="Times New Roman" pitchFamily="18" charset="0"/>
                <a:buNone/>
              </a:pPr>
              <a:t>15</a:t>
            </a:fld>
            <a:endParaRPr lang="ko-KR" altLang="en-US" dirty="0"/>
          </a:p>
        </p:txBody>
      </p:sp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SQL*Plus </a:t>
            </a:r>
            <a:r>
              <a:rPr lang="ko-KR" altLang="en-US" dirty="0"/>
              <a:t>개요</a:t>
            </a:r>
            <a:endParaRPr lang="ko-KR" altLang="en-US" dirty="0">
              <a:ea typeface="굴림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35696" y="3284984"/>
            <a:ext cx="5264150" cy="2558256"/>
            <a:chOff x="1981993" y="3929856"/>
            <a:chExt cx="5264150" cy="2727325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482431" y="4142581"/>
              <a:ext cx="1763712" cy="571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ko-KR" sz="1600" b="1" dirty="0">
                  <a:solidFill>
                    <a:srgbClr val="000000"/>
                  </a:solidFill>
                  <a:ea typeface="돋움" pitchFamily="50" charset="-127"/>
                </a:rPr>
                <a:t>Oracle Server</a:t>
              </a:r>
              <a:endParaRPr lang="ko-KR" altLang="en-US" sz="1600" b="1" dirty="0">
                <a:solidFill>
                  <a:srgbClr val="000000"/>
                </a:solidFill>
                <a:ea typeface="돋움" pitchFamily="50" charset="-127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686968" y="3929856"/>
              <a:ext cx="14763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altLang="ko-KR" sz="1600">
                  <a:solidFill>
                    <a:srgbClr val="000000"/>
                  </a:solidFill>
                  <a:ea typeface="돋움" pitchFamily="50" charset="-127"/>
                </a:rPr>
                <a:t>SQL </a:t>
              </a:r>
              <a:r>
                <a:rPr lang="ko-KR" altLang="en-US" sz="1600">
                  <a:solidFill>
                    <a:srgbClr val="000000"/>
                  </a:solidFill>
                  <a:ea typeface="돋움" pitchFamily="50" charset="-127"/>
                </a:rPr>
                <a:t>질의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981993" y="4142581"/>
              <a:ext cx="1365250" cy="571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ko-KR" sz="1600" b="1" dirty="0">
                  <a:solidFill>
                    <a:srgbClr val="000000"/>
                  </a:solidFill>
                  <a:ea typeface="돋움" pitchFamily="50" charset="-127"/>
                </a:rPr>
                <a:t>SQL*Plus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906043" y="4523581"/>
              <a:ext cx="1065213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ko-KR" altLang="en-US" sz="1600">
                  <a:solidFill>
                    <a:srgbClr val="000000"/>
                  </a:solidFill>
                  <a:ea typeface="돋움" pitchFamily="50" charset="-127"/>
                </a:rPr>
                <a:t>질의 결과</a:t>
              </a:r>
            </a:p>
          </p:txBody>
        </p:sp>
        <p:graphicFrame>
          <p:nvGraphicFramePr>
            <p:cNvPr id="13" name="Object 9"/>
            <p:cNvGraphicFramePr>
              <a:graphicFrameLocks/>
            </p:cNvGraphicFramePr>
            <p:nvPr/>
          </p:nvGraphicFramePr>
          <p:xfrm>
            <a:off x="2021681" y="5590381"/>
            <a:ext cx="1101725" cy="1066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" name="ClipArt" r:id="rId4" imgW="3587400" imgH="3657600" progId="MS_ClipArt_Gallery.2">
                    <p:embed/>
                  </p:oleObj>
                </mc:Choice>
                <mc:Fallback>
                  <p:oleObj name="ClipArt" r:id="rId4" imgW="3587400" imgH="3657600" progId="MS_ClipArt_Gallery.2">
                    <p:embed/>
                    <p:pic>
                      <p:nvPicPr>
                        <p:cNvPr id="13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1681" y="5590381"/>
                          <a:ext cx="1101725" cy="1066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3347243" y="4294981"/>
              <a:ext cx="2135188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3347243" y="4523581"/>
              <a:ext cx="2135188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16" name="Group 12"/>
            <p:cNvGrpSpPr>
              <a:grpSpLocks/>
            </p:cNvGrpSpPr>
            <p:nvPr/>
          </p:nvGrpSpPr>
          <p:grpSpPr bwMode="auto">
            <a:xfrm>
              <a:off x="5682456" y="4980781"/>
              <a:ext cx="1389062" cy="609600"/>
              <a:chOff x="2496" y="3600"/>
              <a:chExt cx="480" cy="528"/>
            </a:xfrm>
          </p:grpSpPr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2700" y="3698"/>
                <a:ext cx="52" cy="4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endParaRPr lang="ko-KR" altLang="en-US" sz="1400">
                  <a:solidFill>
                    <a:srgbClr val="000000"/>
                  </a:solidFill>
                  <a:ea typeface="돋움" pitchFamily="50" charset="-127"/>
                </a:endParaRPr>
              </a:p>
              <a:p>
                <a:pPr eaLnBrk="0" hangingPunct="0">
                  <a:lnSpc>
                    <a:spcPct val="90000"/>
                  </a:lnSpc>
                </a:pPr>
                <a:endParaRPr lang="ko-KR" altLang="en-US" sz="1400">
                  <a:solidFill>
                    <a:srgbClr val="000000"/>
                  </a:solidFill>
                  <a:ea typeface="돋움" pitchFamily="50" charset="-127"/>
                </a:endParaRPr>
              </a:p>
            </p:txBody>
          </p:sp>
          <p:sp>
            <p:nvSpPr>
              <p:cNvPr id="21" name="AutoShape 14"/>
              <p:cNvSpPr>
                <a:spLocks noChangeArrowheads="1"/>
              </p:cNvSpPr>
              <p:nvPr/>
            </p:nvSpPr>
            <p:spPr bwMode="auto">
              <a:xfrm>
                <a:off x="2496" y="3600"/>
                <a:ext cx="480" cy="528"/>
              </a:xfrm>
              <a:prstGeom prst="can">
                <a:avLst>
                  <a:gd name="adj" fmla="val 27500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5750718" y="5133181"/>
              <a:ext cx="1237518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ko-KR" sz="1800" dirty="0">
                  <a:solidFill>
                    <a:srgbClr val="000000"/>
                  </a:solidFill>
                  <a:ea typeface="돋움" pitchFamily="50" charset="-127"/>
                </a:rPr>
                <a:t>database</a:t>
              </a: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612231" y="4752181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cxnSp>
          <p:nvCxnSpPr>
            <p:cNvPr id="19" name="직선 연결선 22"/>
            <p:cNvCxnSpPr>
              <a:cxnSpLocks noChangeShapeType="1"/>
              <a:stCxn id="9" idx="2"/>
              <a:endCxn id="21" idx="1"/>
            </p:cNvCxnSpPr>
            <p:nvPr/>
          </p:nvCxnSpPr>
          <p:spPr bwMode="auto">
            <a:xfrm rot="16200000" flipH="1">
              <a:off x="6236493" y="4841081"/>
              <a:ext cx="266700" cy="127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52675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867E49-935A-43A3-B5A9-86EF23344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/>
                </a:solidFill>
              </a:rPr>
              <a:t>데이터베이스개론 임성채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24156-9BE8-4B9A-83DA-3562E99FD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54ECEB-E70E-4140-95DB-8F17AF6AFF26}" type="slidenum">
              <a:rPr lang="en-US" altLang="ko-KR" smtClean="0">
                <a:solidFill>
                  <a:srgbClr val="464653"/>
                </a:solidFill>
              </a:rPr>
              <a:pPr>
                <a:defRPr/>
              </a:pPr>
              <a:t>16</a:t>
            </a:fld>
            <a:endParaRPr lang="en-US" altLang="ko-KR" dirty="0">
              <a:solidFill>
                <a:srgbClr val="464653"/>
              </a:solidFill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74B0068-75C4-400F-838F-BE048AA7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Architecture of Oracle DB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B521D6-95F5-462A-9CED-E173A5F8A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88" y="2204864"/>
            <a:ext cx="8714400" cy="3744416"/>
          </a:xfrm>
          <a:prstGeom prst="rect">
            <a:avLst/>
          </a:prstGeom>
        </p:spPr>
      </p:pic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61EC1916-23CC-4C9F-B021-EEE92F7416D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20" y="1268760"/>
            <a:ext cx="8229600" cy="1080120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우리가 사용하는 </a:t>
            </a:r>
            <a:r>
              <a:rPr lang="ko-KR" altLang="en-US" dirty="0" err="1">
                <a:latin typeface="+mj-lt"/>
              </a:rPr>
              <a:t>실습환경인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 err="1">
                <a:latin typeface="+mj-lt"/>
              </a:rPr>
              <a:t>sqlplus</a:t>
            </a:r>
            <a:r>
              <a:rPr lang="ko-KR" altLang="en-US" dirty="0">
                <a:latin typeface="+mj-lt"/>
              </a:rPr>
              <a:t>는 아래 그림의 </a:t>
            </a:r>
            <a:r>
              <a:rPr lang="en-US" altLang="ko-KR" dirty="0">
                <a:latin typeface="+mj-lt"/>
              </a:rPr>
              <a:t>client app.</a:t>
            </a:r>
            <a:r>
              <a:rPr lang="ko-KR" altLang="en-US" dirty="0">
                <a:latin typeface="+mj-lt"/>
              </a:rPr>
              <a:t>에 해당</a:t>
            </a:r>
            <a:endParaRPr lang="en-US" altLang="ko-KR" dirty="0">
              <a:latin typeface="+mj-lt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641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183959" y="980728"/>
            <a:ext cx="8229600" cy="755633"/>
          </a:xfrm>
        </p:spPr>
        <p:txBody>
          <a:bodyPr/>
          <a:lstStyle/>
          <a:p>
            <a:r>
              <a:rPr lang="ko-KR" altLang="en-US" dirty="0"/>
              <a:t>다운로드 및 설치</a:t>
            </a:r>
            <a:endParaRPr lang="en-US" altLang="ko-KR" dirty="0"/>
          </a:p>
          <a:p>
            <a:pPr lvl="1"/>
            <a:r>
              <a:rPr lang="ko-KR" altLang="en-US" dirty="0"/>
              <a:t>검색</a:t>
            </a:r>
            <a:r>
              <a:rPr lang="en-US" altLang="ko-KR" dirty="0"/>
              <a:t>: “oracle </a:t>
            </a:r>
            <a:r>
              <a:rPr lang="en-US" altLang="ko-KR" dirty="0" err="1"/>
              <a:t>sql</a:t>
            </a:r>
            <a:r>
              <a:rPr lang="en-US" altLang="ko-KR" dirty="0"/>
              <a:t> developer download” </a:t>
            </a:r>
          </a:p>
          <a:p>
            <a:pPr lvl="1"/>
            <a:r>
              <a:rPr lang="en-US" altLang="ko-KR" dirty="0"/>
              <a:t>Windows 64-bit with JDK 11 included </a:t>
            </a:r>
            <a:r>
              <a:rPr lang="ko-KR" altLang="en-US" dirty="0"/>
              <a:t>버전을 선택하여 다운로드</a:t>
            </a:r>
            <a:endParaRPr lang="en-US" altLang="ko-KR" dirty="0"/>
          </a:p>
          <a:p>
            <a:pPr lvl="1"/>
            <a:r>
              <a:rPr lang="en-US" altLang="ko-KR" dirty="0"/>
              <a:t>Zip</a:t>
            </a:r>
            <a:r>
              <a:rPr lang="ko-KR" altLang="en-US" dirty="0"/>
              <a:t> 파일을 압축 해제 후 </a:t>
            </a:r>
            <a:r>
              <a:rPr lang="en-US" altLang="ko-KR" dirty="0"/>
              <a:t>sqldeveloper.exe </a:t>
            </a:r>
            <a:r>
              <a:rPr lang="ko-KR" altLang="en-US" dirty="0"/>
              <a:t>실행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6F8494-DD0C-4869-A464-797161296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Times New Roman" pitchFamily="18" charset="0"/>
              <a:buNone/>
            </a:pPr>
            <a:fld id="{3791D99F-F193-4415-94CA-B2B147EC539A}" type="slidenum">
              <a:rPr lang="ko-KR" altLang="en-US" smtClean="0"/>
              <a:pPr>
                <a:buFont typeface="Times New Roman" pitchFamily="18" charset="0"/>
                <a:buNone/>
              </a:pPr>
              <a:t>17</a:t>
            </a:fld>
            <a:endParaRPr lang="ko-KR" altLang="en-US" dirty="0"/>
          </a:p>
        </p:txBody>
      </p:sp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Oracle SQL Developer</a:t>
            </a:r>
            <a:endParaRPr lang="ko-KR" altLang="en-US" dirty="0">
              <a:ea typeface="굴림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420888"/>
            <a:ext cx="7017003" cy="392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49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457200" y="1161199"/>
            <a:ext cx="8229600" cy="755633"/>
          </a:xfrm>
        </p:spPr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질의 작성 및 실행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6F8494-DD0C-4869-A464-797161296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Times New Roman" pitchFamily="18" charset="0"/>
              <a:buNone/>
            </a:pPr>
            <a:fld id="{3791D99F-F193-4415-94CA-B2B147EC539A}" type="slidenum">
              <a:rPr lang="ko-KR" altLang="en-US" smtClean="0"/>
              <a:pPr>
                <a:buFont typeface="Times New Roman" pitchFamily="18" charset="0"/>
                <a:buNone/>
              </a:pPr>
              <a:t>18</a:t>
            </a:fld>
            <a:endParaRPr lang="ko-KR" altLang="en-US" dirty="0"/>
          </a:p>
        </p:txBody>
      </p:sp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Oracle SQL Developer</a:t>
            </a:r>
            <a:endParaRPr lang="ko-KR" altLang="en-US" dirty="0">
              <a:ea typeface="굴림" charset="-127"/>
            </a:endParaRPr>
          </a:p>
        </p:txBody>
      </p:sp>
      <p:pic>
        <p:nvPicPr>
          <p:cNvPr id="9" name="Picture 15">
            <a:extLst>
              <a:ext uri="{FF2B5EF4-FFF2-40B4-BE49-F238E27FC236}">
                <a16:creationId xmlns:a16="http://schemas.microsoft.com/office/drawing/2014/main" id="{E8026968-EB2D-4289-950D-253DA4A03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12" y="1730907"/>
            <a:ext cx="7668344" cy="484209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/>
          <p:cNvCxnSpPr/>
          <p:nvPr/>
        </p:nvCxnSpPr>
        <p:spPr bwMode="auto">
          <a:xfrm flipH="1">
            <a:off x="3728139" y="3193326"/>
            <a:ext cx="451314" cy="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" name="직선 화살표 연결선 10"/>
          <p:cNvCxnSpPr/>
          <p:nvPr/>
        </p:nvCxnSpPr>
        <p:spPr bwMode="auto">
          <a:xfrm flipH="1" flipV="1">
            <a:off x="4664243" y="5530666"/>
            <a:ext cx="360040" cy="279647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179453" y="3024049"/>
            <a:ext cx="1981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1. </a:t>
            </a:r>
            <a:r>
              <a:rPr lang="ko-KR" altLang="en-US" sz="1600" b="1" dirty="0">
                <a:solidFill>
                  <a:srgbClr val="FF0000"/>
                </a:solidFill>
              </a:rPr>
              <a:t>질의 작성</a:t>
            </a:r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편집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24283" y="5718531"/>
            <a:ext cx="1353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3. </a:t>
            </a:r>
            <a:r>
              <a:rPr lang="ko-KR" altLang="en-US" sz="1600" b="1" dirty="0">
                <a:solidFill>
                  <a:srgbClr val="FF0000"/>
                </a:solidFill>
              </a:rPr>
              <a:t>결과 확인</a:t>
            </a:r>
          </a:p>
        </p:txBody>
      </p:sp>
      <p:cxnSp>
        <p:nvCxnSpPr>
          <p:cNvPr id="14" name="직선 화살표 연결선 13"/>
          <p:cNvCxnSpPr/>
          <p:nvPr/>
        </p:nvCxnSpPr>
        <p:spPr bwMode="auto">
          <a:xfrm flipV="1">
            <a:off x="1907704" y="2780928"/>
            <a:ext cx="375189" cy="412398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355236" y="3166002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2. </a:t>
            </a:r>
            <a:r>
              <a:rPr lang="ko-KR" altLang="en-US" sz="1600" b="1" dirty="0">
                <a:solidFill>
                  <a:srgbClr val="FF0000"/>
                </a:solidFill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3560809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457200" y="1161199"/>
            <a:ext cx="8229600" cy="755633"/>
          </a:xfrm>
        </p:spPr>
        <p:txBody>
          <a:bodyPr/>
          <a:lstStyle/>
          <a:p>
            <a:r>
              <a:rPr lang="ko-KR" altLang="en-US" dirty="0"/>
              <a:t>테이블 구조 및 데이터 확인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6F8494-DD0C-4869-A464-797161296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Times New Roman" pitchFamily="18" charset="0"/>
              <a:buNone/>
            </a:pPr>
            <a:fld id="{3791D99F-F193-4415-94CA-B2B147EC539A}" type="slidenum">
              <a:rPr lang="ko-KR" altLang="en-US" smtClean="0"/>
              <a:pPr>
                <a:buFont typeface="Times New Roman" pitchFamily="18" charset="0"/>
                <a:buNone/>
              </a:pPr>
              <a:t>19</a:t>
            </a:fld>
            <a:endParaRPr lang="ko-KR" altLang="en-US" dirty="0"/>
          </a:p>
        </p:txBody>
      </p:sp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Oracle SQL Developer</a:t>
            </a:r>
            <a:endParaRPr lang="ko-KR" altLang="en-US" dirty="0">
              <a:ea typeface="굴림" charset="-127"/>
            </a:endParaRP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5846D2BC-1522-4096-A49F-37F8DCF90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06" y="1605782"/>
            <a:ext cx="6412607" cy="3189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16">
            <a:extLst>
              <a:ext uri="{FF2B5EF4-FFF2-40B4-BE49-F238E27FC236}">
                <a16:creationId xmlns:a16="http://schemas.microsoft.com/office/drawing/2014/main" id="{80CDF9A6-38E4-484A-BB1B-CD5ACC312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3525406"/>
            <a:ext cx="6412604" cy="318937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/>
          <p:cNvCxnSpPr>
            <a:cxnSpLocks/>
          </p:cNvCxnSpPr>
          <p:nvPr/>
        </p:nvCxnSpPr>
        <p:spPr bwMode="auto">
          <a:xfrm flipH="1">
            <a:off x="2586050" y="1709524"/>
            <a:ext cx="1752583" cy="780618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304692" y="1540247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2. </a:t>
            </a:r>
            <a:r>
              <a:rPr lang="ko-KR" altLang="en-US" sz="1600" b="1" dirty="0">
                <a:solidFill>
                  <a:srgbClr val="FF0000"/>
                </a:solidFill>
              </a:rPr>
              <a:t>열 선택</a:t>
            </a:r>
          </a:p>
        </p:txBody>
      </p:sp>
      <p:cxnSp>
        <p:nvCxnSpPr>
          <p:cNvPr id="12" name="직선 화살표 연결선 11"/>
          <p:cNvCxnSpPr>
            <a:cxnSpLocks/>
          </p:cNvCxnSpPr>
          <p:nvPr/>
        </p:nvCxnSpPr>
        <p:spPr bwMode="auto">
          <a:xfrm>
            <a:off x="759043" y="3406466"/>
            <a:ext cx="532247" cy="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-98861" y="2981546"/>
            <a:ext cx="1010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1.</a:t>
            </a:r>
            <a:r>
              <a:rPr lang="ko-KR" altLang="en-US" sz="1600" b="1" dirty="0">
                <a:solidFill>
                  <a:srgbClr val="FF0000"/>
                </a:solidFill>
              </a:rPr>
              <a:t>테이블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  선택</a:t>
            </a:r>
          </a:p>
        </p:txBody>
      </p:sp>
      <p:cxnSp>
        <p:nvCxnSpPr>
          <p:cNvPr id="14" name="직선 화살표 연결선 13"/>
          <p:cNvCxnSpPr>
            <a:cxnSpLocks/>
          </p:cNvCxnSpPr>
          <p:nvPr/>
        </p:nvCxnSpPr>
        <p:spPr bwMode="auto">
          <a:xfrm flipH="1">
            <a:off x="3923928" y="3694498"/>
            <a:ext cx="2029613" cy="715268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961644" y="3466518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3. </a:t>
            </a:r>
            <a:r>
              <a:rPr lang="ko-KR" altLang="en-US" sz="1600" b="1" dirty="0">
                <a:solidFill>
                  <a:srgbClr val="FF0000"/>
                </a:solidFill>
              </a:rPr>
              <a:t>데이터 선택</a:t>
            </a:r>
          </a:p>
        </p:txBody>
      </p:sp>
    </p:spTree>
    <p:extLst>
      <p:ext uri="{BB962C8B-B14F-4D97-AF65-F5344CB8AC3E}">
        <p14:creationId xmlns:p14="http://schemas.microsoft.com/office/powerpoint/2010/main" val="327009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100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2339752" y="2492896"/>
            <a:ext cx="5118649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 습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356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실행창에서 </a:t>
            </a:r>
            <a:r>
              <a:rPr lang="en-US" altLang="ko-KR" b="1" dirty="0" err="1"/>
              <a:t>cmd</a:t>
            </a:r>
            <a:r>
              <a:rPr lang="ko-KR" altLang="en-US" dirty="0"/>
              <a:t> 명령어를 입력해서 명령어 입력창을 실행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/>
              <a:t>사용자 계정의 잠금 해제 방법</a:t>
            </a: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4821" name="_x82881632" descr="EMB0000117458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24669"/>
            <a:ext cx="5421312" cy="381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360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b="1" dirty="0" err="1"/>
              <a:t>sqlplus</a:t>
            </a:r>
            <a:r>
              <a:rPr lang="en-US" altLang="ko-KR" b="1" dirty="0"/>
              <a:t> /</a:t>
            </a:r>
            <a:r>
              <a:rPr lang="en-US" altLang="ko-KR" b="1" dirty="0" err="1"/>
              <a:t>nolog</a:t>
            </a:r>
            <a:r>
              <a:rPr lang="en-US" altLang="ko-KR" b="1" dirty="0"/>
              <a:t> </a:t>
            </a:r>
            <a:r>
              <a:rPr lang="ko-KR" altLang="en-US" dirty="0"/>
              <a:t>명령으로 </a:t>
            </a:r>
            <a:r>
              <a:rPr lang="en-US" altLang="ko-KR" dirty="0"/>
              <a:t>SQL*Plus </a:t>
            </a:r>
            <a:r>
              <a:rPr lang="ko-KR" altLang="en-US" dirty="0"/>
              <a:t>를 실행</a:t>
            </a:r>
          </a:p>
          <a:p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/>
              <a:t>사용자 계정의 잠금 해제 방법</a:t>
            </a:r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5846" name="_x82838768" descr="EMB0000117458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793" y="1844824"/>
            <a:ext cx="5840412" cy="413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949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b="1" dirty="0"/>
              <a:t>connect sys as </a:t>
            </a:r>
            <a:r>
              <a:rPr lang="en-US" altLang="ko-KR" b="1" dirty="0" err="1"/>
              <a:t>sysdba</a:t>
            </a:r>
            <a:r>
              <a:rPr lang="en-US" altLang="ko-KR" b="1" dirty="0"/>
              <a:t> </a:t>
            </a:r>
            <a:r>
              <a:rPr lang="ko-KR" altLang="en-US" dirty="0"/>
              <a:t>명령으로 시스템 관리자인 </a:t>
            </a:r>
            <a:r>
              <a:rPr lang="en-US" altLang="ko-KR" b="1" dirty="0" err="1"/>
              <a:t>sysdba</a:t>
            </a:r>
            <a:r>
              <a:rPr lang="ko-KR" altLang="en-US" dirty="0"/>
              <a:t> 계정으로 접속</a:t>
            </a:r>
          </a:p>
          <a:p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368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/>
              <a:t>사용자 계정의 잠금 해제 방법</a:t>
            </a:r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68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68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6871" name="_x82842816" descr="EMB0000117458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50910"/>
            <a:ext cx="6311501" cy="4463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016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내용 개체 틀 2"/>
          <p:cNvSpPr>
            <a:spLocks noGrp="1"/>
          </p:cNvSpPr>
          <p:nvPr>
            <p:ph sz="quarter" idx="1"/>
          </p:nvPr>
        </p:nvSpPr>
        <p:spPr>
          <a:xfrm>
            <a:off x="441564" y="1123189"/>
            <a:ext cx="8229600" cy="5361844"/>
          </a:xfrm>
        </p:spPr>
        <p:txBody>
          <a:bodyPr/>
          <a:lstStyle/>
          <a:p>
            <a:r>
              <a:rPr lang="en-US" altLang="ko-KR" b="1" dirty="0" err="1"/>
              <a:t>sqlplus</a:t>
            </a:r>
            <a:r>
              <a:rPr lang="en-US" altLang="ko-KR" b="1" dirty="0"/>
              <a:t> /</a:t>
            </a:r>
            <a:r>
              <a:rPr lang="en-US" altLang="ko-KR" b="1" dirty="0" err="1"/>
              <a:t>nolog</a:t>
            </a:r>
            <a:r>
              <a:rPr lang="en-US" altLang="ko-KR" b="1" dirty="0"/>
              <a:t> </a:t>
            </a:r>
            <a:r>
              <a:rPr lang="ko-KR" altLang="en-US" dirty="0"/>
              <a:t>명령으로 </a:t>
            </a:r>
            <a:r>
              <a:rPr lang="en-US" altLang="ko-KR" dirty="0"/>
              <a:t>SQL*Plus </a:t>
            </a:r>
            <a:r>
              <a:rPr lang="ko-KR" altLang="en-US" dirty="0"/>
              <a:t>를 실행</a:t>
            </a:r>
            <a:endParaRPr lang="en-US" altLang="ko-KR" dirty="0"/>
          </a:p>
          <a:p>
            <a:pPr lvl="1"/>
            <a:r>
              <a:rPr lang="en-US" altLang="ko-KR" dirty="0"/>
              <a:t>“/</a:t>
            </a:r>
            <a:r>
              <a:rPr lang="en-US" altLang="ko-KR" dirty="0" err="1"/>
              <a:t>nolog</a:t>
            </a:r>
            <a:r>
              <a:rPr lang="en-US" altLang="ko-KR" dirty="0"/>
              <a:t>” </a:t>
            </a:r>
            <a:r>
              <a:rPr lang="ko-KR" altLang="en-US" dirty="0"/>
              <a:t>옵션 사용시 계정 입력 화면이 나오지 않고 수행됨</a:t>
            </a:r>
            <a:endParaRPr lang="en-US" altLang="ko-KR" dirty="0"/>
          </a:p>
          <a:p>
            <a:r>
              <a:rPr lang="en-US" altLang="ko-KR" b="1" dirty="0">
                <a:solidFill>
                  <a:srgbClr val="FF5050"/>
                </a:solidFill>
              </a:rPr>
              <a:t>“connect</a:t>
            </a:r>
            <a:r>
              <a:rPr lang="en-US" altLang="ko-KR" b="1" dirty="0"/>
              <a:t> sys as </a:t>
            </a:r>
            <a:r>
              <a:rPr lang="en-US" altLang="ko-KR" b="1" dirty="0" err="1"/>
              <a:t>sysdba</a:t>
            </a:r>
            <a:r>
              <a:rPr lang="en-US" altLang="ko-KR" b="1" dirty="0"/>
              <a:t>” </a:t>
            </a:r>
            <a:r>
              <a:rPr lang="ko-KR" altLang="en-US" dirty="0"/>
              <a:t>명령으로 시스템 관리자인 </a:t>
            </a:r>
            <a:r>
              <a:rPr lang="en-US" altLang="ko-KR" b="1" dirty="0" err="1"/>
              <a:t>sysdba</a:t>
            </a:r>
            <a:r>
              <a:rPr lang="ko-KR" altLang="en-US" dirty="0"/>
              <a:t> 계정으로 접속</a:t>
            </a:r>
          </a:p>
          <a:p>
            <a:endParaRPr lang="ko-KR" altLang="en-US" dirty="0"/>
          </a:p>
          <a:p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접속의 시작</a:t>
            </a:r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612340"/>
            <a:ext cx="778082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84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PL/SQL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오라클에서 </a:t>
            </a:r>
            <a:r>
              <a:rPr lang="en-US" altLang="ko-KR" dirty="0"/>
              <a:t>DBMS</a:t>
            </a:r>
            <a:r>
              <a:rPr lang="ko-KR" altLang="en-US" dirty="0"/>
              <a:t>의 표준 질의어인 </a:t>
            </a:r>
            <a:r>
              <a:rPr lang="en-US" altLang="ko-KR" dirty="0"/>
              <a:t>SQL</a:t>
            </a:r>
            <a:r>
              <a:rPr lang="ko-KR" altLang="en-US" dirty="0"/>
              <a:t>을 확장하여 개발한 고급 프로그래밍 언어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SQL</a:t>
            </a:r>
            <a:r>
              <a:rPr lang="ko-KR" altLang="en-US" dirty="0"/>
              <a:t>이 가진 편리함과 유연함에 ‘</a:t>
            </a:r>
            <a:r>
              <a:rPr lang="ko-KR" altLang="en-US" dirty="0" err="1"/>
              <a:t>제어문</a:t>
            </a:r>
            <a:r>
              <a:rPr lang="ko-KR" altLang="en-US" dirty="0"/>
              <a:t>’</a:t>
            </a:r>
            <a:r>
              <a:rPr lang="en-US" altLang="ko-KR" dirty="0"/>
              <a:t>, ‘</a:t>
            </a:r>
            <a:r>
              <a:rPr lang="ko-KR" altLang="en-US" dirty="0" err="1"/>
              <a:t>반복문</a:t>
            </a:r>
            <a:r>
              <a:rPr lang="ko-KR" altLang="en-US" dirty="0"/>
              <a:t>’ 등과 같은 구조적 프로그래밍 언어의 요소가 결합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기본 단위는 블록</a:t>
            </a:r>
            <a:r>
              <a:rPr lang="en-US" altLang="ko-KR" dirty="0"/>
              <a:t>(block)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변수를 선언하는 부분인 </a:t>
            </a:r>
            <a:r>
              <a:rPr lang="ko-KR" altLang="en-US" b="1" dirty="0"/>
              <a:t>선언부</a:t>
            </a:r>
            <a:r>
              <a:rPr lang="ko-KR" altLang="en-US" dirty="0"/>
              <a:t>와 실행코드가 나오는 </a:t>
            </a:r>
            <a:r>
              <a:rPr lang="ko-KR" altLang="en-US" b="1" dirty="0" err="1"/>
              <a:t>실행부</a:t>
            </a:r>
            <a:r>
              <a:rPr lang="en-US" altLang="ko-KR" dirty="0"/>
              <a:t>, </a:t>
            </a:r>
            <a:r>
              <a:rPr lang="ko-KR" altLang="en-US" dirty="0"/>
              <a:t>실행 중 에러가 발생했을 때 실행되는 </a:t>
            </a:r>
            <a:r>
              <a:rPr lang="ko-KR" altLang="en-US" b="1" dirty="0"/>
              <a:t>예외처리부</a:t>
            </a:r>
            <a:r>
              <a:rPr lang="ko-KR" altLang="en-US" dirty="0"/>
              <a:t>로 구성</a:t>
            </a:r>
          </a:p>
          <a:p>
            <a:pPr lvl="3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501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PL/SQL </a:t>
            </a:r>
            <a:r>
              <a:rPr lang="ko-KR" altLang="en-US" dirty="0"/>
              <a:t>실행  </a:t>
            </a:r>
            <a:r>
              <a:rPr lang="en-US" altLang="ko-KR" dirty="0"/>
              <a:t>** </a:t>
            </a:r>
            <a:r>
              <a:rPr lang="ko-KR" altLang="en-US" dirty="0"/>
              <a:t>이후 수업에서 다루겠음</a:t>
            </a:r>
          </a:p>
        </p:txBody>
      </p:sp>
    </p:spTree>
    <p:extLst>
      <p:ext uri="{BB962C8B-B14F-4D97-AF65-F5344CB8AC3E}">
        <p14:creationId xmlns:p14="http://schemas.microsoft.com/office/powerpoint/2010/main" val="3544775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PL/SQL</a:t>
            </a:r>
            <a:r>
              <a:rPr lang="ko-KR" altLang="en-US" sz="2000" dirty="0"/>
              <a:t>의 기본 형식</a:t>
            </a:r>
            <a:endParaRPr lang="en-US" altLang="ko-KR" sz="2000" dirty="0"/>
          </a:p>
          <a:p>
            <a:pPr lvl="3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512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PL/SQL </a:t>
            </a:r>
            <a:r>
              <a:rPr lang="ko-KR" altLang="en-US"/>
              <a:t>실행하기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92150" y="2341563"/>
          <a:ext cx="3249613" cy="2471737"/>
        </p:xfrm>
        <a:graphic>
          <a:graphicData uri="http://schemas.openxmlformats.org/drawingml/2006/table">
            <a:tbl>
              <a:tblPr/>
              <a:tblGrid>
                <a:gridCol w="324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17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DECLARE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변수 선언문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  <a:endParaRPr lang="ko-KR" altLang="en-US" sz="14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BEGIN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실행문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  <a:endParaRPr lang="ko-KR" altLang="en-US" sz="14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EXCEPTION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예외처리문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  <a:endParaRPr lang="ko-KR" altLang="en-US" sz="14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END;</a:t>
                      </a:r>
                    </a:p>
                  </a:txBody>
                  <a:tcPr marL="64761" marR="64761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21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11" name="TextBox 5"/>
          <p:cNvSpPr txBox="1">
            <a:spLocks noChangeArrowheads="1"/>
          </p:cNvSpPr>
          <p:nvPr/>
        </p:nvSpPr>
        <p:spPr bwMode="auto">
          <a:xfrm>
            <a:off x="4270375" y="1966913"/>
            <a:ext cx="42497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600" dirty="0">
                <a:latin typeface="+mn-ea"/>
                <a:ea typeface="+mn-ea"/>
              </a:rPr>
              <a:t>예</a:t>
            </a:r>
            <a:r>
              <a:rPr lang="en-US" altLang="ko-KR" sz="1600" dirty="0">
                <a:latin typeface="+mn-ea"/>
                <a:ea typeface="+mn-ea"/>
              </a:rPr>
              <a:t>) </a:t>
            </a:r>
            <a:r>
              <a:rPr lang="ko-KR" altLang="en-US" sz="1600" dirty="0">
                <a:latin typeface="+mn-ea"/>
                <a:ea typeface="+mn-ea"/>
              </a:rPr>
              <a:t>변수 </a:t>
            </a:r>
            <a:r>
              <a:rPr lang="en-US" altLang="ko-KR" sz="1600" dirty="0">
                <a:latin typeface="+mn-ea"/>
                <a:ea typeface="+mn-ea"/>
              </a:rPr>
              <a:t>n</a:t>
            </a:r>
            <a:r>
              <a:rPr lang="ko-KR" altLang="en-US" sz="1600" dirty="0">
                <a:latin typeface="+mn-ea"/>
                <a:ea typeface="+mn-ea"/>
              </a:rPr>
              <a:t>을 생성하고 </a:t>
            </a:r>
            <a:r>
              <a:rPr lang="en-US" altLang="ko-KR" sz="1600" dirty="0">
                <a:latin typeface="+mn-ea"/>
                <a:ea typeface="+mn-ea"/>
              </a:rPr>
              <a:t>10</a:t>
            </a:r>
            <a:r>
              <a:rPr lang="ko-KR" altLang="en-US" sz="1600" dirty="0">
                <a:latin typeface="+mn-ea"/>
                <a:ea typeface="+mn-ea"/>
              </a:rPr>
              <a:t>을 저장한 후 출력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403725" y="2360613"/>
          <a:ext cx="4067175" cy="2547937"/>
        </p:xfrm>
        <a:graphic>
          <a:graphicData uri="http://schemas.openxmlformats.org/drawingml/2006/table">
            <a:tbl>
              <a:tblPr/>
              <a:tblGrid>
                <a:gridCol w="435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1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7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64759" marR="64759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DECLARE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n INTEGER;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BEGIN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n := 10;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dbms_output.put_line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(n);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END;</a:t>
                      </a:r>
                    </a:p>
                  </a:txBody>
                  <a:tcPr marL="64759" marR="64759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2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163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내용 개체 틀 2"/>
          <p:cNvSpPr>
            <a:spLocks noGrp="1"/>
          </p:cNvSpPr>
          <p:nvPr>
            <p:ph sz="quarter" idx="1"/>
          </p:nvPr>
        </p:nvSpPr>
        <p:spPr>
          <a:xfrm>
            <a:off x="730440" y="1772816"/>
            <a:ext cx="8229600" cy="28083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테이블스페이스 생성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테이블스페이스 변경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테이블스페이스 조회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테이블스페이스 관리</a:t>
            </a:r>
          </a:p>
        </p:txBody>
      </p:sp>
    </p:spTree>
    <p:extLst>
      <p:ext uri="{BB962C8B-B14F-4D97-AF65-F5344CB8AC3E}">
        <p14:creationId xmlns:p14="http://schemas.microsoft.com/office/powerpoint/2010/main" val="3623020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내용 개체 틀 2"/>
          <p:cNvSpPr>
            <a:spLocks noGrp="1"/>
          </p:cNvSpPr>
          <p:nvPr>
            <p:ph sz="quarter" idx="1"/>
          </p:nvPr>
        </p:nvSpPr>
        <p:spPr>
          <a:xfrm>
            <a:off x="510735" y="1412776"/>
            <a:ext cx="8229600" cy="39604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오라클에서 테이블을 생성하려면 테이블 스페이스를 사용해야 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테이블 스페이스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오라클을 설치할 때 만들어지는 기본 테이블스페이스를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또는 새로운 테이블스페이스를 생성하여 사용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테이블 스페이스는 오라클 관리자만이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생성할 때 실제 데이터가 저장될 디스크 상의 파일인 데이터파일을 지정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CEDAE81-D139-4917-BF97-119B3E3E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스페이스 생성</a:t>
            </a:r>
          </a:p>
        </p:txBody>
      </p:sp>
    </p:spTree>
    <p:extLst>
      <p:ext uri="{BB962C8B-B14F-4D97-AF65-F5344CB8AC3E}">
        <p14:creationId xmlns:p14="http://schemas.microsoft.com/office/powerpoint/2010/main" val="3227188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30780"/>
            <a:ext cx="8229600" cy="5361844"/>
          </a:xfrm>
        </p:spPr>
        <p:txBody>
          <a:bodyPr/>
          <a:lstStyle/>
          <a:p>
            <a:r>
              <a:rPr lang="ko-KR" altLang="en-US" sz="2000" b="1" dirty="0">
                <a:latin typeface="+mn-ea"/>
              </a:rPr>
              <a:t>형식</a:t>
            </a:r>
            <a:endParaRPr lang="en-US" altLang="ko-KR" sz="2000" b="1" dirty="0">
              <a:latin typeface="+mn-ea"/>
            </a:endParaRPr>
          </a:p>
          <a:p>
            <a:pPr lvl="2">
              <a:buFont typeface="Wingdings 3" pitchFamily="18" charset="2"/>
              <a:buNone/>
            </a:pPr>
            <a:r>
              <a:rPr lang="en-US" altLang="ko-KR" b="1" dirty="0">
                <a:latin typeface="+mn-ea"/>
              </a:rPr>
              <a:t>create tablespace </a:t>
            </a:r>
            <a:r>
              <a:rPr lang="en-US" altLang="ko-KR" dirty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테이블스페이스 이름</a:t>
            </a:r>
            <a:r>
              <a:rPr lang="en-US" altLang="ko-KR" dirty="0">
                <a:latin typeface="+mn-ea"/>
              </a:rPr>
              <a:t>&gt; </a:t>
            </a:r>
            <a:endParaRPr lang="ko-KR" altLang="en-US" dirty="0">
              <a:latin typeface="+mn-ea"/>
            </a:endParaRPr>
          </a:p>
          <a:p>
            <a:pPr lvl="2">
              <a:buFont typeface="Wingdings 3" pitchFamily="18" charset="2"/>
              <a:buNone/>
            </a:pPr>
            <a:r>
              <a:rPr lang="en-US" altLang="ko-KR" b="1" dirty="0">
                <a:latin typeface="+mn-ea"/>
              </a:rPr>
              <a:t>datafile </a:t>
            </a:r>
            <a:r>
              <a:rPr lang="ko-KR" altLang="en-US" dirty="0">
                <a:latin typeface="+mn-ea"/>
              </a:rPr>
              <a:t>‘</a:t>
            </a:r>
            <a:r>
              <a:rPr lang="en-US" altLang="ko-KR" dirty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데이터파일 경로명</a:t>
            </a:r>
            <a:r>
              <a:rPr lang="en-US" altLang="ko-KR" dirty="0">
                <a:latin typeface="+mn-ea"/>
              </a:rPr>
              <a:t>&gt;’ </a:t>
            </a:r>
            <a:r>
              <a:rPr lang="en-US" altLang="ko-KR" b="1" dirty="0">
                <a:latin typeface="+mn-ea"/>
              </a:rPr>
              <a:t>size </a:t>
            </a:r>
            <a:r>
              <a:rPr lang="en-US" altLang="ko-KR" dirty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데이터파일 크기</a:t>
            </a:r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66562" name="제목 1"/>
          <p:cNvSpPr>
            <a:spLocks noGrp="1"/>
          </p:cNvSpPr>
          <p:nvPr>
            <p:ph type="title"/>
          </p:nvPr>
        </p:nvSpPr>
        <p:spPr>
          <a:xfrm>
            <a:off x="457200" y="301397"/>
            <a:ext cx="8229600" cy="590699"/>
          </a:xfrm>
        </p:spPr>
        <p:txBody>
          <a:bodyPr/>
          <a:lstStyle/>
          <a:p>
            <a:r>
              <a:rPr lang="ko-KR" altLang="en-US" dirty="0"/>
              <a:t>테이블스페이스 생성</a:t>
            </a:r>
          </a:p>
        </p:txBody>
      </p:sp>
      <p:sp>
        <p:nvSpPr>
          <p:cNvPr id="665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719F72-3C40-464A-8322-45CB2A548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702532"/>
            <a:ext cx="7299064" cy="145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81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675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생성된 데이터파일 확인</a:t>
            </a:r>
            <a:endParaRPr lang="ko-KR" altLang="en-US"/>
          </a:p>
        </p:txBody>
      </p:sp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7588" name="_x83005040" descr="EMB000016940d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62147"/>
            <a:ext cx="8396535" cy="532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959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9592" y="1556792"/>
            <a:ext cx="6858000" cy="990600"/>
          </a:xfrm>
        </p:spPr>
        <p:txBody>
          <a:bodyPr/>
          <a:lstStyle/>
          <a:p>
            <a:pPr eaLnBrk="1" hangingPunct="1"/>
            <a:r>
              <a:rPr lang="ko-KR" altLang="en-US" dirty="0"/>
              <a:t>제 </a:t>
            </a:r>
            <a:r>
              <a:rPr lang="en-US" altLang="ko-KR" dirty="0"/>
              <a:t>3 </a:t>
            </a:r>
            <a:r>
              <a:rPr lang="ko-KR" altLang="en-US" dirty="0"/>
              <a:t>장 오라클 소개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1256" y="3604382"/>
            <a:ext cx="7068344" cy="1248158"/>
          </a:xfrm>
        </p:spPr>
        <p:txBody>
          <a:bodyPr/>
          <a:lstStyle/>
          <a:p>
            <a:pPr algn="l" eaLnBrk="1" hangingPunct="1">
              <a:buFontTx/>
              <a:buChar char="•"/>
              <a:defRPr/>
            </a:pPr>
            <a:r>
              <a:rPr lang="en-US" altLang="ko-KR" dirty="0"/>
              <a:t> </a:t>
            </a:r>
            <a:r>
              <a:rPr lang="ko-KR" altLang="en-US" dirty="0" err="1"/>
              <a:t>오라클</a:t>
            </a:r>
            <a:r>
              <a:rPr lang="ko-KR" altLang="en-US" dirty="0"/>
              <a:t> 소개</a:t>
            </a:r>
          </a:p>
          <a:p>
            <a:pPr algn="l" eaLnBrk="1" hangingPunct="1">
              <a:buFontTx/>
              <a:buChar char="•"/>
              <a:defRPr/>
            </a:pPr>
            <a:r>
              <a:rPr lang="ko-KR" altLang="en-US" dirty="0"/>
              <a:t> </a:t>
            </a:r>
            <a:r>
              <a:rPr lang="ko-KR" altLang="en-US" dirty="0" err="1"/>
              <a:t>오라클</a:t>
            </a:r>
            <a:r>
              <a:rPr lang="ko-KR" altLang="en-US" dirty="0"/>
              <a:t> 설치 방법</a:t>
            </a:r>
            <a:endParaRPr lang="en-US" altLang="ko-KR" dirty="0"/>
          </a:p>
          <a:p>
            <a:pPr algn="l" eaLnBrk="1" hangingPunct="1">
              <a:buFontTx/>
              <a:buChar char="•"/>
              <a:defRPr/>
            </a:pPr>
            <a:r>
              <a:rPr lang="ko-KR" altLang="en-US" dirty="0"/>
              <a:t> </a:t>
            </a:r>
            <a:r>
              <a:rPr lang="ko-KR" altLang="en-US" dirty="0" err="1"/>
              <a:t>오라클</a:t>
            </a:r>
            <a:r>
              <a:rPr lang="ko-KR" altLang="en-US" dirty="0"/>
              <a:t> 구조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0F72E0-9640-4028-9F72-5AB451120D3A}"/>
              </a:ext>
            </a:extLst>
          </p:cNvPr>
          <p:cNvSpPr/>
          <p:nvPr/>
        </p:nvSpPr>
        <p:spPr>
          <a:xfrm>
            <a:off x="914400" y="3573016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algn="ctr" latinLnBrk="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1A80B0-7B97-4BC9-A552-B7EE4999F4CA}"/>
              </a:ext>
            </a:extLst>
          </p:cNvPr>
          <p:cNvSpPr/>
          <p:nvPr/>
        </p:nvSpPr>
        <p:spPr>
          <a:xfrm>
            <a:off x="914400" y="357301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33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229600" cy="4104455"/>
          </a:xfrm>
        </p:spPr>
        <p:txBody>
          <a:bodyPr/>
          <a:lstStyle/>
          <a:p>
            <a:r>
              <a:rPr lang="ko-KR" altLang="en-US" dirty="0"/>
              <a:t>테이블스페이스에 새로운 데이터파일을 추가</a:t>
            </a:r>
            <a:endParaRPr lang="en-US" altLang="ko-KR" dirty="0"/>
          </a:p>
          <a:p>
            <a:r>
              <a:rPr lang="ko-KR" altLang="en-US" dirty="0"/>
              <a:t>형식</a:t>
            </a:r>
            <a:endParaRPr lang="en-US" altLang="ko-KR" dirty="0"/>
          </a:p>
          <a:p>
            <a:pPr lvl="2">
              <a:buFont typeface="Wingdings 3" pitchFamily="18" charset="2"/>
              <a:buNone/>
            </a:pPr>
            <a:r>
              <a:rPr lang="en-US" altLang="ko-KR" sz="1600" b="1" dirty="0">
                <a:latin typeface="+mn-ea"/>
              </a:rPr>
              <a:t>alter tablespace 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테이블스페이스 이름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  <a:p>
            <a:pPr lvl="2">
              <a:buFont typeface="Wingdings 3" pitchFamily="18" charset="2"/>
              <a:buNone/>
            </a:pPr>
            <a:r>
              <a:rPr lang="en-US" altLang="ko-KR" sz="1600" b="1" dirty="0">
                <a:latin typeface="+mn-ea"/>
              </a:rPr>
              <a:t>add datafile </a:t>
            </a:r>
            <a:r>
              <a:rPr lang="en-US" altLang="ko-KR" sz="1600" dirty="0">
                <a:latin typeface="+mn-ea"/>
              </a:rPr>
              <a:t>'&lt;</a:t>
            </a:r>
            <a:r>
              <a:rPr lang="ko-KR" altLang="en-US" sz="1600" dirty="0">
                <a:latin typeface="+mn-ea"/>
              </a:rPr>
              <a:t>데이터파일 경로명</a:t>
            </a:r>
            <a:r>
              <a:rPr lang="en-US" altLang="ko-KR" sz="1600" dirty="0">
                <a:latin typeface="+mn-ea"/>
              </a:rPr>
              <a:t>&gt;‘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size 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데이터파일 크기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  <a:p>
            <a:pPr lvl="1"/>
            <a:endParaRPr lang="ko-KR" altLang="en-US" sz="1700" dirty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686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테이블스페이스 변경</a:t>
            </a:r>
          </a:p>
        </p:txBody>
      </p:sp>
      <p:sp>
        <p:nvSpPr>
          <p:cNvPr id="686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D6B6BA-F7AD-4EE9-B90D-EA59154B4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140968"/>
            <a:ext cx="793097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13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내용 개체 틀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229600" cy="5361844"/>
          </a:xfrm>
        </p:spPr>
        <p:txBody>
          <a:bodyPr/>
          <a:lstStyle/>
          <a:p>
            <a:r>
              <a:rPr lang="ko-KR" altLang="en-US" dirty="0"/>
              <a:t>테이블스페이스를 삭제할 때에는 </a:t>
            </a:r>
            <a:r>
              <a:rPr lang="en-US" altLang="ko-KR" b="1" dirty="0"/>
              <a:t>drop tablespace</a:t>
            </a:r>
            <a:r>
              <a:rPr lang="ko-KR" altLang="en-US" dirty="0"/>
              <a:t> 명령을 사용</a:t>
            </a:r>
          </a:p>
          <a:p>
            <a:r>
              <a:rPr lang="ko-KR" altLang="en-US" dirty="0"/>
              <a:t>형식</a:t>
            </a:r>
            <a:endParaRPr lang="en-US" altLang="ko-KR" dirty="0"/>
          </a:p>
          <a:p>
            <a:pPr lvl="1">
              <a:buFont typeface="Wingdings 3" pitchFamily="18" charset="2"/>
              <a:buNone/>
            </a:pPr>
            <a:r>
              <a:rPr lang="en-US" altLang="ko-KR" b="1" dirty="0"/>
              <a:t>		drop tablespace </a:t>
            </a:r>
            <a:r>
              <a:rPr lang="en-US" altLang="ko-KR" dirty="0"/>
              <a:t>&lt;</a:t>
            </a:r>
            <a:r>
              <a:rPr lang="ko-KR" altLang="en-US" dirty="0"/>
              <a:t>삭제할 테이블스페이스 이름</a:t>
            </a:r>
            <a:r>
              <a:rPr lang="en-US" altLang="ko-KR" dirty="0"/>
              <a:t>&gt;</a:t>
            </a:r>
            <a:endParaRPr lang="ko-KR" altLang="en-US" dirty="0"/>
          </a:p>
          <a:p>
            <a:pPr lvl="1">
              <a:buFont typeface="Wingdings 3" pitchFamily="18" charset="2"/>
              <a:buNone/>
            </a:pPr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696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테이블스페이스 변경</a:t>
            </a:r>
          </a:p>
        </p:txBody>
      </p:sp>
    </p:spTree>
    <p:extLst>
      <p:ext uri="{BB962C8B-B14F-4D97-AF65-F5344CB8AC3E}">
        <p14:creationId xmlns:p14="http://schemas.microsoft.com/office/powerpoint/2010/main" val="1273717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 계정 생성</a:t>
            </a:r>
          </a:p>
          <a:p>
            <a:r>
              <a:rPr lang="ko-KR" altLang="en-US" dirty="0"/>
              <a:t>형식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 3" pitchFamily="18" charset="2"/>
              <a:buNone/>
            </a:pPr>
            <a:r>
              <a:rPr lang="en-US" altLang="ko-KR" sz="1800" b="1" dirty="0"/>
              <a:t>create user </a:t>
            </a:r>
            <a:r>
              <a:rPr lang="en-US" altLang="ko-KR" sz="1800" dirty="0"/>
              <a:t>&lt;</a:t>
            </a:r>
            <a:r>
              <a:rPr lang="ko-KR" altLang="en-US" sz="1800" dirty="0"/>
              <a:t>사용자 계정</a:t>
            </a:r>
            <a:r>
              <a:rPr lang="en-US" altLang="ko-KR" sz="1800" dirty="0"/>
              <a:t>&gt;</a:t>
            </a:r>
            <a:endParaRPr lang="ko-KR" altLang="en-US" sz="1800" dirty="0"/>
          </a:p>
          <a:p>
            <a:pPr lvl="2">
              <a:lnSpc>
                <a:spcPct val="150000"/>
              </a:lnSpc>
              <a:buFont typeface="Wingdings 3" pitchFamily="18" charset="2"/>
              <a:buNone/>
            </a:pPr>
            <a:r>
              <a:rPr lang="en-US" altLang="ko-KR" sz="1800" b="1" dirty="0"/>
              <a:t>identified by </a:t>
            </a:r>
            <a:r>
              <a:rPr lang="en-US" altLang="ko-KR" sz="1800" dirty="0"/>
              <a:t>&lt;</a:t>
            </a:r>
            <a:r>
              <a:rPr lang="ko-KR" altLang="en-US" sz="1800" dirty="0"/>
              <a:t>비밀번호</a:t>
            </a:r>
            <a:r>
              <a:rPr lang="en-US" altLang="ko-KR" sz="1800" dirty="0"/>
              <a:t>&gt;</a:t>
            </a:r>
            <a:endParaRPr lang="ko-KR" altLang="en-US" sz="1800" dirty="0"/>
          </a:p>
          <a:p>
            <a:pPr lvl="2">
              <a:lnSpc>
                <a:spcPct val="150000"/>
              </a:lnSpc>
              <a:buFont typeface="Wingdings 3" pitchFamily="18" charset="2"/>
              <a:buNone/>
            </a:pPr>
            <a:r>
              <a:rPr lang="en-US" altLang="ko-KR" sz="1800" b="1" dirty="0"/>
              <a:t>default tablespace </a:t>
            </a:r>
            <a:r>
              <a:rPr lang="en-US" altLang="ko-KR" sz="1800" dirty="0"/>
              <a:t>&lt;</a:t>
            </a:r>
            <a:r>
              <a:rPr lang="ko-KR" altLang="en-US" sz="1800" dirty="0"/>
              <a:t>사용할 테이블스페이스 이름</a:t>
            </a:r>
            <a:r>
              <a:rPr lang="en-US" altLang="ko-KR" sz="1800" dirty="0"/>
              <a:t>&gt;</a:t>
            </a:r>
            <a:endParaRPr lang="ko-KR" altLang="en-US" sz="1800" dirty="0"/>
          </a:p>
          <a:p>
            <a:pPr lvl="2">
              <a:lnSpc>
                <a:spcPct val="150000"/>
              </a:lnSpc>
              <a:buFont typeface="Wingdings 3" pitchFamily="18" charset="2"/>
              <a:buNone/>
            </a:pPr>
            <a:r>
              <a:rPr lang="en-US" altLang="ko-KR" sz="1800" b="1" dirty="0"/>
              <a:t>quota </a:t>
            </a:r>
            <a:r>
              <a:rPr lang="en-US" altLang="ko-KR" sz="1800" dirty="0"/>
              <a:t>&lt;</a:t>
            </a:r>
            <a:r>
              <a:rPr lang="ko-KR" altLang="en-US" sz="1800" dirty="0"/>
              <a:t>용량</a:t>
            </a:r>
            <a:r>
              <a:rPr lang="en-US" altLang="ko-KR" sz="1800" dirty="0"/>
              <a:t>&gt; </a:t>
            </a:r>
            <a:r>
              <a:rPr lang="en-US" altLang="ko-KR" sz="1800" b="1" dirty="0"/>
              <a:t>on </a:t>
            </a:r>
            <a:r>
              <a:rPr lang="en-US" altLang="ko-KR" sz="1800" dirty="0"/>
              <a:t>&lt;</a:t>
            </a:r>
            <a:r>
              <a:rPr lang="ko-KR" altLang="en-US" sz="1800" dirty="0"/>
              <a:t>사용할 테이블스페이스 이름</a:t>
            </a:r>
            <a:r>
              <a:rPr lang="en-US" altLang="ko-KR" sz="1800" dirty="0"/>
              <a:t>&gt;</a:t>
            </a:r>
            <a:endParaRPr lang="ko-KR" altLang="en-US" sz="1800" dirty="0"/>
          </a:p>
          <a:p>
            <a:pPr lvl="4">
              <a:buFont typeface="Wingdings" pitchFamily="2" charset="2"/>
              <a:buNone/>
            </a:pPr>
            <a:endParaRPr lang="ko-KR" altLang="en-US" sz="13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716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테이블스페이스의 사용</a:t>
            </a:r>
            <a:endParaRPr lang="ko-KR" altLang="en-US"/>
          </a:p>
        </p:txBody>
      </p:sp>
      <p:sp>
        <p:nvSpPr>
          <p:cNvPr id="716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727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727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테이블스페이스의 사용</a:t>
            </a:r>
            <a:endParaRPr lang="ko-KR" altLang="en-US"/>
          </a:p>
        </p:txBody>
      </p:sp>
      <p:sp>
        <p:nvSpPr>
          <p:cNvPr id="727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791075" y="1338907"/>
            <a:ext cx="2181225" cy="6461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800" dirty="0"/>
              <a:t>무제한(</a:t>
            </a:r>
            <a:r>
              <a:rPr lang="en-US" altLang="ko-KR" sz="1800" dirty="0" err="1"/>
              <a:t>umlmited</a:t>
            </a:r>
            <a:r>
              <a:rPr lang="en-US" altLang="ko-KR" sz="1800" dirty="0"/>
              <a:t>)</a:t>
            </a:r>
          </a:p>
          <a:p>
            <a:pPr>
              <a:defRPr/>
            </a:pPr>
            <a:r>
              <a:rPr lang="ko-KR" altLang="en-US" sz="1800" dirty="0"/>
              <a:t>또는 </a:t>
            </a:r>
            <a:r>
              <a:rPr lang="en-US" altLang="ko-KR" sz="1800" dirty="0"/>
              <a:t>20K, 5M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211EDC-8C04-49E3-97E8-675B1C22F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76872"/>
            <a:ext cx="7189944" cy="208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77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사용자 계정 </a:t>
            </a:r>
            <a:r>
              <a:rPr lang="en-US" altLang="ko-KR" b="1" dirty="0" err="1"/>
              <a:t>scott</a:t>
            </a:r>
            <a:r>
              <a:rPr lang="en-US" altLang="ko-KR" b="1" dirty="0"/>
              <a:t> </a:t>
            </a:r>
            <a:r>
              <a:rPr lang="ko-KR" altLang="en-US" b="1" dirty="0"/>
              <a:t>으로 접속 </a:t>
            </a:r>
            <a:r>
              <a:rPr lang="en-US" altLang="ko-KR" b="1" dirty="0"/>
              <a:t>– </a:t>
            </a:r>
            <a:r>
              <a:rPr lang="ko-KR" altLang="en-US" b="1" dirty="0"/>
              <a:t>현재는 없음</a:t>
            </a:r>
            <a:endParaRPr lang="ko-KR" altLang="en-US" dirty="0"/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1032016" y="1202891"/>
            <a:ext cx="6492311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800" b="1" dirty="0"/>
              <a:t>SQL</a:t>
            </a:r>
            <a:r>
              <a:rPr lang="ko-KR" altLang="en-US" sz="1800" b="1" dirty="0"/>
              <a:t>명령입력</a:t>
            </a:r>
            <a:endParaRPr lang="en-US" altLang="ko-KR" sz="1800" b="1" dirty="0"/>
          </a:p>
          <a:p>
            <a:pPr>
              <a:defRPr/>
            </a:pPr>
            <a:r>
              <a:rPr lang="en-US" altLang="ko-KR" sz="1800" b="1" dirty="0"/>
              <a:t>(SQL</a:t>
            </a:r>
            <a:r>
              <a:rPr lang="ko-KR" altLang="en-US" sz="1800" b="1" dirty="0"/>
              <a:t>을 실행하려면 반드시 </a:t>
            </a:r>
            <a:r>
              <a:rPr lang="en-US" altLang="ko-KR" sz="1800" b="1" u="sng" dirty="0">
                <a:solidFill>
                  <a:srgbClr val="FF0000"/>
                </a:solidFill>
              </a:rPr>
              <a:t>;</a:t>
            </a:r>
            <a:r>
              <a:rPr lang="ko-KR" altLang="en-US" sz="1800" b="1" dirty="0"/>
              <a:t>으로 실행문을 끝내야 함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2277929"/>
            <a:ext cx="5844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SQL&gt; select </a:t>
            </a:r>
            <a:r>
              <a:rPr lang="en-US" altLang="ko-KR" dirty="0" err="1"/>
              <a:t>ename</a:t>
            </a:r>
            <a:r>
              <a:rPr lang="en-US" altLang="ko-KR" dirty="0"/>
              <a:t>, </a:t>
            </a:r>
            <a:r>
              <a:rPr lang="en-US" altLang="ko-KR" dirty="0" err="1"/>
              <a:t>sal</a:t>
            </a:r>
            <a:r>
              <a:rPr lang="en-US" altLang="ko-KR" dirty="0"/>
              <a:t>  from </a:t>
            </a:r>
            <a:r>
              <a:rPr lang="en-US" altLang="ko-KR" dirty="0" err="1"/>
              <a:t>emp</a:t>
            </a:r>
            <a:r>
              <a:rPr lang="en-US" altLang="ko-KR" dirty="0"/>
              <a:t>;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67744" y="4376865"/>
            <a:ext cx="34259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SQL&gt; select </a:t>
            </a:r>
            <a:r>
              <a:rPr lang="en-US" altLang="ko-KR" sz="2000" dirty="0" err="1"/>
              <a:t>ename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sal</a:t>
            </a:r>
            <a:r>
              <a:rPr lang="en-US" altLang="ko-KR" sz="2000" dirty="0"/>
              <a:t>  </a:t>
            </a:r>
          </a:p>
          <a:p>
            <a:r>
              <a:rPr lang="en-US" altLang="ko-KR" sz="2000" dirty="0"/>
              <a:t>2 from </a:t>
            </a:r>
            <a:r>
              <a:rPr lang="en-US" altLang="ko-KR" sz="2000" dirty="0" err="1"/>
              <a:t>emp</a:t>
            </a:r>
            <a:endParaRPr lang="en-US" altLang="ko-KR" sz="2000" dirty="0"/>
          </a:p>
          <a:p>
            <a:r>
              <a:rPr lang="en-US" altLang="ko-KR" sz="2000" dirty="0"/>
              <a:t>3 where </a:t>
            </a:r>
            <a:r>
              <a:rPr lang="en-US" altLang="ko-KR" sz="2000" dirty="0" err="1"/>
              <a:t>sal</a:t>
            </a:r>
            <a:r>
              <a:rPr lang="en-US" altLang="ko-KR" sz="2000" dirty="0"/>
              <a:t> &gt; 10000; </a:t>
            </a:r>
            <a:endParaRPr lang="ko-KR" altLang="en-US" sz="2000" dirty="0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1519810" y="3592625"/>
            <a:ext cx="535385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800" b="1" dirty="0"/>
              <a:t>세미콜론 없이 </a:t>
            </a:r>
            <a:r>
              <a:rPr lang="en-US" altLang="ko-KR" sz="1800" b="1" dirty="0"/>
              <a:t>enter</a:t>
            </a:r>
            <a:r>
              <a:rPr lang="ko-KR" altLang="en-US" sz="1800" b="1" dirty="0"/>
              <a:t>를 치면 여러 줄로 입력 가능</a:t>
            </a:r>
          </a:p>
        </p:txBody>
      </p:sp>
    </p:spTree>
    <p:extLst>
      <p:ext uri="{BB962C8B-B14F-4D97-AF65-F5344CB8AC3E}">
        <p14:creationId xmlns:p14="http://schemas.microsoft.com/office/powerpoint/2010/main" val="3293176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테이블 구조 보기 </a:t>
            </a:r>
            <a:r>
              <a:rPr lang="en-US" altLang="ko-KR" sz="2000" dirty="0"/>
              <a:t>– </a:t>
            </a:r>
            <a:r>
              <a:rPr lang="en-US" altLang="ko-KR" sz="2000" b="1" dirty="0">
                <a:solidFill>
                  <a:srgbClr val="FF0000"/>
                </a:solidFill>
              </a:rPr>
              <a:t>desc(</a:t>
            </a:r>
            <a:r>
              <a:rPr lang="en-US" altLang="ko-KR" sz="2000" b="1" dirty="0" err="1">
                <a:solidFill>
                  <a:srgbClr val="FF0000"/>
                </a:solidFill>
              </a:rPr>
              <a:t>ribe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ko-KR" altLang="en-US" dirty="0"/>
              <a:t>테이블에 어떤 필드들이 정의되어 있는지 확인</a:t>
            </a:r>
          </a:p>
          <a:p>
            <a:pPr lvl="1"/>
            <a:r>
              <a:rPr lang="ko-KR" altLang="en-US" b="1" dirty="0"/>
              <a:t>형식</a:t>
            </a:r>
            <a:endParaRPr lang="en-US" altLang="ko-KR" b="1" dirty="0"/>
          </a:p>
          <a:p>
            <a:pPr lvl="2"/>
            <a:r>
              <a:rPr lang="en-US" altLang="ko-KR" b="1" dirty="0" err="1"/>
              <a:t>desc</a:t>
            </a:r>
            <a:r>
              <a:rPr lang="en-US" altLang="ko-KR" b="1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테이블 명</a:t>
            </a:r>
            <a:r>
              <a:rPr lang="en-US" altLang="ko-KR" dirty="0"/>
              <a:t>&gt;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430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SQL*Plus </a:t>
            </a:r>
            <a:r>
              <a:rPr lang="ko-KR" altLang="en-US" b="1" dirty="0"/>
              <a:t>명령어 실행</a:t>
            </a:r>
            <a:endParaRPr lang="ko-KR" altLang="en-US" dirty="0"/>
          </a:p>
        </p:txBody>
      </p:sp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3013" name="_x829653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5919" y="2708920"/>
            <a:ext cx="7798642" cy="3012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294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직전에 실행했던 명령문 보기 </a:t>
            </a:r>
            <a:r>
              <a:rPr lang="en-US" altLang="ko-KR" sz="2000" dirty="0"/>
              <a:t>– </a:t>
            </a:r>
            <a:r>
              <a:rPr lang="en-US" altLang="ko-KR" sz="2000" dirty="0">
                <a:solidFill>
                  <a:srgbClr val="FF0000"/>
                </a:solidFill>
              </a:rPr>
              <a:t>list</a:t>
            </a:r>
          </a:p>
          <a:p>
            <a:pPr lvl="1"/>
            <a:r>
              <a:rPr lang="ko-KR" altLang="en-US" dirty="0"/>
              <a:t>바로 직전에 실행시켰던 명령을 출력</a:t>
            </a:r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2"/>
            <a:r>
              <a:rPr lang="en-US" altLang="ko-KR" b="1" dirty="0"/>
              <a:t>list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440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SQL*Plus </a:t>
            </a:r>
            <a:r>
              <a:rPr lang="ko-KR" altLang="en-US" b="1"/>
              <a:t>명령어 실행</a:t>
            </a:r>
            <a:endParaRPr lang="ko-KR" altLang="en-US"/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4038" name="_x829665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39752" y="1844825"/>
            <a:ext cx="5688632" cy="4417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7887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직전에 실행했던 명령문 다시 실행하기 </a:t>
            </a:r>
            <a:r>
              <a:rPr lang="en-US" altLang="ko-KR" sz="2000" dirty="0"/>
              <a:t>– </a:t>
            </a:r>
            <a:r>
              <a:rPr lang="en-US" altLang="ko-KR" sz="2000" b="1" dirty="0">
                <a:solidFill>
                  <a:srgbClr val="FF0000"/>
                </a:solidFill>
              </a:rPr>
              <a:t>run</a:t>
            </a:r>
          </a:p>
          <a:p>
            <a:pPr lvl="1"/>
            <a:r>
              <a:rPr lang="ko-KR" altLang="en-US" dirty="0"/>
              <a:t>직전에 실행했던 명령문을 다시 입력하지 않고 반복해서 실행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형식</a:t>
            </a:r>
            <a:endParaRPr lang="en-US" altLang="ko-KR" dirty="0">
              <a:solidFill>
                <a:schemeClr val="tx1"/>
              </a:solidFill>
            </a:endParaRPr>
          </a:p>
          <a:p>
            <a:pPr lvl="2"/>
            <a:r>
              <a:rPr lang="en-US" altLang="ko-KR" sz="1800" b="1" dirty="0"/>
              <a:t>run</a:t>
            </a:r>
            <a:endParaRPr lang="ko-KR" altLang="en-US" b="1" dirty="0"/>
          </a:p>
          <a:p>
            <a:pPr>
              <a:buFont typeface="Wingdings 3" pitchFamily="18" charset="2"/>
              <a:buNone/>
            </a:pPr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450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SQL*Plus </a:t>
            </a:r>
            <a:r>
              <a:rPr lang="ko-KR" altLang="en-US" b="1"/>
              <a:t>명령어 실행</a:t>
            </a:r>
            <a:endParaRPr lang="ko-KR" altLang="en-US"/>
          </a:p>
        </p:txBody>
      </p:sp>
      <p:sp>
        <p:nvSpPr>
          <p:cNvPr id="450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5061" name="_x82965320" descr="EMB0000117458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800006"/>
            <a:ext cx="6948264" cy="491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032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직전에 실행했던 명령문 파일로 저장하기 </a:t>
            </a:r>
            <a:r>
              <a:rPr lang="en-US" altLang="ko-KR" sz="2000" dirty="0"/>
              <a:t>- </a:t>
            </a:r>
            <a:r>
              <a:rPr lang="en-US" altLang="ko-KR" sz="2000" b="1" dirty="0">
                <a:solidFill>
                  <a:srgbClr val="FF0000"/>
                </a:solidFill>
              </a:rPr>
              <a:t>save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SQL*Plus</a:t>
            </a:r>
            <a:r>
              <a:rPr lang="ko-KR" altLang="en-US" dirty="0"/>
              <a:t>에서 실행시킨 명령문을 종류에 상관없이 파일로 저장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2"/>
            <a:r>
              <a:rPr lang="en-US" altLang="ko-KR" sz="1800" b="1" dirty="0"/>
              <a:t>save </a:t>
            </a:r>
            <a:r>
              <a:rPr lang="en-US" altLang="ko-KR" sz="1800" dirty="0"/>
              <a:t>&lt;</a:t>
            </a:r>
            <a:r>
              <a:rPr lang="ko-KR" altLang="en-US" sz="1800" dirty="0"/>
              <a:t>파일 이름</a:t>
            </a:r>
            <a:r>
              <a:rPr lang="en-US" altLang="ko-KR" sz="1800" dirty="0"/>
              <a:t>&gt;</a:t>
            </a:r>
            <a:endParaRPr lang="ko-KR" altLang="en-US" sz="1800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460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SQL*Plus </a:t>
            </a:r>
            <a:r>
              <a:rPr lang="ko-KR" altLang="en-US" b="1"/>
              <a:t>명령어 실행</a:t>
            </a:r>
            <a:endParaRPr lang="ko-KR" altLang="en-US"/>
          </a:p>
        </p:txBody>
      </p:sp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6085" name="_x83006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71152" y="1693370"/>
            <a:ext cx="5120881" cy="400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TextBox 6"/>
          <p:cNvSpPr txBox="1">
            <a:spLocks noChangeArrowheads="1"/>
          </p:cNvSpPr>
          <p:nvPr/>
        </p:nvSpPr>
        <p:spPr bwMode="auto">
          <a:xfrm>
            <a:off x="957263" y="3114675"/>
            <a:ext cx="523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6087" name="TextBox 7"/>
          <p:cNvSpPr txBox="1">
            <a:spLocks noChangeArrowheads="1"/>
          </p:cNvSpPr>
          <p:nvPr/>
        </p:nvSpPr>
        <p:spPr bwMode="auto">
          <a:xfrm>
            <a:off x="467544" y="5689120"/>
            <a:ext cx="2458663" cy="6461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800" dirty="0"/>
              <a:t>저장된 파일은 </a:t>
            </a:r>
            <a:r>
              <a:rPr lang="ko-KR" altLang="en-US" sz="1800" dirty="0" err="1"/>
              <a:t>오라클</a:t>
            </a:r>
            <a:r>
              <a:rPr lang="ko-KR" altLang="en-US" sz="1800" dirty="0"/>
              <a:t> 시스템 폴더에 저장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428339"/>
              </p:ext>
            </p:extLst>
          </p:nvPr>
        </p:nvGraphicFramePr>
        <p:xfrm>
          <a:off x="3214080" y="5689120"/>
          <a:ext cx="5894423" cy="599567"/>
        </p:xfrm>
        <a:graphic>
          <a:graphicData uri="http://schemas.openxmlformats.org/drawingml/2006/table">
            <a:tbl>
              <a:tblPr/>
              <a:tblGrid>
                <a:gridCol w="5894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95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C:\app\[</a:t>
                      </a:r>
                      <a:r>
                        <a:rPr lang="ko-KR" altLang="en-US" sz="1400" b="1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윈도우즈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사용자 이름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]\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product\11.2.0\dbhome_1\BIN</a:t>
                      </a:r>
                    </a:p>
                  </a:txBody>
                  <a:tcPr marL="64764" marR="64764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09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12" name="직선 화살표 연결선 11"/>
          <p:cNvCxnSpPr>
            <a:cxnSpLocks/>
            <a:stCxn id="46087" idx="3"/>
            <a:endCxn id="9" idx="1"/>
          </p:cNvCxnSpPr>
          <p:nvPr/>
        </p:nvCxnSpPr>
        <p:spPr>
          <a:xfrm flipV="1">
            <a:off x="2926207" y="5988903"/>
            <a:ext cx="287873" cy="232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157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 dirty="0"/>
              <a:t>저장된 명령문 파일 불러오기 </a:t>
            </a:r>
            <a:r>
              <a:rPr lang="en-US" altLang="ko-KR" sz="2000" dirty="0"/>
              <a:t>- </a:t>
            </a:r>
            <a:r>
              <a:rPr lang="en-US" altLang="ko-KR" sz="2000" b="1" dirty="0">
                <a:solidFill>
                  <a:srgbClr val="FF0000"/>
                </a:solidFill>
              </a:rPr>
              <a:t>get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ko-KR" b="1" dirty="0"/>
              <a:t>save</a:t>
            </a:r>
            <a:r>
              <a:rPr lang="ko-KR" altLang="en-US" dirty="0"/>
              <a:t>로 저장된 명령문을 불러올 때에는 </a:t>
            </a:r>
            <a:r>
              <a:rPr lang="en-US" altLang="ko-KR" b="1" dirty="0"/>
              <a:t>get</a:t>
            </a:r>
            <a:r>
              <a:rPr lang="ko-KR" altLang="en-US" dirty="0"/>
              <a:t> 명령어를 사용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형식</a:t>
            </a:r>
            <a:endParaRPr lang="en-US" altLang="ko-KR" dirty="0"/>
          </a:p>
          <a:p>
            <a:pPr lvl="2">
              <a:defRPr/>
            </a:pPr>
            <a:r>
              <a:rPr lang="en-US" altLang="ko-KR" sz="1800" b="1" dirty="0">
                <a:latin typeface="+mn-ea"/>
              </a:rPr>
              <a:t>get </a:t>
            </a:r>
            <a:r>
              <a:rPr lang="en-US" altLang="ko-KR" sz="1800" dirty="0">
                <a:latin typeface="+mn-ea"/>
              </a:rPr>
              <a:t>&lt;</a:t>
            </a:r>
            <a:r>
              <a:rPr lang="ko-KR" altLang="en-US" sz="1800" dirty="0">
                <a:latin typeface="+mn-ea"/>
              </a:rPr>
              <a:t>파일 이름</a:t>
            </a:r>
            <a:r>
              <a:rPr lang="en-US" altLang="ko-KR" sz="1800" dirty="0">
                <a:latin typeface="+mn-ea"/>
              </a:rPr>
              <a:t>&gt;</a:t>
            </a:r>
            <a:endParaRPr lang="ko-KR" altLang="en-US" sz="1800" dirty="0">
              <a:latin typeface="+mn-ea"/>
            </a:endParaRPr>
          </a:p>
          <a:p>
            <a:pPr>
              <a:defRPr/>
            </a:pPr>
            <a:endParaRPr lang="ko-KR" altLang="en-US" sz="24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471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SQL*Plus </a:t>
            </a:r>
            <a:r>
              <a:rPr lang="ko-KR" altLang="en-US" b="1"/>
              <a:t>명령어 실행</a:t>
            </a:r>
            <a:endParaRPr lang="ko-KR" altLang="en-US"/>
          </a:p>
        </p:txBody>
      </p:sp>
      <p:sp>
        <p:nvSpPr>
          <p:cNvPr id="471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75D02D-F715-4CEA-B620-15E3A8832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844824"/>
            <a:ext cx="4987454" cy="420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7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/>
              <a:t>1978</a:t>
            </a:r>
            <a:r>
              <a:rPr lang="ko-KR" altLang="en-US" sz="2000" dirty="0"/>
              <a:t>년</a:t>
            </a:r>
            <a:endParaRPr lang="en-US" altLang="ko-KR" sz="2000" dirty="0"/>
          </a:p>
          <a:p>
            <a:pPr lvl="1"/>
            <a:r>
              <a:rPr lang="ko-KR" altLang="en-US" dirty="0"/>
              <a:t>로렌스 </a:t>
            </a:r>
            <a:r>
              <a:rPr lang="en-US" altLang="ko-KR" dirty="0"/>
              <a:t>J. </a:t>
            </a:r>
            <a:r>
              <a:rPr lang="ko-KR" altLang="en-US" dirty="0" err="1"/>
              <a:t>엘리슨</a:t>
            </a:r>
            <a:r>
              <a:rPr lang="en-US" altLang="ko-KR" dirty="0"/>
              <a:t>(</a:t>
            </a:r>
            <a:r>
              <a:rPr lang="ko-KR" altLang="en-US" dirty="0"/>
              <a:t>현 회장</a:t>
            </a:r>
            <a:r>
              <a:rPr lang="en-US" altLang="ko-KR" dirty="0"/>
              <a:t>)</a:t>
            </a:r>
            <a:r>
              <a:rPr lang="ko-KR" altLang="en-US" dirty="0"/>
              <a:t>이 관계형 </a:t>
            </a:r>
            <a:r>
              <a:rPr lang="en-US" altLang="ko-KR" dirty="0"/>
              <a:t>DBMS</a:t>
            </a:r>
            <a:r>
              <a:rPr lang="ko-KR" altLang="en-US" dirty="0"/>
              <a:t>인 오라클 첫 번째 버전</a:t>
            </a:r>
            <a:r>
              <a:rPr lang="en-US" altLang="ko-KR" dirty="0"/>
              <a:t>(Version 1)</a:t>
            </a:r>
            <a:r>
              <a:rPr lang="ko-KR" altLang="en-US" dirty="0"/>
              <a:t>을 개발</a:t>
            </a:r>
          </a:p>
          <a:p>
            <a:r>
              <a:rPr lang="en-US" altLang="ko-KR" sz="2000" dirty="0"/>
              <a:t>1979</a:t>
            </a:r>
            <a:r>
              <a:rPr lang="ko-KR" altLang="en-US" sz="2000" dirty="0"/>
              <a:t>년</a:t>
            </a:r>
            <a:endParaRPr lang="en-US" altLang="ko-KR" sz="2000" dirty="0"/>
          </a:p>
          <a:p>
            <a:pPr lvl="1"/>
            <a:r>
              <a:rPr lang="ko-KR" altLang="en-US" dirty="0"/>
              <a:t>회사명을 </a:t>
            </a:r>
            <a:r>
              <a:rPr lang="en-US" altLang="ko-KR" dirty="0"/>
              <a:t>RSI(Relational Software Inc.)</a:t>
            </a:r>
            <a:r>
              <a:rPr lang="ko-KR" altLang="en-US" dirty="0"/>
              <a:t>로 바꾸고 첫 번째 상용 </a:t>
            </a:r>
            <a:r>
              <a:rPr lang="en-US" altLang="ko-KR" dirty="0"/>
              <a:t>DBMS</a:t>
            </a:r>
            <a:r>
              <a:rPr lang="ko-KR" altLang="en-US" dirty="0"/>
              <a:t>인 오라클 두 번째 버전</a:t>
            </a:r>
            <a:r>
              <a:rPr lang="en-US" altLang="ko-KR" dirty="0"/>
              <a:t>(Version 2)</a:t>
            </a:r>
            <a:r>
              <a:rPr lang="ko-KR" altLang="en-US" dirty="0"/>
              <a:t>을 개발</a:t>
            </a:r>
          </a:p>
          <a:p>
            <a:r>
              <a:rPr lang="en-US" altLang="ko-KR" sz="2000" dirty="0"/>
              <a:t>1983</a:t>
            </a:r>
            <a:r>
              <a:rPr lang="ko-KR" altLang="en-US" sz="2000" dirty="0"/>
              <a:t>년</a:t>
            </a:r>
            <a:endParaRPr lang="en-US" altLang="ko-KR" sz="2000" dirty="0"/>
          </a:p>
          <a:p>
            <a:pPr lvl="1"/>
            <a:r>
              <a:rPr lang="ko-KR" altLang="en-US" dirty="0"/>
              <a:t>회사 이름을 지금의 오라클로 바꾸고 </a:t>
            </a:r>
            <a:r>
              <a:rPr lang="en-US" altLang="ko-KR" dirty="0"/>
              <a:t>C</a:t>
            </a:r>
            <a:r>
              <a:rPr lang="ko-KR" altLang="en-US" dirty="0"/>
              <a:t>언어로 개발된 오라클 세 번째 버전</a:t>
            </a:r>
            <a:r>
              <a:rPr lang="en-US" altLang="ko-KR" dirty="0"/>
              <a:t>(Version 3)</a:t>
            </a:r>
            <a:r>
              <a:rPr lang="ko-KR" altLang="en-US" dirty="0"/>
              <a:t>을 출시</a:t>
            </a:r>
            <a:endParaRPr lang="en-US" altLang="ko-KR" dirty="0"/>
          </a:p>
          <a:p>
            <a:r>
              <a:rPr lang="en-US" altLang="ko-KR" sz="2000" dirty="0"/>
              <a:t>1999</a:t>
            </a:r>
            <a:r>
              <a:rPr lang="ko-KR" altLang="en-US" sz="2000" dirty="0"/>
              <a:t>년</a:t>
            </a:r>
            <a:endParaRPr lang="en-US" altLang="ko-KR" sz="2000" dirty="0"/>
          </a:p>
          <a:p>
            <a:pPr lvl="1"/>
            <a:r>
              <a:rPr lang="ko-KR" altLang="en-US" dirty="0"/>
              <a:t>오라클 </a:t>
            </a:r>
            <a:r>
              <a:rPr lang="en-US" altLang="ko-KR" dirty="0"/>
              <a:t>8i</a:t>
            </a:r>
            <a:r>
              <a:rPr lang="ko-KR" altLang="en-US" dirty="0"/>
              <a:t> 출시 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ko-KR" altLang="en-US" dirty="0"/>
              <a:t>는 인터넷의 약자</a:t>
            </a:r>
            <a:r>
              <a:rPr lang="en-US" altLang="ko-KR" dirty="0"/>
              <a:t>)</a:t>
            </a:r>
          </a:p>
          <a:p>
            <a:r>
              <a:rPr lang="en-US" altLang="ko-KR" sz="2000" dirty="0"/>
              <a:t>2003</a:t>
            </a:r>
            <a:r>
              <a:rPr lang="ko-KR" altLang="en-US" sz="2000" dirty="0"/>
              <a:t>년</a:t>
            </a:r>
            <a:endParaRPr lang="en-US" altLang="ko-KR" sz="2000" dirty="0"/>
          </a:p>
          <a:p>
            <a:pPr lvl="1"/>
            <a:r>
              <a:rPr lang="ko-KR" altLang="en-US" dirty="0"/>
              <a:t>오라클 </a:t>
            </a:r>
            <a:r>
              <a:rPr lang="en-US" altLang="ko-KR" dirty="0"/>
              <a:t>10g </a:t>
            </a:r>
            <a:r>
              <a:rPr lang="ko-KR" altLang="en-US" dirty="0"/>
              <a:t>출시 </a:t>
            </a:r>
            <a:r>
              <a:rPr lang="en-US" altLang="ko-KR" dirty="0"/>
              <a:t>(g</a:t>
            </a:r>
            <a:r>
              <a:rPr lang="ko-KR" altLang="en-US" dirty="0"/>
              <a:t>는 그리드 컴퓨팅의 약자</a:t>
            </a:r>
            <a:r>
              <a:rPr lang="en-US" altLang="ko-KR" dirty="0"/>
              <a:t>)</a:t>
            </a:r>
          </a:p>
          <a:p>
            <a:r>
              <a:rPr lang="ko-KR" altLang="en-US" sz="2000" dirty="0"/>
              <a:t>현재</a:t>
            </a:r>
            <a:endParaRPr lang="en-US" altLang="ko-KR" sz="2000" dirty="0"/>
          </a:p>
          <a:p>
            <a:pPr lvl="1"/>
            <a:r>
              <a:rPr lang="ko-KR" altLang="en-US" dirty="0"/>
              <a:t>오라클 </a:t>
            </a:r>
            <a:r>
              <a:rPr lang="en-US" altLang="ko-KR" dirty="0"/>
              <a:t>11g</a:t>
            </a:r>
            <a:r>
              <a:rPr lang="ko-KR" altLang="en-US" dirty="0"/>
              <a:t>가 최신 버전</a:t>
            </a:r>
            <a:r>
              <a:rPr lang="en-US" altLang="ko-KR" dirty="0"/>
              <a:t>**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오라클</a:t>
            </a:r>
            <a:r>
              <a:rPr lang="en-US" altLang="ko-KR"/>
              <a:t>(Oracle)</a:t>
            </a:r>
            <a:r>
              <a:rPr lang="ko-KR" altLang="en-US"/>
              <a:t>의 역사</a:t>
            </a:r>
          </a:p>
        </p:txBody>
      </p:sp>
    </p:spTree>
    <p:extLst>
      <p:ext uri="{BB962C8B-B14F-4D97-AF65-F5344CB8AC3E}">
        <p14:creationId xmlns:p14="http://schemas.microsoft.com/office/powerpoint/2010/main" val="25850074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운영체제 명령어 실행시키기 </a:t>
            </a:r>
            <a:r>
              <a:rPr lang="en-US" altLang="ko-KR" sz="2000" dirty="0"/>
              <a:t>- </a:t>
            </a:r>
            <a:r>
              <a:rPr lang="en-US" altLang="ko-KR" sz="2000" b="1" dirty="0">
                <a:solidFill>
                  <a:srgbClr val="FF0000"/>
                </a:solidFill>
              </a:rPr>
              <a:t>host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SQL*Plus </a:t>
            </a:r>
            <a:r>
              <a:rPr lang="ko-KR" altLang="en-US" dirty="0"/>
              <a:t>실행 도중 운영체제 명령을 실행</a:t>
            </a:r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2"/>
            <a:r>
              <a:rPr lang="en-US" altLang="ko-KR" sz="1800" b="1" dirty="0"/>
              <a:t>host</a:t>
            </a:r>
          </a:p>
          <a:p>
            <a:pPr lvl="1"/>
            <a:r>
              <a:rPr lang="ko-KR" altLang="en-US" dirty="0"/>
              <a:t>복귀는 </a:t>
            </a:r>
            <a:r>
              <a:rPr lang="en-US" altLang="ko-KR" dirty="0"/>
              <a:t>exit</a:t>
            </a:r>
          </a:p>
          <a:p>
            <a:pPr lvl="2"/>
            <a:endParaRPr lang="ko-KR" altLang="en-US" sz="1800" b="1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481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SQL*Plus </a:t>
            </a:r>
            <a:r>
              <a:rPr lang="ko-KR" altLang="en-US" b="1"/>
              <a:t>명령어 실행</a:t>
            </a:r>
            <a:endParaRPr lang="ko-KR" altLang="en-US"/>
          </a:p>
        </p:txBody>
      </p:sp>
      <p:sp>
        <p:nvSpPr>
          <p:cNvPr id="481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81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8134" name="_x830033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1560" y="2996952"/>
            <a:ext cx="8287844" cy="2147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1667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194656"/>
            <a:ext cx="8229600" cy="5361844"/>
          </a:xfrm>
        </p:spPr>
        <p:txBody>
          <a:bodyPr/>
          <a:lstStyle/>
          <a:p>
            <a:pPr>
              <a:defRPr/>
            </a:pPr>
            <a:r>
              <a:rPr lang="ko-KR" altLang="en-US" sz="2000" dirty="0"/>
              <a:t>기타</a:t>
            </a:r>
            <a:r>
              <a:rPr lang="en-US" altLang="ko-KR" sz="2000" dirty="0"/>
              <a:t> </a:t>
            </a:r>
            <a:r>
              <a:rPr lang="ko-KR" altLang="en-US" sz="2000" dirty="0"/>
              <a:t>명령어</a:t>
            </a:r>
            <a:endParaRPr lang="en-US" altLang="ko-KR" sz="2000" dirty="0"/>
          </a:p>
          <a:p>
            <a:pPr lvl="1">
              <a:defRPr/>
            </a:pPr>
            <a:r>
              <a:rPr lang="en-US" altLang="ko-KR" sz="2000" dirty="0">
                <a:solidFill>
                  <a:srgbClr val="FF5050"/>
                </a:solidFill>
                <a:latin typeface="+mj-lt"/>
              </a:rPr>
              <a:t>connect</a:t>
            </a:r>
            <a:r>
              <a:rPr lang="en-US" altLang="ko-KR" sz="2000" dirty="0">
                <a:latin typeface="+mj-lt"/>
              </a:rPr>
              <a:t>   </a:t>
            </a:r>
            <a:r>
              <a:rPr lang="ko-KR" altLang="en-US" sz="2000" dirty="0" err="1">
                <a:latin typeface="+mj-lt"/>
              </a:rPr>
              <a:t>계정명</a:t>
            </a:r>
            <a:endParaRPr lang="en-US" altLang="ko-KR" sz="2000" dirty="0">
              <a:latin typeface="+mj-lt"/>
            </a:endParaRPr>
          </a:p>
          <a:p>
            <a:pPr lvl="2">
              <a:defRPr/>
            </a:pPr>
            <a:r>
              <a:rPr lang="ko-KR" altLang="en-US" sz="2000" dirty="0" err="1">
                <a:latin typeface="+mj-lt"/>
              </a:rPr>
              <a:t>계정명으로</a:t>
            </a:r>
            <a:r>
              <a:rPr lang="ko-KR" altLang="en-US" sz="2000" dirty="0">
                <a:latin typeface="+mj-lt"/>
              </a:rPr>
              <a:t> </a:t>
            </a:r>
            <a:r>
              <a:rPr lang="en-US" altLang="ko-KR" sz="2000" dirty="0">
                <a:latin typeface="+mj-lt"/>
              </a:rPr>
              <a:t>DB </a:t>
            </a:r>
            <a:r>
              <a:rPr lang="ko-KR" altLang="en-US" sz="2000" dirty="0">
                <a:latin typeface="+mj-lt"/>
              </a:rPr>
              <a:t>연결</a:t>
            </a:r>
            <a:r>
              <a:rPr lang="en-US" altLang="ko-KR" sz="2000" dirty="0">
                <a:latin typeface="+mj-lt"/>
              </a:rPr>
              <a:t>(</a:t>
            </a:r>
            <a:r>
              <a:rPr lang="ko-KR" altLang="en-US" sz="2000" dirty="0">
                <a:latin typeface="+mj-lt"/>
              </a:rPr>
              <a:t>로긴</a:t>
            </a:r>
            <a:r>
              <a:rPr lang="en-US" altLang="ko-KR" sz="2000" dirty="0">
                <a:latin typeface="+mj-lt"/>
              </a:rPr>
              <a:t>)</a:t>
            </a:r>
          </a:p>
          <a:p>
            <a:pPr lvl="2">
              <a:defRPr/>
            </a:pPr>
            <a:r>
              <a:rPr lang="en-US" altLang="ko-KR" sz="2000" dirty="0">
                <a:latin typeface="+mj-lt"/>
              </a:rPr>
              <a:t>conn</a:t>
            </a:r>
            <a:r>
              <a:rPr lang="ko-KR" altLang="en-US" sz="2000" dirty="0">
                <a:latin typeface="+mj-lt"/>
              </a:rPr>
              <a:t>으로 명령어 축약 가능</a:t>
            </a:r>
            <a:endParaRPr lang="en-US" altLang="ko-KR" sz="2000" dirty="0">
              <a:latin typeface="+mj-lt"/>
            </a:endParaRPr>
          </a:p>
          <a:p>
            <a:pPr lvl="2">
              <a:defRPr/>
            </a:pPr>
            <a:r>
              <a:rPr lang="en-US" altLang="ko-KR" sz="2000" dirty="0" err="1">
                <a:latin typeface="+mj-lt"/>
              </a:rPr>
              <a:t>Sql</a:t>
            </a:r>
            <a:r>
              <a:rPr lang="en-US" altLang="ko-KR" sz="2000" dirty="0">
                <a:latin typeface="+mj-lt"/>
              </a:rPr>
              <a:t>&gt; conn tiger</a:t>
            </a:r>
          </a:p>
          <a:p>
            <a:pPr lvl="2">
              <a:defRPr/>
            </a:pPr>
            <a:r>
              <a:rPr lang="en-US" altLang="ko-KR" sz="2000" dirty="0" err="1">
                <a:latin typeface="+mj-lt"/>
              </a:rPr>
              <a:t>Sql</a:t>
            </a:r>
            <a:r>
              <a:rPr lang="en-US" altLang="ko-KR" sz="2000" dirty="0">
                <a:latin typeface="+mj-lt"/>
              </a:rPr>
              <a:t>&gt; conn system</a:t>
            </a:r>
          </a:p>
          <a:p>
            <a:pPr lvl="2">
              <a:defRPr/>
            </a:pPr>
            <a:r>
              <a:rPr lang="en-US" altLang="ko-KR" sz="2000" dirty="0" err="1">
                <a:latin typeface="+mj-lt"/>
              </a:rPr>
              <a:t>Sql</a:t>
            </a:r>
            <a:r>
              <a:rPr lang="en-US" altLang="ko-KR" sz="2000" dirty="0">
                <a:latin typeface="+mj-lt"/>
              </a:rPr>
              <a:t>&gt; conn sys as </a:t>
            </a:r>
            <a:r>
              <a:rPr lang="en-US" altLang="ko-KR" sz="2000" dirty="0" err="1">
                <a:latin typeface="+mj-lt"/>
              </a:rPr>
              <a:t>sysdba</a:t>
            </a:r>
            <a:endParaRPr lang="en-US" altLang="ko-KR" sz="2000" dirty="0">
              <a:latin typeface="+mj-lt"/>
            </a:endParaRPr>
          </a:p>
          <a:p>
            <a:pPr lvl="2">
              <a:defRPr/>
            </a:pPr>
            <a:endParaRPr lang="en-US" altLang="ko-KR" sz="2000" dirty="0">
              <a:latin typeface="+mj-lt"/>
            </a:endParaRPr>
          </a:p>
          <a:p>
            <a:pPr lvl="1">
              <a:defRPr/>
            </a:pPr>
            <a:r>
              <a:rPr lang="en-US" altLang="ko-KR" sz="2000" dirty="0">
                <a:latin typeface="+mj-lt"/>
              </a:rPr>
              <a:t>cl(ear) </a:t>
            </a:r>
            <a:r>
              <a:rPr lang="en-US" altLang="ko-KR" sz="2000" dirty="0" err="1">
                <a:latin typeface="+mj-lt"/>
              </a:rPr>
              <a:t>src</a:t>
            </a:r>
            <a:endParaRPr lang="en-US" altLang="ko-KR" sz="2000" dirty="0">
              <a:latin typeface="+mj-lt"/>
            </a:endParaRPr>
          </a:p>
          <a:p>
            <a:pPr lvl="2">
              <a:defRPr/>
            </a:pPr>
            <a:r>
              <a:rPr lang="ko-KR" altLang="en-US" sz="2000" dirty="0">
                <a:latin typeface="+mj-lt"/>
              </a:rPr>
              <a:t>화면 지우기</a:t>
            </a:r>
            <a:endParaRPr lang="en-US" altLang="ko-KR" sz="2000" dirty="0">
              <a:latin typeface="+mj-lt"/>
            </a:endParaRPr>
          </a:p>
          <a:p>
            <a:pPr lvl="1">
              <a:defRPr/>
            </a:pPr>
            <a:r>
              <a:rPr lang="en-US" altLang="ko-KR" sz="2000" dirty="0">
                <a:latin typeface="+mj-lt"/>
              </a:rPr>
              <a:t>quit, exit</a:t>
            </a:r>
          </a:p>
          <a:p>
            <a:pPr lvl="2">
              <a:defRPr/>
            </a:pPr>
            <a:r>
              <a:rPr lang="en-US" altLang="ko-KR" sz="2000" dirty="0">
                <a:latin typeface="+mj-lt"/>
              </a:rPr>
              <a:t>SQL*Plus</a:t>
            </a:r>
            <a:r>
              <a:rPr lang="ko-KR" altLang="en-US" sz="2000" dirty="0">
                <a:latin typeface="+mj-lt"/>
              </a:rPr>
              <a:t>를 종료</a:t>
            </a:r>
          </a:p>
          <a:p>
            <a:pPr lvl="2">
              <a:buFont typeface="Wingdings 3" pitchFamily="18" charset="2"/>
              <a:buNone/>
              <a:defRPr/>
            </a:pPr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SQL*Plus </a:t>
            </a:r>
            <a:r>
              <a:rPr lang="ko-KR" altLang="en-US" b="1"/>
              <a:t>명령어 실행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2976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95300" y="1124744"/>
            <a:ext cx="8229600" cy="4824535"/>
          </a:xfrm>
        </p:spPr>
        <p:txBody>
          <a:bodyPr/>
          <a:lstStyle/>
          <a:p>
            <a:r>
              <a:rPr lang="ko-KR" altLang="en-US" sz="1800" dirty="0"/>
              <a:t>앞서 수행한 </a:t>
            </a:r>
            <a:r>
              <a:rPr lang="en-US" altLang="ko-KR" sz="1800" dirty="0"/>
              <a:t>sqlplus </a:t>
            </a:r>
            <a:r>
              <a:rPr lang="ko-KR" altLang="en-US" sz="1800" dirty="0"/>
              <a:t>콘솔에서 아래 명령어 입력</a:t>
            </a:r>
            <a:endParaRPr lang="en-US" altLang="ko-KR" sz="1800" dirty="0"/>
          </a:p>
          <a:p>
            <a:pPr lvl="1"/>
            <a:r>
              <a:rPr lang="en-US" altLang="ko-KR" dirty="0"/>
              <a:t>&gt; conn(</a:t>
            </a:r>
            <a:r>
              <a:rPr lang="en-US" altLang="ko-KR" dirty="0" err="1"/>
              <a:t>ect</a:t>
            </a:r>
            <a:r>
              <a:rPr lang="en-US" altLang="ko-KR" dirty="0"/>
              <a:t>) system</a:t>
            </a:r>
          </a:p>
          <a:p>
            <a:pPr lvl="1"/>
            <a:r>
              <a:rPr lang="en-US" altLang="ko-KR" dirty="0"/>
              <a:t>System</a:t>
            </a:r>
            <a:r>
              <a:rPr lang="ko-KR" altLang="en-US" dirty="0"/>
              <a:t>이란 </a:t>
            </a:r>
            <a:r>
              <a:rPr lang="en-US" altLang="ko-KR" dirty="0"/>
              <a:t>Id</a:t>
            </a:r>
            <a:r>
              <a:rPr lang="ko-KR" altLang="en-US" dirty="0"/>
              <a:t>로 </a:t>
            </a:r>
            <a:r>
              <a:rPr lang="en-US" altLang="ko-KR" dirty="0"/>
              <a:t>DBMS</a:t>
            </a:r>
            <a:r>
              <a:rPr lang="ko-KR" altLang="en-US" dirty="0"/>
              <a:t>에 연결</a:t>
            </a:r>
            <a:r>
              <a:rPr lang="en-US" altLang="ko-KR" dirty="0"/>
              <a:t>(</a:t>
            </a:r>
            <a:r>
              <a:rPr lang="ko-KR" altLang="en-US" dirty="0"/>
              <a:t>통신 연결을 통해 연결</a:t>
            </a:r>
            <a:r>
              <a:rPr lang="en-US" altLang="ko-KR" dirty="0"/>
              <a:t>). </a:t>
            </a:r>
            <a:r>
              <a:rPr lang="ko-KR" altLang="en-US" dirty="0"/>
              <a:t>패스워드 입력</a:t>
            </a:r>
            <a:endParaRPr lang="en-US" altLang="ko-KR" dirty="0"/>
          </a:p>
          <a:p>
            <a:pPr lvl="1"/>
            <a:r>
              <a:rPr lang="en-US" altLang="ko-KR" dirty="0"/>
              <a:t>&gt; disc(</a:t>
            </a:r>
            <a:r>
              <a:rPr lang="en-US" altLang="ko-KR" dirty="0" err="1"/>
              <a:t>onnect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 err="1"/>
              <a:t>로긴</a:t>
            </a:r>
            <a:r>
              <a:rPr lang="ko-KR" altLang="en-US" dirty="0"/>
              <a:t> 연결에서 빠져 나옴</a:t>
            </a:r>
            <a:endParaRPr lang="en-US" altLang="ko-KR" dirty="0"/>
          </a:p>
          <a:p>
            <a:endParaRPr lang="en-US" altLang="ko-KR" sz="1800" dirty="0"/>
          </a:p>
          <a:p>
            <a:r>
              <a:rPr lang="ko-KR" altLang="en-US" sz="1800" dirty="0"/>
              <a:t>앞에서 한 </a:t>
            </a:r>
            <a:r>
              <a:rPr lang="ko-KR" altLang="en-US" dirty="0"/>
              <a:t>실</a:t>
            </a:r>
            <a:r>
              <a:rPr lang="ko-KR" altLang="en-US" sz="1800" dirty="0"/>
              <a:t>습을 다시 한번 </a:t>
            </a:r>
            <a:r>
              <a:rPr lang="ko-KR" altLang="en-US" dirty="0"/>
              <a:t>반복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암기해서</a:t>
            </a:r>
            <a:r>
              <a:rPr lang="en-US" altLang="ko-KR" dirty="0"/>
              <a:t>…)</a:t>
            </a:r>
          </a:p>
          <a:p>
            <a:pPr lvl="1"/>
            <a:r>
              <a:rPr lang="en-US" altLang="ko-KR" dirty="0"/>
              <a:t>conn/disc</a:t>
            </a:r>
          </a:p>
          <a:p>
            <a:pPr lvl="1"/>
            <a:r>
              <a:rPr lang="en-US" altLang="ko-KR" dirty="0"/>
              <a:t>cl </a:t>
            </a:r>
            <a:r>
              <a:rPr lang="en-US" altLang="ko-KR" dirty="0" err="1"/>
              <a:t>scr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host/exit</a:t>
            </a:r>
            <a:endParaRPr lang="en-US" altLang="ko-KR" sz="1800" dirty="0"/>
          </a:p>
          <a:p>
            <a:r>
              <a:rPr lang="en-US" altLang="ko-KR" sz="1800" dirty="0"/>
              <a:t>System</a:t>
            </a:r>
            <a:r>
              <a:rPr lang="ko-KR" altLang="en-US" sz="1800" dirty="0"/>
              <a:t>으로 </a:t>
            </a:r>
            <a:r>
              <a:rPr lang="ko-KR" altLang="en-US" sz="1800" dirty="0" err="1"/>
              <a:t>로긴</a:t>
            </a:r>
            <a:r>
              <a:rPr lang="ko-KR" altLang="en-US" sz="1800" dirty="0"/>
              <a:t> 한 후 아래 </a:t>
            </a:r>
            <a:r>
              <a:rPr lang="en-US" altLang="ko-KR" sz="1800" dirty="0" err="1"/>
              <a:t>sql</a:t>
            </a:r>
            <a:r>
              <a:rPr lang="en-US" altLang="ko-KR" sz="1800" dirty="0"/>
              <a:t> </a:t>
            </a:r>
            <a:r>
              <a:rPr lang="ko-KR" altLang="en-US" sz="1800" dirty="0"/>
              <a:t>문 수행</a:t>
            </a:r>
            <a:endParaRPr lang="en-US" altLang="ko-KR" sz="1800" dirty="0"/>
          </a:p>
          <a:p>
            <a:pPr lvl="1"/>
            <a:r>
              <a:rPr lang="en-US" altLang="ko-KR" dirty="0">
                <a:latin typeface="+mn-ea"/>
              </a:rPr>
              <a:t>&gt;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select</a:t>
            </a:r>
            <a:r>
              <a:rPr lang="en-US" altLang="ko-KR" dirty="0">
                <a:latin typeface="+mn-ea"/>
              </a:rPr>
              <a:t> username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from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dba_users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;</a:t>
            </a:r>
            <a:r>
              <a:rPr lang="en-US" altLang="ko-KR" dirty="0">
                <a:latin typeface="+mn-ea"/>
              </a:rPr>
              <a:t>  </a:t>
            </a:r>
          </a:p>
          <a:p>
            <a:pPr lvl="1"/>
            <a:r>
              <a:rPr lang="ko-KR" altLang="en-US" dirty="0">
                <a:latin typeface="+mn-ea"/>
              </a:rPr>
              <a:t>현재 이미 </a:t>
            </a:r>
            <a:r>
              <a:rPr lang="en-US" altLang="ko-KR" dirty="0">
                <a:latin typeface="+mn-ea"/>
              </a:rPr>
              <a:t>DBMS</a:t>
            </a:r>
            <a:r>
              <a:rPr lang="ko-KR" altLang="en-US" dirty="0">
                <a:latin typeface="+mn-ea"/>
              </a:rPr>
              <a:t>에 생성되어 있는 계정의 이름을 </a:t>
            </a:r>
            <a:r>
              <a:rPr lang="ko-KR" altLang="en-US" dirty="0" err="1">
                <a:latin typeface="+mn-ea"/>
              </a:rPr>
              <a:t>리스팅</a:t>
            </a:r>
            <a:endParaRPr lang="en-US" altLang="ko-KR" dirty="0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</a:t>
            </a:r>
            <a:r>
              <a:rPr lang="ko-KR" altLang="en-US" dirty="0"/>
              <a:t>계정 사용 연습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1DA7BA-7FF3-40A3-BCB8-6F36CA782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</a:rPr>
              <a:t>데이터베이스개론 </a:t>
            </a:r>
            <a:r>
              <a:rPr lang="ko-KR" altLang="en-US" dirty="0" err="1">
                <a:solidFill>
                  <a:prstClr val="black"/>
                </a:solidFill>
              </a:rPr>
              <a:t>임성채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F8202-6A64-4519-94C5-CC461F61B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0529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554239"/>
            <a:ext cx="8003232" cy="3890985"/>
          </a:xfrm>
        </p:spPr>
        <p:txBody>
          <a:bodyPr/>
          <a:lstStyle/>
          <a:p>
            <a:r>
              <a:rPr lang="ko-KR" altLang="en-US" dirty="0"/>
              <a:t>계정 생성하는 </a:t>
            </a:r>
            <a:r>
              <a:rPr lang="en-US" altLang="ko-KR" dirty="0"/>
              <a:t>SQL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C00000"/>
                </a:solidFill>
              </a:rPr>
              <a:t>주의</a:t>
            </a:r>
            <a:r>
              <a:rPr lang="en-US" altLang="ko-KR" dirty="0"/>
              <a:t>) system</a:t>
            </a:r>
            <a:r>
              <a:rPr lang="ko-KR" altLang="en-US" dirty="0"/>
              <a:t>으로 </a:t>
            </a:r>
            <a:r>
              <a:rPr lang="ko-KR" altLang="en-US" dirty="0" err="1"/>
              <a:t>로긴한</a:t>
            </a:r>
            <a:r>
              <a:rPr lang="ko-KR" altLang="en-US" dirty="0"/>
              <a:t> 상태에서 수행 </a:t>
            </a:r>
            <a:r>
              <a:rPr lang="en-US" altLang="ko-KR" dirty="0"/>
              <a:t>(</a:t>
            </a:r>
            <a:r>
              <a:rPr lang="ko-KR" altLang="en-US" dirty="0"/>
              <a:t>로긴 상태 확인</a:t>
            </a:r>
            <a:r>
              <a:rPr lang="en-US" altLang="ko-KR" dirty="0"/>
              <a:t>? “show user”)</a:t>
            </a:r>
          </a:p>
          <a:p>
            <a:pPr lvl="1"/>
            <a:r>
              <a:rPr lang="en-US" altLang="ko-KR" dirty="0" err="1"/>
              <a:t>Sql</a:t>
            </a:r>
            <a:r>
              <a:rPr lang="en-US" altLang="ko-KR" dirty="0"/>
              <a:t>&gt; </a:t>
            </a:r>
            <a:r>
              <a:rPr lang="en-US" altLang="ko-KR" b="1" dirty="0"/>
              <a:t>create user sclim identified by 1;</a:t>
            </a:r>
          </a:p>
          <a:p>
            <a:pPr lvl="1"/>
            <a:r>
              <a:rPr lang="ko-KR" altLang="en-US" dirty="0"/>
              <a:t>계정 생성 확인</a:t>
            </a:r>
            <a:r>
              <a:rPr lang="en-US" altLang="ko-KR" dirty="0"/>
              <a:t>:   </a:t>
            </a:r>
            <a:br>
              <a:rPr lang="en-US" altLang="ko-KR" dirty="0"/>
            </a:br>
            <a:r>
              <a:rPr lang="en-US" altLang="ko-KR" dirty="0"/>
              <a:t>     select username  from </a:t>
            </a:r>
            <a:r>
              <a:rPr lang="en-US" altLang="ko-KR" dirty="0" err="1"/>
              <a:t>dba_users</a:t>
            </a:r>
            <a:r>
              <a:rPr lang="en-US" altLang="ko-KR" dirty="0"/>
              <a:t>; </a:t>
            </a:r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위의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문 수행의 결과 시스템에 </a:t>
            </a:r>
            <a:r>
              <a:rPr lang="en-US" altLang="ko-KR" dirty="0"/>
              <a:t>sclim </a:t>
            </a:r>
            <a:r>
              <a:rPr lang="ko-KR" altLang="en-US" dirty="0"/>
              <a:t>계정이 생성</a:t>
            </a:r>
            <a:endParaRPr lang="en-US" altLang="ko-KR" dirty="0"/>
          </a:p>
          <a:p>
            <a:pPr lvl="1"/>
            <a:r>
              <a:rPr lang="ko-KR" altLang="en-US" dirty="0"/>
              <a:t>계정이 생성되었지만 </a:t>
            </a:r>
            <a:r>
              <a:rPr lang="ko-KR" altLang="en-US" dirty="0" err="1">
                <a:solidFill>
                  <a:srgbClr val="FF0000"/>
                </a:solidFill>
              </a:rPr>
              <a:t>로긴할</a:t>
            </a:r>
            <a:r>
              <a:rPr lang="ko-KR" altLang="en-US" dirty="0">
                <a:solidFill>
                  <a:srgbClr val="FF0000"/>
                </a:solidFill>
              </a:rPr>
              <a:t> 수 있는 권한 및 테이블을 생성할 수 있는 권한이 없음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1"/>
            <a:r>
              <a:rPr lang="ko-KR" altLang="en-US" dirty="0"/>
              <a:t>이런 권한을 추가로 부여해야 함 </a:t>
            </a:r>
            <a:r>
              <a:rPr lang="en-US" altLang="ko-KR" dirty="0"/>
              <a:t>(by system)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/>
                </a:solidFill>
              </a:rPr>
              <a:t>데이터베이스개론 임성채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54ECEB-E70E-4140-95DB-8F17AF6AFF26}" type="slidenum">
              <a:rPr lang="en-US" altLang="ko-KR" smtClean="0">
                <a:solidFill>
                  <a:srgbClr val="464653"/>
                </a:solidFill>
              </a:rPr>
              <a:pPr>
                <a:defRPr/>
              </a:pPr>
              <a:t>43</a:t>
            </a:fld>
            <a:endParaRPr lang="en-US" altLang="ko-KR" dirty="0">
              <a:solidFill>
                <a:srgbClr val="464653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계정 및 테이블의 생성</a:t>
            </a:r>
          </a:p>
        </p:txBody>
      </p:sp>
    </p:spTree>
    <p:extLst>
      <p:ext uri="{BB962C8B-B14F-4D97-AF65-F5344CB8AC3E}">
        <p14:creationId xmlns:p14="http://schemas.microsoft.com/office/powerpoint/2010/main" val="21292365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36140" y="1268760"/>
            <a:ext cx="8003232" cy="3456384"/>
          </a:xfrm>
        </p:spPr>
        <p:txBody>
          <a:bodyPr/>
          <a:lstStyle/>
          <a:p>
            <a:pPr lvl="1"/>
            <a:endParaRPr lang="en-US" altLang="ko-KR" dirty="0"/>
          </a:p>
          <a:p>
            <a:r>
              <a:rPr lang="ko-KR" altLang="en-US" dirty="0"/>
              <a:t>로긴 할 수 있는 권한</a:t>
            </a:r>
            <a:r>
              <a:rPr lang="en-US" altLang="ko-KR" dirty="0"/>
              <a:t>(</a:t>
            </a:r>
            <a:r>
              <a:rPr lang="ko-KR" altLang="en-US" dirty="0"/>
              <a:t>네트워크 접속 즉</a:t>
            </a:r>
            <a:r>
              <a:rPr lang="en-US" altLang="ko-KR" dirty="0"/>
              <a:t>, session </a:t>
            </a:r>
            <a:r>
              <a:rPr lang="ko-KR" altLang="en-US" dirty="0"/>
              <a:t>생성</a:t>
            </a:r>
            <a:r>
              <a:rPr lang="en-US" altLang="ko-KR" dirty="0"/>
              <a:t> </a:t>
            </a:r>
            <a:r>
              <a:rPr lang="ko-KR" altLang="en-US" dirty="0"/>
              <a:t>권한</a:t>
            </a:r>
            <a:r>
              <a:rPr lang="en-US" altLang="ko-KR" dirty="0"/>
              <a:t>) </a:t>
            </a:r>
            <a:r>
              <a:rPr lang="ko-KR" altLang="en-US" dirty="0"/>
              <a:t>부여</a:t>
            </a:r>
            <a:endParaRPr lang="en-US" altLang="ko-KR" dirty="0"/>
          </a:p>
          <a:p>
            <a:pPr lvl="1"/>
            <a:r>
              <a:rPr lang="en-US" altLang="ko-KR" dirty="0"/>
              <a:t>System </a:t>
            </a:r>
            <a:r>
              <a:rPr lang="ko-KR" altLang="en-US" dirty="0"/>
              <a:t>계정자가 아래 </a:t>
            </a:r>
            <a:r>
              <a:rPr lang="en-US" altLang="ko-KR" dirty="0" err="1"/>
              <a:t>sql</a:t>
            </a:r>
            <a:r>
              <a:rPr lang="ko-KR" altLang="en-US" dirty="0"/>
              <a:t>문 수행</a:t>
            </a:r>
            <a:endParaRPr lang="en-US" altLang="ko-KR" dirty="0"/>
          </a:p>
          <a:p>
            <a:pPr lvl="1"/>
            <a:r>
              <a:rPr lang="en-US" altLang="ko-KR" dirty="0" err="1"/>
              <a:t>Sql</a:t>
            </a:r>
            <a:r>
              <a:rPr lang="en-US" altLang="ko-KR" dirty="0"/>
              <a:t>&gt; grant </a:t>
            </a:r>
            <a:r>
              <a:rPr lang="en-US" altLang="ko-KR" dirty="0">
                <a:solidFill>
                  <a:srgbClr val="FF0000"/>
                </a:solidFill>
              </a:rPr>
              <a:t>connect</a:t>
            </a:r>
            <a:r>
              <a:rPr lang="en-US" altLang="ko-KR" dirty="0"/>
              <a:t> to sclim; </a:t>
            </a:r>
          </a:p>
          <a:p>
            <a:r>
              <a:rPr lang="ko-KR" altLang="en-US" dirty="0"/>
              <a:t>테이블을 생성할 수 있는 권한 주기</a:t>
            </a:r>
            <a:endParaRPr lang="en-US" altLang="ko-KR" dirty="0"/>
          </a:p>
          <a:p>
            <a:pPr lvl="1"/>
            <a:r>
              <a:rPr lang="en-US" altLang="ko-KR" dirty="0" err="1"/>
              <a:t>Sql</a:t>
            </a:r>
            <a:r>
              <a:rPr lang="en-US" altLang="ko-KR" dirty="0"/>
              <a:t>&gt; grant </a:t>
            </a:r>
            <a:r>
              <a:rPr lang="en-US" altLang="ko-KR" dirty="0">
                <a:solidFill>
                  <a:srgbClr val="FF0000"/>
                </a:solidFill>
              </a:rPr>
              <a:t>resource</a:t>
            </a:r>
            <a:r>
              <a:rPr lang="en-US" altLang="ko-KR" dirty="0"/>
              <a:t> to sclim; </a:t>
            </a:r>
          </a:p>
          <a:p>
            <a:r>
              <a:rPr lang="ko-KR" altLang="en-US" dirty="0"/>
              <a:t>보통은 아래처럼 </a:t>
            </a:r>
            <a:r>
              <a:rPr lang="ko-KR" altLang="en-US" dirty="0">
                <a:solidFill>
                  <a:srgbClr val="FF0000"/>
                </a:solidFill>
              </a:rPr>
              <a:t>한번</a:t>
            </a:r>
            <a:r>
              <a:rPr lang="ko-KR" altLang="en-US" dirty="0"/>
              <a:t>에 권한을 부여함</a:t>
            </a:r>
            <a:r>
              <a:rPr lang="en-US" altLang="ko-KR" dirty="0"/>
              <a:t>(</a:t>
            </a:r>
            <a:r>
              <a:rPr lang="ko-KR" altLang="en-US" dirty="0"/>
              <a:t>권한 리스트 사용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en-US" altLang="ko-KR" dirty="0" err="1"/>
              <a:t>Sql</a:t>
            </a:r>
            <a:r>
              <a:rPr lang="en-US" altLang="ko-KR" dirty="0"/>
              <a:t>&gt; grant </a:t>
            </a:r>
            <a:r>
              <a:rPr lang="en-US" altLang="ko-KR" dirty="0">
                <a:solidFill>
                  <a:srgbClr val="FF0000"/>
                </a:solidFill>
              </a:rPr>
              <a:t>connect, resource </a:t>
            </a:r>
            <a:r>
              <a:rPr lang="en-US" altLang="ko-KR" dirty="0"/>
              <a:t>to sclim;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데이터베이스개론 임성채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54ECEB-E70E-4140-95DB-8F17AF6AFF26}" type="slidenum"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Verdana" pitchFamily="34" charset="0"/>
                <a:ea typeface="굴림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Verdana" pitchFamily="34" charset="0"/>
              <a:ea typeface="굴림" charset="-127"/>
              <a:cs typeface="+mn-cs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계정 및 테이블의 생성</a:t>
            </a:r>
          </a:p>
        </p:txBody>
      </p:sp>
    </p:spTree>
    <p:extLst>
      <p:ext uri="{BB962C8B-B14F-4D97-AF65-F5344CB8AC3E}">
        <p14:creationId xmlns:p14="http://schemas.microsoft.com/office/powerpoint/2010/main" val="6839986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683568" y="1556792"/>
            <a:ext cx="7704856" cy="3744416"/>
          </a:xfrm>
        </p:spPr>
        <p:txBody>
          <a:bodyPr/>
          <a:lstStyle/>
          <a:p>
            <a:r>
              <a:rPr lang="en-US" altLang="ko-KR" sz="2000" dirty="0"/>
              <a:t>SQL&gt; </a:t>
            </a:r>
            <a:r>
              <a:rPr lang="en-US" altLang="ko-KR" sz="2000" dirty="0">
                <a:solidFill>
                  <a:srgbClr val="FF0000"/>
                </a:solidFill>
              </a:rPr>
              <a:t>create user </a:t>
            </a:r>
            <a:r>
              <a:rPr lang="en-US" altLang="ko-KR" sz="2000" dirty="0"/>
              <a:t>c##sclim identified by 1;</a:t>
            </a:r>
          </a:p>
          <a:p>
            <a:r>
              <a:rPr lang="en-US" altLang="ko-KR" sz="2000" dirty="0"/>
              <a:t>SQL&gt; </a:t>
            </a:r>
            <a:r>
              <a:rPr lang="en-US" altLang="ko-KR" sz="2000" dirty="0">
                <a:solidFill>
                  <a:srgbClr val="FF0000"/>
                </a:solidFill>
              </a:rPr>
              <a:t>grant</a:t>
            </a:r>
            <a:r>
              <a:rPr lang="en-US" altLang="ko-KR" sz="2000" dirty="0"/>
              <a:t> connect, resource to c##sclim ;   // </a:t>
            </a:r>
            <a:r>
              <a:rPr lang="ko-KR" altLang="en-US" sz="2000" dirty="0"/>
              <a:t>권한 부여</a:t>
            </a:r>
            <a:endParaRPr lang="en-US" altLang="ko-KR" sz="2000" dirty="0"/>
          </a:p>
          <a:p>
            <a:r>
              <a:rPr lang="en-US" altLang="ko-KR" sz="2000" dirty="0"/>
              <a:t>SQL&gt; conn  c##sclim ;   // </a:t>
            </a:r>
            <a:r>
              <a:rPr lang="ko-KR" altLang="en-US" sz="2000" dirty="0"/>
              <a:t>로긴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SQL&gt; </a:t>
            </a:r>
            <a:r>
              <a:rPr lang="en-US" altLang="ko-KR" sz="2000" dirty="0">
                <a:solidFill>
                  <a:srgbClr val="FF0000"/>
                </a:solidFill>
              </a:rPr>
              <a:t>drop user </a:t>
            </a:r>
            <a:r>
              <a:rPr lang="en-US" altLang="ko-KR" sz="2000" dirty="0"/>
              <a:t>c##sclim ;   // </a:t>
            </a:r>
            <a:r>
              <a:rPr lang="ko-KR" altLang="en-US" sz="2000" dirty="0"/>
              <a:t>계정 삭제 시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C##</a:t>
            </a:r>
            <a:r>
              <a:rPr lang="ko-KR" altLang="en-US" sz="2000" dirty="0">
                <a:solidFill>
                  <a:srgbClr val="FF0000"/>
                </a:solidFill>
              </a:rPr>
              <a:t>을 붙이고 싶지 않다면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lvl="1"/>
            <a:r>
              <a:rPr lang="en-US" altLang="ko-KR" sz="2000" dirty="0"/>
              <a:t>SQL&gt; ALTER SESSION SET "_ORACLE_SCRIPT"=true; </a:t>
            </a:r>
            <a:endParaRPr lang="ko-KR" altLang="en-US" sz="200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/>
                </a:solidFill>
              </a:rPr>
              <a:t>데이터베이스개론 임성채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54ECEB-E70E-4140-95DB-8F17AF6AFF26}" type="slidenum">
              <a:rPr lang="en-US" altLang="ko-KR" smtClean="0">
                <a:solidFill>
                  <a:srgbClr val="464653"/>
                </a:solidFill>
              </a:rPr>
              <a:pPr>
                <a:defRPr/>
              </a:pPr>
              <a:t>45</a:t>
            </a:fld>
            <a:endParaRPr lang="en-US" altLang="ko-KR" dirty="0">
              <a:solidFill>
                <a:srgbClr val="464653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</a:t>
            </a:r>
            <a:r>
              <a:rPr lang="en-US" altLang="ko-KR" dirty="0"/>
              <a:t>) 18c </a:t>
            </a:r>
            <a:r>
              <a:rPr lang="ko-KR" altLang="en-US" dirty="0"/>
              <a:t>버전부터는 아래처럼 계정 생성</a:t>
            </a:r>
          </a:p>
        </p:txBody>
      </p:sp>
    </p:spTree>
    <p:extLst>
      <p:ext uri="{BB962C8B-B14F-4D97-AF65-F5344CB8AC3E}">
        <p14:creationId xmlns:p14="http://schemas.microsoft.com/office/powerpoint/2010/main" val="34762103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304428" y="1448780"/>
            <a:ext cx="8535144" cy="3960440"/>
          </a:xfrm>
        </p:spPr>
        <p:txBody>
          <a:bodyPr/>
          <a:lstStyle/>
          <a:p>
            <a:r>
              <a:rPr lang="ko-KR" altLang="en-US" dirty="0"/>
              <a:t>테이블을 만들어 보자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C00000"/>
                </a:solidFill>
              </a:rPr>
              <a:t>주의</a:t>
            </a:r>
            <a:r>
              <a:rPr lang="en-US" altLang="ko-KR" dirty="0">
                <a:solidFill>
                  <a:srgbClr val="C00000"/>
                </a:solidFill>
              </a:rPr>
              <a:t>!!!!   </a:t>
            </a:r>
            <a:r>
              <a:rPr lang="en-US" altLang="ko-KR" dirty="0"/>
              <a:t>Sclim</a:t>
            </a:r>
            <a:r>
              <a:rPr lang="ko-KR" altLang="en-US" dirty="0"/>
              <a:t>으로 </a:t>
            </a:r>
            <a:r>
              <a:rPr lang="ko-KR" altLang="en-US" dirty="0" err="1"/>
              <a:t>로긴한</a:t>
            </a:r>
            <a:r>
              <a:rPr lang="ko-KR" altLang="en-US" dirty="0"/>
              <a:t> 상태에서 수행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b="1" dirty="0"/>
              <a:t>SQL&gt; create table </a:t>
            </a:r>
            <a:r>
              <a:rPr lang="en-US" altLang="ko-KR" b="1" dirty="0" err="1"/>
              <a:t>test_table</a:t>
            </a:r>
            <a:r>
              <a:rPr lang="en-US" altLang="ko-KR" b="1" dirty="0"/>
              <a:t> ( </a:t>
            </a:r>
            <a:r>
              <a:rPr lang="en-US" altLang="ko-KR" b="1" dirty="0">
                <a:solidFill>
                  <a:srgbClr val="C00000"/>
                </a:solidFill>
              </a:rPr>
              <a:t>name</a:t>
            </a:r>
            <a:r>
              <a:rPr lang="en-US" altLang="ko-KR" b="1" dirty="0"/>
              <a:t> varchar2(10), </a:t>
            </a:r>
            <a:r>
              <a:rPr lang="en-US" altLang="ko-KR" b="1" dirty="0">
                <a:solidFill>
                  <a:srgbClr val="C00000"/>
                </a:solidFill>
              </a:rPr>
              <a:t>age</a:t>
            </a:r>
            <a:r>
              <a:rPr lang="en-US" altLang="ko-KR" b="1" dirty="0"/>
              <a:t> int );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위의 문에서 붉은색 표시된 이름이 바로 필드 명</a:t>
            </a:r>
            <a:endParaRPr lang="en-US" altLang="ko-KR" dirty="0"/>
          </a:p>
          <a:p>
            <a:pPr lvl="1"/>
            <a:r>
              <a:rPr lang="ko-KR" altLang="en-US" dirty="0"/>
              <a:t>위의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문을 일반 사용자가 수행하도록 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절대 </a:t>
            </a:r>
            <a:r>
              <a:rPr lang="en-US" altLang="ko-KR" dirty="0">
                <a:solidFill>
                  <a:srgbClr val="FF0000"/>
                </a:solidFill>
              </a:rPr>
              <a:t>system(or sys)</a:t>
            </a:r>
            <a:r>
              <a:rPr lang="ko-KR" altLang="en-US" dirty="0">
                <a:solidFill>
                  <a:srgbClr val="FF0000"/>
                </a:solidFill>
              </a:rPr>
              <a:t>로는 수행하지 않는다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실습 중에 내가 어떤 계정 상태인지 헷갈림</a:t>
            </a:r>
            <a:r>
              <a:rPr lang="en-US" altLang="ko-KR" dirty="0"/>
              <a:t>. </a:t>
            </a:r>
            <a:r>
              <a:rPr lang="ko-KR" altLang="en-US" dirty="0"/>
              <a:t>그렇다면 아래와 같이 입력</a:t>
            </a:r>
            <a:endParaRPr lang="en-US" altLang="ko-KR" dirty="0"/>
          </a:p>
          <a:p>
            <a:pPr lvl="2"/>
            <a:r>
              <a:rPr lang="en-US" altLang="ko-KR" dirty="0"/>
              <a:t>SQL&gt; show user</a:t>
            </a:r>
          </a:p>
          <a:p>
            <a:pPr lvl="2"/>
            <a:r>
              <a:rPr lang="ko-KR" altLang="en-US" dirty="0"/>
              <a:t>현재 어떤 계정으로 접속 중인지 확인 바람</a:t>
            </a:r>
            <a:endParaRPr lang="en-US" altLang="ko-KR" dirty="0"/>
          </a:p>
          <a:p>
            <a:pPr lvl="2"/>
            <a:r>
              <a:rPr lang="ko-KR" altLang="en-US" dirty="0"/>
              <a:t>질문</a:t>
            </a:r>
            <a:r>
              <a:rPr lang="en-US" altLang="ko-KR" dirty="0"/>
              <a:t>) </a:t>
            </a:r>
            <a:r>
              <a:rPr lang="ko-KR" altLang="en-US" dirty="0">
                <a:solidFill>
                  <a:srgbClr val="FF0000"/>
                </a:solidFill>
              </a:rPr>
              <a:t>위의 입력에서 </a:t>
            </a:r>
            <a:r>
              <a:rPr lang="en-US" altLang="ko-KR" dirty="0">
                <a:solidFill>
                  <a:srgbClr val="FF0000"/>
                </a:solidFill>
              </a:rPr>
              <a:t>‘;’ </a:t>
            </a:r>
            <a:r>
              <a:rPr lang="ko-KR" altLang="en-US" dirty="0">
                <a:solidFill>
                  <a:srgbClr val="FF0000"/>
                </a:solidFill>
              </a:rPr>
              <a:t>없어도 되나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/>
                </a:solidFill>
              </a:rPr>
              <a:t>데이터베이스개론 임성채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54ECEB-E70E-4140-95DB-8F17AF6AFF26}" type="slidenum">
              <a:rPr lang="en-US" altLang="ko-KR" smtClean="0">
                <a:solidFill>
                  <a:srgbClr val="464653"/>
                </a:solidFill>
              </a:rPr>
              <a:pPr>
                <a:defRPr/>
              </a:pPr>
              <a:t>46</a:t>
            </a:fld>
            <a:endParaRPr lang="en-US" altLang="ko-KR" dirty="0">
              <a:solidFill>
                <a:srgbClr val="464653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계정 및 테이블의 생성</a:t>
            </a:r>
          </a:p>
        </p:txBody>
      </p:sp>
    </p:spTree>
    <p:extLst>
      <p:ext uri="{BB962C8B-B14F-4D97-AF65-F5344CB8AC3E}">
        <p14:creationId xmlns:p14="http://schemas.microsoft.com/office/powerpoint/2010/main" val="40023791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85911"/>
            <a:ext cx="8229600" cy="3283249"/>
          </a:xfrm>
        </p:spPr>
        <p:txBody>
          <a:bodyPr/>
          <a:lstStyle/>
          <a:p>
            <a:pPr lvl="1"/>
            <a:endParaRPr lang="en-US" altLang="ko-KR" dirty="0"/>
          </a:p>
          <a:p>
            <a:r>
              <a:rPr lang="ko-KR" altLang="en-US" dirty="0"/>
              <a:t>실습이 끝나면 자신이 만든 계정은 삭제  </a:t>
            </a:r>
            <a:r>
              <a:rPr lang="en-US" altLang="ko-KR" b="1" dirty="0">
                <a:solidFill>
                  <a:srgbClr val="FF0000"/>
                </a:solidFill>
              </a:rPr>
              <a:t>---  system </a:t>
            </a:r>
            <a:r>
              <a:rPr lang="ko-KR" altLang="en-US" b="1" dirty="0">
                <a:solidFill>
                  <a:srgbClr val="FF0000"/>
                </a:solidFill>
              </a:rPr>
              <a:t>계정에서 수행해야 함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SQL&gt; conn system  (</a:t>
            </a:r>
            <a:r>
              <a:rPr lang="ko-KR" altLang="en-US" dirty="0"/>
              <a:t>계정 변경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System&gt;  </a:t>
            </a:r>
            <a:r>
              <a:rPr lang="en-US" altLang="ko-KR" dirty="0">
                <a:solidFill>
                  <a:srgbClr val="C00000"/>
                </a:solidFill>
              </a:rPr>
              <a:t>drop  user  </a:t>
            </a:r>
            <a:r>
              <a:rPr lang="ko-KR" altLang="en-US" dirty="0">
                <a:solidFill>
                  <a:srgbClr val="0070C0"/>
                </a:solidFill>
              </a:rPr>
              <a:t>생성한</a:t>
            </a:r>
            <a:r>
              <a:rPr lang="en-US" altLang="ko-KR" dirty="0">
                <a:solidFill>
                  <a:srgbClr val="0070C0"/>
                </a:solidFill>
              </a:rPr>
              <a:t>-</a:t>
            </a:r>
            <a:r>
              <a:rPr lang="ko-KR" altLang="en-US" dirty="0">
                <a:solidFill>
                  <a:srgbClr val="0070C0"/>
                </a:solidFill>
              </a:rPr>
              <a:t>계정</a:t>
            </a:r>
            <a:r>
              <a:rPr lang="en-US" altLang="ko-KR" dirty="0">
                <a:solidFill>
                  <a:srgbClr val="0070C0"/>
                </a:solidFill>
              </a:rPr>
              <a:t>  </a:t>
            </a:r>
            <a:r>
              <a:rPr lang="en-US" altLang="ko-KR" dirty="0">
                <a:solidFill>
                  <a:srgbClr val="C00000"/>
                </a:solidFill>
              </a:rPr>
              <a:t>cascade</a:t>
            </a:r>
            <a:r>
              <a:rPr lang="en-US" altLang="ko-KR" dirty="0"/>
              <a:t>; </a:t>
            </a:r>
          </a:p>
          <a:p>
            <a:pPr lvl="1"/>
            <a:r>
              <a:rPr lang="ko-KR" altLang="en-US" dirty="0"/>
              <a:t>생성 계정을 삭제</a:t>
            </a:r>
            <a:endParaRPr lang="en-US" altLang="ko-KR" dirty="0"/>
          </a:p>
          <a:p>
            <a:pPr lvl="1"/>
            <a:r>
              <a:rPr lang="ko-KR" altLang="en-US" dirty="0"/>
              <a:t>뒤에 붙이는 </a:t>
            </a:r>
            <a:r>
              <a:rPr lang="en-US" altLang="ko-KR" dirty="0"/>
              <a:t>cascade </a:t>
            </a:r>
            <a:r>
              <a:rPr lang="ko-KR" altLang="en-US" dirty="0"/>
              <a:t>키워드를 통해 생성된 테이블과 색인이 함께 삭제됨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삭제가 되었는지 확인</a:t>
            </a:r>
            <a:endParaRPr lang="en-US" altLang="ko-KR" dirty="0"/>
          </a:p>
          <a:p>
            <a:pPr lvl="1"/>
            <a:r>
              <a:rPr lang="en-US" altLang="ko-KR" dirty="0"/>
              <a:t>System&gt;  select username  from </a:t>
            </a:r>
            <a:r>
              <a:rPr lang="en-US" altLang="ko-KR" dirty="0" err="1"/>
              <a:t>dba_users</a:t>
            </a:r>
            <a:r>
              <a:rPr lang="en-US" altLang="ko-KR" dirty="0"/>
              <a:t>;  </a:t>
            </a:r>
          </a:p>
          <a:p>
            <a:pPr lvl="1"/>
            <a:r>
              <a:rPr lang="ko-KR" altLang="en-US" dirty="0" err="1"/>
              <a:t>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종료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EC829F-9151-4780-8065-02C0B02F7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</a:rPr>
              <a:t>데이터베이스개론 </a:t>
            </a:r>
            <a:r>
              <a:rPr lang="ko-KR" altLang="en-US" dirty="0" err="1">
                <a:solidFill>
                  <a:prstClr val="black"/>
                </a:solidFill>
              </a:rPr>
              <a:t>임성채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CE773-6C96-425E-B361-34B860705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2816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149536"/>
            <a:ext cx="8267700" cy="4943760"/>
          </a:xfrm>
        </p:spPr>
        <p:txBody>
          <a:bodyPr/>
          <a:lstStyle/>
          <a:p>
            <a:r>
              <a:rPr lang="ko-KR" altLang="en-US" dirty="0"/>
              <a:t>계정 </a:t>
            </a:r>
            <a:r>
              <a:rPr lang="en-US" altLang="ko-KR" dirty="0" err="1"/>
              <a:t>ex_db</a:t>
            </a:r>
            <a:r>
              <a:rPr lang="ko-KR" altLang="en-US" dirty="0"/>
              <a:t>을 생성한다</a:t>
            </a:r>
            <a:r>
              <a:rPr lang="en-US" altLang="ko-KR" dirty="0"/>
              <a:t>. </a:t>
            </a:r>
            <a:r>
              <a:rPr lang="ko-KR" altLang="en-US" dirty="0"/>
              <a:t>그리고 이 계정에 </a:t>
            </a:r>
            <a:r>
              <a:rPr lang="ko-KR" altLang="en-US" dirty="0">
                <a:solidFill>
                  <a:srgbClr val="FF0000"/>
                </a:solidFill>
              </a:rPr>
              <a:t>적절히 권한을 부여한다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(</a:t>
            </a:r>
            <a:r>
              <a:rPr lang="ko-KR" altLang="en-US" dirty="0"/>
              <a:t>로그인 연결 및 테이블 생성 가능하도록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다시 </a:t>
            </a:r>
            <a:r>
              <a:rPr lang="en-US" altLang="ko-KR" dirty="0" err="1"/>
              <a:t>ex_db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계정으로 로긴</a:t>
            </a:r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 err="1"/>
              <a:t>ex_db</a:t>
            </a:r>
            <a:r>
              <a:rPr lang="ko-KR" altLang="en-US" dirty="0"/>
              <a:t>의 권한으로 아래와 같은 구조의 레코드</a:t>
            </a:r>
            <a:r>
              <a:rPr lang="en-US" altLang="ko-KR" dirty="0"/>
              <a:t>(</a:t>
            </a:r>
            <a:r>
              <a:rPr lang="ko-KR" altLang="en-US" dirty="0"/>
              <a:t>구조체</a:t>
            </a:r>
            <a:r>
              <a:rPr lang="en-US" altLang="ko-KR" dirty="0"/>
              <a:t>)</a:t>
            </a:r>
            <a:r>
              <a:rPr lang="ko-KR" altLang="en-US" dirty="0"/>
              <a:t>와 유사한 필드를 갖는 테이블 </a:t>
            </a:r>
            <a:r>
              <a:rPr lang="en-US" altLang="ko-KR" dirty="0"/>
              <a:t>person</a:t>
            </a:r>
            <a:r>
              <a:rPr lang="ko-KR" altLang="en-US" dirty="0"/>
              <a:t>를 생성해 보자</a:t>
            </a:r>
            <a:r>
              <a:rPr lang="en-US" altLang="ko-KR" dirty="0"/>
              <a:t>( “show user”</a:t>
            </a:r>
            <a:r>
              <a:rPr lang="ko-KR" altLang="en-US" dirty="0"/>
              <a:t>를 통해 사용자 확인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struct</a:t>
            </a:r>
            <a:r>
              <a:rPr lang="en-US" altLang="ko-KR" dirty="0"/>
              <a:t> person {</a:t>
            </a:r>
          </a:p>
          <a:p>
            <a:pPr marL="0" indent="0">
              <a:buNone/>
            </a:pPr>
            <a:r>
              <a:rPr lang="en-US" altLang="ko-KR" dirty="0"/>
              <a:t>        char name[10];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int</a:t>
            </a:r>
            <a:r>
              <a:rPr lang="en-US" altLang="ko-KR" dirty="0"/>
              <a:t> age;</a:t>
            </a:r>
          </a:p>
          <a:p>
            <a:pPr marL="0" indent="0">
              <a:buNone/>
            </a:pPr>
            <a:r>
              <a:rPr lang="en-US" altLang="ko-KR" dirty="0"/>
              <a:t>        char gender;</a:t>
            </a:r>
          </a:p>
          <a:p>
            <a:pPr marL="0" indent="0">
              <a:buNone/>
            </a:pPr>
            <a:r>
              <a:rPr lang="en-US" altLang="ko-KR" dirty="0"/>
              <a:t>        char address[30];</a:t>
            </a:r>
          </a:p>
          <a:p>
            <a:pPr marL="0" indent="0">
              <a:buNone/>
            </a:pPr>
            <a:r>
              <a:rPr lang="en-US" altLang="ko-KR" dirty="0"/>
              <a:t>    };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계정 생성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권한 부여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그리고 테이블 생성하는 과정을 </a:t>
            </a:r>
            <a:r>
              <a:rPr lang="ko-KR" altLang="en-US" dirty="0"/>
              <a:t>화면 캡처하여 제출한다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/>
                </a:solidFill>
              </a:rPr>
              <a:t>데이터베이스개론 임성채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54ECEB-E70E-4140-95DB-8F17AF6AFF26}" type="slidenum">
              <a:rPr lang="en-US" altLang="ko-KR" smtClean="0">
                <a:solidFill>
                  <a:srgbClr val="464653"/>
                </a:solidFill>
              </a:rPr>
              <a:pPr>
                <a:defRPr/>
              </a:pPr>
              <a:t>48</a:t>
            </a:fld>
            <a:endParaRPr lang="en-US" altLang="ko-KR" dirty="0">
              <a:solidFill>
                <a:srgbClr val="464653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00643" y="272671"/>
            <a:ext cx="8229600" cy="590699"/>
          </a:xfrm>
        </p:spPr>
        <p:txBody>
          <a:bodyPr/>
          <a:lstStyle/>
          <a:p>
            <a:r>
              <a:rPr lang="ko-KR" altLang="en-US" dirty="0"/>
              <a:t>실습 과제  </a:t>
            </a:r>
            <a:r>
              <a:rPr lang="en-US" altLang="ko-KR" dirty="0"/>
              <a:t>**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057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100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2339752" y="2492896"/>
            <a:ext cx="5118649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 습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164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30440" y="1340768"/>
            <a:ext cx="8229600" cy="1830590"/>
          </a:xfrm>
        </p:spPr>
        <p:txBody>
          <a:bodyPr/>
          <a:lstStyle/>
          <a:p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및 분산 처리 환경 지원</a:t>
            </a:r>
            <a:endParaRPr lang="en-US" altLang="ko-KR" dirty="0"/>
          </a:p>
          <a:p>
            <a:r>
              <a:rPr lang="ko-KR" altLang="en-US" dirty="0"/>
              <a:t>다양한 운영체제 지원</a:t>
            </a:r>
            <a:endParaRPr lang="en-US" altLang="ko-KR" dirty="0"/>
          </a:p>
          <a:p>
            <a:pPr lvl="1"/>
            <a:r>
              <a:rPr lang="en-US" altLang="ko-KR" dirty="0"/>
              <a:t>MS Windows, Unix(Solaris, HP-UX </a:t>
            </a:r>
            <a:r>
              <a:rPr lang="ko-KR" altLang="en-US" dirty="0"/>
              <a:t>등</a:t>
            </a:r>
            <a:r>
              <a:rPr lang="en-US" altLang="ko-KR" dirty="0"/>
              <a:t>), Linux</a:t>
            </a:r>
            <a:endParaRPr lang="ko-KR" altLang="en-US" dirty="0"/>
          </a:p>
          <a:p>
            <a:r>
              <a:rPr lang="ko-KR" altLang="en-US" dirty="0"/>
              <a:t>대용량 데이터 처리 지원</a:t>
            </a:r>
            <a:endParaRPr lang="en-US" altLang="ko-KR" dirty="0"/>
          </a:p>
          <a:p>
            <a:pPr lvl="1"/>
            <a:r>
              <a:rPr lang="en-US" altLang="ko-KR" dirty="0"/>
              <a:t>Petabyte </a:t>
            </a:r>
            <a:r>
              <a:rPr lang="ko-KR" altLang="en-US" dirty="0"/>
              <a:t>크기의 데이터 저장 관리</a:t>
            </a:r>
          </a:p>
          <a:p>
            <a:r>
              <a:rPr lang="ko-KR" altLang="en-US" dirty="0"/>
              <a:t>많은 사용자의 동시 접속 지원</a:t>
            </a:r>
          </a:p>
          <a:p>
            <a:r>
              <a:rPr lang="ko-KR" altLang="en-US" dirty="0"/>
              <a:t>신뢰성 높은 보안 기능 제공</a:t>
            </a:r>
            <a:endParaRPr lang="en-US" altLang="ko-KR" dirty="0"/>
          </a:p>
          <a:p>
            <a:pPr lvl="1"/>
            <a:r>
              <a:rPr lang="ko-KR" altLang="en-US" dirty="0"/>
              <a:t>인증</a:t>
            </a:r>
            <a:r>
              <a:rPr lang="en-US" altLang="ko-KR" dirty="0"/>
              <a:t>, </a:t>
            </a:r>
            <a:r>
              <a:rPr lang="ko-KR" altLang="en-US" dirty="0"/>
              <a:t>권한 관리</a:t>
            </a:r>
            <a:r>
              <a:rPr lang="en-US" altLang="ko-KR" dirty="0"/>
              <a:t>, </a:t>
            </a:r>
            <a:r>
              <a:rPr lang="ko-KR" altLang="en-US" dirty="0"/>
              <a:t>암호화 등</a:t>
            </a:r>
          </a:p>
          <a:p>
            <a:r>
              <a:rPr lang="ko-KR" altLang="en-US" dirty="0"/>
              <a:t>오류 및 장애에 대한 대비책 지원</a:t>
            </a:r>
            <a:endParaRPr lang="en-US" altLang="ko-KR" dirty="0"/>
          </a:p>
          <a:p>
            <a:pPr lvl="1"/>
            <a:r>
              <a:rPr lang="en-US" altLang="ko-KR" dirty="0"/>
              <a:t>backup, recovery 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ko-KR" altLang="en-US" dirty="0">
                <a:ea typeface="굴림" charset="-127"/>
              </a:rPr>
              <a:t>다양한 데이터 및 응용 분야 지원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Multimedia objects, XML</a:t>
            </a:r>
          </a:p>
          <a:p>
            <a:pPr lvl="1"/>
            <a:r>
              <a:rPr lang="en-US" altLang="ko-KR" dirty="0">
                <a:ea typeface="굴림" charset="-127"/>
              </a:rPr>
              <a:t>Data Warehouse/OLAP, Mobile, Grid Computing, Cloud Computing</a:t>
            </a:r>
            <a:endParaRPr lang="ko-KR" altLang="en-US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/>
                </a:solidFill>
              </a:rPr>
              <a:t>데이터베이스개론 임성채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54ECEB-E70E-4140-95DB-8F17AF6AFF26}" type="slidenum">
              <a:rPr lang="en-US" altLang="ko-KR" smtClean="0">
                <a:solidFill>
                  <a:srgbClr val="464653"/>
                </a:solidFill>
              </a:rPr>
              <a:pPr>
                <a:defRPr/>
              </a:pPr>
              <a:t>5</a:t>
            </a:fld>
            <a:endParaRPr lang="en-US" altLang="ko-KR" dirty="0">
              <a:solidFill>
                <a:srgbClr val="464653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30259" y="260648"/>
            <a:ext cx="8229600" cy="590699"/>
          </a:xfrm>
        </p:spPr>
        <p:txBody>
          <a:bodyPr/>
          <a:lstStyle/>
          <a:p>
            <a:r>
              <a:rPr lang="ko-KR" altLang="en-US" dirty="0"/>
              <a:t>오라클 </a:t>
            </a:r>
            <a:r>
              <a:rPr lang="en-US" altLang="ko-KR" dirty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2626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229600" cy="2592287"/>
          </a:xfrm>
        </p:spPr>
        <p:txBody>
          <a:bodyPr/>
          <a:lstStyle/>
          <a:p>
            <a:pPr>
              <a:defRPr/>
            </a:pPr>
            <a:r>
              <a:rPr lang="ko-KR" altLang="en-US" sz="2000" dirty="0">
                <a:latin typeface="+mn-ea"/>
              </a:rPr>
              <a:t>논리적 구성요소</a:t>
            </a:r>
            <a:endParaRPr lang="en-US" altLang="ko-KR" sz="2000" dirty="0">
              <a:latin typeface="+mn-ea"/>
            </a:endParaRPr>
          </a:p>
          <a:p>
            <a:pPr lvl="1">
              <a:defRPr/>
            </a:pPr>
            <a:r>
              <a:rPr lang="ko-KR" altLang="en-US" sz="1800" dirty="0">
                <a:latin typeface="+mn-ea"/>
              </a:rPr>
              <a:t>데이터 블록</a:t>
            </a:r>
            <a:r>
              <a:rPr lang="en-US" altLang="ko-KR" sz="1800" dirty="0">
                <a:latin typeface="+mn-ea"/>
              </a:rPr>
              <a:t>(data block)</a:t>
            </a:r>
          </a:p>
          <a:p>
            <a:pPr lvl="1">
              <a:defRPr/>
            </a:pPr>
            <a:r>
              <a:rPr lang="ko-KR" altLang="en-US" sz="1800" dirty="0" err="1">
                <a:latin typeface="+mn-ea"/>
              </a:rPr>
              <a:t>익스텐트</a:t>
            </a:r>
            <a:r>
              <a:rPr lang="en-US" altLang="ko-KR" sz="1800" dirty="0">
                <a:latin typeface="+mn-ea"/>
              </a:rPr>
              <a:t>(extent)</a:t>
            </a:r>
          </a:p>
          <a:p>
            <a:pPr lvl="1">
              <a:defRPr/>
            </a:pPr>
            <a:r>
              <a:rPr lang="ko-KR" altLang="en-US" sz="1800" dirty="0">
                <a:latin typeface="+mn-ea"/>
              </a:rPr>
              <a:t>세그먼트</a:t>
            </a:r>
            <a:r>
              <a:rPr lang="en-US" altLang="ko-KR" sz="1800" dirty="0">
                <a:latin typeface="+mn-ea"/>
              </a:rPr>
              <a:t>(segment)</a:t>
            </a:r>
          </a:p>
          <a:p>
            <a:pPr lvl="1">
              <a:defRPr/>
            </a:pPr>
            <a:r>
              <a:rPr lang="ko-KR" altLang="en-US" sz="1800" dirty="0">
                <a:latin typeface="+mn-ea"/>
              </a:rPr>
              <a:t>테이블스페이스</a:t>
            </a:r>
            <a:r>
              <a:rPr lang="en-US" altLang="ko-KR" sz="1800" dirty="0">
                <a:latin typeface="+mn-ea"/>
              </a:rPr>
              <a:t>(</a:t>
            </a:r>
            <a:r>
              <a:rPr lang="en-US" altLang="ko-KR" sz="1800" dirty="0" err="1">
                <a:latin typeface="+mn-ea"/>
              </a:rPr>
              <a:t>tablespace</a:t>
            </a:r>
            <a:r>
              <a:rPr lang="en-US" altLang="ko-KR" sz="1800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20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데이터베이스개론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임성채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9430B5-4925-4A83-BD7A-E385C7B96722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Verdana" pitchFamily="34" charset="0"/>
                <a:ea typeface="굴림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Verdana" pitchFamily="34" charset="0"/>
              <a:ea typeface="굴림" charset="-127"/>
              <a:cs typeface="+mn-cs"/>
            </a:endParaRPr>
          </a:p>
        </p:txBody>
      </p:sp>
      <p:sp>
        <p:nvSpPr>
          <p:cNvPr id="532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오라클 데이터 구조</a:t>
            </a:r>
          </a:p>
        </p:txBody>
      </p:sp>
    </p:spTree>
    <p:extLst>
      <p:ext uri="{BB962C8B-B14F-4D97-AF65-F5344CB8AC3E}">
        <p14:creationId xmlns:p14="http://schemas.microsoft.com/office/powerpoint/2010/main" val="17776616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내용 개체 틀 2"/>
          <p:cNvSpPr>
            <a:spLocks noGrp="1"/>
          </p:cNvSpPr>
          <p:nvPr>
            <p:ph sz="quarter" idx="1"/>
          </p:nvPr>
        </p:nvSpPr>
        <p:spPr>
          <a:xfrm>
            <a:off x="457198" y="1170372"/>
            <a:ext cx="8229600" cy="5361844"/>
          </a:xfrm>
        </p:spPr>
        <p:txBody>
          <a:bodyPr/>
          <a:lstStyle/>
          <a:p>
            <a:r>
              <a:rPr lang="ko-KR" altLang="en-US" dirty="0"/>
              <a:t>데이터가 저장되는 가장 작은 단위</a:t>
            </a:r>
            <a:endParaRPr lang="en-US" altLang="ko-KR" dirty="0"/>
          </a:p>
          <a:p>
            <a:r>
              <a:rPr lang="ko-KR" altLang="en-US" dirty="0"/>
              <a:t>저장해야 할 데이터가 늘어나면 데이터 블록의 배수로 저장 공간을 확보하여 저장 </a:t>
            </a:r>
          </a:p>
          <a:p>
            <a:r>
              <a:rPr lang="ko-KR" altLang="en-US" dirty="0"/>
              <a:t>데이터 블록 표준 크기는 </a:t>
            </a:r>
            <a:r>
              <a:rPr lang="en-US" altLang="ko-KR" b="1" dirty="0" err="1"/>
              <a:t>db_block_size</a:t>
            </a:r>
            <a:r>
              <a:rPr lang="ko-KR" altLang="en-US" dirty="0"/>
              <a:t>라는 설정 값에 저장</a:t>
            </a:r>
            <a:endParaRPr lang="en-US" altLang="ko-KR" dirty="0"/>
          </a:p>
          <a:p>
            <a:r>
              <a:rPr lang="ko-KR" altLang="en-US" dirty="0"/>
              <a:t>블록 크기 확인 명령</a:t>
            </a:r>
            <a:endParaRPr lang="en-US" altLang="ko-KR" dirty="0"/>
          </a:p>
          <a:p>
            <a:pPr lvl="1"/>
            <a:r>
              <a:rPr lang="en-US" altLang="ko-KR" b="1" dirty="0"/>
              <a:t>show parameter </a:t>
            </a:r>
            <a:r>
              <a:rPr lang="en-US" altLang="ko-KR" b="1" dirty="0" err="1"/>
              <a:t>db_block_size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ko-KR" altLang="en-US" sz="1600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데이터베이스개론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임성채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9430B5-4925-4A83-BD7A-E385C7B96722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Verdana" pitchFamily="34" charset="0"/>
                <a:ea typeface="굴림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Verdana" pitchFamily="34" charset="0"/>
              <a:ea typeface="굴림" charset="-127"/>
              <a:cs typeface="+mn-cs"/>
            </a:endParaRPr>
          </a:p>
        </p:txBody>
      </p:sp>
      <p:sp>
        <p:nvSpPr>
          <p:cNvPr id="542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데이터 블록</a:t>
            </a:r>
            <a:r>
              <a:rPr lang="ko-KR" altLang="en-US"/>
              <a:t> </a:t>
            </a:r>
            <a:r>
              <a:rPr lang="en-US" altLang="ko-KR"/>
              <a:t>– </a:t>
            </a:r>
            <a:r>
              <a:rPr lang="ko-KR" altLang="en-US"/>
              <a:t>논리적 구성요소</a:t>
            </a:r>
          </a:p>
        </p:txBody>
      </p:sp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굴림" pitchFamily="50" charset="-127"/>
              <a:cs typeface="+mn-cs"/>
            </a:endParaRPr>
          </a:p>
        </p:txBody>
      </p:sp>
      <p:pic>
        <p:nvPicPr>
          <p:cNvPr id="54277" name="_x82955024" descr="EMB0000117458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6" y="3501008"/>
            <a:ext cx="6816725" cy="217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1669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내용 개체 틀 2"/>
          <p:cNvSpPr>
            <a:spLocks noGrp="1"/>
          </p:cNvSpPr>
          <p:nvPr>
            <p:ph sz="quarter" idx="1"/>
          </p:nvPr>
        </p:nvSpPr>
        <p:spPr>
          <a:xfrm>
            <a:off x="460087" y="1556792"/>
            <a:ext cx="8229600" cy="33123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데이터 블록 다음 단계의 논리적 데이터 저장 공간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연속적인 여러 개의 데이터 블록이 모여서 하나의 </a:t>
            </a:r>
            <a:r>
              <a:rPr lang="ko-KR" altLang="en-US" dirty="0" err="1"/>
              <a:t>익스텐트를</a:t>
            </a:r>
            <a:r>
              <a:rPr lang="ko-KR" altLang="en-US" dirty="0"/>
              <a:t> 구성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익스텐트가</a:t>
            </a:r>
            <a:r>
              <a:rPr lang="ko-KR" altLang="en-US" dirty="0"/>
              <a:t> 모여 다음에 설명할 세그먼트를 구성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하나의 세그먼트에 할당된 공간이 모두 사용되면 오라클은 새로운 </a:t>
            </a:r>
            <a:r>
              <a:rPr lang="ko-KR" altLang="en-US" dirty="0" err="1"/>
              <a:t>익스텐트를</a:t>
            </a:r>
            <a:r>
              <a:rPr lang="ko-KR" altLang="en-US" dirty="0"/>
              <a:t> 만들어 그 세그먼트에 할당</a:t>
            </a:r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데이터베이스개론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임성채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9430B5-4925-4A83-BD7A-E385C7B96722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Verdana" pitchFamily="34" charset="0"/>
                <a:ea typeface="굴림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Verdana" pitchFamily="34" charset="0"/>
              <a:ea typeface="굴림" charset="-127"/>
              <a:cs typeface="+mn-cs"/>
            </a:endParaRPr>
          </a:p>
        </p:txBody>
      </p:sp>
      <p:sp>
        <p:nvSpPr>
          <p:cNvPr id="573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익스텐트</a:t>
            </a:r>
            <a:r>
              <a:rPr lang="en-US" altLang="ko-KR"/>
              <a:t>(extent)– </a:t>
            </a:r>
            <a:r>
              <a:rPr lang="ko-KR" altLang="en-US"/>
              <a:t>논리적 구성요소</a:t>
            </a:r>
          </a:p>
        </p:txBody>
      </p:sp>
    </p:spTree>
    <p:extLst>
      <p:ext uri="{BB962C8B-B14F-4D97-AF65-F5344CB8AC3E}">
        <p14:creationId xmlns:p14="http://schemas.microsoft.com/office/powerpoint/2010/main" val="30917437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여러 개의 </a:t>
            </a:r>
            <a:r>
              <a:rPr lang="ko-KR" altLang="en-US" dirty="0" err="1"/>
              <a:t>익스텐트들이</a:t>
            </a:r>
            <a:r>
              <a:rPr lang="ko-KR" altLang="en-US" dirty="0"/>
              <a:t> 모여 하나의 세그먼트를 구성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하나의 세그먼트에는 같은 종류의 데이터가 저장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 세그먼트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테이블이 저장되는 세그먼트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인덱스 세그먼트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인덱스</a:t>
            </a:r>
            <a:r>
              <a:rPr lang="en-US" altLang="ko-KR" dirty="0"/>
              <a:t>(index) </a:t>
            </a:r>
            <a:r>
              <a:rPr lang="ko-KR" altLang="en-US" dirty="0"/>
              <a:t>정보가 저장되는 세그먼트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하나의 세그먼트는 뒤에 설명할 하나의 테이블스페이스에 저장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하나의 세그먼트를 구성하는 </a:t>
            </a:r>
            <a:r>
              <a:rPr lang="ko-KR" altLang="en-US" dirty="0" err="1"/>
              <a:t>익스텐트들은</a:t>
            </a:r>
            <a:r>
              <a:rPr lang="ko-KR" altLang="en-US" dirty="0"/>
              <a:t> 디스크상에 연속적으로 저장되지 않을 수도 있음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데이터베이스개론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임성채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9430B5-4925-4A83-BD7A-E385C7B96722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Verdana" pitchFamily="34" charset="0"/>
                <a:ea typeface="굴림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Verdana" pitchFamily="34" charset="0"/>
              <a:ea typeface="굴림" charset="-127"/>
              <a:cs typeface="+mn-cs"/>
            </a:endParaRPr>
          </a:p>
        </p:txBody>
      </p:sp>
      <p:sp>
        <p:nvSpPr>
          <p:cNvPr id="583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세그먼트</a:t>
            </a:r>
            <a:r>
              <a:rPr lang="en-US" altLang="ko-KR"/>
              <a:t>(segment)– </a:t>
            </a:r>
            <a:r>
              <a:rPr lang="ko-KR" altLang="en-US"/>
              <a:t>논리적 구성요소</a:t>
            </a:r>
          </a:p>
        </p:txBody>
      </p:sp>
    </p:spTree>
    <p:extLst>
      <p:ext uri="{BB962C8B-B14F-4D97-AF65-F5344CB8AC3E}">
        <p14:creationId xmlns:p14="http://schemas.microsoft.com/office/powerpoint/2010/main" val="4763769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데이터베이스개론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임성채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9430B5-4925-4A83-BD7A-E385C7B96722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Verdana" pitchFamily="34" charset="0"/>
                <a:ea typeface="굴림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Verdana" pitchFamily="34" charset="0"/>
              <a:ea typeface="굴림" charset="-127"/>
              <a:cs typeface="+mn-cs"/>
            </a:endParaRPr>
          </a:p>
        </p:txBody>
      </p:sp>
      <p:sp>
        <p:nvSpPr>
          <p:cNvPr id="593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데이터 블록</a:t>
            </a:r>
            <a:r>
              <a:rPr lang="en-US" altLang="ko-KR" b="1"/>
              <a:t>, </a:t>
            </a:r>
            <a:r>
              <a:rPr lang="ko-KR" altLang="en-US" b="1"/>
              <a:t>익스텐트</a:t>
            </a:r>
            <a:r>
              <a:rPr lang="en-US" altLang="ko-KR" b="1"/>
              <a:t>, </a:t>
            </a:r>
            <a:r>
              <a:rPr lang="ko-KR" altLang="en-US" b="1"/>
              <a:t>세그먼트의 관계</a:t>
            </a:r>
            <a:endParaRPr lang="ko-KR" altLang="en-US"/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굴림" pitchFamily="50" charset="-127"/>
              <a:cs typeface="+mn-cs"/>
            </a:endParaRPr>
          </a:p>
        </p:txBody>
      </p:sp>
      <p:pic>
        <p:nvPicPr>
          <p:cNvPr id="5939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994" y="1028261"/>
            <a:ext cx="4936010" cy="522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9681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내용 개체 틀 2"/>
          <p:cNvSpPr>
            <a:spLocks noGrp="1"/>
          </p:cNvSpPr>
          <p:nvPr>
            <p:ph sz="quarter" idx="1"/>
          </p:nvPr>
        </p:nvSpPr>
        <p:spPr>
          <a:xfrm>
            <a:off x="495300" y="1700808"/>
            <a:ext cx="8229600" cy="2232247"/>
          </a:xfrm>
        </p:spPr>
        <p:txBody>
          <a:bodyPr/>
          <a:lstStyle/>
          <a:p>
            <a:r>
              <a:rPr lang="ko-KR" altLang="en-US" dirty="0"/>
              <a:t>하나의 데이터베이스는 오라클의 </a:t>
            </a:r>
            <a:r>
              <a:rPr lang="ko-KR" altLang="en-US" dirty="0">
                <a:solidFill>
                  <a:srgbClr val="FF0000"/>
                </a:solidFill>
              </a:rPr>
              <a:t>논리적 저장 단위인 </a:t>
            </a:r>
            <a:r>
              <a:rPr lang="ko-KR" altLang="en-US" dirty="0"/>
              <a:t>테이블 스페이스들로 구성</a:t>
            </a:r>
            <a:br>
              <a:rPr lang="en-US" altLang="ko-KR" dirty="0"/>
            </a:br>
            <a:endParaRPr lang="ko-KR" altLang="en-US" dirty="0"/>
          </a:p>
          <a:p>
            <a:r>
              <a:rPr lang="ko-KR" altLang="en-US" dirty="0"/>
              <a:t>하나의 테이블스페이스에는 하나 이상의 세그먼트를 포함</a:t>
            </a:r>
          </a:p>
          <a:p>
            <a:endParaRPr lang="ko-KR" altLang="en-US" sz="20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데이터베이스개론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임성채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9430B5-4925-4A83-BD7A-E385C7B96722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Verdana" pitchFamily="34" charset="0"/>
                <a:ea typeface="굴림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Verdana" pitchFamily="34" charset="0"/>
              <a:ea typeface="굴림" charset="-127"/>
              <a:cs typeface="+mn-cs"/>
            </a:endParaRPr>
          </a:p>
        </p:txBody>
      </p:sp>
      <p:sp>
        <p:nvSpPr>
          <p:cNvPr id="604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/>
              <a:t>테이블 스페이스</a:t>
            </a:r>
            <a:r>
              <a:rPr lang="en-US" altLang="ko-KR" sz="2800"/>
              <a:t>(table space)– </a:t>
            </a:r>
            <a:r>
              <a:rPr lang="ko-KR" altLang="en-US" sz="2800"/>
              <a:t>논리적 구성요소</a:t>
            </a:r>
          </a:p>
        </p:txBody>
      </p:sp>
    </p:spTree>
    <p:extLst>
      <p:ext uri="{BB962C8B-B14F-4D97-AF65-F5344CB8AC3E}">
        <p14:creationId xmlns:p14="http://schemas.microsoft.com/office/powerpoint/2010/main" val="38077999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오라클에서 관리하는 데이터가 실제로 저장되는 디스크 상의 파일</a:t>
            </a:r>
          </a:p>
          <a:p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데이터베이스개론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임성채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9430B5-4925-4A83-BD7A-E385C7B96722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Verdana" pitchFamily="34" charset="0"/>
                <a:ea typeface="굴림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Verdana" pitchFamily="34" charset="0"/>
              <a:ea typeface="굴림" charset="-127"/>
              <a:cs typeface="+mn-cs"/>
            </a:endParaRPr>
          </a:p>
        </p:txBody>
      </p:sp>
      <p:sp>
        <p:nvSpPr>
          <p:cNvPr id="614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데이터파일</a:t>
            </a:r>
            <a:r>
              <a:rPr lang="en-US" altLang="ko-KR"/>
              <a:t>(datafile)– </a:t>
            </a:r>
            <a:r>
              <a:rPr lang="ko-KR" altLang="en-US"/>
              <a:t>물리적 구성요소</a:t>
            </a:r>
          </a:p>
        </p:txBody>
      </p:sp>
      <p:sp>
        <p:nvSpPr>
          <p:cNvPr id="614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굴림" pitchFamily="50" charset="-127"/>
              <a:cs typeface="+mn-cs"/>
            </a:endParaRPr>
          </a:p>
        </p:txBody>
      </p:sp>
      <p:sp>
        <p:nvSpPr>
          <p:cNvPr id="61445" name="TextBox 5"/>
          <p:cNvSpPr txBox="1">
            <a:spLocks noChangeArrowheads="1"/>
          </p:cNvSpPr>
          <p:nvPr/>
        </p:nvSpPr>
        <p:spPr bwMode="auto">
          <a:xfrm>
            <a:off x="2551253" y="5720937"/>
            <a:ext cx="40414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데이터파일과 테이블스페이스의 관계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6144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499" y="1610690"/>
            <a:ext cx="5969000" cy="395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2812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오라클에서 관리하는 데이터가 실제로 저장되는 디스크 상의 파일</a:t>
            </a:r>
            <a:endParaRPr lang="en-US" altLang="ko-KR" dirty="0"/>
          </a:p>
          <a:p>
            <a:r>
              <a:rPr lang="en-US" altLang="ko-KR" b="1" dirty="0" err="1"/>
              <a:t>oradata</a:t>
            </a:r>
            <a:r>
              <a:rPr lang="en-US" altLang="ko-KR" b="1" dirty="0"/>
              <a:t>\</a:t>
            </a:r>
            <a:r>
              <a:rPr lang="en-US" altLang="ko-KR" b="1" dirty="0" err="1"/>
              <a:t>orcl</a:t>
            </a:r>
            <a:r>
              <a:rPr lang="en-US" altLang="ko-KR" dirty="0"/>
              <a:t> </a:t>
            </a:r>
            <a:r>
              <a:rPr lang="ko-KR" altLang="en-US" dirty="0"/>
              <a:t>폴더의 데이터파일들</a:t>
            </a:r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데이터베이스개론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임성채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9430B5-4925-4A83-BD7A-E385C7B96722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Verdana" pitchFamily="34" charset="0"/>
                <a:ea typeface="굴림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Verdana" pitchFamily="34" charset="0"/>
              <a:ea typeface="굴림" charset="-127"/>
              <a:cs typeface="+mn-cs"/>
            </a:endParaRPr>
          </a:p>
        </p:txBody>
      </p:sp>
      <p:sp>
        <p:nvSpPr>
          <p:cNvPr id="624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데이터파일</a:t>
            </a:r>
            <a:r>
              <a:rPr lang="en-US" altLang="ko-KR"/>
              <a:t>(datafile)– </a:t>
            </a:r>
            <a:r>
              <a:rPr lang="ko-KR" altLang="en-US"/>
              <a:t>물리적 구성요소</a:t>
            </a:r>
          </a:p>
        </p:txBody>
      </p:sp>
      <p:sp>
        <p:nvSpPr>
          <p:cNvPr id="624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굴림" pitchFamily="50" charset="-127"/>
              <a:cs typeface="+mn-cs"/>
            </a:endParaRPr>
          </a:p>
        </p:txBody>
      </p:sp>
      <p:sp>
        <p:nvSpPr>
          <p:cNvPr id="624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굴림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C66A9A-1455-422E-BB64-57AAD708C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49" y="1868578"/>
            <a:ext cx="7512383" cy="413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520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데이터베이스개론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임성채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9430B5-4925-4A83-BD7A-E385C7B96722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Verdana" pitchFamily="34" charset="0"/>
                <a:ea typeface="굴림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Verdana" pitchFamily="34" charset="0"/>
              <a:ea typeface="굴림" charset="-127"/>
              <a:cs typeface="+mn-cs"/>
            </a:endParaRPr>
          </a:p>
        </p:txBody>
      </p:sp>
      <p:sp>
        <p:nvSpPr>
          <p:cNvPr id="624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데이터파일</a:t>
            </a:r>
            <a:r>
              <a:rPr lang="en-US" altLang="ko-KR"/>
              <a:t>(datafile)– </a:t>
            </a:r>
            <a:r>
              <a:rPr lang="ko-KR" altLang="en-US"/>
              <a:t>물리적 구성요소</a:t>
            </a:r>
          </a:p>
        </p:txBody>
      </p:sp>
      <p:sp>
        <p:nvSpPr>
          <p:cNvPr id="624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굴림" pitchFamily="50" charset="-127"/>
              <a:cs typeface="+mn-cs"/>
            </a:endParaRPr>
          </a:p>
        </p:txBody>
      </p:sp>
      <p:sp>
        <p:nvSpPr>
          <p:cNvPr id="624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3648" y="1541379"/>
            <a:ext cx="5976664" cy="372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SYSAUX01.DBF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,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SYSTEM01.DBF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오라클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시스템 관리를 위해 만들어진 데이터파일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TEMP01.DBF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임시 데이터들을 저장하기 위한 데이터파일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USER01.DBF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사용자 계정을 위해 만들어진 데이터파일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EXAMPLE01.DBF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예제 테이블들을 저장하고 있는 데이터파일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UNDOTBS01.DBF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데이터에 문제가 발생했을 때 복구를 위한 정보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7028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193493"/>
            <a:ext cx="8229600" cy="5361844"/>
          </a:xfrm>
        </p:spPr>
        <p:txBody>
          <a:bodyPr/>
          <a:lstStyle/>
          <a:p>
            <a:r>
              <a:rPr lang="ko-KR" altLang="en-US" sz="2000" dirty="0"/>
              <a:t>컨트롤 파일</a:t>
            </a:r>
            <a:r>
              <a:rPr lang="en-US" altLang="ko-KR" sz="2000" dirty="0"/>
              <a:t>(control file)</a:t>
            </a:r>
          </a:p>
          <a:p>
            <a:pPr lvl="1"/>
            <a:r>
              <a:rPr lang="ko-KR" altLang="en-US" dirty="0"/>
              <a:t>데이터베이스의 물리적 구조</a:t>
            </a:r>
            <a:r>
              <a:rPr lang="en-US" altLang="ko-KR" dirty="0"/>
              <a:t>, </a:t>
            </a:r>
            <a:r>
              <a:rPr lang="ko-KR" altLang="en-US" dirty="0"/>
              <a:t>데이터베이스 이름</a:t>
            </a:r>
            <a:r>
              <a:rPr lang="en-US" altLang="ko-KR" dirty="0"/>
              <a:t>, redo </a:t>
            </a:r>
            <a:r>
              <a:rPr lang="ko-KR" altLang="en-US" dirty="0"/>
              <a:t>로그 파일들의 위치 정보</a:t>
            </a:r>
            <a:r>
              <a:rPr lang="en-US" altLang="ko-KR" dirty="0"/>
              <a:t>, </a:t>
            </a:r>
            <a:r>
              <a:rPr lang="ko-KR" altLang="en-US" dirty="0"/>
              <a:t>데이터베이스 생성 시간</a:t>
            </a:r>
            <a:r>
              <a:rPr lang="en-US" altLang="ko-KR" dirty="0"/>
              <a:t>, </a:t>
            </a:r>
            <a:r>
              <a:rPr lang="ko-KR" altLang="en-US" dirty="0"/>
              <a:t>현재 로그 번호</a:t>
            </a:r>
            <a:r>
              <a:rPr lang="en-US" altLang="ko-KR" dirty="0"/>
              <a:t>, </a:t>
            </a:r>
            <a:r>
              <a:rPr lang="ko-KR" altLang="en-US" dirty="0"/>
              <a:t>체크포인트 정보 등이 저장</a:t>
            </a:r>
            <a:endParaRPr lang="en-US" altLang="ko-KR" dirty="0"/>
          </a:p>
          <a:p>
            <a:r>
              <a:rPr lang="en-US" altLang="ko-KR" sz="2000" dirty="0"/>
              <a:t>Redo </a:t>
            </a:r>
            <a:r>
              <a:rPr lang="ko-KR" altLang="en-US" sz="2000" dirty="0"/>
              <a:t>로그 파일</a:t>
            </a:r>
            <a:endParaRPr lang="en-US" altLang="ko-KR" sz="2000" dirty="0"/>
          </a:p>
          <a:p>
            <a:pPr lvl="1"/>
            <a:r>
              <a:rPr lang="ko-KR" altLang="en-US" dirty="0"/>
              <a:t>데이터베이스의 변경 내역을 저장하는 파일</a:t>
            </a:r>
          </a:p>
          <a:p>
            <a:pPr lvl="1"/>
            <a:r>
              <a:rPr lang="ko-KR" altLang="en-US" dirty="0"/>
              <a:t>데이터 변경 과정에서 장애가 발생하여 변경내용이 데이터베이스에 반영되지 못했을 경우 온라인 </a:t>
            </a:r>
            <a:r>
              <a:rPr lang="en-US" altLang="ko-KR" dirty="0"/>
              <a:t>redo </a:t>
            </a:r>
            <a:r>
              <a:rPr lang="ko-KR" altLang="en-US" dirty="0"/>
              <a:t>로그 파일을 이용하여 복구</a:t>
            </a:r>
          </a:p>
          <a:p>
            <a:r>
              <a:rPr lang="ko-KR" altLang="en-US" sz="2000" dirty="0"/>
              <a:t>설정 파일</a:t>
            </a:r>
            <a:r>
              <a:rPr lang="en-US" altLang="ko-KR" sz="2000" dirty="0"/>
              <a:t>(parameter file)</a:t>
            </a:r>
          </a:p>
          <a:p>
            <a:pPr lvl="1"/>
            <a:r>
              <a:rPr lang="ko-KR" altLang="en-US" dirty="0"/>
              <a:t>데이터베이스와 데이터베이스 서버와 관련된 설정 정보들이 저장</a:t>
            </a:r>
          </a:p>
          <a:p>
            <a:r>
              <a:rPr lang="en-US" altLang="ko-KR" sz="2000" dirty="0"/>
              <a:t>alert/trace </a:t>
            </a:r>
            <a:r>
              <a:rPr lang="ko-KR" altLang="en-US" sz="2000" dirty="0"/>
              <a:t>로그 파일</a:t>
            </a:r>
          </a:p>
          <a:p>
            <a:pPr lvl="1"/>
            <a:r>
              <a:rPr lang="ko-KR" altLang="en-US" dirty="0"/>
              <a:t>오라클 서버 내부에서 오류가 발생할 경우 그 오류에 대한 정보나 메시지를 저장하는 파일</a:t>
            </a:r>
          </a:p>
          <a:p>
            <a:pPr lvl="1"/>
            <a:endParaRPr lang="ko-KR" altLang="en-US" sz="1700" dirty="0"/>
          </a:p>
          <a:p>
            <a:endParaRPr lang="ko-KR" altLang="en-US" sz="20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데이터베이스개론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임성채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9430B5-4925-4A83-BD7A-E385C7B96722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Verdana" pitchFamily="34" charset="0"/>
                <a:ea typeface="굴림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Verdana" pitchFamily="34" charset="0"/>
              <a:ea typeface="굴림" charset="-127"/>
              <a:cs typeface="+mn-cs"/>
            </a:endParaRPr>
          </a:p>
        </p:txBody>
      </p:sp>
      <p:sp>
        <p:nvSpPr>
          <p:cNvPr id="634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기타 물리적 구성요소</a:t>
            </a:r>
          </a:p>
        </p:txBody>
      </p:sp>
      <p:sp>
        <p:nvSpPr>
          <p:cNvPr id="634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굴림" pitchFamily="50" charset="-127"/>
              <a:cs typeface="+mn-cs"/>
            </a:endParaRPr>
          </a:p>
        </p:txBody>
      </p:sp>
      <p:sp>
        <p:nvSpPr>
          <p:cNvPr id="634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76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457200" y="1161199"/>
            <a:ext cx="8229600" cy="755633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다운로드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6F8494-DD0C-4869-A464-797161296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Times New Roman" pitchFamily="18" charset="0"/>
              <a:buNone/>
            </a:pPr>
            <a:fld id="{3791D99F-F193-4415-94CA-B2B147EC539A}" type="slidenum">
              <a:rPr lang="ko-KR" altLang="en-US" smtClean="0"/>
              <a:pPr>
                <a:buFont typeface="Times New Roman" pitchFamily="18" charset="0"/>
                <a:buNone/>
              </a:pPr>
              <a:t>6</a:t>
            </a:fld>
            <a:endParaRPr lang="ko-KR" altLang="en-US" dirty="0"/>
          </a:p>
        </p:txBody>
      </p:sp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Oracle Express Edition</a:t>
            </a:r>
            <a:endParaRPr lang="ko-KR" altLang="en-US" dirty="0">
              <a:ea typeface="굴림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CE2199-B59B-0007-D46F-972EB40DC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825" y="1628800"/>
            <a:ext cx="652683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8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611560" y="2060848"/>
            <a:ext cx="8229600" cy="1080120"/>
          </a:xfrm>
        </p:spPr>
        <p:txBody>
          <a:bodyPr/>
          <a:lstStyle/>
          <a:p>
            <a:r>
              <a:rPr lang="ko-KR" altLang="en-US" dirty="0"/>
              <a:t>오라클 </a:t>
            </a:r>
            <a:r>
              <a:rPr lang="en-US" altLang="ko-KR" dirty="0"/>
              <a:t>SQL </a:t>
            </a:r>
            <a:r>
              <a:rPr lang="ko-KR" altLang="en-US" dirty="0"/>
              <a:t>문을 공부한다 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/>
                </a:solidFill>
              </a:rPr>
              <a:t>데이터베이스개론 임성채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54ECEB-E70E-4140-95DB-8F17AF6AFF26}" type="slidenum">
              <a:rPr lang="en-US" altLang="ko-KR" smtClean="0">
                <a:solidFill>
                  <a:srgbClr val="464653"/>
                </a:solidFill>
              </a:rPr>
              <a:pPr>
                <a:defRPr/>
              </a:pPr>
              <a:t>60</a:t>
            </a:fld>
            <a:endParaRPr lang="en-US" altLang="ko-KR" dirty="0">
              <a:solidFill>
                <a:srgbClr val="464653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30259" y="260648"/>
            <a:ext cx="8229600" cy="590699"/>
          </a:xfrm>
        </p:spPr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문의 연습</a:t>
            </a:r>
          </a:p>
        </p:txBody>
      </p:sp>
      <p:sp>
        <p:nvSpPr>
          <p:cNvPr id="6" name="내용 개체 틀 1"/>
          <p:cNvSpPr txBox="1">
            <a:spLocks/>
          </p:cNvSpPr>
          <p:nvPr/>
        </p:nvSpPr>
        <p:spPr bwMode="auto">
          <a:xfrm>
            <a:off x="495300" y="3284984"/>
            <a:ext cx="8229600" cy="2162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latinLnBrk="1" hangingPunct="0"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Vrinda" panose="020B050204020402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latinLnBrk="1" hangingPunct="0"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latinLnBrk="1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62294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70372"/>
            <a:ext cx="8229600" cy="5361844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ko-KR" dirty="0"/>
              <a:t>SQL: Structured Query Language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dirty="0"/>
              <a:t>1974</a:t>
            </a:r>
            <a:r>
              <a:rPr lang="ko-KR" altLang="en-US" dirty="0"/>
              <a:t>년 </a:t>
            </a:r>
            <a:r>
              <a:rPr lang="en-US" altLang="ko-KR" dirty="0"/>
              <a:t>IBM</a:t>
            </a:r>
            <a:r>
              <a:rPr lang="ko-KR" altLang="en-US" dirty="0"/>
              <a:t>의 </a:t>
            </a:r>
            <a:r>
              <a:rPr lang="en-US" altLang="ko-KR" dirty="0"/>
              <a:t>System R project</a:t>
            </a:r>
            <a:r>
              <a:rPr lang="ko-KR" altLang="en-US" dirty="0"/>
              <a:t>에서 개발된  </a:t>
            </a:r>
            <a:r>
              <a:rPr lang="en-US" altLang="ko-KR" dirty="0"/>
              <a:t>Sequel</a:t>
            </a:r>
            <a:r>
              <a:rPr lang="ko-KR" altLang="en-US" dirty="0"/>
              <a:t>이란 언어에 기초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dirty="0"/>
              <a:t>표준 질의어로 채택되어  널리 쓰이는 관계형 질의언어</a:t>
            </a:r>
            <a:endParaRPr lang="en-US" altLang="ko-KR" dirty="0"/>
          </a:p>
          <a:p>
            <a:pPr lvl="1" eaLnBrk="1" hangingPunct="1">
              <a:lnSpc>
                <a:spcPct val="130000"/>
              </a:lnSpc>
            </a:pPr>
            <a:r>
              <a:rPr lang="en-US" altLang="ko-KR" sz="1600" dirty="0"/>
              <a:t>1986</a:t>
            </a:r>
            <a:r>
              <a:rPr lang="ko-KR" altLang="en-US" sz="1600" dirty="0"/>
              <a:t>년 </a:t>
            </a:r>
            <a:r>
              <a:rPr lang="en-US" altLang="ko-KR" sz="1600" dirty="0"/>
              <a:t>ANSI</a:t>
            </a:r>
            <a:r>
              <a:rPr lang="ko-KR" altLang="en-US" sz="1600" dirty="0"/>
              <a:t>와 </a:t>
            </a:r>
            <a:r>
              <a:rPr lang="en-US" altLang="ko-KR" sz="1600" dirty="0"/>
              <a:t>ISO</a:t>
            </a:r>
            <a:r>
              <a:rPr lang="ko-KR" altLang="en-US" sz="1600" dirty="0"/>
              <a:t>에서 표준 질의어로 채택</a:t>
            </a:r>
            <a:endParaRPr lang="en-US" altLang="ko-KR" sz="1600" dirty="0"/>
          </a:p>
          <a:p>
            <a:pPr lvl="1" eaLnBrk="1" hangingPunct="1">
              <a:lnSpc>
                <a:spcPct val="130000"/>
              </a:lnSpc>
            </a:pPr>
            <a:r>
              <a:rPr lang="en-US" altLang="ko-KR" sz="1600" dirty="0"/>
              <a:t>1992</a:t>
            </a:r>
            <a:r>
              <a:rPr lang="ko-KR" altLang="en-US" sz="1600" dirty="0"/>
              <a:t>년 </a:t>
            </a:r>
            <a:r>
              <a:rPr lang="en-US" altLang="ko-KR" sz="1600" dirty="0"/>
              <a:t>SQL2(SQL-92) </a:t>
            </a:r>
            <a:r>
              <a:rPr lang="ko-KR" altLang="en-US" sz="1600" dirty="0"/>
              <a:t>발표</a:t>
            </a:r>
            <a:endParaRPr lang="en-US" altLang="ko-KR" sz="1600" dirty="0"/>
          </a:p>
          <a:p>
            <a:pPr lvl="1" eaLnBrk="1" hangingPunct="1">
              <a:lnSpc>
                <a:spcPct val="130000"/>
              </a:lnSpc>
            </a:pPr>
            <a:r>
              <a:rPr lang="en-US" altLang="ko-KR" sz="1600" dirty="0"/>
              <a:t>2003</a:t>
            </a:r>
            <a:r>
              <a:rPr lang="ko-KR" altLang="en-US" sz="1600" dirty="0"/>
              <a:t>년 </a:t>
            </a:r>
            <a:r>
              <a:rPr lang="en-US" altLang="ko-KR" sz="1600" dirty="0"/>
              <a:t>SQL3</a:t>
            </a:r>
            <a:r>
              <a:rPr lang="ko-KR" altLang="en-US" sz="1600" dirty="0"/>
              <a:t>발표 </a:t>
            </a:r>
            <a:r>
              <a:rPr lang="en-US" altLang="ko-KR" sz="1600" dirty="0"/>
              <a:t>(</a:t>
            </a:r>
            <a:r>
              <a:rPr lang="ko-KR" altLang="en-US" sz="1600" dirty="0"/>
              <a:t>최신</a:t>
            </a:r>
            <a:r>
              <a:rPr lang="en-US" altLang="ko-KR" sz="1600" dirty="0"/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dirty="0"/>
              <a:t> 관계 대수나 관계 해석은 이론적 배경을 제공하나 상용으로 쓰이기에는 어렵고 적절치 않음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ko-KR" sz="1600" dirty="0"/>
              <a:t>SQL</a:t>
            </a:r>
            <a:r>
              <a:rPr lang="ko-KR" altLang="en-US" sz="1600" dirty="0"/>
              <a:t>은 자연어와 유사하고 상대적으로 </a:t>
            </a:r>
            <a:r>
              <a:rPr lang="ko-KR" altLang="en-US" sz="1600" dirty="0" err="1"/>
              <a:t>비절차적</a:t>
            </a:r>
            <a:r>
              <a:rPr lang="ko-KR" altLang="en-US" sz="1600" dirty="0"/>
              <a:t> 언어 특성이 있음</a:t>
            </a:r>
            <a:endParaRPr lang="en-US" altLang="ko-KR" sz="1600" dirty="0"/>
          </a:p>
          <a:p>
            <a:pPr lvl="1" eaLnBrk="1" hangingPunct="1">
              <a:lnSpc>
                <a:spcPct val="130000"/>
              </a:lnSpc>
            </a:pPr>
            <a:r>
              <a:rPr lang="ko-KR" altLang="en-US" sz="1600" dirty="0"/>
              <a:t>습득과 이용이 용이함</a:t>
            </a:r>
            <a:endParaRPr lang="en-US" altLang="ko-KR" sz="16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질의어와 </a:t>
            </a:r>
            <a:r>
              <a:rPr lang="en-US" altLang="ko-KR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3894248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ko-KR" dirty="0"/>
              <a:t>SQL</a:t>
            </a:r>
            <a:r>
              <a:rPr lang="ko-KR" altLang="en-US" dirty="0"/>
              <a:t>은 크게 </a:t>
            </a:r>
            <a:r>
              <a:rPr lang="en-US" altLang="ko-KR" dirty="0"/>
              <a:t>DDL</a:t>
            </a:r>
            <a:r>
              <a:rPr lang="ko-KR" altLang="en-US" dirty="0"/>
              <a:t>과 </a:t>
            </a:r>
            <a:r>
              <a:rPr lang="en-US" altLang="ko-KR" dirty="0"/>
              <a:t>DML</a:t>
            </a:r>
            <a:r>
              <a:rPr lang="ko-KR" altLang="en-US" dirty="0"/>
              <a:t>로 구성됨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dirty="0"/>
              <a:t>데이터 정의 언어 (</a:t>
            </a:r>
            <a:r>
              <a:rPr lang="en-US" altLang="ko-KR" dirty="0"/>
              <a:t>DDL: Data Definition Language)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1600" dirty="0"/>
              <a:t>데이터 저장 구조를 명시하는 언어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1600" dirty="0"/>
              <a:t>테이블 스키마의 정의, 수정, 삭제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dirty="0"/>
              <a:t>데이터 조작 언어 (</a:t>
            </a:r>
            <a:r>
              <a:rPr lang="en-US" altLang="ko-KR" dirty="0"/>
              <a:t>DML: Data Manipulation Language)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1600" dirty="0"/>
              <a:t>사용자가 데이터를 접근하고 조작할 수 있게 하는 언어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1600" dirty="0"/>
              <a:t>레코드의 검색</a:t>
            </a:r>
            <a:r>
              <a:rPr lang="en-US" altLang="ko-KR" sz="1600" dirty="0"/>
              <a:t>(search), </a:t>
            </a:r>
            <a:r>
              <a:rPr lang="ko-KR" altLang="en-US" sz="1600" dirty="0"/>
              <a:t>삽입(</a:t>
            </a:r>
            <a:r>
              <a:rPr lang="en-US" altLang="ko-KR" sz="1600" dirty="0"/>
              <a:t>insert), </a:t>
            </a:r>
            <a:r>
              <a:rPr lang="ko-KR" altLang="en-US" sz="1600" dirty="0"/>
              <a:t>삭제(</a:t>
            </a:r>
            <a:r>
              <a:rPr lang="en-US" altLang="ko-KR" sz="1600" dirty="0"/>
              <a:t>delete), </a:t>
            </a:r>
            <a:r>
              <a:rPr lang="ko-KR" altLang="en-US" sz="1600" dirty="0"/>
              <a:t>수정(</a:t>
            </a:r>
            <a:r>
              <a:rPr lang="en-US" altLang="ko-KR" sz="1600" dirty="0"/>
              <a:t>update)</a:t>
            </a:r>
            <a:endParaRPr lang="ko-KR" altLang="en-US" sz="16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SQL</a:t>
            </a:r>
            <a:r>
              <a:rPr lang="ko-KR" altLang="en-US"/>
              <a:t>의 구성</a:t>
            </a:r>
            <a:r>
              <a:rPr lang="en-US" altLang="ko-KR"/>
              <a:t>: DDL &amp; DML</a:t>
            </a:r>
          </a:p>
        </p:txBody>
      </p:sp>
    </p:spTree>
    <p:extLst>
      <p:ext uri="{BB962C8B-B14F-4D97-AF65-F5344CB8AC3E}">
        <p14:creationId xmlns:p14="http://schemas.microsoft.com/office/powerpoint/2010/main" val="38878533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560" y="1628800"/>
            <a:ext cx="8229600" cy="223074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dirty="0"/>
              <a:t>테이블 생성 </a:t>
            </a:r>
            <a:r>
              <a:rPr lang="en-US" altLang="ko-KR" dirty="0"/>
              <a:t>(create table)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dirty="0" err="1"/>
              <a:t>기본키</a:t>
            </a:r>
            <a:r>
              <a:rPr lang="en-US" altLang="ko-KR" dirty="0"/>
              <a:t>, </a:t>
            </a:r>
            <a:r>
              <a:rPr lang="ko-KR" altLang="en-US" dirty="0" err="1"/>
              <a:t>외래키</a:t>
            </a:r>
            <a:r>
              <a:rPr lang="ko-KR" altLang="en-US" dirty="0"/>
              <a:t> 설정</a:t>
            </a:r>
            <a:endParaRPr lang="en-US" altLang="ko-KR" dirty="0"/>
          </a:p>
          <a:p>
            <a:pPr eaLnBrk="1" hangingPunct="1">
              <a:lnSpc>
                <a:spcPct val="150000"/>
              </a:lnSpc>
            </a:pPr>
            <a:r>
              <a:rPr lang="ko-KR" altLang="en-US" dirty="0"/>
              <a:t>테이블 삭제 </a:t>
            </a:r>
            <a:r>
              <a:rPr lang="en-US" altLang="ko-KR" dirty="0"/>
              <a:t>(drop table)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dirty="0"/>
              <a:t>테이블 수정 </a:t>
            </a:r>
            <a:r>
              <a:rPr lang="en-US" altLang="ko-KR" dirty="0"/>
              <a:t>(alter table)</a:t>
            </a:r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정의 언어</a:t>
            </a:r>
          </a:p>
        </p:txBody>
      </p:sp>
    </p:spTree>
    <p:extLst>
      <p:ext uri="{BB962C8B-B14F-4D97-AF65-F5344CB8AC3E}">
        <p14:creationId xmlns:p14="http://schemas.microsoft.com/office/powerpoint/2010/main" val="40853038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z="2000" dirty="0"/>
              <a:t>종류</a:t>
            </a:r>
            <a:endParaRPr lang="en-US" altLang="ko-KR" sz="2000" dirty="0"/>
          </a:p>
          <a:p>
            <a:pPr lvl="1" eaLnBrk="1" hangingPunct="1"/>
            <a:r>
              <a:rPr lang="ko-KR" altLang="en-US" dirty="0"/>
              <a:t>테이블 생성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테이블 삭제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테이블 수정</a:t>
            </a:r>
            <a:endParaRPr lang="en-US" altLang="ko-KR" sz="1600" dirty="0"/>
          </a:p>
          <a:p>
            <a:pPr eaLnBrk="1" hangingPunct="1"/>
            <a:r>
              <a:rPr lang="ko-KR" altLang="en-US" sz="2000" dirty="0"/>
              <a:t>필드의 </a:t>
            </a:r>
            <a:r>
              <a:rPr lang="en-US" altLang="ko-KR" sz="2000" dirty="0"/>
              <a:t>Data type </a:t>
            </a:r>
            <a:r>
              <a:rPr lang="ko-KR" altLang="en-US" sz="2000" dirty="0"/>
              <a:t>종류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정의 언어</a:t>
            </a:r>
          </a:p>
        </p:txBody>
      </p:sp>
      <p:sp>
        <p:nvSpPr>
          <p:cNvPr id="1745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082416"/>
              </p:ext>
            </p:extLst>
          </p:nvPr>
        </p:nvGraphicFramePr>
        <p:xfrm>
          <a:off x="758030" y="2822873"/>
          <a:ext cx="7627937" cy="3414713"/>
        </p:xfrm>
        <a:graphic>
          <a:graphicData uri="http://schemas.openxmlformats.org/drawingml/2006/table">
            <a:tbl>
              <a:tblPr/>
              <a:tblGrid>
                <a:gridCol w="960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5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5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분류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표준 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SQL</a:t>
                      </a:r>
                      <a:endParaRPr 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오라클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설명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24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문자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char(n)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char(n)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길이가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굴림"/>
                        </a:rPr>
                        <a:t>n byte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인 고정길이 문자열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오라클의 경우 최대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굴림"/>
                        </a:rPr>
                        <a:t>2000byte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까지 지정 가능 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2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varchar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(n)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varchar2(n)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최대 길이가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굴림"/>
                        </a:rPr>
                        <a:t>n byte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인 가변길이 문자열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오라클의 경우 최대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굴림"/>
                        </a:rPr>
                        <a:t>4000byte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까지 지정 가능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57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숫자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int</a:t>
                      </a:r>
                      <a:endParaRPr 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int</a:t>
                      </a:r>
                      <a:endParaRPr 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정수형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float</a:t>
                      </a:r>
                      <a:endParaRPr 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float</a:t>
                      </a:r>
                      <a:endParaRPr 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부동 소수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24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날짜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시간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date</a:t>
                      </a:r>
                      <a:endParaRPr 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date</a:t>
                      </a:r>
                      <a:endParaRPr 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년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월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일을 갖는 날짜형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오라클의 경우 날짜의 기본 형식은 ‘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굴림"/>
                        </a:rPr>
                        <a:t>yy/mm/dd’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이다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32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time</a:t>
                      </a:r>
                      <a:endParaRPr 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timestamp</a:t>
                      </a:r>
                      <a:endParaRPr 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timestamp</a:t>
                      </a:r>
                      <a:endParaRPr 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년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월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일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시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분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초를 갖는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latin typeface="굴림"/>
                        </a:rPr>
                        <a:t>날짜시간형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6835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형식</a:t>
            </a: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algn="just" eaLnBrk="1" hangingPunct="1">
              <a:buFont typeface="Wingdings 3" pitchFamily="18" charset="2"/>
              <a:buNone/>
            </a:pPr>
            <a:r>
              <a:rPr lang="en-US" altLang="ko-KR" sz="1800" b="1" dirty="0"/>
              <a:t>		</a:t>
            </a:r>
          </a:p>
          <a:p>
            <a:pPr lvl="2" algn="just" eaLnBrk="1" hangingPunct="1"/>
            <a:endParaRPr lang="en-US" altLang="ko-KR" sz="1600" dirty="0"/>
          </a:p>
          <a:p>
            <a:pPr lvl="2" algn="just" eaLnBrk="1" hangingPunct="1"/>
            <a:r>
              <a:rPr lang="en-US" altLang="ko-KR" dirty="0"/>
              <a:t>&lt;</a:t>
            </a:r>
            <a:r>
              <a:rPr lang="ko-KR" altLang="en-US" dirty="0"/>
              <a:t>필드리스트</a:t>
            </a:r>
            <a:r>
              <a:rPr lang="en-US" altLang="ko-KR" dirty="0"/>
              <a:t>&gt;</a:t>
            </a:r>
            <a:r>
              <a:rPr lang="ko-KR" altLang="en-US" dirty="0"/>
              <a:t>는 ‘</a:t>
            </a:r>
            <a:r>
              <a:rPr lang="ko-KR" altLang="en-US" b="1" dirty="0" err="1"/>
              <a:t>필드명</a:t>
            </a:r>
            <a:r>
              <a:rPr lang="ko-KR" altLang="en-US" b="1" dirty="0"/>
              <a:t>  데이터타입</a:t>
            </a:r>
            <a:r>
              <a:rPr lang="ko-KR" altLang="en-US" dirty="0"/>
              <a:t>’</a:t>
            </a:r>
            <a:endParaRPr lang="en-US" altLang="ko-KR" dirty="0"/>
          </a:p>
          <a:p>
            <a:pPr lvl="2" algn="just" eaLnBrk="1" hangingPunct="1"/>
            <a:endParaRPr lang="en-US" altLang="ko-KR" sz="1600" dirty="0"/>
          </a:p>
          <a:p>
            <a:pPr algn="just" eaLnBrk="1" hangingPunct="1"/>
            <a:r>
              <a:rPr lang="en-US" altLang="ko-KR" sz="2000" dirty="0"/>
              <a:t>department </a:t>
            </a:r>
            <a:r>
              <a:rPr lang="ko-KR" altLang="en-US" sz="2000" dirty="0"/>
              <a:t>테이블을 생성하는 </a:t>
            </a:r>
            <a:r>
              <a:rPr lang="en-US" altLang="ko-KR" sz="2000" dirty="0"/>
              <a:t>SQL</a:t>
            </a:r>
            <a:r>
              <a:rPr lang="ko-KR" altLang="en-US" sz="2000" dirty="0"/>
              <a:t>문</a:t>
            </a:r>
          </a:p>
          <a:p>
            <a:pPr algn="just" eaLnBrk="1" hangingPunct="1"/>
            <a:endParaRPr lang="en-US" altLang="ko-KR" sz="2200" dirty="0"/>
          </a:p>
          <a:p>
            <a:pPr lvl="2" algn="just" eaLnBrk="1" hangingPunct="1"/>
            <a:endParaRPr lang="en-US" altLang="ko-KR" sz="1800" dirty="0"/>
          </a:p>
          <a:p>
            <a:pPr algn="just" eaLnBrk="1" hangingPunct="1"/>
            <a:endParaRPr lang="ko-KR" altLang="en-US" sz="2400" dirty="0"/>
          </a:p>
          <a:p>
            <a:pPr lvl="2" algn="just" eaLnBrk="1" hangingPunct="1"/>
            <a:endParaRPr lang="en-US" altLang="ko-KR" sz="1800" dirty="0">
              <a:latin typeface="굴림체" pitchFamily="49" charset="-127"/>
              <a:ea typeface="굴림체" pitchFamily="49" charset="-127"/>
            </a:endParaRPr>
          </a:p>
          <a:p>
            <a:pPr eaLnBrk="1" hangingPunct="1"/>
            <a:endParaRPr lang="en-US" altLang="ko-KR" sz="2000" i="1" dirty="0"/>
          </a:p>
          <a:p>
            <a:pPr lvl="2" eaLnBrk="1" hangingPunct="1"/>
            <a:r>
              <a:rPr lang="ko-KR" altLang="en-US" dirty="0"/>
              <a:t>키워드 </a:t>
            </a:r>
            <a:r>
              <a:rPr lang="en-US" altLang="ko-KR" b="1" dirty="0"/>
              <a:t>not null</a:t>
            </a:r>
            <a:r>
              <a:rPr lang="ko-KR" altLang="en-US" dirty="0"/>
              <a:t>은 해당 필드에 널을 허용하지 않는다는 것을 의미함</a:t>
            </a:r>
          </a:p>
          <a:p>
            <a:pPr lvl="2" eaLnBrk="1" hangingPunct="1"/>
            <a:endParaRPr lang="en-US" altLang="ko-KR" sz="1400" i="1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테이블 생성</a:t>
            </a:r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1065211" y="3139730"/>
            <a:ext cx="6970713" cy="181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질의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1)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create table department </a:t>
            </a:r>
          </a:p>
          <a:p>
            <a:pPr algn="just">
              <a:defRPr/>
            </a:pP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	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</a:t>
            </a:r>
          </a:p>
          <a:p>
            <a:pPr algn="just"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	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dept_id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varchar2(10) 	not null,</a:t>
            </a:r>
          </a:p>
          <a:p>
            <a:pPr algn="just"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	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dept_name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varchar2(14) 	not null,</a:t>
            </a:r>
          </a:p>
          <a:p>
            <a:pPr algn="just"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	office 	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varchar2(10)</a:t>
            </a:r>
          </a:p>
          <a:p>
            <a:pPr algn="just">
              <a:defRPr/>
            </a:pP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	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)</a:t>
            </a:r>
            <a:endParaRPr lang="ko-KR" altLang="en-US" sz="16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65211" y="1484784"/>
            <a:ext cx="7013575" cy="338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altLang="ko-KR" sz="1600" b="1" dirty="0"/>
              <a:t>create table </a:t>
            </a:r>
            <a:r>
              <a:rPr lang="en-US" altLang="ko-KR" sz="1600" dirty="0"/>
              <a:t>&lt;</a:t>
            </a:r>
            <a:r>
              <a:rPr lang="ko-KR" altLang="en-US" sz="1600" dirty="0"/>
              <a:t>테이블이름</a:t>
            </a:r>
            <a:r>
              <a:rPr lang="en-US" altLang="ko-KR" sz="1600" dirty="0"/>
              <a:t>&gt; (&lt;</a:t>
            </a:r>
            <a:r>
              <a:rPr lang="ko-KR" altLang="en-US" sz="1600" dirty="0"/>
              <a:t>필드리스트</a:t>
            </a:r>
            <a:r>
              <a:rPr lang="en-US" altLang="ko-KR" sz="1600" dirty="0"/>
              <a:t>&gt;)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182132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170372"/>
            <a:ext cx="8229600" cy="5361844"/>
          </a:xfrm>
        </p:spPr>
        <p:txBody>
          <a:bodyPr/>
          <a:lstStyle/>
          <a:p>
            <a:r>
              <a:rPr lang="ko-KR" altLang="en-US" dirty="0"/>
              <a:t>테이블을 생성할 </a:t>
            </a:r>
            <a:r>
              <a:rPr lang="ko-KR" altLang="en-US" dirty="0" err="1"/>
              <a:t>기본키</a:t>
            </a:r>
            <a:r>
              <a:rPr lang="ko-KR" altLang="en-US" dirty="0"/>
              <a:t> 역할을 하는 필드를 지정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lvl="2"/>
            <a:r>
              <a:rPr lang="en-US" altLang="ko-KR" sz="1600" dirty="0" err="1"/>
              <a:t>pk_department</a:t>
            </a:r>
            <a:r>
              <a:rPr lang="en-US" altLang="ko-KR" sz="1600" dirty="0"/>
              <a:t>:</a:t>
            </a:r>
            <a:r>
              <a:rPr lang="ko-KR" altLang="en-US" sz="1600" dirty="0"/>
              <a:t>  제약식의 이름</a:t>
            </a:r>
          </a:p>
          <a:p>
            <a:pPr lvl="2"/>
            <a:endParaRPr lang="ko-KR" altLang="en-US" sz="16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기본키</a:t>
            </a:r>
            <a:r>
              <a:rPr lang="en-US" altLang="ko-KR" dirty="0"/>
              <a:t>, </a:t>
            </a:r>
            <a:r>
              <a:rPr lang="ko-KR" altLang="en-US" dirty="0" err="1"/>
              <a:t>외래키</a:t>
            </a:r>
            <a:r>
              <a:rPr lang="ko-KR" altLang="en-US" dirty="0"/>
              <a:t> 설정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18165" y="1844824"/>
            <a:ext cx="6961188" cy="2062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질의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2)</a:t>
            </a:r>
            <a:endParaRPr lang="ko-KR" altLang="en-US" sz="1600" dirty="0">
              <a:solidFill>
                <a:srgbClr val="C00000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create table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department </a:t>
            </a:r>
          </a:p>
          <a:p>
            <a:pPr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(</a:t>
            </a:r>
          </a:p>
          <a:p>
            <a:pPr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	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dept_id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varchar2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(10) ,</a:t>
            </a:r>
          </a:p>
          <a:p>
            <a:pPr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	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dept_name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varchar2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(20) 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not null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,</a:t>
            </a:r>
          </a:p>
          <a:p>
            <a:pPr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	office 	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varchar2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(20),</a:t>
            </a: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	constraint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pk_department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primary key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dept_id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)</a:t>
            </a:r>
          </a:p>
        </p:txBody>
      </p:sp>
    </p:spTree>
    <p:extLst>
      <p:ext uri="{BB962C8B-B14F-4D97-AF65-F5344CB8AC3E}">
        <p14:creationId xmlns:p14="http://schemas.microsoft.com/office/powerpoint/2010/main" val="5292737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170372"/>
            <a:ext cx="8229600" cy="5361844"/>
          </a:xfrm>
        </p:spPr>
        <p:txBody>
          <a:bodyPr/>
          <a:lstStyle/>
          <a:p>
            <a:r>
              <a:rPr lang="en-US" altLang="ko-KR" dirty="0"/>
              <a:t>not null</a:t>
            </a:r>
            <a:r>
              <a:rPr lang="ko-KR" altLang="en-US" dirty="0"/>
              <a:t>과 기본키를 지정한 </a:t>
            </a:r>
            <a:r>
              <a:rPr lang="en-US" altLang="ko-KR" dirty="0"/>
              <a:t>student </a:t>
            </a:r>
            <a:r>
              <a:rPr lang="ko-KR" altLang="en-US" dirty="0"/>
              <a:t>테이블 생성 예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테이블 생성</a:t>
            </a:r>
            <a:r>
              <a:rPr lang="en-US" altLang="ko-KR" dirty="0">
                <a:latin typeface="+mn-ea"/>
                <a:ea typeface="+mn-ea"/>
              </a:rPr>
              <a:t>(student table)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66788" y="1966913"/>
            <a:ext cx="6986587" cy="2800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질의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3)</a:t>
            </a:r>
            <a:endParaRPr lang="ko-KR" altLang="en-US" sz="1600" dirty="0">
              <a:solidFill>
                <a:srgbClr val="C00000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create table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student </a:t>
            </a:r>
          </a:p>
          <a:p>
            <a:pPr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(</a:t>
            </a:r>
          </a:p>
          <a:p>
            <a:pPr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	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stu_id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varchar2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(10),</a:t>
            </a:r>
          </a:p>
          <a:p>
            <a:pPr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	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resident_id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varchar2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(14) 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not null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,</a:t>
            </a:r>
          </a:p>
          <a:p>
            <a:pPr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	name 	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varchar2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(10) 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not null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,</a:t>
            </a:r>
          </a:p>
          <a:p>
            <a:pPr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	year 		</a:t>
            </a:r>
            <a:r>
              <a:rPr lang="en-US" altLang="ko-KR" sz="1600" b="1" dirty="0" err="1">
                <a:solidFill>
                  <a:srgbClr val="002060"/>
                </a:solidFill>
                <a:latin typeface="+mn-ea"/>
              </a:rPr>
              <a:t>int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,</a:t>
            </a:r>
          </a:p>
          <a:p>
            <a:pPr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	address 	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varchar2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(10),</a:t>
            </a:r>
          </a:p>
          <a:p>
            <a:pPr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	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dept_id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varchar2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(10),</a:t>
            </a: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	constraint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pk_student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primary key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stu_id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)</a:t>
            </a:r>
          </a:p>
        </p:txBody>
      </p:sp>
    </p:spTree>
    <p:extLst>
      <p:ext uri="{BB962C8B-B14F-4D97-AF65-F5344CB8AC3E}">
        <p14:creationId xmlns:p14="http://schemas.microsoft.com/office/powerpoint/2010/main" val="20414196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외래키까지 포함된 </a:t>
            </a:r>
            <a:r>
              <a:rPr lang="en-US" altLang="ko-KR" dirty="0"/>
              <a:t>student </a:t>
            </a:r>
            <a:r>
              <a:rPr lang="ko-KR" altLang="en-US" dirty="0"/>
              <a:t>테이블 생성 예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</a:rPr>
              <a:t>테이블 생성</a:t>
            </a:r>
            <a:r>
              <a:rPr lang="en-US" altLang="ko-KR" dirty="0">
                <a:latin typeface="+mn-ea"/>
              </a:rPr>
              <a:t>(student table)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43718" y="1891588"/>
            <a:ext cx="8056562" cy="3539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질의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3)</a:t>
            </a:r>
            <a:endParaRPr lang="ko-KR" altLang="en-US" sz="1600" dirty="0">
              <a:solidFill>
                <a:srgbClr val="C00000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create table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student </a:t>
            </a:r>
          </a:p>
          <a:p>
            <a:pPr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(</a:t>
            </a:r>
          </a:p>
          <a:p>
            <a:pPr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	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stu_id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varchar2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(10),</a:t>
            </a:r>
          </a:p>
          <a:p>
            <a:pPr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	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resident_id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varchar2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(14) 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not null 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,</a:t>
            </a:r>
          </a:p>
          <a:p>
            <a:pPr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	name 	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varchar2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(10) 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not null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,</a:t>
            </a:r>
          </a:p>
          <a:p>
            <a:pPr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	year 		</a:t>
            </a:r>
            <a:r>
              <a:rPr lang="en-US" altLang="ko-KR" sz="1600" b="1" dirty="0" err="1">
                <a:solidFill>
                  <a:srgbClr val="002060"/>
                </a:solidFill>
                <a:latin typeface="+mn-ea"/>
              </a:rPr>
              <a:t>int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,</a:t>
            </a:r>
          </a:p>
          <a:p>
            <a:pPr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	address 	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varchar2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(10),</a:t>
            </a:r>
          </a:p>
          <a:p>
            <a:pPr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	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dept_id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varcahr2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(10),</a:t>
            </a: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	constraint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pk_student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primary key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stu_id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),</a:t>
            </a: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맑은 고딕" pitchFamily="50" charset="-127"/>
              </a:rPr>
              <a:t>		constraint</a:t>
            </a:r>
            <a:r>
              <a:rPr lang="en-US" altLang="ko-KR" sz="1600" dirty="0">
                <a:solidFill>
                  <a:srgbClr val="002060"/>
                </a:solidFill>
                <a:latin typeface="맑은 고딕" pitchFamily="50" charset="-127"/>
              </a:rPr>
              <a:t> </a:t>
            </a:r>
            <a:r>
              <a:rPr lang="en-US" altLang="ko-KR" sz="1600" dirty="0" err="1">
                <a:solidFill>
                  <a:srgbClr val="002060"/>
                </a:solidFill>
                <a:latin typeface="맑은 고딕" pitchFamily="50" charset="-127"/>
              </a:rPr>
              <a:t>fk_student</a:t>
            </a:r>
            <a:r>
              <a:rPr lang="en-US" altLang="ko-KR" sz="1600" dirty="0">
                <a:solidFill>
                  <a:srgbClr val="002060"/>
                </a:solidFill>
                <a:latin typeface="맑은 고딕" pitchFamily="50" charset="-127"/>
              </a:rPr>
              <a:t> 	</a:t>
            </a:r>
            <a:r>
              <a:rPr lang="en-US" altLang="ko-KR" sz="1600" b="1" dirty="0">
                <a:solidFill>
                  <a:srgbClr val="002060"/>
                </a:solidFill>
                <a:latin typeface="맑은 고딕" pitchFamily="50" charset="-127"/>
              </a:rPr>
              <a:t>foreign key</a:t>
            </a:r>
            <a:r>
              <a:rPr lang="en-US" altLang="ko-KR" sz="1600" dirty="0">
                <a:solidFill>
                  <a:srgbClr val="002060"/>
                </a:solidFill>
                <a:latin typeface="맑은 고딕" pitchFamily="50" charset="-127"/>
              </a:rPr>
              <a:t>(</a:t>
            </a:r>
            <a:r>
              <a:rPr lang="en-US" altLang="ko-KR" sz="1600" dirty="0" err="1">
                <a:solidFill>
                  <a:srgbClr val="002060"/>
                </a:solidFill>
                <a:latin typeface="맑은 고딕" pitchFamily="50" charset="-127"/>
              </a:rPr>
              <a:t>dept_id</a:t>
            </a:r>
            <a:r>
              <a:rPr lang="en-US" altLang="ko-KR" sz="1600" dirty="0">
                <a:solidFill>
                  <a:srgbClr val="002060"/>
                </a:solidFill>
                <a:latin typeface="맑은 고딕" pitchFamily="50" charset="-127"/>
              </a:rPr>
              <a:t>) </a:t>
            </a:r>
            <a:r>
              <a:rPr lang="en-US" altLang="ko-KR" sz="1600" b="1" dirty="0">
                <a:solidFill>
                  <a:srgbClr val="002060"/>
                </a:solidFill>
                <a:latin typeface="맑은 고딕" pitchFamily="50" charset="-127"/>
              </a:rPr>
              <a:t>references</a:t>
            </a:r>
            <a:r>
              <a:rPr lang="en-US" altLang="ko-KR" sz="1600" dirty="0">
                <a:solidFill>
                  <a:srgbClr val="002060"/>
                </a:solidFill>
                <a:latin typeface="맑은 고딕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solidFill>
                  <a:srgbClr val="002060"/>
                </a:solidFill>
                <a:latin typeface="맑은 고딕" pitchFamily="50" charset="-127"/>
              </a:rPr>
              <a:t>					department(</a:t>
            </a:r>
            <a:r>
              <a:rPr lang="en-US" altLang="ko-KR" sz="1600" dirty="0" err="1">
                <a:solidFill>
                  <a:srgbClr val="002060"/>
                </a:solidFill>
                <a:latin typeface="맑은 고딕" pitchFamily="50" charset="-127"/>
              </a:rPr>
              <a:t>dept_id</a:t>
            </a:r>
            <a:r>
              <a:rPr lang="en-US" altLang="ko-KR" sz="1600" dirty="0">
                <a:solidFill>
                  <a:srgbClr val="002060"/>
                </a:solidFill>
                <a:latin typeface="맑은 고딕" pitchFamily="50" charset="-127"/>
              </a:rPr>
              <a:t>)</a:t>
            </a:r>
          </a:p>
          <a:p>
            <a:pPr>
              <a:defRPr/>
            </a:pPr>
            <a:endParaRPr lang="en-US" altLang="ko-KR" sz="1600" dirty="0">
              <a:solidFill>
                <a:srgbClr val="002060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)</a:t>
            </a:r>
          </a:p>
        </p:txBody>
      </p:sp>
    </p:spTree>
    <p:extLst>
      <p:ext uri="{BB962C8B-B14F-4D97-AF65-F5344CB8AC3E}">
        <p14:creationId xmlns:p14="http://schemas.microsoft.com/office/powerpoint/2010/main" val="6206095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professor </a:t>
            </a:r>
            <a:r>
              <a:rPr lang="ko-KR" altLang="en-US" dirty="0"/>
              <a:t>테이블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생성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43718" y="1973844"/>
            <a:ext cx="8056562" cy="32940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질의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5)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create table professor </a:t>
            </a:r>
          </a:p>
          <a:p>
            <a:pPr algn="just">
              <a:defRPr/>
            </a:pP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	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</a:t>
            </a:r>
          </a:p>
          <a:p>
            <a:pPr algn="just"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	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prof_id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varchar2(10) ,</a:t>
            </a:r>
          </a:p>
          <a:p>
            <a:pPr algn="just"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	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resident_id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varchar2(14) 	not null,</a:t>
            </a:r>
          </a:p>
          <a:p>
            <a:pPr algn="just"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	name 	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varchar2(10) 	not null,</a:t>
            </a:r>
          </a:p>
          <a:p>
            <a:pPr algn="just"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	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dept_id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varchar2(10),</a:t>
            </a:r>
          </a:p>
          <a:p>
            <a:pPr algn="just"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	position 	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varchar2(10),</a:t>
            </a:r>
          </a:p>
          <a:p>
            <a:pPr algn="just"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	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year_emp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</a:t>
            </a:r>
            <a:r>
              <a:rPr lang="en-US" altLang="ko-KR" sz="1600" b="1" dirty="0" err="1">
                <a:solidFill>
                  <a:srgbClr val="002060"/>
                </a:solidFill>
                <a:latin typeface="+mn-ea"/>
              </a:rPr>
              <a:t>int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,</a:t>
            </a:r>
          </a:p>
          <a:p>
            <a:pPr algn="just"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	constraint 	</a:t>
            </a:r>
            <a:r>
              <a:rPr lang="en-US" altLang="ko-KR" sz="1600" b="1" dirty="0" err="1">
                <a:solidFill>
                  <a:srgbClr val="002060"/>
                </a:solidFill>
                <a:latin typeface="+mn-ea"/>
              </a:rPr>
              <a:t>pk_professor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 	primary key(</a:t>
            </a:r>
            <a:r>
              <a:rPr lang="en-US" altLang="ko-KR" sz="1600" b="1" dirty="0" err="1">
                <a:solidFill>
                  <a:srgbClr val="002060"/>
                </a:solidFill>
                <a:latin typeface="+mn-ea"/>
              </a:rPr>
              <a:t>prof_id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),</a:t>
            </a:r>
          </a:p>
          <a:p>
            <a:pPr algn="just"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	constraint 	</a:t>
            </a:r>
            <a:r>
              <a:rPr lang="en-US" altLang="ko-KR" sz="1600" b="1" dirty="0" err="1">
                <a:solidFill>
                  <a:srgbClr val="002060"/>
                </a:solidFill>
                <a:latin typeface="+mn-ea"/>
              </a:rPr>
              <a:t>fk_professor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 	foreign key(</a:t>
            </a:r>
            <a:r>
              <a:rPr lang="en-US" altLang="ko-KR" sz="1600" b="1" dirty="0" err="1">
                <a:solidFill>
                  <a:srgbClr val="002060"/>
                </a:solidFill>
                <a:latin typeface="+mn-ea"/>
              </a:rPr>
              <a:t>dept_id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) </a:t>
            </a:r>
          </a:p>
          <a:p>
            <a:pPr algn="just"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			references 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department(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dept_id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algn="just">
              <a:defRPr/>
            </a:pP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	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027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495300" y="1196752"/>
            <a:ext cx="8229600" cy="755633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설치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/>
              <a:t>Administrator(</a:t>
            </a:r>
            <a:r>
              <a:rPr lang="ko-KR" altLang="en-US" dirty="0" err="1"/>
              <a:t>윈도우즈</a:t>
            </a:r>
            <a:r>
              <a:rPr lang="ko-KR" altLang="en-US" dirty="0"/>
              <a:t> 계정</a:t>
            </a:r>
            <a:r>
              <a:rPr lang="en-US" altLang="ko-KR" dirty="0"/>
              <a:t>) </a:t>
            </a:r>
            <a:r>
              <a:rPr lang="ko-KR" altLang="en-US" dirty="0"/>
              <a:t>권한이 있는 계정으로 로그인 후 다운로드 실행</a:t>
            </a:r>
            <a:endParaRPr lang="en-US" altLang="ko-KR" dirty="0"/>
          </a:p>
          <a:p>
            <a:pPr lvl="1"/>
            <a:r>
              <a:rPr lang="en-US" altLang="ko-KR" dirty="0"/>
              <a:t>Zip </a:t>
            </a:r>
            <a:r>
              <a:rPr lang="ko-KR" altLang="en-US" dirty="0"/>
              <a:t>파일을 압축 해제하고 </a:t>
            </a:r>
            <a:r>
              <a:rPr lang="en-US" altLang="ko-KR" dirty="0"/>
              <a:t>database/setup.exe</a:t>
            </a:r>
            <a:r>
              <a:rPr lang="ko-KR" altLang="en-US" dirty="0"/>
              <a:t> 파일을 실행</a:t>
            </a:r>
            <a:endParaRPr lang="en-US" altLang="ko-KR" dirty="0"/>
          </a:p>
          <a:p>
            <a:pPr lvl="1"/>
            <a:r>
              <a:rPr lang="ko-KR" altLang="en-US" dirty="0"/>
              <a:t>설치 폴더 지정</a:t>
            </a:r>
            <a:endParaRPr lang="en-US" altLang="ko-KR" dirty="0"/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ko-KR" altLang="en-US" dirty="0">
              <a:latin typeface="+mn-ea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6F8494-DD0C-4869-A464-797161296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Times New Roman" pitchFamily="18" charset="0"/>
              <a:buNone/>
            </a:pPr>
            <a:fld id="{3791D99F-F193-4415-94CA-B2B147EC539A}" type="slidenum">
              <a:rPr lang="ko-KR" altLang="en-US" smtClean="0"/>
              <a:pPr>
                <a:buFont typeface="Times New Roman" pitchFamily="18" charset="0"/>
                <a:buNone/>
              </a:pPr>
              <a:t>7</a:t>
            </a:fld>
            <a:endParaRPr lang="ko-KR" altLang="en-US" dirty="0"/>
          </a:p>
        </p:txBody>
      </p:sp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Oracle Express Edition</a:t>
            </a:r>
            <a:endParaRPr lang="ko-KR" altLang="en-US" dirty="0">
              <a:ea typeface="굴림" charset="-127"/>
            </a:endParaRPr>
          </a:p>
        </p:txBody>
      </p:sp>
      <p:pic>
        <p:nvPicPr>
          <p:cNvPr id="7" name="Picture 2" descr="This is the welcome screen of the installer.">
            <a:extLst>
              <a:ext uri="{FF2B5EF4-FFF2-40B4-BE49-F238E27FC236}">
                <a16:creationId xmlns:a16="http://schemas.microsoft.com/office/drawing/2014/main" id="{2C056D32-A6C6-A893-34F7-4770F1B60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6"/>
            <a:ext cx="3799880" cy="288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lick the change button to navigate and select a destination folder of your choice to install Oracle Database Express Edition.">
            <a:extLst>
              <a:ext uri="{FF2B5EF4-FFF2-40B4-BE49-F238E27FC236}">
                <a16:creationId xmlns:a16="http://schemas.microsoft.com/office/drawing/2014/main" id="{B58C42CF-1DF0-2B16-9BBB-94EEF013C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057" y="2852936"/>
            <a:ext cx="3799881" cy="288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1402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course </a:t>
            </a:r>
            <a:r>
              <a:rPr lang="ko-KR" altLang="en-US" dirty="0"/>
              <a:t>테이블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생성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50888" y="1828800"/>
            <a:ext cx="8056562" cy="2062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질의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6)</a:t>
            </a:r>
          </a:p>
          <a:p>
            <a:pPr algn="just">
              <a:defRPr/>
            </a:pP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create table course </a:t>
            </a:r>
          </a:p>
          <a:p>
            <a:pPr algn="just">
              <a:defRPr/>
            </a:pP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	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</a:t>
            </a:r>
          </a:p>
          <a:p>
            <a:pPr algn="just"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	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course_id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varchar2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(10)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 ,</a:t>
            </a:r>
          </a:p>
          <a:p>
            <a:pPr algn="just"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	title 	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varchar2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(14)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 	not null,</a:t>
            </a:r>
          </a:p>
          <a:p>
            <a:pPr algn="just"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	credit 		</a:t>
            </a:r>
            <a:r>
              <a:rPr lang="en-US" altLang="ko-KR" sz="1600" b="1" dirty="0" err="1">
                <a:solidFill>
                  <a:srgbClr val="002060"/>
                </a:solidFill>
                <a:latin typeface="+mn-ea"/>
              </a:rPr>
              <a:t>int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,</a:t>
            </a:r>
          </a:p>
          <a:p>
            <a:pPr algn="just"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	constraint 	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pk_course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primary key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course_id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algn="just">
              <a:defRPr/>
            </a:pP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	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)</a:t>
            </a:r>
          </a:p>
        </p:txBody>
      </p:sp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5379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테이블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생성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99774" y="1636445"/>
            <a:ext cx="8056562" cy="4278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질의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7)</a:t>
            </a:r>
          </a:p>
          <a:p>
            <a:pPr algn="just"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create table class </a:t>
            </a:r>
          </a:p>
          <a:p>
            <a:pPr algn="just">
              <a:defRPr/>
            </a:pP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	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</a:t>
            </a:r>
          </a:p>
          <a:p>
            <a:pPr algn="just"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	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class_id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varchar2(10) ,</a:t>
            </a:r>
          </a:p>
          <a:p>
            <a:pPr algn="just"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	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course_id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varchar2(10),</a:t>
            </a:r>
          </a:p>
          <a:p>
            <a:pPr algn="just"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	year 		</a:t>
            </a:r>
            <a:r>
              <a:rPr lang="en-US" altLang="ko-KR" sz="1600" b="1" dirty="0" err="1">
                <a:solidFill>
                  <a:srgbClr val="002060"/>
                </a:solidFill>
                <a:latin typeface="+mn-ea"/>
              </a:rPr>
              <a:t>int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,</a:t>
            </a:r>
          </a:p>
          <a:p>
            <a:pPr algn="just"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	semester 		</a:t>
            </a:r>
            <a:r>
              <a:rPr lang="en-US" altLang="ko-KR" sz="1600" b="1" dirty="0" err="1">
                <a:solidFill>
                  <a:srgbClr val="002060"/>
                </a:solidFill>
                <a:latin typeface="+mn-ea"/>
              </a:rPr>
              <a:t>int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,</a:t>
            </a:r>
          </a:p>
          <a:p>
            <a:pPr algn="just"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	division 	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char(1),</a:t>
            </a:r>
          </a:p>
          <a:p>
            <a:pPr algn="just"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	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prof_id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varchar2(10),</a:t>
            </a:r>
          </a:p>
          <a:p>
            <a:pPr algn="just"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	classroom 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varchar2(9),</a:t>
            </a:r>
          </a:p>
          <a:p>
            <a:pPr algn="just"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	enroll 		</a:t>
            </a:r>
            <a:r>
              <a:rPr lang="en-US" altLang="ko-KR" sz="1600" b="1" dirty="0" err="1">
                <a:solidFill>
                  <a:srgbClr val="002060"/>
                </a:solidFill>
                <a:latin typeface="+mn-ea"/>
              </a:rPr>
              <a:t>int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,</a:t>
            </a:r>
          </a:p>
          <a:p>
            <a:pPr algn="just"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	constraint 	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pk_class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 		primary key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class_id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),</a:t>
            </a:r>
          </a:p>
          <a:p>
            <a:pPr algn="just"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	constraint 	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fk_class1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	foreign key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course_id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)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 </a:t>
            </a:r>
          </a:p>
          <a:p>
            <a:pPr algn="just"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			references  	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course(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course_id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),</a:t>
            </a:r>
          </a:p>
          <a:p>
            <a:pPr algn="just"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	constraint 	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fk_class2 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	foreign key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prof_id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) </a:t>
            </a: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			references 	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professor(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prof_id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algn="just">
              <a:defRPr/>
            </a:pP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	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)</a:t>
            </a:r>
          </a:p>
        </p:txBody>
      </p:sp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3122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takes </a:t>
            </a:r>
            <a:r>
              <a:rPr lang="ko-KR" altLang="en-US" dirty="0"/>
              <a:t>테이블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생성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69913" y="1820863"/>
            <a:ext cx="8393112" cy="304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질의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8)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create table takes </a:t>
            </a:r>
          </a:p>
          <a:p>
            <a:pPr algn="just">
              <a:defRPr/>
            </a:pP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	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</a:t>
            </a:r>
          </a:p>
          <a:p>
            <a:pPr algn="just"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	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stu_id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varchar2(10) ,</a:t>
            </a:r>
          </a:p>
          <a:p>
            <a:pPr algn="just"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	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class_id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varchar2(10),</a:t>
            </a:r>
          </a:p>
          <a:p>
            <a:pPr algn="just">
              <a:defRPr/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		grade 	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char(5),</a:t>
            </a:r>
          </a:p>
          <a:p>
            <a:pPr algn="just"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	constraint 	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pk_takes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	primary key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stu_id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class_id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),</a:t>
            </a:r>
          </a:p>
          <a:p>
            <a:pPr algn="just"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	constraint 	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fk_takes1 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foreign key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stu_id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) </a:t>
            </a:r>
          </a:p>
          <a:p>
            <a:pPr algn="just"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			references 	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student(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stu_id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),</a:t>
            </a:r>
          </a:p>
          <a:p>
            <a:pPr algn="just"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	constraint 	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fk_takes2 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	foreign key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class_id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) </a:t>
            </a:r>
          </a:p>
          <a:p>
            <a:pPr algn="just"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			references 	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class(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class_id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algn="just">
              <a:defRPr/>
            </a:pP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	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)</a:t>
            </a:r>
          </a:p>
        </p:txBody>
      </p: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245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09587"/>
            <a:ext cx="8147248" cy="5361844"/>
          </a:xfrm>
        </p:spPr>
        <p:txBody>
          <a:bodyPr/>
          <a:lstStyle/>
          <a:p>
            <a:r>
              <a:rPr lang="ko-KR" altLang="en-US" dirty="0" err="1">
                <a:latin typeface="+mn-ea"/>
              </a:rPr>
              <a:t>기본키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테이블에는 한 개의 기본키 생성 가능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기본키 생성이 필수는 아님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r>
              <a:rPr lang="ko-KR" altLang="en-US" dirty="0">
                <a:latin typeface="+mn-ea"/>
              </a:rPr>
              <a:t>기본키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하나 혹은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 이상의 필드에 대해 생성 가능  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보통 하나의 필드로 기본키 생성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기본키 생성에 따른 제약</a:t>
            </a:r>
            <a:r>
              <a:rPr lang="en-US" altLang="ko-KR" dirty="0">
                <a:latin typeface="+mn-ea"/>
              </a:rPr>
              <a:t>(constraint)</a:t>
            </a:r>
            <a:r>
              <a:rPr lang="ko-KR" altLang="en-US" dirty="0">
                <a:latin typeface="+mn-ea"/>
              </a:rPr>
              <a:t> 사항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기본키 값은 반드시 서로 달라야 함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unique</a:t>
            </a:r>
            <a:r>
              <a:rPr lang="ko-KR" altLang="en-US" dirty="0">
                <a:latin typeface="+mn-ea"/>
              </a:rPr>
              <a:t>해야 함</a:t>
            </a:r>
            <a:r>
              <a:rPr lang="en-US" altLang="ko-KR" dirty="0">
                <a:latin typeface="+mn-ea"/>
              </a:rPr>
              <a:t>) </a:t>
            </a:r>
          </a:p>
          <a:p>
            <a:pPr lvl="1"/>
            <a:r>
              <a:rPr lang="ko-KR" altLang="en-US" dirty="0">
                <a:latin typeface="+mn-ea"/>
              </a:rPr>
              <a:t>따라서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기본키 값으로 각 레코드를 유일하게 식별할 수 있음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주민번호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주민번호가 같은 사람을 존재할 수 없음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데이터 무결성과 연관을 가짐 있음</a:t>
            </a:r>
            <a:endParaRPr lang="en-US" altLang="ko-KR" dirty="0">
              <a:latin typeface="+mn-ea"/>
            </a:endParaRPr>
          </a:p>
          <a:p>
            <a:pPr lvl="1" eaLnBrk="1" hangingPunct="1"/>
            <a:endParaRPr lang="ko-KR" altLang="en-US" dirty="0">
              <a:latin typeface="+mn-ea"/>
            </a:endParaRPr>
          </a:p>
          <a:p>
            <a:pPr eaLnBrk="1" hangingPunct="1"/>
            <a:endParaRPr lang="ko-KR" altLang="en-US" sz="2000" dirty="0">
              <a:latin typeface="+mn-ea"/>
            </a:endParaRPr>
          </a:p>
          <a:p>
            <a:pPr eaLnBrk="1" hangingPunct="1">
              <a:buFont typeface="Wingdings 3" pitchFamily="18" charset="2"/>
              <a:buNone/>
            </a:pPr>
            <a:endParaRPr lang="en-US" altLang="ko-KR" sz="2000" dirty="0">
              <a:latin typeface="+mn-ea"/>
            </a:endParaRPr>
          </a:p>
          <a:p>
            <a:pPr algn="just" eaLnBrk="1" hangingPunct="1">
              <a:buFont typeface="Wingdings 3" pitchFamily="18" charset="2"/>
              <a:buNone/>
            </a:pPr>
            <a:r>
              <a:rPr lang="en-US" altLang="ko-KR" sz="1800" b="1" dirty="0">
                <a:latin typeface="+mn-ea"/>
              </a:rPr>
              <a:t>		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기본키</a:t>
            </a:r>
            <a:r>
              <a:rPr lang="en-US" altLang="ko-KR" dirty="0"/>
              <a:t>, </a:t>
            </a:r>
            <a:r>
              <a:rPr lang="ko-KR" altLang="en-US" dirty="0" err="1"/>
              <a:t>외래키</a:t>
            </a:r>
            <a:r>
              <a:rPr lang="ko-KR" altLang="en-US" dirty="0"/>
              <a:t> 관련 사항 </a:t>
            </a:r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1175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198" y="692696"/>
            <a:ext cx="8229601" cy="5222062"/>
          </a:xfrm>
        </p:spPr>
        <p:txBody>
          <a:bodyPr/>
          <a:lstStyle/>
          <a:p>
            <a:pPr marL="274638" lvl="1" indent="0">
              <a:buNone/>
            </a:pPr>
            <a:endParaRPr lang="en-US" altLang="ko-KR" dirty="0">
              <a:latin typeface="+mn-ea"/>
            </a:endParaRPr>
          </a:p>
          <a:p>
            <a:pPr eaLnBrk="1" hangingPunct="1"/>
            <a:r>
              <a:rPr lang="ko-KR" altLang="en-US" dirty="0" err="1">
                <a:latin typeface="+mn-ea"/>
              </a:rPr>
              <a:t>외래키</a:t>
            </a:r>
            <a:endParaRPr lang="en-US" altLang="ko-KR" dirty="0">
              <a:latin typeface="+mn-ea"/>
            </a:endParaRPr>
          </a:p>
          <a:p>
            <a:pPr lvl="1" eaLnBrk="1" hangingPunct="1"/>
            <a:r>
              <a:rPr lang="ko-KR" altLang="en-US" dirty="0">
                <a:latin typeface="+mn-ea"/>
              </a:rPr>
              <a:t>두 개의 서로 다른 테이블 사이에 존재하는 의미성을 표현하기 위해 사용됨</a:t>
            </a:r>
            <a:endParaRPr lang="en-US" altLang="ko-KR" dirty="0">
              <a:latin typeface="+mn-ea"/>
            </a:endParaRPr>
          </a:p>
          <a:p>
            <a:pPr eaLnBrk="1" hangingPunct="1"/>
            <a:endParaRPr lang="en-US" altLang="ko-KR" dirty="0">
              <a:latin typeface="+mn-ea"/>
            </a:endParaRPr>
          </a:p>
          <a:p>
            <a:pPr eaLnBrk="1" hangingPunct="1"/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두 개의 </a:t>
            </a:r>
            <a:r>
              <a:rPr lang="en-US" altLang="ko-KR" dirty="0">
                <a:latin typeface="+mn-ea"/>
              </a:rPr>
              <a:t>Table T1, T2</a:t>
            </a:r>
            <a:r>
              <a:rPr lang="ko-KR" altLang="en-US" dirty="0">
                <a:latin typeface="+mn-ea"/>
              </a:rPr>
              <a:t>가 있다고 가정하자</a:t>
            </a:r>
            <a:r>
              <a:rPr lang="en-US" altLang="ko-KR" dirty="0">
                <a:latin typeface="+mn-ea"/>
              </a:rPr>
              <a:t> </a:t>
            </a:r>
          </a:p>
          <a:p>
            <a:pPr lvl="1" eaLnBrk="1" hangingPunct="1"/>
            <a:r>
              <a:rPr lang="en-US" altLang="ko-KR" dirty="0">
                <a:latin typeface="+mn-ea"/>
              </a:rPr>
              <a:t>T1</a:t>
            </a:r>
            <a:r>
              <a:rPr lang="ko-KR" altLang="en-US" dirty="0">
                <a:latin typeface="+mn-ea"/>
              </a:rPr>
              <a:t>에 존재하는 필드 </a:t>
            </a:r>
            <a:r>
              <a:rPr lang="en-US" altLang="ko-KR" dirty="0" err="1">
                <a:latin typeface="+mn-ea"/>
              </a:rPr>
              <a:t>Fx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T1.Fx)</a:t>
            </a:r>
            <a:r>
              <a:rPr lang="ko-KR" altLang="en-US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T1</a:t>
            </a:r>
            <a:r>
              <a:rPr lang="ko-KR" altLang="en-US" dirty="0">
                <a:latin typeface="+mn-ea"/>
              </a:rPr>
              <a:t>의 </a:t>
            </a:r>
            <a:r>
              <a:rPr lang="ko-KR" altLang="en-US" dirty="0" err="1">
                <a:latin typeface="+mn-ea"/>
              </a:rPr>
              <a:t>기본키라고</a:t>
            </a:r>
            <a:r>
              <a:rPr lang="ko-KR" altLang="en-US" dirty="0">
                <a:latin typeface="+mn-ea"/>
              </a:rPr>
              <a:t> 가정하자</a:t>
            </a:r>
            <a:endParaRPr lang="en-US" altLang="ko-KR" dirty="0">
              <a:latin typeface="+mn-ea"/>
            </a:endParaRPr>
          </a:p>
          <a:p>
            <a:pPr lvl="1" eaLnBrk="1" hangingPunct="1"/>
            <a:r>
              <a:rPr lang="en-US" altLang="ko-KR" dirty="0">
                <a:latin typeface="+mn-ea"/>
              </a:rPr>
              <a:t>T2</a:t>
            </a:r>
            <a:r>
              <a:rPr lang="ko-KR" altLang="en-US" dirty="0">
                <a:latin typeface="+mn-ea"/>
              </a:rPr>
              <a:t>를 생성할 때</a:t>
            </a:r>
            <a:r>
              <a:rPr lang="en-US" altLang="ko-KR" dirty="0">
                <a:latin typeface="+mn-ea"/>
              </a:rPr>
              <a:t>, T1.Fx</a:t>
            </a:r>
            <a:r>
              <a:rPr lang="ko-KR" altLang="en-US" dirty="0">
                <a:latin typeface="+mn-ea"/>
              </a:rPr>
              <a:t>를 참조하는 </a:t>
            </a:r>
            <a:r>
              <a:rPr lang="ko-KR" altLang="en-US" dirty="0" err="1">
                <a:latin typeface="+mn-ea"/>
              </a:rPr>
              <a:t>외래키를</a:t>
            </a:r>
            <a:r>
              <a:rPr lang="ko-KR" altLang="en-US" dirty="0">
                <a:latin typeface="+mn-ea"/>
              </a:rPr>
              <a:t> 생성할 수 있음</a:t>
            </a:r>
            <a:endParaRPr lang="en-US" altLang="ko-KR" dirty="0">
              <a:latin typeface="+mn-ea"/>
            </a:endParaRPr>
          </a:p>
          <a:p>
            <a:pPr lvl="1" eaLnBrk="1" hangingPunct="1"/>
            <a:r>
              <a:rPr lang="en-US" altLang="ko-KR" dirty="0">
                <a:latin typeface="+mn-ea"/>
              </a:rPr>
              <a:t>T2.Fy</a:t>
            </a:r>
            <a:r>
              <a:rPr lang="ko-KR" altLang="en-US" dirty="0">
                <a:latin typeface="+mn-ea"/>
              </a:rPr>
              <a:t>를 </a:t>
            </a:r>
            <a:r>
              <a:rPr lang="ko-KR" altLang="en-US" dirty="0" err="1">
                <a:latin typeface="+mn-ea"/>
              </a:rPr>
              <a:t>외래키로</a:t>
            </a:r>
            <a:r>
              <a:rPr lang="ko-KR" altLang="en-US" dirty="0">
                <a:latin typeface="+mn-ea"/>
              </a:rPr>
              <a:t> 정의</a:t>
            </a:r>
            <a:r>
              <a:rPr lang="en-US" altLang="ko-KR" dirty="0">
                <a:latin typeface="+mn-ea"/>
              </a:rPr>
              <a:t>: T2.Fy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T1.Fx  (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참조 관계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)</a:t>
            </a:r>
          </a:p>
          <a:p>
            <a:pPr lvl="1" eaLnBrk="1" hangingPunct="1"/>
            <a:endParaRPr lang="en-US" altLang="ko-KR" dirty="0">
              <a:latin typeface="+mn-ea"/>
            </a:endParaRPr>
          </a:p>
          <a:p>
            <a:pPr lvl="1" eaLnBrk="1" hangingPunct="1"/>
            <a:r>
              <a:rPr lang="ko-KR" altLang="en-US" dirty="0">
                <a:latin typeface="+mn-ea"/>
              </a:rPr>
              <a:t>위와 같은 </a:t>
            </a:r>
            <a:r>
              <a:rPr lang="ko-KR" altLang="en-US" dirty="0" err="1">
                <a:latin typeface="+mn-ea"/>
              </a:rPr>
              <a:t>외래키가</a:t>
            </a:r>
            <a:r>
              <a:rPr lang="ko-KR" altLang="en-US" dirty="0">
                <a:latin typeface="+mn-ea"/>
              </a:rPr>
              <a:t> 존재한다면</a:t>
            </a:r>
            <a:r>
              <a:rPr lang="en-US" altLang="ko-KR" dirty="0">
                <a:latin typeface="+mn-ea"/>
              </a:rPr>
              <a:t>, T2</a:t>
            </a:r>
            <a:r>
              <a:rPr lang="ko-KR" altLang="en-US" dirty="0">
                <a:latin typeface="+mn-ea"/>
              </a:rPr>
              <a:t>에 새로운 레코드 </a:t>
            </a:r>
            <a:r>
              <a:rPr lang="en-US" altLang="ko-KR" dirty="0">
                <a:latin typeface="+mn-ea"/>
              </a:rPr>
              <a:t>R</a:t>
            </a:r>
            <a:r>
              <a:rPr lang="ko-KR" altLang="en-US" dirty="0">
                <a:latin typeface="+mn-ea"/>
              </a:rPr>
              <a:t>을 삽입하려 한다면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R.Fy</a:t>
            </a:r>
            <a:r>
              <a:rPr lang="ko-KR" altLang="en-US" dirty="0">
                <a:latin typeface="+mn-ea"/>
              </a:rPr>
              <a:t>의 값과 같은 </a:t>
            </a:r>
            <a:r>
              <a:rPr lang="en-US" altLang="ko-KR" dirty="0">
                <a:latin typeface="+mn-ea"/>
              </a:rPr>
              <a:t>T1.Fx </a:t>
            </a:r>
            <a:r>
              <a:rPr lang="ko-KR" altLang="en-US" dirty="0">
                <a:latin typeface="+mn-ea"/>
              </a:rPr>
              <a:t>값에 이미 존재하고 있어야 함</a:t>
            </a:r>
            <a:endParaRPr lang="en-US" altLang="ko-KR" dirty="0">
              <a:latin typeface="+mn-ea"/>
            </a:endParaRPr>
          </a:p>
          <a:p>
            <a:pPr lvl="2" eaLnBrk="1" hangingPunct="1"/>
            <a:r>
              <a:rPr lang="ko-KR" altLang="en-US" dirty="0">
                <a:latin typeface="+mn-ea"/>
              </a:rPr>
              <a:t>학생</a:t>
            </a:r>
            <a:r>
              <a:rPr lang="en-US" altLang="ko-KR" dirty="0">
                <a:latin typeface="+mn-ea"/>
              </a:rPr>
              <a:t>.</a:t>
            </a:r>
            <a:r>
              <a:rPr lang="en-US" altLang="ko-KR" dirty="0" err="1">
                <a:latin typeface="+mn-ea"/>
              </a:rPr>
              <a:t>dept_id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와 같은 학과</a:t>
            </a:r>
            <a:r>
              <a:rPr lang="en-US" altLang="ko-KR" dirty="0">
                <a:latin typeface="+mn-ea"/>
              </a:rPr>
              <a:t>.</a:t>
            </a:r>
            <a:r>
              <a:rPr lang="en-US" altLang="ko-KR" dirty="0" err="1">
                <a:latin typeface="+mn-ea"/>
              </a:rPr>
              <a:t>dept_id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값이 있어야</a:t>
            </a:r>
            <a:r>
              <a:rPr lang="en-US" altLang="ko-KR" dirty="0">
                <a:latin typeface="+mn-ea"/>
              </a:rPr>
              <a:t>… </a:t>
            </a:r>
          </a:p>
          <a:p>
            <a:pPr lvl="1" eaLnBrk="1" hangingPunct="1"/>
            <a:r>
              <a:rPr lang="ko-KR" altLang="en-US" dirty="0">
                <a:latin typeface="+mn-ea"/>
              </a:rPr>
              <a:t>또한</a:t>
            </a:r>
            <a:r>
              <a:rPr lang="en-US" altLang="ko-KR" dirty="0">
                <a:latin typeface="+mn-ea"/>
              </a:rPr>
              <a:t>, T1</a:t>
            </a:r>
            <a:r>
              <a:rPr lang="ko-KR" altLang="en-US" dirty="0">
                <a:latin typeface="+mn-ea"/>
              </a:rPr>
              <a:t>에서 레코드 </a:t>
            </a:r>
            <a:r>
              <a:rPr lang="en-US" altLang="ko-KR" dirty="0">
                <a:latin typeface="+mn-ea"/>
              </a:rPr>
              <a:t>R</a:t>
            </a:r>
            <a:r>
              <a:rPr lang="ko-KR" altLang="en-US" dirty="0">
                <a:latin typeface="+mn-ea"/>
              </a:rPr>
              <a:t>을 삭제할 때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R.Fx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값을 </a:t>
            </a:r>
            <a:r>
              <a:rPr lang="en-US" altLang="ko-KR" dirty="0" err="1">
                <a:latin typeface="+mn-ea"/>
              </a:rPr>
              <a:t>Fy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필드값으로</a:t>
            </a:r>
            <a:r>
              <a:rPr lang="ko-KR" altLang="en-US" dirty="0">
                <a:latin typeface="+mn-ea"/>
              </a:rPr>
              <a:t> 가진 레코드가 </a:t>
            </a:r>
            <a:r>
              <a:rPr lang="en-US" altLang="ko-KR" dirty="0">
                <a:latin typeface="+mn-ea"/>
              </a:rPr>
              <a:t>T2</a:t>
            </a:r>
            <a:r>
              <a:rPr lang="ko-KR" altLang="en-US" dirty="0">
                <a:latin typeface="+mn-ea"/>
              </a:rPr>
              <a:t>에 존재한다면 </a:t>
            </a:r>
            <a:r>
              <a:rPr lang="ko-KR" altLang="en-US" dirty="0" err="1">
                <a:latin typeface="+mn-ea"/>
              </a:rPr>
              <a:t>외래키</a:t>
            </a:r>
            <a:r>
              <a:rPr lang="ko-KR" altLang="en-US" dirty="0">
                <a:latin typeface="+mn-ea"/>
              </a:rPr>
              <a:t> 제약 위반으로 인해 레코드 삭제 안됨</a:t>
            </a:r>
            <a:endParaRPr lang="en-US" altLang="ko-KR" dirty="0">
              <a:latin typeface="+mn-ea"/>
            </a:endParaRPr>
          </a:p>
          <a:p>
            <a:pPr lvl="1" eaLnBrk="1" hangingPunct="1"/>
            <a:endParaRPr lang="ko-KR" altLang="en-US" dirty="0">
              <a:latin typeface="+mn-ea"/>
            </a:endParaRPr>
          </a:p>
          <a:p>
            <a:pPr eaLnBrk="1" hangingPunct="1"/>
            <a:endParaRPr lang="ko-KR" altLang="en-US" sz="2000" dirty="0">
              <a:latin typeface="+mn-ea"/>
            </a:endParaRPr>
          </a:p>
          <a:p>
            <a:pPr eaLnBrk="1" hangingPunct="1">
              <a:buFont typeface="Wingdings 3" pitchFamily="18" charset="2"/>
              <a:buNone/>
            </a:pPr>
            <a:endParaRPr lang="en-US" altLang="ko-KR" sz="2000" dirty="0">
              <a:latin typeface="+mn-ea"/>
            </a:endParaRPr>
          </a:p>
          <a:p>
            <a:pPr algn="just" eaLnBrk="1" hangingPunct="1">
              <a:buFont typeface="Wingdings 3" pitchFamily="18" charset="2"/>
              <a:buNone/>
            </a:pPr>
            <a:r>
              <a:rPr lang="en-US" altLang="ko-KR" sz="1800" b="1" dirty="0">
                <a:latin typeface="+mn-ea"/>
              </a:rPr>
              <a:t>		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데이터베이스개론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임성채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9430B5-4925-4A83-BD7A-E385C7B96722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Verdana" pitchFamily="34" charset="0"/>
                <a:ea typeface="굴림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Verdana" pitchFamily="34" charset="0"/>
              <a:ea typeface="굴림" charset="-127"/>
              <a:cs typeface="+mn-cs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기본키</a:t>
            </a:r>
            <a:r>
              <a:rPr lang="en-US" altLang="ko-KR" dirty="0"/>
              <a:t>, </a:t>
            </a:r>
            <a:r>
              <a:rPr lang="ko-KR" altLang="en-US" dirty="0" err="1"/>
              <a:t>외래키</a:t>
            </a:r>
            <a:r>
              <a:rPr lang="ko-KR" altLang="en-US" dirty="0"/>
              <a:t> 관련 사항 </a:t>
            </a:r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굴림" pitchFamily="50" charset="-127"/>
              <a:cs typeface="+mn-cs"/>
            </a:endParaRPr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굴림" pitchFamily="50" charset="-127"/>
              <a:cs typeface="+mn-cs"/>
            </a:endParaRPr>
          </a:p>
        </p:txBody>
      </p:sp>
      <p:sp>
        <p:nvSpPr>
          <p:cNvPr id="358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굴림" pitchFamily="50" charset="-127"/>
              <a:cs typeface="+mn-cs"/>
            </a:endParaRPr>
          </a:p>
        </p:txBody>
      </p:sp>
      <p:sp>
        <p:nvSpPr>
          <p:cNvPr id="358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92679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/>
                </a:solidFill>
              </a:rPr>
              <a:t>데이터베이스개론 임성채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54ECEB-E70E-4140-95DB-8F17AF6AFF26}" type="slidenum">
              <a:rPr lang="en-US" altLang="ko-KR" smtClean="0">
                <a:solidFill>
                  <a:srgbClr val="464653"/>
                </a:solidFill>
              </a:rPr>
              <a:pPr>
                <a:defRPr/>
              </a:pPr>
              <a:t>75</a:t>
            </a:fld>
            <a:endParaRPr lang="en-US" altLang="ko-KR" dirty="0">
              <a:solidFill>
                <a:srgbClr val="464653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생성</a:t>
            </a:r>
            <a:r>
              <a:rPr lang="en-US" altLang="ko-KR" dirty="0"/>
              <a:t>: </a:t>
            </a:r>
            <a:r>
              <a:rPr lang="ko-KR" altLang="en-US" dirty="0" err="1"/>
              <a:t>외래키</a:t>
            </a:r>
            <a:r>
              <a:rPr lang="en-US" altLang="ko-KR" dirty="0"/>
              <a:t>/</a:t>
            </a:r>
            <a:r>
              <a:rPr lang="ko-KR" altLang="en-US" dirty="0" err="1"/>
              <a:t>기본키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2832" y="1174296"/>
            <a:ext cx="73448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create table </a:t>
            </a:r>
            <a:r>
              <a:rPr lang="en-US" altLang="ko-KR" sz="2000" dirty="0" err="1">
                <a:solidFill>
                  <a:srgbClr val="FF0000"/>
                </a:solidFill>
              </a:rPr>
              <a:t>dept</a:t>
            </a:r>
            <a:r>
              <a:rPr lang="en-US" altLang="ko-KR" sz="2000" dirty="0"/>
              <a:t> (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dept_id</a:t>
            </a:r>
            <a:r>
              <a:rPr lang="en-US" altLang="ko-KR" sz="2000" dirty="0"/>
              <a:t> 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primary key</a:t>
            </a:r>
            <a:r>
              <a:rPr lang="en-US" altLang="ko-KR" sz="2000" dirty="0"/>
              <a:t>,</a:t>
            </a:r>
          </a:p>
          <a:p>
            <a:r>
              <a:rPr lang="en-US" altLang="ko-KR" sz="2000" dirty="0"/>
              <a:t>    name   varchar2(20)</a:t>
            </a:r>
          </a:p>
          <a:p>
            <a:r>
              <a:rPr lang="en-US" altLang="ko-KR" sz="2000" dirty="0"/>
              <a:t>); </a:t>
            </a:r>
          </a:p>
          <a:p>
            <a:endParaRPr lang="en-US" altLang="ko-KR" sz="2000" dirty="0"/>
          </a:p>
          <a:p>
            <a:r>
              <a:rPr lang="en-US" altLang="ko-KR" sz="2000" dirty="0"/>
              <a:t>create table </a:t>
            </a:r>
            <a:r>
              <a:rPr lang="en-US" altLang="ko-KR" sz="2000" dirty="0">
                <a:solidFill>
                  <a:srgbClr val="FF0000"/>
                </a:solidFill>
              </a:rPr>
              <a:t>member</a:t>
            </a:r>
            <a:r>
              <a:rPr lang="en-US" altLang="ko-KR" sz="2000" dirty="0"/>
              <a:t> (</a:t>
            </a:r>
          </a:p>
          <a:p>
            <a:r>
              <a:rPr lang="en-US" altLang="ko-KR" sz="2000" dirty="0"/>
              <a:t>     </a:t>
            </a:r>
            <a:r>
              <a:rPr lang="en-US" altLang="ko-KR" sz="2000" dirty="0" err="1"/>
              <a:t>person_name</a:t>
            </a:r>
            <a:r>
              <a:rPr lang="en-US" altLang="ko-KR" sz="2000" dirty="0"/>
              <a:t>   varchar2(20),</a:t>
            </a:r>
          </a:p>
          <a:p>
            <a:r>
              <a:rPr lang="en-US" altLang="ko-KR" sz="2000" dirty="0"/>
              <a:t>     </a:t>
            </a:r>
            <a:r>
              <a:rPr lang="en-US" altLang="ko-KR" sz="2000" dirty="0" err="1"/>
              <a:t>dept_id</a:t>
            </a:r>
            <a:r>
              <a:rPr lang="en-US" altLang="ko-KR" sz="2000" dirty="0"/>
              <a:t>  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 </a:t>
            </a:r>
            <a:r>
              <a:rPr lang="en-US" altLang="ko-KR" sz="2000" dirty="0">
                <a:solidFill>
                  <a:srgbClr val="FF0000"/>
                </a:solidFill>
              </a:rPr>
              <a:t>references </a:t>
            </a:r>
            <a:r>
              <a:rPr lang="en-US" altLang="ko-KR" sz="2000" dirty="0" err="1"/>
              <a:t>dept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dept_id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); 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4454472"/>
            <a:ext cx="7812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테이블 생성시</a:t>
            </a:r>
            <a:r>
              <a:rPr lang="en-US" altLang="ko-KR" sz="1800" dirty="0"/>
              <a:t>: member </a:t>
            </a:r>
            <a:r>
              <a:rPr lang="ko-KR" altLang="en-US" sz="1800" dirty="0"/>
              <a:t>테이블을 생성하기 전에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dept</a:t>
            </a:r>
            <a:r>
              <a:rPr lang="en-US" altLang="ko-KR" sz="1800" dirty="0"/>
              <a:t> </a:t>
            </a:r>
            <a:r>
              <a:rPr lang="ko-KR" altLang="en-US" sz="1800" dirty="0"/>
              <a:t>테이블이 이미 존재하고 있어야 함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en-US" altLang="ko-KR" sz="1800" dirty="0"/>
              <a:t>** </a:t>
            </a:r>
            <a:r>
              <a:rPr lang="ko-KR" altLang="en-US" sz="1800" dirty="0" err="1"/>
              <a:t>외래키로</a:t>
            </a:r>
            <a:r>
              <a:rPr lang="ko-KR" altLang="en-US" sz="1800" dirty="0"/>
              <a:t> 인해 참조 관계가 있는 테이블 간에는 생성</a:t>
            </a:r>
            <a:r>
              <a:rPr lang="en-US" altLang="ko-KR" sz="1800" dirty="0"/>
              <a:t>/</a:t>
            </a:r>
            <a:r>
              <a:rPr lang="ko-KR" altLang="en-US" sz="1800" dirty="0"/>
              <a:t>삭제 순서에 대한 제약 사항이 발생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567218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77378" y="1141059"/>
            <a:ext cx="8242300" cy="5361844"/>
          </a:xfrm>
        </p:spPr>
        <p:txBody>
          <a:bodyPr/>
          <a:lstStyle/>
          <a:p>
            <a:pPr eaLnBrk="1" hangingPunct="1"/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)    (</a:t>
            </a:r>
            <a:r>
              <a:rPr lang="ko-KR" altLang="en-US" dirty="0">
                <a:latin typeface="+mn-ea"/>
              </a:rPr>
              <a:t>주의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필드명이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반드시 일치할 필요는 없음</a:t>
            </a:r>
            <a:r>
              <a:rPr lang="en-US" altLang="ko-KR" dirty="0">
                <a:latin typeface="+mn-ea"/>
              </a:rPr>
              <a:t>)</a:t>
            </a:r>
          </a:p>
          <a:p>
            <a:pPr eaLnBrk="1" hangingPunct="1"/>
            <a:endParaRPr lang="en-US" altLang="ko-KR" sz="2000" dirty="0">
              <a:latin typeface="+mn-ea"/>
            </a:endParaRPr>
          </a:p>
          <a:p>
            <a:pPr eaLnBrk="1" hangingPunct="1"/>
            <a:endParaRPr lang="en-US" altLang="ko-KR" sz="2000" dirty="0">
              <a:latin typeface="+mn-ea"/>
            </a:endParaRPr>
          </a:p>
          <a:p>
            <a:pPr eaLnBrk="1" hangingPunct="1"/>
            <a:endParaRPr lang="en-US" altLang="ko-KR" sz="2000" dirty="0">
              <a:latin typeface="+mn-ea"/>
            </a:endParaRPr>
          </a:p>
          <a:p>
            <a:pPr eaLnBrk="1" hangingPunct="1"/>
            <a:endParaRPr lang="en-US" altLang="ko-KR" sz="2000" dirty="0">
              <a:latin typeface="+mn-ea"/>
            </a:endParaRPr>
          </a:p>
          <a:p>
            <a:pPr eaLnBrk="1" hangingPunct="1"/>
            <a:endParaRPr lang="en-US" altLang="ko-KR" sz="2000" dirty="0">
              <a:latin typeface="+mn-ea"/>
            </a:endParaRPr>
          </a:p>
          <a:p>
            <a:pPr lvl="1" eaLnBrk="1" hangingPunct="1"/>
            <a:endParaRPr lang="en-US" altLang="ko-KR" dirty="0">
              <a:latin typeface="+mn-ea"/>
            </a:endParaRPr>
          </a:p>
          <a:p>
            <a:pPr lvl="1" eaLnBrk="1" hangingPunct="1"/>
            <a:r>
              <a:rPr lang="ko-KR" altLang="en-US" dirty="0">
                <a:latin typeface="+mn-ea"/>
              </a:rPr>
              <a:t>만일 </a:t>
            </a:r>
            <a:r>
              <a:rPr lang="en-US" altLang="ko-KR" dirty="0">
                <a:latin typeface="+mn-ea"/>
              </a:rPr>
              <a:t>department </a:t>
            </a:r>
            <a:r>
              <a:rPr lang="ko-KR" altLang="en-US" dirty="0">
                <a:latin typeface="+mn-ea"/>
              </a:rPr>
              <a:t>테이블이 존재하지 않는 상태에서 </a:t>
            </a:r>
            <a:r>
              <a:rPr lang="en-US" altLang="ko-KR" dirty="0">
                <a:latin typeface="+mn-ea"/>
              </a:rPr>
              <a:t>student </a:t>
            </a:r>
            <a:r>
              <a:rPr lang="ko-KR" altLang="en-US" dirty="0">
                <a:latin typeface="+mn-ea"/>
              </a:rPr>
              <a:t>테이블을 생성하려 한다면 오류발생</a:t>
            </a:r>
          </a:p>
          <a:p>
            <a:pPr lvl="1" eaLnBrk="1" hangingPunct="1"/>
            <a:r>
              <a:rPr lang="en-US" altLang="ko-KR" dirty="0">
                <a:latin typeface="+mn-ea"/>
              </a:rPr>
              <a:t>member </a:t>
            </a:r>
            <a:r>
              <a:rPr lang="ko-KR" altLang="en-US" dirty="0">
                <a:latin typeface="+mn-ea"/>
              </a:rPr>
              <a:t>테이블이 존재하는 동안에는 </a:t>
            </a:r>
            <a:r>
              <a:rPr lang="en-US" altLang="ko-KR" dirty="0" err="1">
                <a:latin typeface="+mn-ea"/>
              </a:rPr>
              <a:t>dept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테이블을 삭제할 수 없음</a:t>
            </a:r>
            <a:endParaRPr lang="en-US" altLang="ko-KR" dirty="0">
              <a:latin typeface="+mn-ea"/>
            </a:endParaRPr>
          </a:p>
          <a:p>
            <a:pPr lvl="2" eaLnBrk="1" hangingPunct="1"/>
            <a:r>
              <a:rPr lang="en-US" altLang="ko-KR" dirty="0" err="1">
                <a:latin typeface="+mn-ea"/>
              </a:rPr>
              <a:t>dept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테이블을 삭제하려면 </a:t>
            </a:r>
            <a:r>
              <a:rPr lang="en-US" altLang="ko-KR" dirty="0">
                <a:latin typeface="+mn-ea"/>
              </a:rPr>
              <a:t>member </a:t>
            </a:r>
            <a:r>
              <a:rPr lang="ko-KR" altLang="en-US" dirty="0">
                <a:latin typeface="+mn-ea"/>
              </a:rPr>
              <a:t>테이블을 먼저 삭제하던지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외래키</a:t>
            </a:r>
            <a:r>
              <a:rPr lang="ko-KR" altLang="en-US" dirty="0">
                <a:latin typeface="+mn-ea"/>
              </a:rPr>
              <a:t> 제약조건을 삭제해야 함</a:t>
            </a:r>
            <a:endParaRPr lang="en-US" altLang="ko-KR" dirty="0">
              <a:latin typeface="+mn-ea"/>
            </a:endParaRPr>
          </a:p>
          <a:p>
            <a:pPr eaLnBrk="1" hangingPunct="1">
              <a:buFont typeface="Wingdings 3" pitchFamily="18" charset="2"/>
              <a:buNone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algn="just" eaLnBrk="1" hangingPunct="1">
              <a:buFont typeface="Wingdings 3" pitchFamily="18" charset="2"/>
              <a:buNone/>
            </a:pPr>
            <a:r>
              <a:rPr lang="en-US" altLang="ko-KR" sz="1800" b="1" dirty="0"/>
              <a:t>		</a:t>
            </a:r>
            <a:endParaRPr lang="en-US" altLang="ko-KR" sz="16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기본키</a:t>
            </a:r>
            <a:r>
              <a:rPr lang="en-US" altLang="ko-KR"/>
              <a:t>, </a:t>
            </a:r>
            <a:r>
              <a:rPr lang="ko-KR" altLang="en-US"/>
              <a:t>외래키 관련 주의사항</a:t>
            </a:r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68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68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68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590228" y="1929085"/>
          <a:ext cx="1763713" cy="1169988"/>
        </p:xfrm>
        <a:graphic>
          <a:graphicData uri="http://schemas.openxmlformats.org/drawingml/2006/table">
            <a:tbl>
              <a:tblPr/>
              <a:tblGrid>
                <a:gridCol w="692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name</a:t>
                      </a:r>
                    </a:p>
                  </a:txBody>
                  <a:tcPr marL="91457" marR="91457" marT="45691" marB="4569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dept_id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7" marR="91457" marT="45691" marB="4569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김광식</a:t>
                      </a:r>
                    </a:p>
                  </a:txBody>
                  <a:tcPr marL="91457" marR="91457" marT="45691" marB="4569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</a:t>
                      </a:r>
                    </a:p>
                  </a:txBody>
                  <a:tcPr marL="91457" marR="91457" marT="45691" marB="4569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김현정</a:t>
                      </a:r>
                    </a:p>
                  </a:txBody>
                  <a:tcPr marL="91457" marR="91457" marT="45691" marB="4569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101</a:t>
                      </a:r>
                    </a:p>
                  </a:txBody>
                  <a:tcPr marL="91457" marR="91457" marT="45691" marB="4569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조영수</a:t>
                      </a:r>
                    </a:p>
                  </a:txBody>
                  <a:tcPr marL="91457" marR="91457" marT="45691" marB="4569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101</a:t>
                      </a:r>
                    </a:p>
                  </a:txBody>
                  <a:tcPr marL="91457" marR="91457" marT="45691" marB="4569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8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716016" y="2060848"/>
          <a:ext cx="2468562" cy="877887"/>
        </p:xfrm>
        <a:graphic>
          <a:graphicData uri="http://schemas.openxmlformats.org/drawingml/2006/table">
            <a:tbl>
              <a:tblPr/>
              <a:tblGrid>
                <a:gridCol w="1021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dept_id</a:t>
                      </a:r>
                    </a:p>
                  </a:txBody>
                  <a:tcPr marL="91466" marR="91466" marT="45723" marB="45723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name</a:t>
                      </a:r>
                    </a:p>
                  </a:txBody>
                  <a:tcPr marL="91466" marR="91466" marT="45723" marB="45723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</a:t>
                      </a:r>
                    </a:p>
                  </a:txBody>
                  <a:tcPr marL="91466" marR="91466" marT="45723" marB="45723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컴퓨터공학과</a:t>
                      </a:r>
                    </a:p>
                  </a:txBody>
                  <a:tcPr marL="91466" marR="91466" marT="45723" marB="45723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101</a:t>
                      </a:r>
                    </a:p>
                  </a:txBody>
                  <a:tcPr marL="91466" marR="91466" marT="45723" marB="45723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산업공학과</a:t>
                      </a:r>
                    </a:p>
                  </a:txBody>
                  <a:tcPr marL="91466" marR="91466" marT="45723" marB="45723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9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6905" name="TextBox 12"/>
          <p:cNvSpPr txBox="1">
            <a:spLocks noChangeArrowheads="1"/>
          </p:cNvSpPr>
          <p:nvPr/>
        </p:nvSpPr>
        <p:spPr bwMode="auto">
          <a:xfrm>
            <a:off x="544065" y="2024499"/>
            <a:ext cx="10461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 dirty="0"/>
              <a:t>member</a:t>
            </a:r>
            <a:endParaRPr lang="ko-KR" altLang="en-US" sz="1600" dirty="0"/>
          </a:p>
        </p:txBody>
      </p:sp>
      <p:sp>
        <p:nvSpPr>
          <p:cNvPr id="36906" name="TextBox 13"/>
          <p:cNvSpPr txBox="1">
            <a:spLocks noChangeArrowheads="1"/>
          </p:cNvSpPr>
          <p:nvPr/>
        </p:nvSpPr>
        <p:spPr bwMode="auto">
          <a:xfrm>
            <a:off x="5063183" y="1655454"/>
            <a:ext cx="6429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 dirty="0" err="1"/>
              <a:t>dept</a:t>
            </a:r>
            <a:endParaRPr lang="ko-KR" altLang="en-US" sz="16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346003" y="2086248"/>
            <a:ext cx="1362075" cy="682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08" name="TextBox 16"/>
          <p:cNvSpPr txBox="1">
            <a:spLocks noChangeArrowheads="1"/>
          </p:cNvSpPr>
          <p:nvPr/>
        </p:nvSpPr>
        <p:spPr bwMode="auto">
          <a:xfrm>
            <a:off x="3595241" y="2267223"/>
            <a:ext cx="903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 b="1" dirty="0">
                <a:latin typeface="+mn-ea"/>
                <a:ea typeface="+mn-ea"/>
              </a:rPr>
              <a:t>외래키로</a:t>
            </a:r>
            <a:endParaRPr lang="en-US" altLang="ko-KR" sz="1400" b="1" dirty="0">
              <a:latin typeface="+mn-ea"/>
              <a:ea typeface="+mn-ea"/>
            </a:endParaRPr>
          </a:p>
          <a:p>
            <a:pPr eaLnBrk="1" hangingPunct="1"/>
            <a:r>
              <a:rPr lang="ko-KR" altLang="en-US" sz="1400" b="1" dirty="0">
                <a:latin typeface="+mn-ea"/>
                <a:ea typeface="+mn-ea"/>
              </a:rPr>
              <a:t> 참조함</a:t>
            </a:r>
          </a:p>
        </p:txBody>
      </p:sp>
    </p:spTree>
    <p:extLst>
      <p:ext uri="{BB962C8B-B14F-4D97-AF65-F5344CB8AC3E}">
        <p14:creationId xmlns:p14="http://schemas.microsoft.com/office/powerpoint/2010/main" val="23394088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70136"/>
            <a:ext cx="8229600" cy="5361844"/>
          </a:xfrm>
        </p:spPr>
        <p:txBody>
          <a:bodyPr/>
          <a:lstStyle/>
          <a:p>
            <a:pPr eaLnBrk="1" hangingPunct="1"/>
            <a:r>
              <a:rPr lang="ko-KR" altLang="en-US" sz="2000" dirty="0">
                <a:latin typeface="+mn-ea"/>
              </a:rPr>
              <a:t>형식</a:t>
            </a:r>
            <a:endParaRPr lang="en-US" altLang="ko-KR" sz="2000" dirty="0">
              <a:latin typeface="+mn-ea"/>
            </a:endParaRPr>
          </a:p>
          <a:p>
            <a:pPr algn="just" eaLnBrk="1" hangingPunct="1">
              <a:buFont typeface="Wingdings 3" pitchFamily="18" charset="2"/>
              <a:buNone/>
            </a:pPr>
            <a:r>
              <a:rPr lang="en-US" altLang="ko-KR" sz="1800" b="1" dirty="0"/>
              <a:t>		</a:t>
            </a:r>
            <a:endParaRPr lang="en-US" altLang="ko-KR" sz="1600" dirty="0"/>
          </a:p>
          <a:p>
            <a:pPr algn="just" eaLnBrk="1" hangingPunct="1"/>
            <a:endParaRPr lang="en-US" altLang="ko-KR" sz="2000" dirty="0"/>
          </a:p>
          <a:p>
            <a:pPr algn="just" eaLnBrk="1" hangingPunct="1"/>
            <a:endParaRPr lang="en-US" altLang="ko-KR" sz="2000" dirty="0"/>
          </a:p>
          <a:p>
            <a:pPr algn="just" eaLnBrk="1" hangingPunct="1"/>
            <a:r>
              <a:rPr lang="ko-KR" altLang="en-US" sz="2000" dirty="0"/>
              <a:t>주의</a:t>
            </a:r>
            <a:endParaRPr lang="en-US" altLang="ko-KR" sz="2000" dirty="0"/>
          </a:p>
          <a:p>
            <a:pPr lvl="1" algn="just" eaLnBrk="1" hangingPunct="1"/>
            <a:r>
              <a:rPr lang="ko-KR" altLang="en-US" dirty="0"/>
              <a:t>다른 테이블에서 외래키로 참조되는 경우에는 삭제할 수 없음</a:t>
            </a:r>
          </a:p>
          <a:p>
            <a:pPr lvl="1" algn="just" eaLnBrk="1" hangingPunct="1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2" algn="just" eaLnBrk="1" hangingPunct="1"/>
            <a:r>
              <a:rPr lang="en-US" altLang="ko-KR" sz="1600" dirty="0"/>
              <a:t>class </a:t>
            </a:r>
            <a:r>
              <a:rPr lang="ko-KR" altLang="en-US" sz="1600" dirty="0"/>
              <a:t>테이블은 </a:t>
            </a:r>
            <a:r>
              <a:rPr lang="en-US" altLang="ko-KR" sz="1600" dirty="0"/>
              <a:t>takes </a:t>
            </a:r>
            <a:r>
              <a:rPr lang="ko-KR" altLang="en-US" sz="1600" dirty="0"/>
              <a:t>테이블에서 </a:t>
            </a:r>
            <a:r>
              <a:rPr lang="ko-KR" altLang="en-US" sz="1600" dirty="0" err="1"/>
              <a:t>외래키로</a:t>
            </a:r>
            <a:r>
              <a:rPr lang="ko-KR" altLang="en-US" sz="1600" dirty="0"/>
              <a:t> 참조됨</a:t>
            </a:r>
            <a:endParaRPr lang="en-US" altLang="ko-KR" sz="16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테이블 삭제</a:t>
            </a:r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1115617" y="2060848"/>
            <a:ext cx="6264696" cy="338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/>
              <a:t>drop table </a:t>
            </a:r>
            <a:r>
              <a:rPr lang="en-US" altLang="ko-KR" sz="1600" dirty="0"/>
              <a:t>&lt;</a:t>
            </a:r>
            <a:r>
              <a:rPr lang="ko-KR" altLang="en-US" sz="1600" dirty="0"/>
              <a:t>테이블 이름</a:t>
            </a:r>
            <a:r>
              <a:rPr lang="en-US" altLang="ko-KR" sz="1600" dirty="0"/>
              <a:t>&gt; ;</a:t>
            </a:r>
            <a:endParaRPr lang="ko-KR" altLang="en-US" sz="1600" dirty="0"/>
          </a:p>
        </p:txBody>
      </p:sp>
      <p:sp>
        <p:nvSpPr>
          <p:cNvPr id="327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2403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44500" y="1209393"/>
            <a:ext cx="8229600" cy="5361844"/>
          </a:xfrm>
        </p:spPr>
        <p:txBody>
          <a:bodyPr/>
          <a:lstStyle/>
          <a:p>
            <a:pPr eaLnBrk="1" hangingPunct="1"/>
            <a:r>
              <a:rPr lang="ko-KR" altLang="en-US" dirty="0"/>
              <a:t>기존 테이블에 새로운 필드를 추가하거나 기존 필드를 삭제</a:t>
            </a:r>
            <a:endParaRPr lang="en-US" altLang="ko-KR" dirty="0">
              <a:latin typeface="돋움" pitchFamily="50" charset="-127"/>
              <a:ea typeface="돋움" pitchFamily="50" charset="-127"/>
            </a:endParaRPr>
          </a:p>
          <a:p>
            <a:pPr eaLnBrk="1" hangingPunct="1"/>
            <a:r>
              <a:rPr lang="ko-KR" altLang="en-US" dirty="0">
                <a:latin typeface="+mn-ea"/>
              </a:rPr>
              <a:t>필드 추가 형식</a:t>
            </a:r>
            <a:endParaRPr lang="en-US" altLang="ko-KR" dirty="0">
              <a:latin typeface="+mn-ea"/>
            </a:endParaRPr>
          </a:p>
          <a:p>
            <a:pPr eaLnBrk="1" hangingPunct="1"/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eaLnBrk="1" hangingPunct="1"/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eaLnBrk="1" hangingPunct="1"/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) </a:t>
            </a:r>
            <a:r>
              <a:rPr lang="en-US" altLang="ko-KR" dirty="0"/>
              <a:t>student </a:t>
            </a:r>
            <a:r>
              <a:rPr lang="ko-KR" altLang="en-US" dirty="0"/>
              <a:t>테이블에 </a:t>
            </a:r>
            <a:r>
              <a:rPr lang="en-US" altLang="ko-KR" dirty="0"/>
              <a:t>age </a:t>
            </a:r>
            <a:r>
              <a:rPr lang="ko-KR" altLang="en-US" dirty="0"/>
              <a:t>필드를 추가</a:t>
            </a:r>
          </a:p>
          <a:p>
            <a:pPr eaLnBrk="1" hangingPunct="1">
              <a:buFont typeface="Wingdings 3" pitchFamily="18" charset="2"/>
              <a:buNone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algn="just" eaLnBrk="1" hangingPunct="1">
              <a:buFont typeface="Wingdings 3" pitchFamily="18" charset="2"/>
              <a:buNone/>
            </a:pPr>
            <a:r>
              <a:rPr lang="en-US" altLang="ko-KR" sz="1800" b="1" dirty="0"/>
              <a:t>		</a:t>
            </a:r>
            <a:endParaRPr lang="en-US" altLang="ko-KR" sz="16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테이블 수정</a:t>
            </a:r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1187624" y="2085806"/>
            <a:ext cx="7013575" cy="339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/>
              <a:t>alter table </a:t>
            </a:r>
            <a:r>
              <a:rPr lang="en-US" altLang="ko-KR" sz="1600" dirty="0"/>
              <a:t>&lt;</a:t>
            </a:r>
            <a:r>
              <a:rPr lang="ko-KR" altLang="en-US" sz="1600" dirty="0"/>
              <a:t>테이블이름</a:t>
            </a:r>
            <a:r>
              <a:rPr lang="en-US" altLang="ko-KR" sz="1600" dirty="0"/>
              <a:t>&gt;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add </a:t>
            </a:r>
            <a:r>
              <a:rPr lang="en-US" altLang="ko-KR" sz="1600" dirty="0"/>
              <a:t>&lt;</a:t>
            </a:r>
            <a:r>
              <a:rPr lang="ko-KR" altLang="en-US" sz="1600" dirty="0"/>
              <a:t>추가할 필드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337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37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31640" y="3301944"/>
            <a:ext cx="5004991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질의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9)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alter table 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student </a:t>
            </a:r>
          </a:p>
          <a:p>
            <a:pPr algn="just"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add 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age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  <a:latin typeface="+mn-ea"/>
              </a:rPr>
              <a:t>int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 ;</a:t>
            </a:r>
          </a:p>
          <a:p>
            <a:pPr algn="just">
              <a:defRPr/>
            </a:pPr>
            <a:endParaRPr lang="en-US" altLang="ko-KR" sz="16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63863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560" y="1342622"/>
            <a:ext cx="8229600" cy="3732249"/>
          </a:xfrm>
        </p:spPr>
        <p:txBody>
          <a:bodyPr/>
          <a:lstStyle/>
          <a:p>
            <a:pPr eaLnBrk="1" hangingPunct="1"/>
            <a:r>
              <a:rPr lang="ko-KR" altLang="en-US" dirty="0">
                <a:latin typeface="+mn-ea"/>
              </a:rPr>
              <a:t>필드 삭제 형식</a:t>
            </a:r>
            <a:endParaRPr lang="en-US" altLang="ko-KR" dirty="0">
              <a:latin typeface="+mn-ea"/>
            </a:endParaRPr>
          </a:p>
          <a:p>
            <a:pPr eaLnBrk="1" hangingPunct="1"/>
            <a:endParaRPr lang="en-US" altLang="ko-KR" dirty="0">
              <a:latin typeface="+mn-ea"/>
            </a:endParaRPr>
          </a:p>
          <a:p>
            <a:pPr eaLnBrk="1" hangingPunct="1"/>
            <a:endParaRPr lang="en-US" altLang="ko-KR" dirty="0">
              <a:latin typeface="+mn-ea"/>
            </a:endParaRPr>
          </a:p>
          <a:p>
            <a:pPr eaLnBrk="1" hangingPunct="1"/>
            <a:endParaRPr lang="en-US" altLang="ko-KR" dirty="0">
              <a:latin typeface="+mn-ea"/>
            </a:endParaRPr>
          </a:p>
          <a:p>
            <a:pPr eaLnBrk="1" hangingPunct="1"/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)</a:t>
            </a:r>
            <a:endParaRPr lang="en-US" altLang="ko-KR" dirty="0">
              <a:latin typeface="돋움" pitchFamily="50" charset="-127"/>
              <a:ea typeface="돋움" pitchFamily="50" charset="-127"/>
            </a:endParaRPr>
          </a:p>
          <a:p>
            <a:pPr algn="just" eaLnBrk="1" hangingPunct="1">
              <a:buFont typeface="Wingdings 3" pitchFamily="18" charset="2"/>
              <a:buNone/>
            </a:pPr>
            <a:r>
              <a:rPr lang="en-US" altLang="ko-KR" sz="1800" b="1" dirty="0"/>
              <a:t>		</a:t>
            </a:r>
            <a:endParaRPr lang="en-US" altLang="ko-KR" sz="16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테이블 수정</a:t>
            </a:r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866209" y="1889816"/>
            <a:ext cx="7013575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/>
              <a:t>alter table </a:t>
            </a:r>
            <a:r>
              <a:rPr lang="en-US" altLang="ko-KR" sz="1600" dirty="0"/>
              <a:t>&lt;</a:t>
            </a:r>
            <a:r>
              <a:rPr lang="ko-KR" altLang="en-US" sz="1600" dirty="0"/>
              <a:t>테이블이름</a:t>
            </a:r>
            <a:r>
              <a:rPr lang="en-US" altLang="ko-KR" sz="1600" dirty="0"/>
              <a:t>&gt;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drop column </a:t>
            </a:r>
            <a:r>
              <a:rPr lang="en-US" altLang="ko-KR" sz="1600" dirty="0"/>
              <a:t>&lt;</a:t>
            </a:r>
            <a:r>
              <a:rPr lang="ko-KR" altLang="en-US" sz="1600" dirty="0"/>
              <a:t>삭제할 필드</a:t>
            </a:r>
            <a:r>
              <a:rPr lang="en-US" altLang="ko-KR" sz="1600" dirty="0"/>
              <a:t>&gt; ;</a:t>
            </a:r>
          </a:p>
          <a:p>
            <a:pPr>
              <a:defRPr/>
            </a:pPr>
            <a:endParaRPr lang="ko-KR" altLang="en-US" sz="1600" dirty="0"/>
          </a:p>
        </p:txBody>
      </p:sp>
      <p:sp>
        <p:nvSpPr>
          <p:cNvPr id="348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98318" y="3202006"/>
            <a:ext cx="3746154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질의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10)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alter table 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student </a:t>
            </a:r>
          </a:p>
          <a:p>
            <a:pPr algn="just"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drop column 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age;</a:t>
            </a:r>
          </a:p>
        </p:txBody>
      </p:sp>
      <p:sp>
        <p:nvSpPr>
          <p:cNvPr id="348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074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457200" y="1161199"/>
            <a:ext cx="8229600" cy="755633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설치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/>
              <a:t>시스템 관리자 계정</a:t>
            </a:r>
            <a:r>
              <a:rPr lang="en-US" altLang="ko-KR" dirty="0"/>
              <a:t>(SYS, </a:t>
            </a:r>
            <a:r>
              <a:rPr lang="en-US" altLang="ko-KR" dirty="0">
                <a:solidFill>
                  <a:srgbClr val="FF0000"/>
                </a:solidFill>
              </a:rPr>
              <a:t>SYSTEM</a:t>
            </a:r>
            <a:r>
              <a:rPr lang="en-US" altLang="ko-KR" dirty="0"/>
              <a:t>)</a:t>
            </a:r>
            <a:r>
              <a:rPr lang="ko-KR" altLang="en-US" dirty="0"/>
              <a:t>을 위한 암호 설정</a:t>
            </a:r>
            <a:endParaRPr lang="en-US" altLang="ko-KR" dirty="0"/>
          </a:p>
          <a:p>
            <a:pPr lvl="1"/>
            <a:r>
              <a:rPr lang="ko-KR" altLang="en-US" dirty="0"/>
              <a:t>자세한 사항은 </a:t>
            </a:r>
            <a:r>
              <a:rPr lang="en-US" altLang="ko-KR" dirty="0"/>
              <a:t>Installation Guide </a:t>
            </a:r>
            <a:r>
              <a:rPr lang="ko-KR" altLang="en-US" dirty="0"/>
              <a:t>참조</a:t>
            </a:r>
            <a:endParaRPr lang="en-US" altLang="ko-KR" dirty="0"/>
          </a:p>
          <a:p>
            <a:pPr lvl="2"/>
            <a:r>
              <a:rPr lang="en-US" altLang="ko-KR" sz="1400" dirty="0">
                <a:hlinkClick r:id="rId3"/>
              </a:rPr>
              <a:t>https://docs.oracle.com/en/database/oracle/oracle-database/21/xeinw/index.html</a:t>
            </a:r>
            <a:r>
              <a:rPr lang="en-US" altLang="ko-KR" sz="1400" dirty="0"/>
              <a:t> </a:t>
            </a:r>
            <a:endParaRPr lang="ko-KR" altLang="en-US" sz="1400" dirty="0"/>
          </a:p>
          <a:p>
            <a:pPr lvl="1"/>
            <a:endParaRPr lang="ko-KR" altLang="en-US" dirty="0">
              <a:latin typeface="+mn-ea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6F8494-DD0C-4869-A464-797161296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Times New Roman" pitchFamily="18" charset="0"/>
              <a:buNone/>
            </a:pPr>
            <a:fld id="{3791D99F-F193-4415-94CA-B2B147EC539A}" type="slidenum">
              <a:rPr lang="ko-KR" altLang="en-US" smtClean="0"/>
              <a:pPr>
                <a:buFont typeface="Times New Roman" pitchFamily="18" charset="0"/>
                <a:buNone/>
              </a:pPr>
              <a:t>8</a:t>
            </a:fld>
            <a:endParaRPr lang="ko-KR" altLang="en-US" dirty="0"/>
          </a:p>
        </p:txBody>
      </p:sp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Oracle Express Edition</a:t>
            </a:r>
            <a:endParaRPr lang="ko-KR" altLang="en-US" dirty="0">
              <a:ea typeface="굴림" charset="-127"/>
            </a:endParaRPr>
          </a:p>
        </p:txBody>
      </p:sp>
      <p:pic>
        <p:nvPicPr>
          <p:cNvPr id="7" name="Picture 2" descr="You can enter and confirm the single database password to use for the SYS, SYSTEM, and PDBADMIN database accounts in the Specify Database Passwords window.">
            <a:extLst>
              <a:ext uri="{FF2B5EF4-FFF2-40B4-BE49-F238E27FC236}">
                <a16:creationId xmlns:a16="http://schemas.microsoft.com/office/drawing/2014/main" id="{36ED2A46-499E-E724-A38B-BD5B6EBBD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33" y="2780928"/>
            <a:ext cx="4136080" cy="318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nstallation of Oracle Database Express Edition is complete.">
            <a:extLst>
              <a:ext uri="{FF2B5EF4-FFF2-40B4-BE49-F238E27FC236}">
                <a16:creationId xmlns:a16="http://schemas.microsoft.com/office/drawing/2014/main" id="{18A65CE4-0021-9BE7-A235-6A23433CC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147" y="2780928"/>
            <a:ext cx="4205947" cy="318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9356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30440" y="1268760"/>
            <a:ext cx="8229600" cy="324035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레코드 삽입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레코드 수정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레코드 삭제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레코드 검색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조작 언어</a:t>
            </a:r>
            <a:r>
              <a:rPr lang="en-US" altLang="ko-KR" dirty="0"/>
              <a:t>(DML)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8476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 dirty="0"/>
              <a:t>형식</a:t>
            </a:r>
            <a:endParaRPr lang="en-US" altLang="ko-KR" sz="2000" dirty="0"/>
          </a:p>
          <a:p>
            <a:pPr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sz="1800" dirty="0"/>
          </a:p>
          <a:p>
            <a:pPr lvl="1">
              <a:defRPr/>
            </a:pPr>
            <a:r>
              <a:rPr lang="en-US" altLang="ko-KR" sz="1800" dirty="0">
                <a:latin typeface="+mn-ea"/>
              </a:rPr>
              <a:t>&lt;</a:t>
            </a:r>
            <a:r>
              <a:rPr lang="ko-KR" altLang="en-US" sz="1800" dirty="0">
                <a:latin typeface="+mn-ea"/>
              </a:rPr>
              <a:t>필드리스트</a:t>
            </a:r>
            <a:r>
              <a:rPr lang="en-US" altLang="ko-KR" sz="1800" dirty="0">
                <a:latin typeface="+mn-ea"/>
              </a:rPr>
              <a:t>&gt;</a:t>
            </a:r>
          </a:p>
          <a:p>
            <a:pPr lvl="2">
              <a:defRPr/>
            </a:pPr>
            <a:r>
              <a:rPr lang="ko-KR" altLang="en-US" sz="1600" dirty="0">
                <a:latin typeface="+mn-ea"/>
              </a:rPr>
              <a:t>삽입에 사용될 테이블의 필드들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en-US" altLang="ko-KR" dirty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값 </a:t>
            </a:r>
            <a:r>
              <a:rPr lang="ko-KR" altLang="en-US" sz="1800" dirty="0">
                <a:latin typeface="+mn-ea"/>
              </a:rPr>
              <a:t>리스트</a:t>
            </a:r>
            <a:r>
              <a:rPr lang="en-US" altLang="ko-KR" sz="1800" dirty="0">
                <a:latin typeface="+mn-ea"/>
              </a:rPr>
              <a:t>&gt;</a:t>
            </a:r>
          </a:p>
          <a:p>
            <a:pPr lvl="2">
              <a:defRPr/>
            </a:pP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필드리스트</a:t>
            </a:r>
            <a:r>
              <a:rPr lang="en-US" altLang="ko-KR" sz="1600" dirty="0">
                <a:latin typeface="+mn-ea"/>
              </a:rPr>
              <a:t>&gt;</a:t>
            </a:r>
            <a:r>
              <a:rPr lang="ko-KR" altLang="en-US" sz="1600" dirty="0">
                <a:latin typeface="+mn-ea"/>
              </a:rPr>
              <a:t>의 순서에 맞춰 삽입될 값</a:t>
            </a:r>
            <a:endParaRPr lang="en-US" altLang="ko-KR" sz="1600" dirty="0">
              <a:latin typeface="+mn-ea"/>
            </a:endParaRPr>
          </a:p>
          <a:p>
            <a:pPr lvl="2">
              <a:defRPr/>
            </a:pPr>
            <a:endParaRPr lang="en-US" altLang="ko-KR" sz="1500" dirty="0">
              <a:latin typeface="+mn-ea"/>
            </a:endParaRPr>
          </a:p>
          <a:p>
            <a:pPr lvl="1">
              <a:defRPr/>
            </a:pPr>
            <a:r>
              <a:rPr lang="en-US" altLang="ko-KR" sz="1800" dirty="0">
                <a:latin typeface="+mn-ea"/>
              </a:rPr>
              <a:t>&lt;</a:t>
            </a:r>
            <a:r>
              <a:rPr lang="ko-KR" altLang="en-US" sz="1800" dirty="0">
                <a:latin typeface="+mn-ea"/>
              </a:rPr>
              <a:t>필드 리스트</a:t>
            </a:r>
            <a:r>
              <a:rPr lang="en-US" altLang="ko-KR" sz="1800" dirty="0">
                <a:latin typeface="+mn-ea"/>
              </a:rPr>
              <a:t>&gt;</a:t>
            </a:r>
            <a:r>
              <a:rPr lang="ko-KR" altLang="en-US" sz="1800" dirty="0">
                <a:latin typeface="+mn-ea"/>
              </a:rPr>
              <a:t>에 나열되지 않은 필드에 대해서는 널 값이 입력됨</a:t>
            </a:r>
            <a:endParaRPr lang="en-US" altLang="ko-KR" sz="1800" dirty="0">
              <a:latin typeface="+mn-ea"/>
            </a:endParaRPr>
          </a:p>
          <a:p>
            <a:pPr lvl="1">
              <a:defRPr/>
            </a:pPr>
            <a:r>
              <a:rPr lang="en-US" altLang="ko-KR" sz="1800" dirty="0">
                <a:latin typeface="+mn-ea"/>
              </a:rPr>
              <a:t>&lt;</a:t>
            </a:r>
            <a:r>
              <a:rPr lang="ko-KR" altLang="en-US" sz="1800" dirty="0">
                <a:latin typeface="+mn-ea"/>
              </a:rPr>
              <a:t>필드 리스트</a:t>
            </a:r>
            <a:r>
              <a:rPr lang="en-US" altLang="ko-KR" sz="1800" dirty="0">
                <a:latin typeface="+mn-ea"/>
              </a:rPr>
              <a:t>&gt;</a:t>
            </a:r>
            <a:r>
              <a:rPr lang="ko-KR" altLang="en-US" sz="1800" dirty="0">
                <a:latin typeface="+mn-ea"/>
              </a:rPr>
              <a:t>를 생략할 경우 </a:t>
            </a:r>
            <a:r>
              <a:rPr lang="en-US" altLang="ko-KR" sz="1800" dirty="0">
                <a:latin typeface="+mn-ea"/>
              </a:rPr>
              <a:t>&lt;</a:t>
            </a:r>
            <a:r>
              <a:rPr lang="ko-KR" altLang="en-US" sz="1800" dirty="0">
                <a:latin typeface="+mn-ea"/>
              </a:rPr>
              <a:t>값 리스트</a:t>
            </a:r>
            <a:r>
              <a:rPr lang="en-US" altLang="ko-KR" sz="1800" dirty="0">
                <a:latin typeface="+mn-ea"/>
              </a:rPr>
              <a:t>&gt;</a:t>
            </a:r>
            <a:r>
              <a:rPr lang="ko-KR" altLang="en-US" sz="1800" dirty="0">
                <a:latin typeface="+mn-ea"/>
              </a:rPr>
              <a:t>에는 테이블에 존재하는 </a:t>
            </a:r>
            <a:r>
              <a:rPr lang="ko-KR" altLang="en-US" sz="1800" b="1" dirty="0">
                <a:latin typeface="+mn-ea"/>
              </a:rPr>
              <a:t>필드의 순서에 맞춰서 값을 </a:t>
            </a:r>
            <a:r>
              <a:rPr lang="ko-KR" altLang="en-US" sz="1800" dirty="0">
                <a:latin typeface="+mn-ea"/>
              </a:rPr>
              <a:t>나열해 줘야 함</a:t>
            </a:r>
          </a:p>
          <a:p>
            <a:pPr lvl="1">
              <a:defRPr/>
            </a:pPr>
            <a:endParaRPr lang="en-US" altLang="ko-KR" sz="1700" dirty="0">
              <a:latin typeface="+mn-ea"/>
            </a:endParaRPr>
          </a:p>
          <a:p>
            <a:pPr>
              <a:defRPr/>
            </a:pPr>
            <a:endParaRPr lang="en-US" altLang="ko-KR" sz="20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레코드 삽입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55576" y="1556792"/>
            <a:ext cx="7013575" cy="338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/>
              <a:t>insert into </a:t>
            </a:r>
            <a:r>
              <a:rPr lang="en-US" altLang="ko-KR" sz="1600" dirty="0"/>
              <a:t>&lt;</a:t>
            </a:r>
            <a:r>
              <a:rPr lang="ko-KR" altLang="en-US" sz="1600" dirty="0"/>
              <a:t>테이블이름</a:t>
            </a:r>
            <a:r>
              <a:rPr lang="en-US" altLang="ko-KR" sz="1600" dirty="0"/>
              <a:t>&gt;</a:t>
            </a:r>
            <a:r>
              <a:rPr lang="ko-KR" altLang="en-US" sz="1600" b="1" dirty="0"/>
              <a:t> </a:t>
            </a:r>
            <a:r>
              <a:rPr lang="en-US" altLang="ko-KR" sz="1600" dirty="0"/>
              <a:t>(&lt;</a:t>
            </a:r>
            <a:r>
              <a:rPr lang="ko-KR" altLang="en-US" sz="1600" dirty="0"/>
              <a:t>필드리스트</a:t>
            </a:r>
            <a:r>
              <a:rPr lang="en-US" altLang="ko-KR" sz="1600" dirty="0"/>
              <a:t>&gt;)</a:t>
            </a:r>
            <a:r>
              <a:rPr lang="ko-KR" altLang="en-US" sz="1600" b="1" dirty="0"/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values</a:t>
            </a:r>
            <a:r>
              <a:rPr lang="en-US" altLang="ko-KR" sz="1600" b="1" dirty="0"/>
              <a:t> </a:t>
            </a:r>
            <a:r>
              <a:rPr lang="en-US" altLang="ko-KR" sz="1600" dirty="0"/>
              <a:t>(&lt;</a:t>
            </a:r>
            <a:r>
              <a:rPr lang="ko-KR" altLang="en-US" sz="1600" dirty="0"/>
              <a:t>값 리스트</a:t>
            </a:r>
            <a:r>
              <a:rPr lang="en-US" altLang="ko-KR" sz="1600" dirty="0"/>
              <a:t>&gt;)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2589849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199" y="1198527"/>
            <a:ext cx="8229600" cy="5361844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테이블 생성 후 레코드 삽입</a:t>
            </a:r>
            <a:endParaRPr lang="en-US" altLang="ko-KR" dirty="0">
              <a:latin typeface="+mj-lt"/>
            </a:endParaRPr>
          </a:p>
          <a:p>
            <a:pPr lvl="1"/>
            <a:r>
              <a:rPr lang="en-US" altLang="ko-KR" dirty="0">
                <a:solidFill>
                  <a:srgbClr val="666666"/>
                </a:solidFill>
                <a:latin typeface="+mj-lt"/>
              </a:rPr>
              <a:t>Insert </a:t>
            </a:r>
            <a:r>
              <a:rPr lang="ko-KR" altLang="en-US" dirty="0">
                <a:solidFill>
                  <a:srgbClr val="666666"/>
                </a:solidFill>
                <a:latin typeface="+mj-lt"/>
              </a:rPr>
              <a:t>문 실행 시 다음 같은 오류 발생</a:t>
            </a:r>
            <a:endParaRPr lang="en-US" altLang="ko-KR" dirty="0">
              <a:solidFill>
                <a:srgbClr val="666666"/>
              </a:solidFill>
              <a:latin typeface="+mj-lt"/>
            </a:endParaRPr>
          </a:p>
          <a:p>
            <a:pPr lvl="1"/>
            <a:r>
              <a:rPr lang="en-US" altLang="ko-KR" dirty="0">
                <a:solidFill>
                  <a:srgbClr val="666666"/>
                </a:solidFill>
                <a:latin typeface="+mj-lt"/>
              </a:rPr>
              <a:t>ORA-01950 : </a:t>
            </a:r>
            <a:r>
              <a:rPr lang="ko-KR" altLang="en-US" dirty="0">
                <a:solidFill>
                  <a:srgbClr val="666666"/>
                </a:solidFill>
                <a:latin typeface="+mj-lt"/>
              </a:rPr>
              <a:t>테이블스페이스 </a:t>
            </a:r>
            <a:r>
              <a:rPr lang="en-US" altLang="ko-KR" dirty="0">
                <a:solidFill>
                  <a:srgbClr val="666666"/>
                </a:solidFill>
                <a:latin typeface="+mj-lt"/>
              </a:rPr>
              <a:t>'USERS"</a:t>
            </a:r>
            <a:r>
              <a:rPr lang="ko-KR" altLang="en-US" dirty="0">
                <a:solidFill>
                  <a:srgbClr val="666666"/>
                </a:solidFill>
                <a:latin typeface="+mj-lt"/>
              </a:rPr>
              <a:t>에 대한 권한이 없습니다</a:t>
            </a:r>
            <a:r>
              <a:rPr lang="en-US" altLang="ko-KR" dirty="0">
                <a:solidFill>
                  <a:srgbClr val="666666"/>
                </a:solidFill>
                <a:latin typeface="+mj-lt"/>
              </a:rPr>
              <a:t>.</a:t>
            </a:r>
          </a:p>
          <a:p>
            <a:pPr lvl="1"/>
            <a:endParaRPr lang="en-US" altLang="ko-KR" dirty="0">
              <a:solidFill>
                <a:srgbClr val="666666"/>
              </a:solidFill>
              <a:latin typeface="+mj-lt"/>
            </a:endParaRPr>
          </a:p>
          <a:p>
            <a:pPr lvl="1"/>
            <a:r>
              <a:rPr lang="ko-KR" altLang="en-US" dirty="0">
                <a:solidFill>
                  <a:srgbClr val="666666"/>
                </a:solidFill>
                <a:latin typeface="+mj-lt"/>
              </a:rPr>
              <a:t>이전 버전에서는 이런 오류 발생하지 않았음</a:t>
            </a:r>
            <a:r>
              <a:rPr lang="en-US" altLang="ko-KR" dirty="0">
                <a:solidFill>
                  <a:srgbClr val="666666"/>
                </a:solidFill>
                <a:latin typeface="+mj-lt"/>
              </a:rPr>
              <a:t>.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+mj-lt"/>
              </a:rPr>
              <a:t>18c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버전에서는 레코드가 삽입될 저장 공간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(table space)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에 대한 사용권한을 따로 부여해줘야 한다</a:t>
            </a:r>
            <a:endParaRPr lang="en-US" altLang="ko-KR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dirty="0">
                <a:solidFill>
                  <a:srgbClr val="666666"/>
                </a:solidFill>
                <a:latin typeface="+mj-lt"/>
              </a:rPr>
              <a:t>System </a:t>
            </a:r>
            <a:r>
              <a:rPr lang="ko-KR" altLang="en-US" dirty="0">
                <a:solidFill>
                  <a:srgbClr val="666666"/>
                </a:solidFill>
                <a:latin typeface="+mj-lt"/>
              </a:rPr>
              <a:t>계정에서 아래처럼 권한을 부여해 줘야 함  </a:t>
            </a:r>
            <a:endParaRPr lang="en-US" altLang="ko-KR" dirty="0">
              <a:solidFill>
                <a:srgbClr val="666666"/>
              </a:solidFill>
              <a:latin typeface="+mj-lt"/>
            </a:endParaRPr>
          </a:p>
          <a:p>
            <a:pPr lvl="1"/>
            <a:r>
              <a:rPr lang="en-US" altLang="ko-KR" dirty="0">
                <a:solidFill>
                  <a:srgbClr val="666666"/>
                </a:solidFill>
                <a:latin typeface="+mj-lt"/>
              </a:rPr>
              <a:t>SQL&gt; alter user c##</a:t>
            </a:r>
            <a:r>
              <a:rPr lang="en-US" altLang="ko-KR" dirty="0" err="1">
                <a:solidFill>
                  <a:srgbClr val="FF0000"/>
                </a:solidFill>
                <a:latin typeface="+mj-lt"/>
              </a:rPr>
              <a:t>cs</a:t>
            </a:r>
            <a:r>
              <a:rPr lang="en-US" altLang="ko-KR" dirty="0">
                <a:solidFill>
                  <a:srgbClr val="666666"/>
                </a:solidFill>
                <a:latin typeface="+mj-lt"/>
              </a:rPr>
              <a:t>  default </a:t>
            </a:r>
            <a:r>
              <a:rPr lang="en-US" altLang="ko-KR" dirty="0" err="1">
                <a:solidFill>
                  <a:srgbClr val="666666"/>
                </a:solidFill>
                <a:latin typeface="+mj-lt"/>
              </a:rPr>
              <a:t>tablespace</a:t>
            </a:r>
            <a:r>
              <a:rPr lang="en-US" altLang="ko-KR" dirty="0">
                <a:solidFill>
                  <a:srgbClr val="666666"/>
                </a:solidFill>
                <a:latin typeface="+mj-lt"/>
              </a:rPr>
              <a:t> users quota unlimited on users;</a:t>
            </a:r>
          </a:p>
          <a:p>
            <a:endParaRPr lang="en-US" altLang="ko-KR" dirty="0">
              <a:solidFill>
                <a:srgbClr val="666666"/>
              </a:solidFill>
              <a:latin typeface="Noto Sans KR"/>
            </a:endParaRPr>
          </a:p>
          <a:p>
            <a:pPr lvl="1"/>
            <a:endParaRPr lang="ko-KR" altLang="en-US" dirty="0">
              <a:solidFill>
                <a:srgbClr val="666666"/>
              </a:solidFill>
              <a:latin typeface="Noto Sans KR"/>
            </a:endParaRPr>
          </a:p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/>
                </a:solidFill>
              </a:rPr>
              <a:t>데이터베이스개론 임성채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54ECEB-E70E-4140-95DB-8F17AF6AFF26}" type="slidenum">
              <a:rPr lang="en-US" altLang="ko-KR" smtClean="0">
                <a:solidFill>
                  <a:srgbClr val="464653"/>
                </a:solidFill>
              </a:rPr>
              <a:pPr>
                <a:defRPr/>
              </a:pPr>
              <a:t>82</a:t>
            </a:fld>
            <a:endParaRPr lang="en-US" altLang="ko-KR" dirty="0">
              <a:solidFill>
                <a:srgbClr val="464653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18c </a:t>
            </a:r>
            <a:r>
              <a:rPr lang="ko-KR" altLang="en-US" dirty="0"/>
              <a:t>버전에서의 차이</a:t>
            </a:r>
          </a:p>
        </p:txBody>
      </p:sp>
    </p:spTree>
    <p:extLst>
      <p:ext uri="{BB962C8B-B14F-4D97-AF65-F5344CB8AC3E}">
        <p14:creationId xmlns:p14="http://schemas.microsoft.com/office/powerpoint/2010/main" val="17758831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레코드 삽입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91971" y="1766083"/>
            <a:ext cx="7013575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질의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11)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insert into 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department (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dept_id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dept_name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, office) </a:t>
            </a:r>
          </a:p>
          <a:p>
            <a:pPr algn="just">
              <a:defRPr/>
            </a:pP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values 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('920', '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컴퓨터공학과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', '201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호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') ;</a:t>
            </a:r>
          </a:p>
          <a:p>
            <a:pPr algn="just">
              <a:defRPr/>
            </a:pPr>
            <a:endParaRPr lang="ko-KR" altLang="en-US" sz="16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99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0753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학사 데이터베이스의 데이터 삽입 예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65149" y="1128150"/>
            <a:ext cx="8013700" cy="5016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insert into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department 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values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('920', '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컴퓨터공학과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', '201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호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')</a:t>
            </a:r>
            <a:endParaRPr lang="ko-KR" altLang="en-US" sz="1600" dirty="0">
              <a:solidFill>
                <a:srgbClr val="002060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insert into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department 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values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('923', '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산업공학과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', '207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호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')</a:t>
            </a:r>
            <a:endParaRPr lang="ko-KR" altLang="en-US" sz="1600" dirty="0">
              <a:solidFill>
                <a:srgbClr val="002060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insert into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department 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values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('925', '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전자공학과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', '308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호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')</a:t>
            </a:r>
          </a:p>
          <a:p>
            <a:pPr>
              <a:defRPr/>
            </a:pPr>
            <a:endParaRPr lang="ko-KR" altLang="en-US" sz="1600" dirty="0">
              <a:solidFill>
                <a:srgbClr val="002060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insert into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student </a:t>
            </a: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values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('1292001', '900424-1825409', '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김광식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', 3, '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서울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', 920)</a:t>
            </a:r>
            <a:endParaRPr lang="ko-KR" altLang="en-US" sz="1600" dirty="0">
              <a:solidFill>
                <a:srgbClr val="002060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insert into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student </a:t>
            </a: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values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('1292002', '900305-1730021', '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김정현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', 3, '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서울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', 920)</a:t>
            </a:r>
            <a:endParaRPr lang="ko-KR" altLang="en-US" sz="1600" dirty="0">
              <a:solidFill>
                <a:srgbClr val="002060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insert into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student </a:t>
            </a: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values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('1292003', '891021-2308302', '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김현정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', 4, '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대전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', 920)</a:t>
            </a:r>
            <a:endParaRPr lang="ko-KR" altLang="en-US" sz="1600" dirty="0">
              <a:solidFill>
                <a:srgbClr val="002060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insert into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student </a:t>
            </a: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values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('1292301', '890902-2704012', '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김현정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', 2, '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대구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', 923)</a:t>
            </a:r>
            <a:endParaRPr lang="ko-KR" altLang="en-US" sz="1600" dirty="0">
              <a:solidFill>
                <a:srgbClr val="002060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insert into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student </a:t>
            </a: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values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('1292303', '910715-1524390', '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박광수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', 3, '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광주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', 923)</a:t>
            </a:r>
            <a:endParaRPr lang="ko-KR" altLang="en-US" sz="1600" dirty="0">
              <a:solidFill>
                <a:srgbClr val="002060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insert into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student </a:t>
            </a: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values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('1292305', '921011-1809003', '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김우주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', 4, '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부산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', 923)</a:t>
            </a:r>
            <a:endParaRPr lang="ko-KR" altLang="en-US" sz="1600" dirty="0">
              <a:solidFill>
                <a:srgbClr val="002060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insert into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student </a:t>
            </a: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values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('1292501', '900825-1506390', '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박철수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', 3, '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대전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', 925)</a:t>
            </a:r>
            <a:endParaRPr lang="ko-KR" altLang="en-US" sz="1600" dirty="0">
              <a:solidFill>
                <a:srgbClr val="002060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insert into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student </a:t>
            </a: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values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('1292502', '911011-1809003', '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백태성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', 3, '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서울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', 925)</a:t>
            </a:r>
            <a:endParaRPr lang="ko-KR" altLang="en-US" sz="16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83162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필드 이름을 나열한다면</a:t>
            </a:r>
            <a:r>
              <a:rPr lang="en-US" altLang="ko-KR" dirty="0"/>
              <a:t>, </a:t>
            </a:r>
            <a:r>
              <a:rPr lang="ko-KR" altLang="en-US" dirty="0"/>
              <a:t>그 순서는 테이블을 생성할 때 지정한 순서와 일치할 필요 없음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(</a:t>
            </a:r>
            <a:r>
              <a:rPr lang="ko-KR" altLang="en-US" dirty="0"/>
              <a:t>질의 </a:t>
            </a:r>
            <a:r>
              <a:rPr lang="en-US" altLang="ko-KR" dirty="0"/>
              <a:t>11)</a:t>
            </a:r>
            <a:r>
              <a:rPr lang="ko-KR" altLang="en-US" dirty="0"/>
              <a:t>과 동일한 </a:t>
            </a:r>
            <a:r>
              <a:rPr lang="en-US" altLang="ko-KR" dirty="0"/>
              <a:t>SQL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dirty="0"/>
              <a:t>department </a:t>
            </a:r>
            <a:r>
              <a:rPr lang="ko-KR" altLang="en-US" dirty="0"/>
              <a:t>테이블의 필드들 중에서 </a:t>
            </a:r>
            <a:r>
              <a:rPr lang="en-US" altLang="ko-KR" dirty="0"/>
              <a:t>office </a:t>
            </a:r>
            <a:r>
              <a:rPr lang="ko-KR" altLang="en-US" dirty="0"/>
              <a:t>필드를 생략하는</a:t>
            </a:r>
            <a:r>
              <a:rPr lang="en-US" altLang="ko-KR" dirty="0"/>
              <a:t> </a:t>
            </a:r>
            <a:r>
              <a:rPr lang="ko-KR" altLang="en-US" dirty="0"/>
              <a:t>경우</a:t>
            </a:r>
            <a:endParaRPr lang="en-US" altLang="ko-KR" dirty="0"/>
          </a:p>
          <a:p>
            <a:pPr lvl="1"/>
            <a:r>
              <a:rPr lang="ko-KR" altLang="en-US" sz="1600" dirty="0"/>
              <a:t>생략된 필드에는 널이 입력</a:t>
            </a:r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en-US" altLang="ko-KR" sz="1600" b="1" dirty="0"/>
              <a:t>not null</a:t>
            </a:r>
            <a:r>
              <a:rPr lang="ko-KR" altLang="en-US" sz="1600" dirty="0"/>
              <a:t>로 설정된 필드는 널 값이 들어갈 수 없는 필드이기 때문에 </a:t>
            </a:r>
            <a:r>
              <a:rPr lang="en-US" altLang="ko-KR" sz="1600" b="1" dirty="0"/>
              <a:t>insert</a:t>
            </a:r>
            <a:r>
              <a:rPr lang="ko-KR" altLang="en-US" sz="1600" dirty="0"/>
              <a:t>문의 </a:t>
            </a:r>
            <a:r>
              <a:rPr lang="en-US" altLang="ko-KR" sz="1600" dirty="0"/>
              <a:t>&lt;</a:t>
            </a:r>
            <a:r>
              <a:rPr lang="ko-KR" altLang="en-US" sz="1600" dirty="0"/>
              <a:t>필드리스트</a:t>
            </a:r>
            <a:r>
              <a:rPr lang="en-US" altLang="ko-KR" sz="1600" dirty="0"/>
              <a:t>&gt;</a:t>
            </a:r>
            <a:r>
              <a:rPr lang="ko-KR" altLang="en-US" sz="1600" dirty="0"/>
              <a:t>에서 생략할 수 없음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레코드 삽입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87624" y="2122059"/>
            <a:ext cx="7013575" cy="831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질의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12)</a:t>
            </a:r>
          </a:p>
          <a:p>
            <a:pPr algn="just"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insert into 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department (office, 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dept_id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dept_name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) </a:t>
            </a:r>
          </a:p>
          <a:p>
            <a:pPr algn="just">
              <a:defRPr/>
            </a:pP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values 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('201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호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', '920', '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컴퓨터공학과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')</a:t>
            </a:r>
            <a:endParaRPr lang="ko-KR" altLang="en-US" sz="16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09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87623" y="3965302"/>
            <a:ext cx="7013575" cy="831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질의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13)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insert into 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department (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dept_id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dept_name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) </a:t>
            </a:r>
          </a:p>
          <a:p>
            <a:pPr algn="just">
              <a:defRPr/>
            </a:pP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values 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('920', '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컴퓨터공학과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')</a:t>
            </a:r>
            <a:endParaRPr lang="ko-KR" altLang="en-US" sz="16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08904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필드리스트</a:t>
            </a:r>
            <a:r>
              <a:rPr lang="en-US" altLang="ko-KR" dirty="0"/>
              <a:t>&gt;</a:t>
            </a:r>
            <a:r>
              <a:rPr lang="ko-KR" altLang="en-US" dirty="0"/>
              <a:t>를 사용하지 않고 데이터를 삽입하는 예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레코드 삽입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65211" y="1772816"/>
            <a:ext cx="7013575" cy="831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질의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14)</a:t>
            </a:r>
            <a:endParaRPr lang="ko-KR" altLang="en-US" sz="1600" dirty="0">
              <a:solidFill>
                <a:srgbClr val="002060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insert into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department</a:t>
            </a: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values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	('923', '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산업공학과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', '207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호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')</a:t>
            </a:r>
            <a:endParaRPr lang="ko-KR" altLang="en-US" sz="16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19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73783" y="4073509"/>
            <a:ext cx="6849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Departmemt</a:t>
            </a:r>
            <a:r>
              <a:rPr lang="en-US" altLang="ko-KR" sz="2000" dirty="0"/>
              <a:t> </a:t>
            </a:r>
            <a:r>
              <a:rPr lang="ko-KR" altLang="en-US" sz="2000" dirty="0"/>
              <a:t>테이블의 필드 명이나 순서는 어떻게 확인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7953238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5300" y="1271546"/>
            <a:ext cx="8229600" cy="4464495"/>
          </a:xfrm>
        </p:spPr>
        <p:txBody>
          <a:bodyPr/>
          <a:lstStyle/>
          <a:p>
            <a:r>
              <a:rPr lang="ko-KR" altLang="en-US" dirty="0"/>
              <a:t>형식</a:t>
            </a:r>
            <a:endParaRPr lang="en-US" altLang="ko-KR" dirty="0"/>
          </a:p>
          <a:p>
            <a:endParaRPr lang="en-US" altLang="ko-KR" sz="20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수정내역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/>
              <a:t>대상 필드에 들어가는 값을 수정하기위한 </a:t>
            </a:r>
            <a:r>
              <a:rPr lang="ko-KR" altLang="en-US" dirty="0" err="1"/>
              <a:t>산술식</a:t>
            </a:r>
            <a:endParaRPr lang="en-US" altLang="ko-KR" dirty="0"/>
          </a:p>
          <a:p>
            <a:pPr lvl="1"/>
            <a:r>
              <a:rPr lang="en-US" altLang="ko-KR" dirty="0"/>
              <a:t>‘,’</a:t>
            </a:r>
            <a:r>
              <a:rPr lang="ko-KR" altLang="en-US" dirty="0"/>
              <a:t>를 이용해서 여러 필드에 대한 수정 내역을 지정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조건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/>
              <a:t>대상이 되는 레코드에 대한 조건을 기술</a:t>
            </a:r>
            <a:endParaRPr lang="en-US" altLang="ko-KR" dirty="0"/>
          </a:p>
          <a:p>
            <a:pPr lvl="1"/>
            <a:r>
              <a:rPr lang="ko-KR" altLang="en-US" dirty="0"/>
              <a:t>테이블의 </a:t>
            </a:r>
            <a:r>
              <a:rPr lang="ko-KR" altLang="en-US" dirty="0">
                <a:solidFill>
                  <a:srgbClr val="FF0000"/>
                </a:solidFill>
              </a:rPr>
              <a:t>모든 레코드에 대해 수정하려면 </a:t>
            </a:r>
            <a:r>
              <a:rPr lang="en-US" altLang="ko-KR" b="1" dirty="0">
                <a:solidFill>
                  <a:srgbClr val="FF0000"/>
                </a:solidFill>
              </a:rPr>
              <a:t>where</a:t>
            </a:r>
            <a:r>
              <a:rPr lang="ko-KR" altLang="en-US" dirty="0">
                <a:solidFill>
                  <a:srgbClr val="FF0000"/>
                </a:solidFill>
              </a:rPr>
              <a:t> 절을 생략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레코드 수정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051720" y="1628800"/>
            <a:ext cx="4104456" cy="83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update 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테이블이름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set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수정내역</a:t>
            </a:r>
            <a:r>
              <a:rPr lang="en-US" altLang="ko-KR" sz="1600" dirty="0">
                <a:latin typeface="+mn-ea"/>
              </a:rPr>
              <a:t>&gt; 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where 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조건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060354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560" y="1170372"/>
            <a:ext cx="8229600" cy="4490876"/>
          </a:xfrm>
        </p:spPr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 student </a:t>
            </a:r>
            <a:r>
              <a:rPr lang="ko-KR" altLang="en-US" dirty="0"/>
              <a:t>테이블에서 모든 학생들의 학년을 하나씩 증가</a:t>
            </a:r>
          </a:p>
          <a:p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professor </a:t>
            </a:r>
            <a:r>
              <a:rPr lang="ko-KR" altLang="en-US" dirty="0"/>
              <a:t>테이블에서 ‘</a:t>
            </a:r>
            <a:r>
              <a:rPr lang="ko-KR" altLang="en-US" dirty="0" err="1"/>
              <a:t>고희석</a:t>
            </a:r>
            <a:r>
              <a:rPr lang="ko-KR" altLang="en-US" dirty="0"/>
              <a:t>’ 교수의 직위를 ‘</a:t>
            </a:r>
            <a:r>
              <a:rPr lang="ko-KR" altLang="en-US" dirty="0" err="1"/>
              <a:t>교수’로</a:t>
            </a:r>
            <a:r>
              <a:rPr lang="ko-KR" altLang="en-US" dirty="0"/>
              <a:t> 수정하고 학과번호를 ‘</a:t>
            </a:r>
            <a:r>
              <a:rPr lang="en-US" altLang="ko-KR" dirty="0"/>
              <a:t>923’</a:t>
            </a:r>
            <a:r>
              <a:rPr lang="ko-KR" altLang="en-US" dirty="0"/>
              <a:t>으로 수정</a:t>
            </a:r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레코드 수정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58875" y="1844824"/>
            <a:ext cx="5813425" cy="831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질의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16)</a:t>
            </a:r>
            <a:endParaRPr lang="ko-KR" altLang="en-US" sz="1600" dirty="0">
              <a:solidFill>
                <a:srgbClr val="C00000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update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student</a:t>
            </a: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set 	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year = year + 1;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58875" y="4221088"/>
            <a:ext cx="5813425" cy="1076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질의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17)</a:t>
            </a:r>
            <a:endParaRPr lang="ko-KR" altLang="en-US" sz="1600" dirty="0">
              <a:solidFill>
                <a:srgbClr val="C00000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update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professor</a:t>
            </a: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set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position='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교수‘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en-US" altLang="ko-KR" sz="1600" dirty="0" err="1">
                <a:solidFill>
                  <a:srgbClr val="002060"/>
                </a:solidFill>
                <a:latin typeface="+mn-ea"/>
              </a:rPr>
              <a:t>dept_id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='923'</a:t>
            </a: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where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name='</a:t>
            </a:r>
            <a:r>
              <a:rPr lang="ko-KR" altLang="en-US" sz="1600" dirty="0" err="1">
                <a:solidFill>
                  <a:srgbClr val="002060"/>
                </a:solidFill>
                <a:latin typeface="+mn-ea"/>
              </a:rPr>
              <a:t>고희석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‘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;</a:t>
            </a:r>
            <a:endParaRPr lang="ko-KR" altLang="en-US" sz="16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676162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형식</a:t>
            </a:r>
            <a:endParaRPr lang="en-US" altLang="ko-KR" dirty="0"/>
          </a:p>
          <a:p>
            <a:pPr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sz="1800" dirty="0"/>
          </a:p>
          <a:p>
            <a:pPr lvl="1">
              <a:defRPr/>
            </a:pPr>
            <a:r>
              <a:rPr lang="en-US" altLang="ko-KR" sz="1800" b="1" dirty="0"/>
              <a:t>where</a:t>
            </a:r>
            <a:r>
              <a:rPr lang="ko-KR" altLang="en-US" sz="1800" dirty="0"/>
              <a:t>절에 지정된 조건을 만족하는 레코드를 삭제</a:t>
            </a:r>
            <a:endParaRPr lang="en-US" altLang="ko-KR" sz="1800" dirty="0"/>
          </a:p>
          <a:p>
            <a:pPr lvl="1">
              <a:defRPr/>
            </a:pPr>
            <a:r>
              <a:rPr lang="en-US" altLang="ko-KR" sz="1800" b="1" dirty="0"/>
              <a:t>where</a:t>
            </a:r>
            <a:r>
              <a:rPr lang="ko-KR" altLang="en-US" sz="1800" dirty="0"/>
              <a:t>절이 생략되면 테이블에서 모든 레코드를 삭제</a:t>
            </a:r>
            <a:br>
              <a:rPr lang="en-US" altLang="ko-KR" sz="1800" dirty="0"/>
            </a:br>
            <a:endParaRPr lang="ko-KR" altLang="en-US" sz="1800" dirty="0"/>
          </a:p>
          <a:p>
            <a:pPr>
              <a:defRPr/>
            </a:pPr>
            <a:r>
              <a:rPr lang="ko-KR" altLang="en-US" sz="2000" dirty="0">
                <a:latin typeface="+mn-ea"/>
              </a:rPr>
              <a:t>예</a:t>
            </a:r>
            <a:r>
              <a:rPr lang="en-US" altLang="ko-KR" sz="2000" dirty="0">
                <a:latin typeface="+mn-ea"/>
              </a:rPr>
              <a:t>) </a:t>
            </a:r>
            <a:r>
              <a:rPr lang="en-US" altLang="ko-KR" sz="1800" dirty="0"/>
              <a:t>professor </a:t>
            </a:r>
            <a:r>
              <a:rPr lang="ko-KR" altLang="en-US" sz="1800" dirty="0"/>
              <a:t>테이블에서 이름이 ‘김태석’인 교수를 삭제</a:t>
            </a:r>
            <a:endParaRPr lang="en-US" altLang="ko-KR" sz="1800" dirty="0"/>
          </a:p>
          <a:p>
            <a:pPr>
              <a:defRPr/>
            </a:pPr>
            <a:endParaRPr lang="en-US" altLang="ko-KR" sz="1800" dirty="0"/>
          </a:p>
          <a:p>
            <a:pPr>
              <a:defRPr/>
            </a:pPr>
            <a:endParaRPr lang="en-US" altLang="ko-KR" sz="1800" dirty="0"/>
          </a:p>
          <a:p>
            <a:pPr>
              <a:defRPr/>
            </a:pPr>
            <a:endParaRPr lang="en-US" altLang="ko-KR" sz="1800" dirty="0"/>
          </a:p>
          <a:p>
            <a:pPr>
              <a:defRPr/>
            </a:pPr>
            <a:endParaRPr lang="en-US" altLang="ko-KR" sz="1800" dirty="0"/>
          </a:p>
          <a:p>
            <a:pPr lvl="1">
              <a:defRPr/>
            </a:pPr>
            <a:r>
              <a:rPr lang="en-US" altLang="ko-KR" b="1" dirty="0"/>
              <a:t>delete</a:t>
            </a:r>
            <a:r>
              <a:rPr lang="ko-KR" altLang="en-US" dirty="0"/>
              <a:t>문을 이용하여 테이블의 모든 레코드를 삭제하더라도 테이블은 삭제되지 않음</a:t>
            </a:r>
            <a:endParaRPr lang="en-US" altLang="ko-KR" sz="1600" dirty="0"/>
          </a:p>
          <a:p>
            <a:pPr lvl="2">
              <a:defRPr/>
            </a:pP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) delete from professor; 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레코드 삭제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23836" y="1340768"/>
            <a:ext cx="3692525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delete from 	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테이블이름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where 		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조건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03648" y="3713898"/>
            <a:ext cx="5238750" cy="8302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질의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18)</a:t>
            </a:r>
            <a:endParaRPr lang="ko-KR" altLang="en-US" sz="1600" dirty="0">
              <a:solidFill>
                <a:srgbClr val="C00000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	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delete from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professor</a:t>
            </a: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where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	name='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김태석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‘;</a:t>
            </a:r>
            <a:endParaRPr lang="ko-KR" altLang="en-US" sz="16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287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457200" y="1161199"/>
            <a:ext cx="8229600" cy="755633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Windows </a:t>
            </a:r>
            <a:r>
              <a:rPr lang="ko-KR" altLang="en-US" dirty="0">
                <a:ea typeface="굴림" charset="-127"/>
              </a:rPr>
              <a:t>메뉴 및 </a:t>
            </a:r>
            <a:r>
              <a:rPr lang="en-US" altLang="ko-KR" dirty="0">
                <a:ea typeface="굴림" charset="-127"/>
              </a:rPr>
              <a:t>Service </a:t>
            </a:r>
            <a:r>
              <a:rPr lang="ko-KR" altLang="en-US" dirty="0">
                <a:ea typeface="굴림" charset="-127"/>
              </a:rPr>
              <a:t>등록</a:t>
            </a:r>
            <a:r>
              <a:rPr lang="en-US" altLang="ko-KR" dirty="0">
                <a:ea typeface="굴림" charset="-127"/>
              </a:rPr>
              <a:t> </a:t>
            </a:r>
            <a:r>
              <a:rPr lang="ko-KR" altLang="en-US" dirty="0">
                <a:ea typeface="굴림" charset="-127"/>
              </a:rPr>
              <a:t>확인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 err="1">
                <a:ea typeface="굴림" charset="-127"/>
              </a:rPr>
              <a:t>OracleServiceXE</a:t>
            </a:r>
            <a:r>
              <a:rPr lang="en-US" altLang="ko-KR" dirty="0">
                <a:ea typeface="굴림" charset="-127"/>
              </a:rPr>
              <a:t>, OracleOraDB21Home1TNSListener </a:t>
            </a:r>
            <a:r>
              <a:rPr lang="ko-KR" altLang="en-US" dirty="0">
                <a:ea typeface="굴림" charset="-127"/>
              </a:rPr>
              <a:t>서비스 실행 중</a:t>
            </a:r>
          </a:p>
          <a:p>
            <a:endParaRPr lang="ko-KR" altLang="en-US" dirty="0">
              <a:latin typeface="+mn-ea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6F8494-DD0C-4869-A464-797161296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Times New Roman" pitchFamily="18" charset="0"/>
              <a:buNone/>
            </a:pPr>
            <a:fld id="{3791D99F-F193-4415-94CA-B2B147EC539A}" type="slidenum">
              <a:rPr lang="ko-KR" altLang="en-US" smtClean="0"/>
              <a:pPr>
                <a:buFont typeface="Times New Roman" pitchFamily="18" charset="0"/>
                <a:buNone/>
              </a:pPr>
              <a:t>9</a:t>
            </a:fld>
            <a:endParaRPr lang="ko-KR" altLang="en-US" dirty="0"/>
          </a:p>
        </p:txBody>
      </p:sp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Oracle Express Edition</a:t>
            </a:r>
            <a:endParaRPr lang="ko-KR" altLang="en-US" dirty="0">
              <a:ea typeface="굴림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055AB7-228D-7F15-21A8-818E6B5B6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197" y="2266847"/>
            <a:ext cx="6762530" cy="34753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D1D4211-B203-1723-CCD8-74DF42DA1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36" y="1992686"/>
            <a:ext cx="1828926" cy="402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0344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외래키로 사용되는 필드에 대해 데이터를 삽입할 때</a:t>
            </a:r>
            <a:endParaRPr lang="en-US" altLang="ko-KR" dirty="0"/>
          </a:p>
          <a:p>
            <a:pPr lvl="1"/>
            <a:r>
              <a:rPr lang="ko-KR" altLang="en-US" sz="1600" dirty="0"/>
              <a:t>참조하는 테이블의 해당 필드에 그 값을 먼저 삽입해야 함</a:t>
            </a:r>
            <a:endParaRPr lang="en-US" altLang="ko-KR" sz="1600" dirty="0"/>
          </a:p>
          <a:p>
            <a:pPr lvl="1"/>
            <a:r>
              <a:rPr lang="ko-KR" altLang="en-US" sz="1600" dirty="0"/>
              <a:t>예</a:t>
            </a:r>
            <a:r>
              <a:rPr lang="en-US" altLang="ko-KR" sz="1600" dirty="0"/>
              <a:t>) department </a:t>
            </a:r>
            <a:r>
              <a:rPr lang="ko-KR" altLang="en-US" sz="1600" dirty="0"/>
              <a:t>테이블이 생성되긴 했지만 아직 레코드가 삽입되지 않은 상태에서 다음질의의 실행 결과</a:t>
            </a:r>
          </a:p>
          <a:p>
            <a:pPr lvl="1"/>
            <a:endParaRPr lang="ko-KR" altLang="en-US" sz="18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sp>
        <p:nvSpPr>
          <p:cNvPr id="501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레코드 삽입 시 주의사항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04439" y="2448159"/>
            <a:ext cx="7935119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질의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19)</a:t>
            </a:r>
            <a:endParaRPr lang="ko-KR" altLang="en-US" sz="1600" dirty="0">
              <a:solidFill>
                <a:srgbClr val="C00000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insert into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 	student</a:t>
            </a:r>
          </a:p>
          <a:p>
            <a:pPr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	values 		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('1292002', '900305-1730021', '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김정현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2', 3, '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서울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', '920')</a:t>
            </a:r>
            <a:endParaRPr lang="ko-KR" altLang="en-US" sz="16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501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9" y="3789040"/>
            <a:ext cx="8193621" cy="200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4156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내용 개체 틀 2"/>
          <p:cNvSpPr>
            <a:spLocks noGrp="1"/>
          </p:cNvSpPr>
          <p:nvPr>
            <p:ph sz="quarter" idx="1"/>
          </p:nvPr>
        </p:nvSpPr>
        <p:spPr>
          <a:xfrm>
            <a:off x="495300" y="1844824"/>
            <a:ext cx="8229600" cy="5361844"/>
          </a:xfrm>
        </p:spPr>
        <p:txBody>
          <a:bodyPr/>
          <a:lstStyle/>
          <a:p>
            <a:r>
              <a:rPr lang="ko-KR" altLang="en-US" dirty="0" err="1"/>
              <a:t>외래키</a:t>
            </a:r>
            <a:r>
              <a:rPr lang="ko-KR" altLang="en-US" dirty="0"/>
              <a:t> 필드의 값을 수정할 때</a:t>
            </a:r>
          </a:p>
          <a:p>
            <a:pPr lvl="1"/>
            <a:r>
              <a:rPr lang="ko-KR" altLang="en-US" dirty="0"/>
              <a:t>외래키가 참조하는 테이블에 존재하는 값으로만 수정 가능</a:t>
            </a:r>
          </a:p>
          <a:p>
            <a:pPr lvl="1"/>
            <a:endParaRPr lang="ko-KR" altLang="en-US" sz="1600" dirty="0"/>
          </a:p>
          <a:p>
            <a:pPr lvl="1"/>
            <a:endParaRPr lang="ko-KR" altLang="en-US" sz="18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sp>
        <p:nvSpPr>
          <p:cNvPr id="522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레코드 수정</a:t>
            </a:r>
            <a:r>
              <a:rPr lang="en-US" altLang="ko-KR" dirty="0"/>
              <a:t>/</a:t>
            </a:r>
            <a:r>
              <a:rPr lang="ko-KR" altLang="en-US" dirty="0"/>
              <a:t>삭제 시 주의사항</a:t>
            </a:r>
          </a:p>
        </p:txBody>
      </p:sp>
      <p:sp>
        <p:nvSpPr>
          <p:cNvPr id="522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22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57199" y="3063555"/>
            <a:ext cx="8229600" cy="259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latinLnBrk="1" hangingPunct="0"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Vrinda" panose="020B050204020402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latinLnBrk="1" hangingPunct="0"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latinLnBrk="1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외래키로</a:t>
            </a:r>
            <a:r>
              <a:rPr kumimoji="0" lang="ko-KR" altLang="en-US" dirty="0"/>
              <a:t> 참조되는 필드를 가지고 있는 테이블에서 레코드를 삭제할 경우에도 오류가 발생할 수 있음</a:t>
            </a:r>
          </a:p>
          <a:p>
            <a:pPr lvl="1"/>
            <a:r>
              <a:rPr kumimoji="0" lang="en-US" altLang="ko-KR" dirty="0"/>
              <a:t>student </a:t>
            </a:r>
            <a:r>
              <a:rPr kumimoji="0" lang="ko-KR" altLang="en-US" dirty="0"/>
              <a:t>테이블에서 </a:t>
            </a:r>
            <a:r>
              <a:rPr kumimoji="0" lang="ko-KR" altLang="en-US" dirty="0" err="1"/>
              <a:t>외래키로</a:t>
            </a:r>
            <a:r>
              <a:rPr kumimoji="0" lang="ko-KR" altLang="en-US" dirty="0"/>
              <a:t> 참조하는 </a:t>
            </a:r>
            <a:r>
              <a:rPr kumimoji="0" lang="en-US" altLang="ko-KR" dirty="0"/>
              <a:t>department </a:t>
            </a:r>
            <a:r>
              <a:rPr kumimoji="0" lang="ko-KR" altLang="en-US" dirty="0"/>
              <a:t>테이블의 레코드에 대한 삭제 시도</a:t>
            </a:r>
            <a:endParaRPr kumimoji="0" lang="en-US" altLang="ko-KR" dirty="0"/>
          </a:p>
          <a:p>
            <a:pPr lvl="1"/>
            <a:r>
              <a:rPr kumimoji="0" lang="ko-KR" altLang="en-US" dirty="0">
                <a:solidFill>
                  <a:srgbClr val="FF0000"/>
                </a:solidFill>
              </a:rPr>
              <a:t>해당 </a:t>
            </a:r>
            <a:r>
              <a:rPr kumimoji="0" lang="en-US" altLang="ko-KR" dirty="0" err="1">
                <a:solidFill>
                  <a:srgbClr val="FF0000"/>
                </a:solidFill>
              </a:rPr>
              <a:t>dept_id</a:t>
            </a:r>
            <a:r>
              <a:rPr kumimoji="0" lang="ko-KR" altLang="en-US" dirty="0">
                <a:solidFill>
                  <a:srgbClr val="FF0000"/>
                </a:solidFill>
              </a:rPr>
              <a:t>를 가진 학생이 존재할 경우</a:t>
            </a:r>
            <a:r>
              <a:rPr kumimoji="0" lang="en-US" altLang="ko-KR" dirty="0">
                <a:solidFill>
                  <a:srgbClr val="FF0000"/>
                </a:solidFill>
              </a:rPr>
              <a:t>, </a:t>
            </a:r>
            <a:r>
              <a:rPr kumimoji="0" lang="ko-KR" altLang="en-US" dirty="0">
                <a:solidFill>
                  <a:srgbClr val="FF0000"/>
                </a:solidFill>
              </a:rPr>
              <a:t>오류 발생</a:t>
            </a:r>
          </a:p>
          <a:p>
            <a:pPr lvl="1">
              <a:buFont typeface="Wingdings 3" pitchFamily="18" charset="2"/>
              <a:buNone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78647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03766" y="1116432"/>
            <a:ext cx="8708522" cy="5008885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개의 테이블</a:t>
            </a:r>
            <a:r>
              <a:rPr lang="en-US" altLang="ko-KR" dirty="0"/>
              <a:t>(</a:t>
            </a:r>
            <a:r>
              <a:rPr lang="ko-KR" altLang="en-US" dirty="0"/>
              <a:t>학사 </a:t>
            </a:r>
            <a:r>
              <a:rPr lang="en-US" altLang="ko-KR" dirty="0"/>
              <a:t>DB)</a:t>
            </a:r>
            <a:r>
              <a:rPr lang="ko-KR" altLang="en-US" dirty="0"/>
              <a:t>을 생성해 보자</a:t>
            </a:r>
            <a:endParaRPr lang="en-US" altLang="ko-KR" dirty="0"/>
          </a:p>
          <a:p>
            <a:pPr lvl="1"/>
            <a:r>
              <a:rPr lang="en-US" altLang="ko-KR" dirty="0"/>
              <a:t>Department </a:t>
            </a:r>
            <a:r>
              <a:rPr lang="ko-KR" altLang="en-US" dirty="0"/>
              <a:t>테이블에 레코드를 삽입해 보자</a:t>
            </a:r>
            <a:endParaRPr lang="en-US" altLang="ko-KR" dirty="0"/>
          </a:p>
          <a:p>
            <a:pPr lvl="1"/>
            <a:r>
              <a:rPr lang="ko-KR" altLang="en-US" dirty="0"/>
              <a:t>자신의 이름으로 학생 레코드를 하나 삽입하자</a:t>
            </a:r>
            <a:r>
              <a:rPr lang="en-US" altLang="ko-KR" dirty="0"/>
              <a:t>. </a:t>
            </a:r>
            <a:r>
              <a:rPr lang="ko-KR" altLang="en-US" dirty="0"/>
              <a:t>학번은 적당히</a:t>
            </a:r>
            <a:r>
              <a:rPr lang="en-US" altLang="ko-KR" dirty="0"/>
              <a:t>. </a:t>
            </a:r>
            <a:r>
              <a:rPr lang="ko-KR" altLang="en-US" dirty="0"/>
              <a:t>소속</a:t>
            </a:r>
            <a:r>
              <a:rPr lang="en-US" altLang="ko-KR" dirty="0"/>
              <a:t> </a:t>
            </a:r>
            <a:r>
              <a:rPr lang="ko-KR" altLang="en-US" dirty="0"/>
              <a:t>학과는 컴퓨터공학과로</a:t>
            </a:r>
            <a:r>
              <a:rPr lang="en-US" altLang="ko-KR" dirty="0"/>
              <a:t>..</a:t>
            </a:r>
          </a:p>
          <a:p>
            <a:pPr lvl="2"/>
            <a:r>
              <a:rPr lang="ko-KR" altLang="en-US" dirty="0"/>
              <a:t>검색되는지 확인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고재 </a:t>
            </a:r>
            <a:r>
              <a:rPr lang="ko-KR" altLang="en-US" dirty="0" err="1"/>
              <a:t>실습내용</a:t>
            </a:r>
            <a:r>
              <a:rPr lang="ko-KR" altLang="en-US" dirty="0"/>
              <a:t> 수행</a:t>
            </a:r>
            <a:endParaRPr lang="en-US" altLang="ko-KR" dirty="0"/>
          </a:p>
          <a:p>
            <a:pPr lvl="1"/>
            <a:r>
              <a:rPr lang="ko-KR" altLang="en-US" dirty="0"/>
              <a:t>에러 발생 가능</a:t>
            </a:r>
            <a:r>
              <a:rPr lang="en-US" altLang="ko-KR" dirty="0"/>
              <a:t>(</a:t>
            </a:r>
            <a:r>
              <a:rPr lang="ko-KR" altLang="en-US" dirty="0"/>
              <a:t>제약 사항때문에</a:t>
            </a:r>
            <a:r>
              <a:rPr lang="en-US" altLang="ko-KR" dirty="0"/>
              <a:t>) </a:t>
            </a:r>
            <a:r>
              <a:rPr lang="ko-KR" altLang="en-US" dirty="0"/>
              <a:t>적절히 수행하도록 하자</a:t>
            </a:r>
            <a:endParaRPr lang="en-US" altLang="ko-KR" dirty="0"/>
          </a:p>
          <a:p>
            <a:pPr marL="274638" lvl="1" indent="0">
              <a:buNone/>
            </a:pPr>
            <a:endParaRPr lang="en-US" altLang="ko-KR" dirty="0"/>
          </a:p>
          <a:p>
            <a:r>
              <a:rPr lang="ko-KR" altLang="en-US" dirty="0"/>
              <a:t>앞의 실습 후 “</a:t>
            </a:r>
            <a:r>
              <a:rPr lang="en-US" altLang="ko-KR" dirty="0"/>
              <a:t>drop table”</a:t>
            </a:r>
            <a:r>
              <a:rPr lang="ko-KR" altLang="en-US" dirty="0"/>
              <a:t>을 사용하여 </a:t>
            </a:r>
            <a:r>
              <a:rPr lang="en-US" altLang="ko-KR" dirty="0"/>
              <a:t>6</a:t>
            </a:r>
            <a:r>
              <a:rPr lang="ko-KR" altLang="en-US" dirty="0"/>
              <a:t>개의 테이블을 모두 삭제해 보자</a:t>
            </a:r>
            <a:r>
              <a:rPr lang="en-US" altLang="ko-KR" dirty="0"/>
              <a:t>(</a:t>
            </a:r>
          </a:p>
          <a:p>
            <a:pPr lvl="1"/>
            <a:r>
              <a:rPr lang="ko-KR" altLang="en-US" dirty="0"/>
              <a:t>삭제 순서를 미리 잘 생각한 후 수행한다</a:t>
            </a:r>
            <a:endParaRPr lang="en-US" altLang="ko-KR" dirty="0"/>
          </a:p>
          <a:p>
            <a:pPr lvl="1"/>
            <a:r>
              <a:rPr lang="ko-KR" altLang="en-US" dirty="0"/>
              <a:t>테이블 간의 참조 관계를 표시해 보자</a:t>
            </a:r>
            <a:r>
              <a:rPr lang="en-US" altLang="ko-KR" dirty="0"/>
              <a:t>.</a:t>
            </a:r>
          </a:p>
          <a:p>
            <a:pPr marL="27463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테이블 삭제 가능 순서를 하나 기록</a:t>
            </a:r>
            <a:r>
              <a:rPr lang="en-US" altLang="ko-KR" dirty="0"/>
              <a:t>:                                             )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/>
                </a:solidFill>
              </a:rPr>
              <a:t>데이터베이스개론 임성채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54ECEB-E70E-4140-95DB-8F17AF6AFF26}" type="slidenum">
              <a:rPr lang="en-US" altLang="ko-KR" smtClean="0">
                <a:solidFill>
                  <a:srgbClr val="464653"/>
                </a:solidFill>
              </a:rPr>
              <a:pPr>
                <a:defRPr/>
              </a:pPr>
              <a:t>92</a:t>
            </a:fld>
            <a:endParaRPr lang="en-US" altLang="ko-KR" dirty="0">
              <a:solidFill>
                <a:srgbClr val="464653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</a:t>
            </a:r>
          </a:p>
        </p:txBody>
      </p:sp>
    </p:spTree>
    <p:extLst>
      <p:ext uri="{BB962C8B-B14F-4D97-AF65-F5344CB8AC3E}">
        <p14:creationId xmlns:p14="http://schemas.microsoft.com/office/powerpoint/2010/main" val="132372302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611560" y="1124744"/>
            <a:ext cx="8229600" cy="4889462"/>
          </a:xfrm>
        </p:spPr>
        <p:txBody>
          <a:bodyPr/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 계정에서 </a:t>
            </a:r>
            <a:r>
              <a:rPr lang="ko-KR" altLang="en-US" sz="1600" dirty="0"/>
              <a:t>다음을 수행해 보자 </a:t>
            </a:r>
            <a:endParaRPr lang="en-US" altLang="ko-KR" sz="1600" dirty="0"/>
          </a:p>
          <a:p>
            <a:r>
              <a:rPr lang="ko-KR" altLang="en-US" sz="1600" dirty="0"/>
              <a:t>다음 </a:t>
            </a:r>
            <a:r>
              <a:rPr lang="en-US" altLang="ko-KR" sz="1600" dirty="0" err="1"/>
              <a:t>sql</a:t>
            </a:r>
            <a:r>
              <a:rPr lang="en-US" altLang="ko-KR" sz="1600" dirty="0"/>
              <a:t> </a:t>
            </a:r>
            <a:r>
              <a:rPr lang="ko-KR" altLang="en-US" sz="1600" dirty="0"/>
              <a:t>문을 통해 테이블을 생성한다 </a:t>
            </a:r>
            <a:r>
              <a:rPr lang="en-US" altLang="ko-KR" sz="1600" dirty="0"/>
              <a:t>(</a:t>
            </a:r>
            <a:r>
              <a:rPr lang="ko-KR" altLang="en-US" sz="1600" dirty="0"/>
              <a:t>기본키 존재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b="1" dirty="0" err="1"/>
              <a:t>Sql</a:t>
            </a:r>
            <a:r>
              <a:rPr lang="en-US" altLang="ko-KR" sz="1600" b="1" dirty="0"/>
              <a:t>&gt; create table  </a:t>
            </a:r>
            <a:r>
              <a:rPr lang="en-US" altLang="ko-KR" sz="1600" dirty="0" err="1"/>
              <a:t>stu</a:t>
            </a:r>
            <a:r>
              <a:rPr lang="en-US" altLang="ko-KR" sz="1600" dirty="0"/>
              <a:t> </a:t>
            </a:r>
          </a:p>
          <a:p>
            <a:pPr marL="274638" lvl="1" indent="0">
              <a:buNone/>
            </a:pPr>
            <a:r>
              <a:rPr lang="en-US" altLang="ko-KR" sz="1600" dirty="0"/>
              <a:t>          (    </a:t>
            </a:r>
            <a:r>
              <a:rPr lang="en-US" altLang="ko-KR" sz="1600" dirty="0" err="1">
                <a:solidFill>
                  <a:srgbClr val="FF0000"/>
                </a:solidFill>
              </a:rPr>
              <a:t>stu_id</a:t>
            </a:r>
            <a:r>
              <a:rPr lang="en-US" altLang="ko-KR" sz="1600" dirty="0"/>
              <a:t>  </a:t>
            </a:r>
            <a:r>
              <a:rPr lang="en-US" altLang="ko-KR" sz="1600" dirty="0" err="1">
                <a:solidFill>
                  <a:srgbClr val="FF0000"/>
                </a:solidFill>
              </a:rPr>
              <a:t>int</a:t>
            </a:r>
            <a:r>
              <a:rPr lang="en-US" altLang="ko-KR" sz="1600" dirty="0"/>
              <a:t>,   </a:t>
            </a:r>
          </a:p>
          <a:p>
            <a:pPr marL="1143000" lvl="4" indent="0">
              <a:buNone/>
              <a:defRPr/>
            </a:pPr>
            <a:r>
              <a:rPr lang="en-US" altLang="ko-KR" sz="1600" dirty="0">
                <a:latin typeface="+mn-ea"/>
              </a:rPr>
              <a:t>   </a:t>
            </a:r>
            <a:r>
              <a:rPr lang="en-US" altLang="ko-KR" sz="1600" dirty="0" err="1">
                <a:latin typeface="+mn-ea"/>
              </a:rPr>
              <a:t>stu_name</a:t>
            </a:r>
            <a:r>
              <a:rPr lang="en-US" altLang="ko-KR" sz="1600" dirty="0">
                <a:latin typeface="+mn-ea"/>
              </a:rPr>
              <a:t>     varchar2(20) </a:t>
            </a:r>
            <a:r>
              <a:rPr lang="en-US" altLang="ko-KR" sz="1600" b="1" dirty="0">
                <a:latin typeface="+mn-ea"/>
              </a:rPr>
              <a:t>not null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marL="1143000" lvl="4" indent="0">
              <a:buNone/>
              <a:defRPr/>
            </a:pPr>
            <a:r>
              <a:rPr lang="en-US" altLang="ko-KR" sz="1600" dirty="0">
                <a:latin typeface="+mn-ea"/>
              </a:rPr>
              <a:t>   address        varchar2(20), </a:t>
            </a:r>
          </a:p>
          <a:p>
            <a:pPr marL="1143000" lvl="4" indent="0">
              <a:buNone/>
              <a:defRPr/>
            </a:pPr>
            <a:r>
              <a:rPr lang="en-US" altLang="ko-KR" sz="1600" b="1" dirty="0">
                <a:latin typeface="+mn-ea"/>
              </a:rPr>
              <a:t>   constraint</a:t>
            </a:r>
            <a:r>
              <a:rPr lang="en-US" altLang="ko-KR" sz="1600" dirty="0">
                <a:latin typeface="+mn-ea"/>
              </a:rPr>
              <a:t>  </a:t>
            </a:r>
            <a:r>
              <a:rPr lang="en-US" altLang="ko-KR" sz="1600" dirty="0" err="1">
                <a:latin typeface="+mn-ea"/>
              </a:rPr>
              <a:t>stu_pk</a:t>
            </a:r>
            <a:r>
              <a:rPr lang="en-US" altLang="ko-KR" sz="1600" dirty="0">
                <a:latin typeface="+mn-ea"/>
              </a:rPr>
              <a:t>  </a:t>
            </a:r>
            <a:r>
              <a:rPr lang="en-US" altLang="ko-KR" sz="1600" b="1" dirty="0">
                <a:latin typeface="+mn-ea"/>
              </a:rPr>
              <a:t>primary key 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stu_id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marL="549275" lvl="2" indent="0">
              <a:buNone/>
              <a:defRPr/>
            </a:pPr>
            <a:r>
              <a:rPr lang="en-US" altLang="ko-KR" sz="1600" dirty="0">
                <a:latin typeface="+mn-ea"/>
              </a:rPr>
              <a:t>       ); </a:t>
            </a:r>
            <a:endParaRPr lang="en-US" altLang="ko-KR" sz="1600" dirty="0"/>
          </a:p>
          <a:p>
            <a:r>
              <a:rPr lang="ko-KR" altLang="en-US" sz="1600" dirty="0"/>
              <a:t>위의 테이블에 아래와 같은 레코드를 삽입한다 </a:t>
            </a:r>
            <a:r>
              <a:rPr lang="en-US" altLang="ko-KR" sz="1600" dirty="0"/>
              <a:t>(</a:t>
            </a:r>
            <a:r>
              <a:rPr lang="ko-KR" altLang="en-US" sz="1600" dirty="0"/>
              <a:t>잘 생성되었는지 확인은 </a:t>
            </a:r>
            <a:r>
              <a:rPr lang="en-US" altLang="ko-KR" sz="1600" dirty="0"/>
              <a:t>“select * from </a:t>
            </a:r>
            <a:r>
              <a:rPr lang="en-US" altLang="ko-KR" sz="1600" dirty="0" err="1"/>
              <a:t>stu</a:t>
            </a:r>
            <a:r>
              <a:rPr lang="en-US" altLang="ko-KR" sz="1600" dirty="0"/>
              <a:t>;”</a:t>
            </a:r>
            <a:r>
              <a:rPr lang="ko-KR" altLang="en-US" sz="1600" dirty="0"/>
              <a:t>를 수행</a:t>
            </a:r>
            <a:r>
              <a:rPr lang="en-US" altLang="ko-KR" sz="1600" dirty="0"/>
              <a:t>). </a:t>
            </a:r>
          </a:p>
          <a:p>
            <a:pPr lvl="1"/>
            <a:r>
              <a:rPr lang="en-US" altLang="ko-KR" sz="1600" dirty="0"/>
              <a:t>[100,  ‘</a:t>
            </a:r>
            <a:r>
              <a:rPr lang="ko-KR" altLang="en-US" sz="1600" dirty="0"/>
              <a:t>이태규</a:t>
            </a:r>
            <a:r>
              <a:rPr lang="en-US" altLang="ko-KR" sz="1600" dirty="0"/>
              <a:t>’,  ‘</a:t>
            </a:r>
            <a:r>
              <a:rPr lang="ko-KR" altLang="en-US" sz="1600" dirty="0"/>
              <a:t>부산</a:t>
            </a:r>
            <a:r>
              <a:rPr lang="en-US" altLang="ko-KR" sz="1600" dirty="0"/>
              <a:t>’]      /// 100</a:t>
            </a:r>
            <a:r>
              <a:rPr lang="ko-KR" altLang="en-US" sz="1600" dirty="0"/>
              <a:t>은 정수 타입</a:t>
            </a:r>
            <a:endParaRPr lang="en-US" altLang="ko-KR" sz="1600" dirty="0"/>
          </a:p>
          <a:p>
            <a:pPr lvl="1"/>
            <a:r>
              <a:rPr lang="en-US" altLang="ko-KR" sz="1600" dirty="0"/>
              <a:t>[101,  ‘</a:t>
            </a:r>
            <a:r>
              <a:rPr lang="ko-KR" altLang="en-US" sz="1600" dirty="0"/>
              <a:t>최성희</a:t>
            </a:r>
            <a:r>
              <a:rPr lang="en-US" altLang="ko-KR" sz="1600" dirty="0"/>
              <a:t>’,  ‘</a:t>
            </a:r>
            <a:r>
              <a:rPr lang="ko-KR" altLang="en-US" sz="1600" dirty="0"/>
              <a:t>대전</a:t>
            </a:r>
            <a:r>
              <a:rPr lang="en-US" altLang="ko-KR" sz="1600" dirty="0"/>
              <a:t>’]</a:t>
            </a:r>
          </a:p>
          <a:p>
            <a:pPr lvl="1"/>
            <a:r>
              <a:rPr lang="en-US" altLang="ko-KR" sz="1600" dirty="0"/>
              <a:t>[102,  ‘</a:t>
            </a:r>
            <a:r>
              <a:rPr lang="ko-KR" altLang="en-US" sz="1600" dirty="0" err="1"/>
              <a:t>강만희</a:t>
            </a:r>
            <a:r>
              <a:rPr lang="en-US" altLang="ko-KR" sz="1600" dirty="0"/>
              <a:t>’,  ‘</a:t>
            </a:r>
            <a:r>
              <a:rPr lang="ko-KR" altLang="en-US" sz="1600" dirty="0"/>
              <a:t>부산</a:t>
            </a:r>
            <a:r>
              <a:rPr lang="en-US" altLang="ko-KR" sz="1600" dirty="0"/>
              <a:t>’] </a:t>
            </a:r>
          </a:p>
          <a:p>
            <a:r>
              <a:rPr lang="ko-KR" altLang="en-US" sz="1600" dirty="0"/>
              <a:t>위의 테이블에 대해서 </a:t>
            </a:r>
            <a:r>
              <a:rPr lang="en-US" altLang="ko-KR" sz="1600" dirty="0" err="1"/>
              <a:t>sql</a:t>
            </a:r>
            <a:r>
              <a:rPr lang="en-US" altLang="ko-KR" sz="1600" dirty="0"/>
              <a:t> </a:t>
            </a:r>
            <a:r>
              <a:rPr lang="ko-KR" altLang="en-US" sz="1600" dirty="0"/>
              <a:t>문 작성 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Sql</a:t>
            </a:r>
            <a:r>
              <a:rPr lang="en-US" altLang="ko-KR" sz="1600" dirty="0"/>
              <a:t>&gt; ‘</a:t>
            </a:r>
            <a:r>
              <a:rPr lang="ko-KR" altLang="en-US" sz="1600" dirty="0" err="1"/>
              <a:t>강만희</a:t>
            </a:r>
            <a:r>
              <a:rPr lang="en-US" altLang="ko-KR" sz="1600" dirty="0"/>
              <a:t>’ </a:t>
            </a:r>
            <a:r>
              <a:rPr lang="ko-KR" altLang="en-US" sz="1600" dirty="0"/>
              <a:t>학생의 주소를 출력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/>
                </a:solidFill>
              </a:rPr>
              <a:t>데이터베이스개론 임성채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54ECEB-E70E-4140-95DB-8F17AF6AFF26}" type="slidenum">
              <a:rPr lang="en-US" altLang="ko-KR" smtClean="0">
                <a:solidFill>
                  <a:srgbClr val="464653"/>
                </a:solidFill>
              </a:rPr>
              <a:pPr>
                <a:defRPr/>
              </a:pPr>
              <a:t>93</a:t>
            </a:fld>
            <a:endParaRPr lang="en-US" altLang="ko-KR" dirty="0">
              <a:solidFill>
                <a:srgbClr val="464653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</p:spTree>
    <p:extLst>
      <p:ext uri="{BB962C8B-B14F-4D97-AF65-F5344CB8AC3E}">
        <p14:creationId xmlns:p14="http://schemas.microsoft.com/office/powerpoint/2010/main" val="39586447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638088" y="1124744"/>
            <a:ext cx="7867821" cy="4169382"/>
          </a:xfrm>
        </p:spPr>
        <p:txBody>
          <a:bodyPr/>
          <a:lstStyle/>
          <a:p>
            <a:r>
              <a:rPr lang="ko-KR" altLang="en-US" sz="1600" dirty="0"/>
              <a:t>이어서 아래의 레코드를 삽입해 보자</a:t>
            </a:r>
            <a:endParaRPr lang="en-US" altLang="ko-KR" sz="1600" dirty="0"/>
          </a:p>
          <a:p>
            <a:pPr lvl="1"/>
            <a:r>
              <a:rPr lang="en-US" altLang="ko-KR" sz="1600" dirty="0"/>
              <a:t>[101, ‘</a:t>
            </a:r>
            <a:r>
              <a:rPr lang="ko-KR" altLang="en-US" sz="1600" dirty="0"/>
              <a:t>홍길동</a:t>
            </a:r>
            <a:r>
              <a:rPr lang="en-US" altLang="ko-KR" sz="1600" dirty="0"/>
              <a:t>’, ‘</a:t>
            </a:r>
            <a:r>
              <a:rPr lang="ko-KR" altLang="en-US" sz="1600" dirty="0"/>
              <a:t>서울</a:t>
            </a:r>
            <a:r>
              <a:rPr lang="en-US" altLang="ko-KR" sz="1600" dirty="0"/>
              <a:t>‘]</a:t>
            </a:r>
          </a:p>
          <a:p>
            <a:pPr lvl="1"/>
            <a:r>
              <a:rPr lang="ko-KR" altLang="en-US" sz="1600" dirty="0"/>
              <a:t>어떤 문제가 발생하는가 살펴보자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600" dirty="0"/>
              <a:t>에러 메시지 체크하여</a:t>
            </a:r>
            <a:r>
              <a:rPr lang="en-US" altLang="ko-KR" sz="1600" dirty="0"/>
              <a:t>, </a:t>
            </a:r>
            <a:r>
              <a:rPr lang="ko-KR" altLang="en-US" sz="1600" dirty="0"/>
              <a:t>제출한다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Stu </a:t>
            </a:r>
            <a:r>
              <a:rPr lang="ko-KR" altLang="en-US" sz="1600" dirty="0"/>
              <a:t>테이블에 “</a:t>
            </a:r>
            <a:r>
              <a:rPr lang="en-US" altLang="ko-KR" sz="1600" dirty="0" err="1"/>
              <a:t>tel_num</a:t>
            </a:r>
            <a:r>
              <a:rPr lang="en-US" altLang="ko-KR" sz="1600" dirty="0"/>
              <a:t>”</a:t>
            </a:r>
            <a:r>
              <a:rPr lang="ko-KR" altLang="en-US" sz="1600" dirty="0"/>
              <a:t>이란 필드를 추가해 보자</a:t>
            </a:r>
            <a:r>
              <a:rPr lang="en-US" altLang="ko-KR" sz="1600" dirty="0"/>
              <a:t>. </a:t>
            </a:r>
            <a:r>
              <a:rPr lang="ko-KR" altLang="en-US" sz="1600" dirty="0"/>
              <a:t>타입은 </a:t>
            </a:r>
            <a:r>
              <a:rPr lang="en-US" altLang="ko-KR" sz="1600" dirty="0"/>
              <a:t>varchar2(10)</a:t>
            </a:r>
          </a:p>
          <a:p>
            <a:pPr lvl="1"/>
            <a:r>
              <a:rPr lang="ko-KR" altLang="en-US" sz="1600" dirty="0"/>
              <a:t>수정된 테이블에 레코드 하나를 추가해 보자</a:t>
            </a:r>
            <a:r>
              <a:rPr lang="en-US" altLang="ko-KR" sz="1600" dirty="0"/>
              <a:t>(</a:t>
            </a:r>
            <a:r>
              <a:rPr lang="ko-KR" altLang="en-US" sz="1600" dirty="0"/>
              <a:t>레코드 값은 적당히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 err="1"/>
              <a:t>이태규의</a:t>
            </a:r>
            <a:r>
              <a:rPr lang="ko-KR" altLang="en-US" sz="1600" dirty="0"/>
              <a:t> 주소를 </a:t>
            </a:r>
            <a:r>
              <a:rPr lang="en-US" altLang="ko-KR" sz="1600" dirty="0"/>
              <a:t>‘</a:t>
            </a:r>
            <a:r>
              <a:rPr lang="ko-KR" altLang="en-US" sz="1600" dirty="0"/>
              <a:t>인천</a:t>
            </a:r>
            <a:r>
              <a:rPr lang="en-US" altLang="ko-KR" sz="1600" dirty="0"/>
              <a:t>’</a:t>
            </a:r>
            <a:r>
              <a:rPr lang="ko-KR" altLang="en-US" sz="1600" dirty="0"/>
              <a:t>으로 수정해 본다</a:t>
            </a:r>
            <a:endParaRPr lang="en-US" altLang="ko-KR" sz="1600" dirty="0"/>
          </a:p>
          <a:p>
            <a:pPr lvl="1"/>
            <a:r>
              <a:rPr lang="ko-KR" altLang="en-US" sz="1600" dirty="0"/>
              <a:t>이태규 레코드를 삭제한다</a:t>
            </a:r>
            <a:endParaRPr lang="en-US" altLang="ko-KR" sz="1600" dirty="0"/>
          </a:p>
          <a:p>
            <a:r>
              <a:rPr lang="ko-KR" altLang="en-US" sz="1600" dirty="0"/>
              <a:t>추가로 </a:t>
            </a:r>
            <a:r>
              <a:rPr lang="en-US" altLang="ko-KR" sz="1600" dirty="0"/>
              <a:t>friend</a:t>
            </a:r>
            <a:r>
              <a:rPr lang="ko-KR" altLang="en-US" sz="1600" dirty="0"/>
              <a:t>라는 테이블을 생성한다 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Sql</a:t>
            </a:r>
            <a:r>
              <a:rPr lang="en-US" altLang="ko-KR" sz="1600" dirty="0"/>
              <a:t>&gt; create table </a:t>
            </a:r>
            <a:r>
              <a:rPr lang="en-US" altLang="ko-KR" sz="1600" dirty="0">
                <a:solidFill>
                  <a:srgbClr val="FF0000"/>
                </a:solidFill>
              </a:rPr>
              <a:t>friend</a:t>
            </a:r>
            <a:r>
              <a:rPr lang="en-US" altLang="ko-KR" sz="1600" dirty="0"/>
              <a:t> (   </a:t>
            </a:r>
            <a:r>
              <a:rPr lang="en-US" altLang="ko-KR" sz="1600" dirty="0" err="1"/>
              <a:t>stu_id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not null, </a:t>
            </a:r>
          </a:p>
          <a:p>
            <a:pPr marL="274638" lvl="1" indent="0">
              <a:buNone/>
            </a:pPr>
            <a:r>
              <a:rPr lang="en-US" altLang="ko-KR" sz="1600" dirty="0"/>
              <a:t>          </a:t>
            </a:r>
            <a:r>
              <a:rPr lang="en-US" altLang="ko-KR" sz="1600" dirty="0" err="1"/>
              <a:t>friend_id</a:t>
            </a:r>
            <a:r>
              <a:rPr lang="en-US" altLang="ko-KR" sz="1600" dirty="0"/>
              <a:t>  int  </a:t>
            </a:r>
            <a:r>
              <a:rPr lang="en-US" altLang="ko-KR" sz="1600" dirty="0">
                <a:solidFill>
                  <a:srgbClr val="FF0000"/>
                </a:solidFill>
              </a:rPr>
              <a:t>references </a:t>
            </a:r>
            <a:r>
              <a:rPr lang="en-US" altLang="ko-KR" sz="1600" dirty="0" err="1"/>
              <a:t>stu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stu_id</a:t>
            </a:r>
            <a:r>
              <a:rPr lang="en-US" altLang="ko-KR" sz="1600" dirty="0"/>
              <a:t>) ); </a:t>
            </a:r>
          </a:p>
          <a:p>
            <a:pPr marL="274638" lvl="1" indent="0">
              <a:buNone/>
            </a:pPr>
            <a:r>
              <a:rPr lang="en-US" altLang="ko-KR" sz="1600" dirty="0"/>
              <a:t>      (friend </a:t>
            </a:r>
            <a:r>
              <a:rPr lang="ko-KR" altLang="en-US" sz="1600" dirty="0"/>
              <a:t>테이블은 </a:t>
            </a:r>
            <a:r>
              <a:rPr lang="en-US" altLang="ko-KR" sz="1600" dirty="0" err="1"/>
              <a:t>stu</a:t>
            </a:r>
            <a:r>
              <a:rPr lang="en-US" altLang="ko-KR" sz="1600" dirty="0"/>
              <a:t> </a:t>
            </a:r>
            <a:r>
              <a:rPr lang="ko-KR" altLang="en-US" sz="1600" dirty="0"/>
              <a:t>테이블을 </a:t>
            </a:r>
            <a:r>
              <a:rPr lang="en-US" altLang="ko-KR" sz="1600" dirty="0"/>
              <a:t>referencing. </a:t>
            </a:r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friend </a:t>
            </a:r>
            <a:r>
              <a:rPr lang="ko-KR" altLang="en-US" sz="1600" dirty="0"/>
              <a:t>테이블에 레코드를 하나 삽입하여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최성희는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강만희를</a:t>
            </a:r>
            <a:r>
              <a:rPr lang="ko-KR" altLang="en-US" sz="1600" dirty="0"/>
              <a:t> 친구로 가짐을 표현해 보자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/>
                </a:solidFill>
              </a:rPr>
              <a:t>데이터베이스개론 임성채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54ECEB-E70E-4140-95DB-8F17AF6AFF26}" type="slidenum">
              <a:rPr lang="en-US" altLang="ko-KR" smtClean="0">
                <a:solidFill>
                  <a:srgbClr val="464653"/>
                </a:solidFill>
              </a:rPr>
              <a:pPr>
                <a:defRPr/>
              </a:pPr>
              <a:t>94</a:t>
            </a:fld>
            <a:endParaRPr lang="en-US" altLang="ko-KR" dirty="0">
              <a:solidFill>
                <a:srgbClr val="464653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(continued)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18075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100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2339752" y="2492896"/>
            <a:ext cx="5118649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 습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719516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611560" y="2060848"/>
            <a:ext cx="8229600" cy="1080120"/>
          </a:xfrm>
        </p:spPr>
        <p:txBody>
          <a:bodyPr/>
          <a:lstStyle/>
          <a:p>
            <a:r>
              <a:rPr lang="ko-KR" altLang="en-US" dirty="0"/>
              <a:t>오라클 </a:t>
            </a:r>
            <a:r>
              <a:rPr lang="en-US" altLang="ko-KR" dirty="0"/>
              <a:t>SQL </a:t>
            </a:r>
            <a:r>
              <a:rPr lang="ko-KR" altLang="en-US" dirty="0"/>
              <a:t>문을 공부한다 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/>
                </a:solidFill>
              </a:rPr>
              <a:t>데이터베이스개론 임성채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54ECEB-E70E-4140-95DB-8F17AF6AFF26}" type="slidenum">
              <a:rPr lang="en-US" altLang="ko-KR" smtClean="0">
                <a:solidFill>
                  <a:srgbClr val="464653"/>
                </a:solidFill>
              </a:rPr>
              <a:pPr>
                <a:defRPr/>
              </a:pPr>
              <a:t>96</a:t>
            </a:fld>
            <a:endParaRPr lang="en-US" altLang="ko-KR" dirty="0">
              <a:solidFill>
                <a:srgbClr val="464653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30259" y="260648"/>
            <a:ext cx="8229600" cy="590699"/>
          </a:xfrm>
        </p:spPr>
        <p:txBody>
          <a:bodyPr/>
          <a:lstStyle/>
          <a:p>
            <a:r>
              <a:rPr lang="en-US" altLang="ko-KR" dirty="0"/>
              <a:t>6. SQL </a:t>
            </a:r>
            <a:r>
              <a:rPr lang="ko-KR" altLang="en-US" dirty="0"/>
              <a:t>문 연습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내용 개체 틀 1"/>
          <p:cNvSpPr txBox="1">
            <a:spLocks/>
          </p:cNvSpPr>
          <p:nvPr/>
        </p:nvSpPr>
        <p:spPr bwMode="auto">
          <a:xfrm>
            <a:off x="495300" y="3284984"/>
            <a:ext cx="8229600" cy="2162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latinLnBrk="1" hangingPunct="0"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Vrinda" panose="020B050204020402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latinLnBrk="1" hangingPunct="0"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latinLnBrk="1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17216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016403"/>
            <a:ext cx="8435281" cy="5361844"/>
          </a:xfrm>
        </p:spPr>
        <p:txBody>
          <a:bodyPr/>
          <a:lstStyle/>
          <a:p>
            <a:r>
              <a:rPr lang="ko-KR" altLang="en-US" dirty="0"/>
              <a:t>게시판의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문 사용 앞 수업에서 테이블을 이미 만들었다면 에러 메시지 발생할 것임</a:t>
            </a:r>
            <a:endParaRPr lang="en-US" altLang="ko-KR" dirty="0"/>
          </a:p>
          <a:p>
            <a:pPr lvl="1"/>
            <a:r>
              <a:rPr lang="ko-KR" altLang="en-US" dirty="0"/>
              <a:t>테이블이 이미 생성되었는지 확인</a:t>
            </a:r>
            <a:endParaRPr lang="en-US" altLang="ko-KR" dirty="0"/>
          </a:p>
          <a:p>
            <a:pPr lvl="1"/>
            <a:r>
              <a:rPr lang="en-US" altLang="ko-KR" dirty="0" err="1"/>
              <a:t>Sql</a:t>
            </a:r>
            <a:r>
              <a:rPr lang="en-US" altLang="ko-KR" dirty="0"/>
              <a:t>&gt; </a:t>
            </a:r>
            <a:r>
              <a:rPr lang="en-US" altLang="ko-KR" dirty="0" err="1"/>
              <a:t>desc</a:t>
            </a:r>
            <a:r>
              <a:rPr lang="en-US" altLang="ko-KR" dirty="0"/>
              <a:t> student  </a:t>
            </a:r>
          </a:p>
          <a:p>
            <a:pPr lvl="1"/>
            <a:endParaRPr lang="ko-KR" altLang="en-US" dirty="0"/>
          </a:p>
          <a:p>
            <a:r>
              <a:rPr lang="en-US" altLang="ko-KR" dirty="0"/>
              <a:t>6</a:t>
            </a:r>
            <a:r>
              <a:rPr lang="ko-KR" altLang="en-US" dirty="0"/>
              <a:t>개의 테이블의 생성 여부를 확인</a:t>
            </a:r>
            <a:r>
              <a:rPr lang="en-US" altLang="ko-KR" dirty="0"/>
              <a:t>(</a:t>
            </a:r>
            <a:r>
              <a:rPr lang="en-US" altLang="ko-KR" dirty="0" err="1"/>
              <a:t>sql</a:t>
            </a:r>
            <a:r>
              <a:rPr lang="ko-KR" altLang="en-US" dirty="0"/>
              <a:t>문 사용</a:t>
            </a:r>
            <a:r>
              <a:rPr lang="en-US" altLang="ko-KR" dirty="0"/>
              <a:t>)  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Sql</a:t>
            </a:r>
            <a:r>
              <a:rPr lang="en-US" altLang="ko-KR" dirty="0"/>
              <a:t>&gt; select </a:t>
            </a:r>
            <a:r>
              <a:rPr lang="en-US" altLang="ko-KR" dirty="0" err="1"/>
              <a:t>table_name</a:t>
            </a:r>
            <a:r>
              <a:rPr lang="en-US" altLang="ko-KR" dirty="0"/>
              <a:t> from tabs;     //  tabs</a:t>
            </a:r>
            <a:r>
              <a:rPr lang="ko-KR" altLang="en-US" dirty="0"/>
              <a:t>라는 테이블의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                         // </a:t>
            </a:r>
            <a:r>
              <a:rPr lang="en-US" altLang="ko-KR" dirty="0" err="1"/>
              <a:t>table_name</a:t>
            </a:r>
            <a:r>
              <a:rPr lang="en-US" altLang="ko-KR" dirty="0"/>
              <a:t> </a:t>
            </a:r>
            <a:r>
              <a:rPr lang="ko-KR" altLang="en-US" dirty="0"/>
              <a:t>필드를 출력</a:t>
            </a:r>
            <a:endParaRPr lang="en-US" altLang="ko-KR" dirty="0"/>
          </a:p>
          <a:p>
            <a:pPr lvl="1"/>
            <a:r>
              <a:rPr lang="en-US" altLang="ko-KR" dirty="0"/>
              <a:t>Select </a:t>
            </a:r>
            <a:r>
              <a:rPr lang="ko-KR" altLang="en-US" dirty="0"/>
              <a:t>문은 테이블에서 정보를 보기 위한 </a:t>
            </a:r>
            <a:r>
              <a:rPr lang="en-US" altLang="ko-KR" dirty="0"/>
              <a:t>SQL </a:t>
            </a:r>
            <a:r>
              <a:rPr lang="ko-KR" altLang="en-US" dirty="0"/>
              <a:t>문 </a:t>
            </a:r>
            <a:endParaRPr lang="en-US" altLang="ko-KR" dirty="0"/>
          </a:p>
          <a:p>
            <a:pPr lvl="1"/>
            <a:r>
              <a:rPr lang="en-US" altLang="ko-KR" dirty="0"/>
              <a:t>tabs(</a:t>
            </a:r>
            <a:r>
              <a:rPr lang="ko-KR" altLang="en-US" dirty="0"/>
              <a:t>시스템이 자동적으로 생성해 둔 테이블이라고 생각해도 좋음</a:t>
            </a:r>
            <a:r>
              <a:rPr lang="en-US" altLang="ko-KR" dirty="0"/>
              <a:t>. </a:t>
            </a:r>
            <a:r>
              <a:rPr lang="ko-KR" altLang="en-US" dirty="0"/>
              <a:t>사실은 </a:t>
            </a:r>
            <a:r>
              <a:rPr lang="en-US" altLang="ko-KR" dirty="0"/>
              <a:t>view</a:t>
            </a:r>
            <a:r>
              <a:rPr lang="ko-KR" altLang="en-US" dirty="0"/>
              <a:t>임</a:t>
            </a:r>
            <a:r>
              <a:rPr lang="en-US" altLang="ko-KR" dirty="0"/>
              <a:t>)</a:t>
            </a:r>
            <a:r>
              <a:rPr lang="ko-KR" altLang="en-US" dirty="0"/>
              <a:t>에 사용자 생성 테이블에 대한 정보가 저장됨</a:t>
            </a:r>
            <a:endParaRPr lang="en-US" altLang="ko-KR" dirty="0"/>
          </a:p>
          <a:p>
            <a:pPr lvl="1"/>
            <a:r>
              <a:rPr lang="en-US" altLang="ko-KR" dirty="0" err="1"/>
              <a:t>table_name</a:t>
            </a:r>
            <a:r>
              <a:rPr lang="ko-KR" altLang="en-US" dirty="0"/>
              <a:t>은 </a:t>
            </a:r>
            <a:r>
              <a:rPr lang="en-US" altLang="ko-KR" dirty="0"/>
              <a:t>tabs</a:t>
            </a:r>
            <a:r>
              <a:rPr lang="ko-KR" altLang="en-US" dirty="0"/>
              <a:t>라는 테이블</a:t>
            </a:r>
            <a:r>
              <a:rPr lang="en-US" altLang="ko-KR" dirty="0"/>
              <a:t>(view)</a:t>
            </a:r>
            <a:r>
              <a:rPr lang="ko-KR" altLang="en-US" dirty="0"/>
              <a:t>의 필드 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추가</a:t>
            </a:r>
            <a:r>
              <a:rPr lang="en-US" altLang="ko-KR" dirty="0"/>
              <a:t>) “</a:t>
            </a:r>
            <a:r>
              <a:rPr lang="en-US" altLang="ko-KR" dirty="0" err="1"/>
              <a:t>desc</a:t>
            </a:r>
            <a:r>
              <a:rPr lang="en-US" altLang="ko-KR" dirty="0"/>
              <a:t> tabs”</a:t>
            </a:r>
            <a:r>
              <a:rPr lang="ko-KR" altLang="en-US" dirty="0"/>
              <a:t>를 수행하여 전체 필드를</a:t>
            </a:r>
            <a:r>
              <a:rPr lang="en-US" altLang="ko-KR" dirty="0"/>
              <a:t> </a:t>
            </a:r>
            <a:r>
              <a:rPr lang="ko-KR" altLang="en-US" dirty="0"/>
              <a:t>확인해 보자</a:t>
            </a:r>
            <a:r>
              <a:rPr lang="en-US" altLang="ko-KR" dirty="0"/>
              <a:t> </a:t>
            </a:r>
          </a:p>
          <a:p>
            <a:pPr lvl="1"/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/>
                </a:solidFill>
              </a:rPr>
              <a:t>데이터베이스개론 임성채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54ECEB-E70E-4140-95DB-8F17AF6AFF26}" type="slidenum">
              <a:rPr lang="en-US" altLang="ko-KR" smtClean="0">
                <a:solidFill>
                  <a:srgbClr val="464653"/>
                </a:solidFill>
              </a:rPr>
              <a:pPr>
                <a:defRPr/>
              </a:pPr>
              <a:t>97</a:t>
            </a:fld>
            <a:endParaRPr lang="en-US" altLang="ko-KR" dirty="0">
              <a:solidFill>
                <a:srgbClr val="464653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테이블 생성 문을 돌린다</a:t>
            </a:r>
          </a:p>
        </p:txBody>
      </p:sp>
    </p:spTree>
    <p:extLst>
      <p:ext uri="{BB962C8B-B14F-4D97-AF65-F5344CB8AC3E}">
        <p14:creationId xmlns:p14="http://schemas.microsoft.com/office/powerpoint/2010/main" val="11486508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내용 개체 틀 2"/>
          <p:cNvSpPr>
            <a:spLocks noGrp="1"/>
          </p:cNvSpPr>
          <p:nvPr>
            <p:ph sz="quarter" idx="1"/>
          </p:nvPr>
        </p:nvSpPr>
        <p:spPr>
          <a:xfrm>
            <a:off x="539552" y="1268760"/>
            <a:ext cx="8229600" cy="5361844"/>
          </a:xfrm>
        </p:spPr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에서 </a:t>
            </a:r>
            <a:r>
              <a:rPr lang="ko-KR" altLang="en-US" b="1" dirty="0">
                <a:solidFill>
                  <a:srgbClr val="002060"/>
                </a:solidFill>
              </a:rPr>
              <a:t>가장 많이 사용하고</a:t>
            </a:r>
            <a:r>
              <a:rPr lang="en-US" altLang="ko-KR" b="1" dirty="0">
                <a:solidFill>
                  <a:srgbClr val="002060"/>
                </a:solidFill>
              </a:rPr>
              <a:t>, </a:t>
            </a:r>
            <a:r>
              <a:rPr lang="ko-KR" altLang="en-US" b="1" dirty="0">
                <a:solidFill>
                  <a:srgbClr val="002060"/>
                </a:solidFill>
              </a:rPr>
              <a:t>중요하며</a:t>
            </a:r>
            <a:r>
              <a:rPr lang="en-US" altLang="ko-KR" b="1" dirty="0">
                <a:solidFill>
                  <a:srgbClr val="002060"/>
                </a:solidFill>
              </a:rPr>
              <a:t>, </a:t>
            </a:r>
            <a:r>
              <a:rPr lang="ko-KR" altLang="en-US" b="1" dirty="0">
                <a:solidFill>
                  <a:srgbClr val="002060"/>
                </a:solidFill>
              </a:rPr>
              <a:t>복잡함</a:t>
            </a:r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ko-KR" altLang="en-US" dirty="0"/>
              <a:t>기본 구조</a:t>
            </a:r>
          </a:p>
          <a:p>
            <a:pPr lvl="1"/>
            <a:r>
              <a:rPr lang="ko-KR" altLang="en-US" dirty="0" err="1"/>
              <a:t>재명명</a:t>
            </a:r>
            <a:r>
              <a:rPr lang="ko-KR" altLang="en-US" dirty="0"/>
              <a:t> 연산</a:t>
            </a:r>
          </a:p>
          <a:p>
            <a:pPr lvl="1"/>
            <a:r>
              <a:rPr lang="en-US" altLang="ko-KR" dirty="0"/>
              <a:t>LIKE </a:t>
            </a:r>
            <a:r>
              <a:rPr lang="ko-KR" altLang="en-US" dirty="0"/>
              <a:t>연산자</a:t>
            </a:r>
          </a:p>
          <a:p>
            <a:pPr lvl="1"/>
            <a:r>
              <a:rPr lang="ko-KR" altLang="en-US" dirty="0"/>
              <a:t>집합 연산</a:t>
            </a:r>
          </a:p>
          <a:p>
            <a:pPr lvl="1"/>
            <a:r>
              <a:rPr lang="ko-KR" altLang="en-US" dirty="0"/>
              <a:t>외부조인</a:t>
            </a:r>
          </a:p>
          <a:p>
            <a:pPr lvl="1"/>
            <a:r>
              <a:rPr lang="ko-KR" altLang="en-US" dirty="0"/>
              <a:t>집계 함수</a:t>
            </a:r>
          </a:p>
          <a:p>
            <a:pPr lvl="1"/>
            <a:r>
              <a:rPr lang="ko-KR" altLang="en-US" dirty="0"/>
              <a:t>널의 처리</a:t>
            </a:r>
          </a:p>
          <a:p>
            <a:pPr lvl="1"/>
            <a:r>
              <a:rPr lang="ko-KR" altLang="en-US" dirty="0"/>
              <a:t>중첩 질의</a:t>
            </a:r>
          </a:p>
          <a:p>
            <a:pPr lvl="1"/>
            <a:endParaRPr lang="ko-KR" altLang="en-US" sz="1700" b="1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sp>
        <p:nvSpPr>
          <p:cNvPr id="542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레코드 검색</a:t>
            </a:r>
          </a:p>
        </p:txBody>
      </p:sp>
    </p:spTree>
    <p:extLst>
      <p:ext uri="{BB962C8B-B14F-4D97-AF65-F5344CB8AC3E}">
        <p14:creationId xmlns:p14="http://schemas.microsoft.com/office/powerpoint/2010/main" val="93111090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데이터베이스개론 </a:t>
            </a:r>
            <a:r>
              <a:rPr lang="ko-KR" altLang="en-US" dirty="0" err="1"/>
              <a:t>임성채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sp>
        <p:nvSpPr>
          <p:cNvPr id="552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구조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30440" y="1044565"/>
            <a:ext cx="82296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/>
            </a:pPr>
            <a:r>
              <a:rPr kumimoji="0" lang="ko-KR" altLang="en-US" sz="2000" dirty="0">
                <a:latin typeface="+mn-lt"/>
                <a:ea typeface="+mn-ea"/>
              </a:rPr>
              <a:t>형식</a:t>
            </a:r>
            <a:endParaRPr kumimoji="0" lang="en-US" altLang="ko-KR" sz="2000" dirty="0">
              <a:latin typeface="+mn-lt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lt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lt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/>
            </a:pPr>
            <a:r>
              <a:rPr kumimoji="0" lang="en-US" altLang="ko-KR" sz="2000" dirty="0">
                <a:latin typeface="+mn-ea"/>
                <a:ea typeface="+mn-ea"/>
              </a:rPr>
              <a:t>select</a:t>
            </a:r>
          </a:p>
          <a:p>
            <a:pPr marL="742950" lvl="1" indent="-2857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Vrinda" panose="020B0502040204020203" pitchFamily="34" charset="0"/>
              <a:buChar char="–"/>
              <a:defRPr/>
            </a:pPr>
            <a:r>
              <a:rPr lang="ko-KR" altLang="en-US" sz="1800" dirty="0">
                <a:latin typeface="+mn-ea"/>
                <a:ea typeface="+mn-ea"/>
              </a:rPr>
              <a:t>출력할 필드 명을 나열할 수 있음 </a:t>
            </a:r>
            <a:endParaRPr lang="en-US" altLang="ko-KR" sz="1800" dirty="0">
              <a:latin typeface="+mn-ea"/>
              <a:ea typeface="+mn-ea"/>
            </a:endParaRPr>
          </a:p>
          <a:p>
            <a:pPr marL="342900" indent="-34290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/>
            </a:pPr>
            <a:r>
              <a:rPr kumimoji="0" lang="en-US" altLang="ko-KR" sz="2000" dirty="0">
                <a:latin typeface="+mn-ea"/>
                <a:ea typeface="+mn-ea"/>
              </a:rPr>
              <a:t>from</a:t>
            </a:r>
          </a:p>
          <a:p>
            <a:pPr marL="742950" lvl="1" indent="-2857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Vrinda" panose="020B0502040204020203" pitchFamily="34" charset="0"/>
              <a:buChar char="–"/>
              <a:defRPr/>
            </a:pPr>
            <a:r>
              <a:rPr lang="ko-KR" altLang="en-US" sz="1800" spc="-150" dirty="0">
                <a:latin typeface="+mn-ea"/>
                <a:ea typeface="+mn-ea"/>
              </a:rPr>
              <a:t>질의할 테이블 들을 나열</a:t>
            </a:r>
            <a:r>
              <a:rPr lang="en-US" altLang="ko-KR" sz="1800" spc="-150" dirty="0">
                <a:latin typeface="+mn-ea"/>
                <a:ea typeface="+mn-ea"/>
              </a:rPr>
              <a:t>. </a:t>
            </a:r>
            <a:r>
              <a:rPr lang="ko-KR" altLang="en-US" sz="1800" spc="-150" dirty="0">
                <a:latin typeface="+mn-ea"/>
                <a:ea typeface="+mn-ea"/>
              </a:rPr>
              <a:t>관계 대수의 </a:t>
            </a:r>
            <a:r>
              <a:rPr lang="ko-KR" altLang="en-US" sz="1800" spc="-150" dirty="0" err="1">
                <a:latin typeface="+mn-ea"/>
                <a:ea typeface="+mn-ea"/>
              </a:rPr>
              <a:t>카티션</a:t>
            </a:r>
            <a:r>
              <a:rPr lang="ko-KR" altLang="en-US" sz="1800" spc="-150" dirty="0">
                <a:latin typeface="+mn-ea"/>
                <a:ea typeface="+mn-ea"/>
              </a:rPr>
              <a:t> </a:t>
            </a:r>
            <a:r>
              <a:rPr lang="ko-KR" altLang="en-US" sz="1800" spc="-150" dirty="0" err="1">
                <a:latin typeface="+mn-ea"/>
                <a:ea typeface="+mn-ea"/>
              </a:rPr>
              <a:t>프로덕트에</a:t>
            </a:r>
            <a:r>
              <a:rPr lang="ko-KR" altLang="en-US" sz="1800" spc="-150" dirty="0">
                <a:latin typeface="+mn-ea"/>
                <a:ea typeface="+mn-ea"/>
              </a:rPr>
              <a:t> 해당</a:t>
            </a:r>
            <a:endParaRPr lang="en-US" altLang="ko-KR" sz="1800" spc="-150" dirty="0"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Vrinda" panose="020B0502040204020203" pitchFamily="34" charset="0"/>
              <a:buChar char="–"/>
              <a:defRPr/>
            </a:pPr>
            <a:r>
              <a:rPr lang="ko-KR" altLang="en-US" sz="1800" spc="-150" dirty="0">
                <a:latin typeface="+mn-ea"/>
                <a:ea typeface="+mn-ea"/>
              </a:rPr>
              <a:t>예를 들어 </a:t>
            </a:r>
            <a:r>
              <a:rPr lang="en-US" altLang="ko-KR" sz="1800" spc="-150" dirty="0">
                <a:latin typeface="+mn-ea"/>
                <a:ea typeface="+mn-ea"/>
              </a:rPr>
              <a:t>“</a:t>
            </a:r>
            <a:r>
              <a:rPr lang="en-US" altLang="ko-KR" sz="1800" spc="-150" dirty="0">
                <a:solidFill>
                  <a:srgbClr val="FF0000"/>
                </a:solidFill>
                <a:latin typeface="+mn-ea"/>
                <a:ea typeface="+mn-ea"/>
              </a:rPr>
              <a:t>from student, department</a:t>
            </a:r>
            <a:r>
              <a:rPr lang="en-US" altLang="ko-KR" sz="1800" spc="-150" dirty="0">
                <a:latin typeface="+mn-ea"/>
                <a:ea typeface="+mn-ea"/>
              </a:rPr>
              <a:t>”</a:t>
            </a:r>
            <a:r>
              <a:rPr lang="ko-KR" altLang="en-US" sz="1800" spc="-150" dirty="0">
                <a:latin typeface="+mn-ea"/>
                <a:ea typeface="+mn-ea"/>
              </a:rPr>
              <a:t>라면 두 테이블의 </a:t>
            </a:r>
            <a:r>
              <a:rPr lang="ko-KR" altLang="en-US" sz="1800" spc="-150" dirty="0" err="1">
                <a:latin typeface="+mn-ea"/>
                <a:ea typeface="+mn-ea"/>
              </a:rPr>
              <a:t>카티션</a:t>
            </a:r>
            <a:r>
              <a:rPr lang="ko-KR" altLang="en-US" sz="1800" spc="-150" dirty="0">
                <a:latin typeface="+mn-ea"/>
                <a:ea typeface="+mn-ea"/>
              </a:rPr>
              <a:t> </a:t>
            </a:r>
            <a:r>
              <a:rPr lang="ko-KR" altLang="en-US" sz="1800" spc="-150" dirty="0" err="1">
                <a:latin typeface="+mn-ea"/>
                <a:ea typeface="+mn-ea"/>
              </a:rPr>
              <a:t>프로덕트</a:t>
            </a:r>
            <a:r>
              <a:rPr lang="en-US" altLang="ko-KR" sz="1800" spc="-150" dirty="0">
                <a:latin typeface="+mn-ea"/>
                <a:ea typeface="+mn-ea"/>
              </a:rPr>
              <a:t> </a:t>
            </a:r>
          </a:p>
          <a:p>
            <a:pPr marL="342900" indent="-34290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/>
            </a:pPr>
            <a:r>
              <a:rPr kumimoji="0" lang="en-US" altLang="ko-KR" sz="2000" dirty="0">
                <a:latin typeface="+mn-ea"/>
                <a:ea typeface="+mn-ea"/>
              </a:rPr>
              <a:t>where</a:t>
            </a:r>
            <a:endParaRPr lang="en-US" altLang="ko-KR" sz="1800" spc="-150" dirty="0">
              <a:latin typeface="+mn-ea"/>
            </a:endParaRPr>
          </a:p>
          <a:p>
            <a:pPr marL="742950" lvl="1" indent="-2857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Vrinda" panose="020B0502040204020203" pitchFamily="34" charset="0"/>
              <a:buChar char="–"/>
              <a:defRPr/>
            </a:pPr>
            <a:r>
              <a:rPr lang="ko-KR" altLang="en-US" sz="1800" dirty="0">
                <a:latin typeface="+mn-ea"/>
                <a:ea typeface="+mn-ea"/>
              </a:rPr>
              <a:t>선택할 레코드 집합을 정하기 위한 조건을 표현  </a:t>
            </a:r>
            <a:endParaRPr lang="en-US" altLang="ko-KR" sz="1800" dirty="0"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Vrinda" panose="020B0502040204020203" pitchFamily="34" charset="0"/>
              <a:buChar char="–"/>
              <a:defRPr/>
            </a:pPr>
            <a:r>
              <a:rPr lang="ko-KR" altLang="en-US" sz="1800" dirty="0">
                <a:latin typeface="+mn-ea"/>
                <a:ea typeface="+mn-ea"/>
              </a:rPr>
              <a:t>조건 절 기술</a:t>
            </a:r>
            <a:endParaRPr lang="en-US" altLang="ko-KR" sz="1800" dirty="0"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Vrinda" panose="020B0502040204020203" pitchFamily="34" charset="0"/>
              <a:buChar char="–"/>
              <a:defRPr/>
            </a:pP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95736" y="1196752"/>
            <a:ext cx="3816424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select 	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필드리스트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from 	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테이블리스트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where 	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조건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9142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28344</TotalTime>
  <Words>6575</Words>
  <Application>Microsoft Office PowerPoint</Application>
  <PresentationFormat>화면 슬라이드 쇼(4:3)</PresentationFormat>
  <Paragraphs>1308</Paragraphs>
  <Slides>114</Slides>
  <Notes>16</Notes>
  <HiddenSlides>0</HiddenSlides>
  <MMClips>0</MMClips>
  <ScaleCrop>false</ScaleCrop>
  <HeadingPairs>
    <vt:vector size="8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114</vt:i4>
      </vt:variant>
    </vt:vector>
  </HeadingPairs>
  <TitlesOfParts>
    <vt:vector size="132" baseType="lpstr">
      <vt:lpstr>Noto Sans KR</vt:lpstr>
      <vt:lpstr>굴림</vt:lpstr>
      <vt:lpstr>굴림체</vt:lpstr>
      <vt:lpstr>돋움</vt:lpstr>
      <vt:lpstr>맑은 고딕</vt:lpstr>
      <vt:lpstr>함초롬바탕</vt:lpstr>
      <vt:lpstr>Arial</vt:lpstr>
      <vt:lpstr>Bookman Old Style</vt:lpstr>
      <vt:lpstr>Montserrat Light</vt:lpstr>
      <vt:lpstr>Poppins</vt:lpstr>
      <vt:lpstr>Times New Roman</vt:lpstr>
      <vt:lpstr>Verdana</vt:lpstr>
      <vt:lpstr>Vrinda</vt:lpstr>
      <vt:lpstr>Wingdings</vt:lpstr>
      <vt:lpstr>Wingdings 3</vt:lpstr>
      <vt:lpstr>1_원본</vt:lpstr>
      <vt:lpstr>Volsce template</vt:lpstr>
      <vt:lpstr>ClipArt</vt:lpstr>
      <vt:lpstr>데이터베이스개론 2023년 2학기 실습자료</vt:lpstr>
      <vt:lpstr>실 습 1</vt:lpstr>
      <vt:lpstr>제 3 장 오라클 소개</vt:lpstr>
      <vt:lpstr>오라클(Oracle)의 역사</vt:lpstr>
      <vt:lpstr>오라클 DBMS</vt:lpstr>
      <vt:lpstr>Oracle Express Edition</vt:lpstr>
      <vt:lpstr>Oracle Express Edition</vt:lpstr>
      <vt:lpstr>Oracle Express Edition</vt:lpstr>
      <vt:lpstr>Oracle Express Edition</vt:lpstr>
      <vt:lpstr>Oracle Express Edition</vt:lpstr>
      <vt:lpstr>Oracle Express Edition</vt:lpstr>
      <vt:lpstr>Oracle Express Edition</vt:lpstr>
      <vt:lpstr>SQL*Plus 개요</vt:lpstr>
      <vt:lpstr>SQL*Plus 개요</vt:lpstr>
      <vt:lpstr>SQL*Plus 개요</vt:lpstr>
      <vt:lpstr>Architecture of Oracle DB</vt:lpstr>
      <vt:lpstr>Oracle SQL Developer</vt:lpstr>
      <vt:lpstr>Oracle SQL Developer</vt:lpstr>
      <vt:lpstr>Oracle SQL Developer</vt:lpstr>
      <vt:lpstr>사용자 계정의 잠금 해제 방법</vt:lpstr>
      <vt:lpstr>사용자 계정의 잠금 해제 방법</vt:lpstr>
      <vt:lpstr>사용자 계정의 잠금 해제 방법</vt:lpstr>
      <vt:lpstr>접속의 시작</vt:lpstr>
      <vt:lpstr>PL/SQL 실행  ** 이후 수업에서 다루겠음</vt:lpstr>
      <vt:lpstr>PL/SQL 실행하기</vt:lpstr>
      <vt:lpstr>테이블스페이스 관리</vt:lpstr>
      <vt:lpstr>테이블 스페이스 생성</vt:lpstr>
      <vt:lpstr>테이블스페이스 생성</vt:lpstr>
      <vt:lpstr>생성된 데이터파일 확인</vt:lpstr>
      <vt:lpstr>테이블스페이스 변경</vt:lpstr>
      <vt:lpstr>테이블스페이스 변경</vt:lpstr>
      <vt:lpstr>테이블스페이스의 사용</vt:lpstr>
      <vt:lpstr>테이블스페이스의 사용</vt:lpstr>
      <vt:lpstr>사용자 계정 scott 으로 접속 – 현재는 없음</vt:lpstr>
      <vt:lpstr>SQL*Plus 명령어 실행</vt:lpstr>
      <vt:lpstr>SQL*Plus 명령어 실행</vt:lpstr>
      <vt:lpstr>SQL*Plus 명령어 실행</vt:lpstr>
      <vt:lpstr>SQL*Plus 명령어 실행</vt:lpstr>
      <vt:lpstr>SQL*Plus 명령어 실행</vt:lpstr>
      <vt:lpstr>SQL*Plus 명령어 실행</vt:lpstr>
      <vt:lpstr>SQL*Plus 명령어 실행</vt:lpstr>
      <vt:lpstr>System 계정 사용 연습</vt:lpstr>
      <vt:lpstr>계정 및 테이블의 생성</vt:lpstr>
      <vt:lpstr>계정 및 테이블의 생성</vt:lpstr>
      <vt:lpstr>주의) 18c 버전부터는 아래처럼 계정 생성</vt:lpstr>
      <vt:lpstr>계정 및 테이블의 생성</vt:lpstr>
      <vt:lpstr>실습 종료</vt:lpstr>
      <vt:lpstr>실습 과제  **</vt:lpstr>
      <vt:lpstr>실 습 2</vt:lpstr>
      <vt:lpstr>오라클 데이터 구조</vt:lpstr>
      <vt:lpstr>데이터 블록 – 논리적 구성요소</vt:lpstr>
      <vt:lpstr>익스텐트(extent)– 논리적 구성요소</vt:lpstr>
      <vt:lpstr>세그먼트(segment)– 논리적 구성요소</vt:lpstr>
      <vt:lpstr>데이터 블록, 익스텐트, 세그먼트의 관계</vt:lpstr>
      <vt:lpstr>테이블 스페이스(table space)– 논리적 구성요소</vt:lpstr>
      <vt:lpstr>데이터파일(datafile)– 물리적 구성요소</vt:lpstr>
      <vt:lpstr>데이터파일(datafile)– 물리적 구성요소</vt:lpstr>
      <vt:lpstr>데이터파일(datafile)– 물리적 구성요소</vt:lpstr>
      <vt:lpstr>기타 물리적 구성요소</vt:lpstr>
      <vt:lpstr>SQL 문의 연습</vt:lpstr>
      <vt:lpstr>질의어와 SQL</vt:lpstr>
      <vt:lpstr>SQL의 구성: DDL &amp; DML</vt:lpstr>
      <vt:lpstr>데이터 정의 언어</vt:lpstr>
      <vt:lpstr>데이터 정의 언어</vt:lpstr>
      <vt:lpstr>테이블 생성</vt:lpstr>
      <vt:lpstr>기본키, 외래키 설정</vt:lpstr>
      <vt:lpstr>테이블 생성(student table)</vt:lpstr>
      <vt:lpstr>테이블 생성(student table)</vt:lpstr>
      <vt:lpstr>테이블 생성</vt:lpstr>
      <vt:lpstr>테이블 생성</vt:lpstr>
      <vt:lpstr>테이블 생성</vt:lpstr>
      <vt:lpstr>테이블 생성</vt:lpstr>
      <vt:lpstr>기본키, 외래키 관련 사항 </vt:lpstr>
      <vt:lpstr>기본키, 외래키 관련 사항 </vt:lpstr>
      <vt:lpstr>테이블 생성: 외래키/기본키</vt:lpstr>
      <vt:lpstr>기본키, 외래키 관련 주의사항</vt:lpstr>
      <vt:lpstr>테이블 삭제</vt:lpstr>
      <vt:lpstr>테이블 수정</vt:lpstr>
      <vt:lpstr>테이블 수정</vt:lpstr>
      <vt:lpstr>데이터 조작 언어(DML)</vt:lpstr>
      <vt:lpstr>레코드 삽입</vt:lpstr>
      <vt:lpstr>18c 버전에서의 차이</vt:lpstr>
      <vt:lpstr>레코드 삽입</vt:lpstr>
      <vt:lpstr>학사 데이터베이스의 데이터 삽입 예</vt:lpstr>
      <vt:lpstr>레코드 삽입</vt:lpstr>
      <vt:lpstr>레코드 삽입</vt:lpstr>
      <vt:lpstr>레코드 수정</vt:lpstr>
      <vt:lpstr>레코드 수정</vt:lpstr>
      <vt:lpstr>레코드 삭제</vt:lpstr>
      <vt:lpstr>레코드 삽입 시 주의사항</vt:lpstr>
      <vt:lpstr>레코드 수정/삭제 시 주의사항</vt:lpstr>
      <vt:lpstr>연습</vt:lpstr>
      <vt:lpstr>과제</vt:lpstr>
      <vt:lpstr>과제(continued)</vt:lpstr>
      <vt:lpstr>실 습 3</vt:lpstr>
      <vt:lpstr>6. SQL 문 연습 2</vt:lpstr>
      <vt:lpstr>실습: 테이블 생성 문을 돌린다</vt:lpstr>
      <vt:lpstr>레코드 검색</vt:lpstr>
      <vt:lpstr>기본 구조</vt:lpstr>
      <vt:lpstr>기본 구조</vt:lpstr>
      <vt:lpstr>기본 구조</vt:lpstr>
      <vt:lpstr>기본 구조</vt:lpstr>
      <vt:lpstr>기본 구조</vt:lpstr>
      <vt:lpstr>기본 구조</vt:lpstr>
      <vt:lpstr>출력 레코드의 순서 지정(order by)</vt:lpstr>
      <vt:lpstr>레코드의 순서 지정</vt:lpstr>
      <vt:lpstr>레코드의 순서 지정</vt:lpstr>
      <vt:lpstr>재명명 연산  ***</vt:lpstr>
      <vt:lpstr>재명명 연산</vt:lpstr>
      <vt:lpstr>필드의 재명명</vt:lpstr>
      <vt:lpstr>LIKE 연산자**</vt:lpstr>
      <vt:lpstr>LIKE 연산자</vt:lpstr>
      <vt:lpstr>연습</vt:lpstr>
      <vt:lpstr>과제</vt:lpstr>
    </vt:vector>
  </TitlesOfParts>
  <Company>SNU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1장 데이타와 데이타베이스</dc:title>
  <dc:creator>Taehun Kim</dc:creator>
  <cp:lastModifiedBy>컴퓨터학과</cp:lastModifiedBy>
  <cp:revision>514</cp:revision>
  <cp:lastPrinted>2023-09-04T01:02:33Z</cp:lastPrinted>
  <dcterms:created xsi:type="dcterms:W3CDTF">2002-02-07T11:14:56Z</dcterms:created>
  <dcterms:modified xsi:type="dcterms:W3CDTF">2023-10-16T04:41:41Z</dcterms:modified>
</cp:coreProperties>
</file>

<file path=userCustomization/customUI.xml><?xml version="1.0" encoding="utf-8"?>
<mso:customUI xmlns:mso="http://schemas.microsoft.com/office/2006/01/customui">
  <mso:ribbon>
    <mso:qat>
      <mso:documentControls>
        <mso:control idQ="mso:FontColorPicker" visible="true"/>
        <mso:control idQ="mso:ObjectsAlignCenterHorizontalSmart" visible="true"/>
        <mso:control idQ="mso:BulletsAndNumberingNumberingDialog" visible="true"/>
        <mso:control idQ="mso:ViewSlideMasterView" visible="true"/>
      </mso:documentControls>
    </mso:qat>
  </mso:ribbon>
</mso:customUI>
</file>