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4"/>
  </p:notesMasterIdLst>
  <p:handoutMasterIdLst>
    <p:handoutMasterId r:id="rId45"/>
  </p:handoutMasterIdLst>
  <p:sldIdLst>
    <p:sldId id="546" r:id="rId2"/>
    <p:sldId id="329" r:id="rId3"/>
    <p:sldId id="442" r:id="rId4"/>
    <p:sldId id="514" r:id="rId5"/>
    <p:sldId id="466" r:id="rId6"/>
    <p:sldId id="515" r:id="rId7"/>
    <p:sldId id="492" r:id="rId8"/>
    <p:sldId id="547" r:id="rId9"/>
    <p:sldId id="516" r:id="rId10"/>
    <p:sldId id="493" r:id="rId11"/>
    <p:sldId id="517" r:id="rId12"/>
    <p:sldId id="520" r:id="rId13"/>
    <p:sldId id="518" r:id="rId14"/>
    <p:sldId id="521" r:id="rId15"/>
    <p:sldId id="548" r:id="rId16"/>
    <p:sldId id="523" r:id="rId17"/>
    <p:sldId id="524" r:id="rId18"/>
    <p:sldId id="525" r:id="rId19"/>
    <p:sldId id="526" r:id="rId20"/>
    <p:sldId id="527" r:id="rId21"/>
    <p:sldId id="528" r:id="rId22"/>
    <p:sldId id="529" r:id="rId23"/>
    <p:sldId id="530" r:id="rId24"/>
    <p:sldId id="519" r:id="rId25"/>
    <p:sldId id="531" r:id="rId26"/>
    <p:sldId id="532" r:id="rId27"/>
    <p:sldId id="533" r:id="rId28"/>
    <p:sldId id="534" r:id="rId29"/>
    <p:sldId id="535" r:id="rId30"/>
    <p:sldId id="536" r:id="rId31"/>
    <p:sldId id="537" r:id="rId32"/>
    <p:sldId id="538" r:id="rId33"/>
    <p:sldId id="539" r:id="rId34"/>
    <p:sldId id="540" r:id="rId35"/>
    <p:sldId id="511" r:id="rId36"/>
    <p:sldId id="495" r:id="rId37"/>
    <p:sldId id="542" r:id="rId38"/>
    <p:sldId id="543" r:id="rId39"/>
    <p:sldId id="545" r:id="rId40"/>
    <p:sldId id="544" r:id="rId41"/>
    <p:sldId id="512" r:id="rId42"/>
    <p:sldId id="451" r:id="rId4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56A9D"/>
    <a:srgbClr val="401254"/>
    <a:srgbClr val="CCFF99"/>
    <a:srgbClr val="210E30"/>
    <a:srgbClr val="653F35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86" autoAdjust="0"/>
    <p:restoredTop sz="94660"/>
  </p:normalViewPr>
  <p:slideViewPr>
    <p:cSldViewPr>
      <p:cViewPr varScale="1">
        <p:scale>
          <a:sx n="100" d="100"/>
          <a:sy n="100" d="100"/>
        </p:scale>
        <p:origin x="1008" y="7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4008" y="78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0172D-75D7-4308-B6EE-FA20975D3E20}" type="datetimeFigureOut">
              <a:rPr lang="ko-KR" altLang="en-US" smtClean="0"/>
              <a:t>2022-02-25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E06759-EB88-4B79-917E-ECACF1E577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2510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2022-02-25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microsoft.com/office/2007/relationships/hdphoto" Target="../media/hdphoto1.wdp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2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microsoft.com/office/2007/relationships/hdphoto" Target="../media/hdphoto1.wdp"/><Relationship Id="rId5" Type="http://schemas.openxmlformats.org/officeDocument/2006/relationships/image" Target="../media/image2.jpeg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2215021" y="629398"/>
            <a:ext cx="2829337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18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데이터베이스 개론</a:t>
            </a:r>
            <a:r>
              <a:rPr lang="en-US" altLang="ko-KR" sz="18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(3</a:t>
            </a:r>
            <a:r>
              <a:rPr lang="ko-KR" altLang="en-US" sz="18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판</a:t>
            </a:r>
            <a:r>
              <a:rPr lang="en-US" altLang="ko-KR" sz="18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de-DE" altLang="ko-KR" sz="1200" dirty="0" smtClean="0">
              <a:solidFill>
                <a:prstClr val="black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</a:endParaRPr>
          </a:p>
          <a:p>
            <a:pPr>
              <a:defRPr/>
            </a:pPr>
            <a:r>
              <a:rPr lang="en-US" altLang="ko-KR" sz="1400" b="1" dirty="0">
                <a:solidFill>
                  <a:srgbClr val="FF0000"/>
                </a:solidFill>
              </a:rPr>
              <a:t>[</a:t>
            </a:r>
            <a:r>
              <a:rPr lang="ko-KR" altLang="en-US" sz="1400" b="1" dirty="0">
                <a:solidFill>
                  <a:srgbClr val="FF0000"/>
                </a:solidFill>
              </a:rPr>
              <a:t>강의교안 이용 안내</a:t>
            </a:r>
            <a:r>
              <a:rPr lang="en-US" altLang="ko-KR" sz="1400" b="1" dirty="0">
                <a:solidFill>
                  <a:srgbClr val="FF0000"/>
                </a:solidFill>
              </a:rPr>
              <a:t>]</a:t>
            </a:r>
          </a:p>
          <a:p>
            <a:pPr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000" dirty="0">
                <a:solidFill>
                  <a:prstClr val="black"/>
                </a:solidFill>
              </a:rPr>
              <a:t>본 강의교안의 저작권은 </a:t>
            </a:r>
            <a:r>
              <a:rPr lang="ko-KR" altLang="en-US" sz="1000" dirty="0" err="1" smtClean="0">
                <a:solidFill>
                  <a:prstClr val="black"/>
                </a:solidFill>
              </a:rPr>
              <a:t>한빛아카데미</a:t>
            </a:r>
            <a:r>
              <a:rPr lang="ko-KR" altLang="en-US" sz="1000" dirty="0" smtClean="0">
                <a:solidFill>
                  <a:prstClr val="black"/>
                </a:solidFill>
              </a:rPr>
              <a:t>㈜</a:t>
            </a:r>
            <a:r>
              <a:rPr lang="ko-KR" altLang="en-US" sz="1000" dirty="0">
                <a:solidFill>
                  <a:prstClr val="black"/>
                </a:solidFill>
              </a:rPr>
              <a:t>에 있습니다</a:t>
            </a:r>
            <a:r>
              <a:rPr lang="en-US" altLang="ko-KR" sz="1000" dirty="0">
                <a:solidFill>
                  <a:prstClr val="black"/>
                </a:solidFill>
              </a:rPr>
              <a:t>.</a:t>
            </a:r>
            <a:r>
              <a:rPr lang="ko-KR" altLang="en-US" sz="1000" dirty="0">
                <a:solidFill>
                  <a:srgbClr val="222222"/>
                </a:solidFill>
              </a:rPr>
              <a:t> </a:t>
            </a:r>
            <a:endParaRPr lang="en-US" altLang="ko-KR" sz="1000" dirty="0">
              <a:solidFill>
                <a:srgbClr val="222222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000" u="sng" dirty="0">
                <a:solidFill>
                  <a:srgbClr val="222222"/>
                </a:solidFill>
              </a:rPr>
              <a:t>이 자료를 무단으로 전제하거나 배포할 경우 저작권법 </a:t>
            </a:r>
            <a:r>
              <a:rPr lang="en-US" altLang="ko-KR" sz="1000" u="sng" dirty="0">
                <a:solidFill>
                  <a:srgbClr val="222222"/>
                </a:solidFill>
              </a:rPr>
              <a:t>136</a:t>
            </a:r>
            <a:r>
              <a:rPr lang="ko-KR" altLang="en-US" sz="1000" u="sng" dirty="0">
                <a:solidFill>
                  <a:srgbClr val="222222"/>
                </a:solidFill>
              </a:rPr>
              <a:t>조에 의거하여 최고 </a:t>
            </a:r>
            <a:r>
              <a:rPr lang="en-US" altLang="ko-KR" sz="1000" u="sng" dirty="0">
                <a:solidFill>
                  <a:srgbClr val="222222"/>
                </a:solidFill>
              </a:rPr>
              <a:t>5</a:t>
            </a:r>
            <a:r>
              <a:rPr lang="ko-KR" altLang="en-US" sz="1000" u="sng" dirty="0">
                <a:solidFill>
                  <a:srgbClr val="222222"/>
                </a:solidFill>
              </a:rPr>
              <a:t>년 이하의 </a:t>
            </a:r>
            <a:r>
              <a:rPr lang="ko-KR" altLang="en-US" sz="1000" u="sng" dirty="0" smtClean="0">
                <a:solidFill>
                  <a:srgbClr val="222222"/>
                </a:solidFill>
              </a:rPr>
              <a:t>징역</a:t>
            </a:r>
            <a:r>
              <a:rPr lang="en-US" altLang="ko-KR" sz="1000" u="sng" dirty="0" smtClean="0">
                <a:solidFill>
                  <a:srgbClr val="222222"/>
                </a:solidFill>
              </a:rPr>
              <a:t> </a:t>
            </a:r>
            <a:r>
              <a:rPr lang="ko-KR" altLang="en-US" sz="1000" u="sng" dirty="0">
                <a:solidFill>
                  <a:srgbClr val="222222"/>
                </a:solidFill>
              </a:rPr>
              <a:t>또는 </a:t>
            </a:r>
            <a:r>
              <a:rPr lang="en-US" altLang="ko-KR" sz="1000" u="sng" dirty="0">
                <a:solidFill>
                  <a:srgbClr val="222222"/>
                </a:solidFill>
              </a:rPr>
              <a:t>5</a:t>
            </a:r>
            <a:r>
              <a:rPr lang="ko-KR" altLang="en-US" sz="1000" u="sng" dirty="0" err="1">
                <a:solidFill>
                  <a:srgbClr val="222222"/>
                </a:solidFill>
              </a:rPr>
              <a:t>천만원</a:t>
            </a:r>
            <a:r>
              <a:rPr lang="ko-KR" altLang="en-US" sz="1000" u="sng" dirty="0">
                <a:solidFill>
                  <a:srgbClr val="222222"/>
                </a:solidFill>
              </a:rPr>
              <a:t> 이하의 벌금에 처할 수 있고 이를 병과</a:t>
            </a:r>
            <a:r>
              <a:rPr lang="en-US" altLang="ko-KR" sz="1000" u="sng" dirty="0">
                <a:solidFill>
                  <a:srgbClr val="222222"/>
                </a:solidFill>
              </a:rPr>
              <a:t>(</a:t>
            </a:r>
            <a:r>
              <a:rPr lang="ko-KR" altLang="en-US" sz="1000" u="sng" dirty="0">
                <a:solidFill>
                  <a:srgbClr val="222222"/>
                </a:solidFill>
              </a:rPr>
              <a:t>倂科</a:t>
            </a:r>
            <a:r>
              <a:rPr lang="en-US" altLang="ko-KR" sz="1000" u="sng" dirty="0">
                <a:solidFill>
                  <a:srgbClr val="222222"/>
                </a:solidFill>
              </a:rPr>
              <a:t>)</a:t>
            </a:r>
            <a:r>
              <a:rPr lang="ko-KR" altLang="en-US" sz="1000" u="sng" dirty="0">
                <a:solidFill>
                  <a:srgbClr val="222222"/>
                </a:solidFill>
              </a:rPr>
              <a:t>할 수도 있습니다</a:t>
            </a:r>
            <a:r>
              <a:rPr lang="en-US" altLang="ko-KR" sz="1000" u="sng" dirty="0">
                <a:solidFill>
                  <a:srgbClr val="222222"/>
                </a:solidFill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ko-KR" altLang="en-US" sz="1000" dirty="0">
              <a:solidFill>
                <a:prstClr val="black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78" y="703737"/>
            <a:ext cx="1237443" cy="24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07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본문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97475" y="152712"/>
            <a:ext cx="8595005" cy="596671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297475" y="1140544"/>
            <a:ext cx="8550000" cy="5543705"/>
          </a:xfrm>
        </p:spPr>
        <p:txBody>
          <a:bodyPr>
            <a:normAutofit/>
          </a:bodyPr>
          <a:lstStyle>
            <a:lvl1pPr marL="342900" indent="-342900"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u"/>
              <a:defRPr sz="2400" b="1" baseline="0">
                <a:solidFill>
                  <a:srgbClr val="056A9D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>
              <a:buClr>
                <a:schemeClr val="tx2"/>
              </a:buClr>
              <a:defRPr sz="20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>
              <a:buClr>
                <a:schemeClr val="accent5">
                  <a:lumMod val="60000"/>
                  <a:lumOff val="40000"/>
                </a:schemeClr>
              </a:buClr>
              <a:defRPr sz="18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>
              <a:defRPr sz="16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>
              <a:defRPr sz="14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직사각형 11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61511" y="6561139"/>
            <a:ext cx="87390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fld id="{033B4838-7E5D-4E73-BD5A-D91E0EFAE053}" type="slidenum">
              <a:rPr lang="en-US" altLang="ko-KR" sz="1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r"/>
              <a:t>‹#›</a:t>
            </a:fld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6" name="Line 10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296525" y="812921"/>
            <a:ext cx="7668000" cy="0"/>
          </a:xfrm>
          <a:prstGeom prst="line">
            <a:avLst/>
          </a:prstGeom>
          <a:ln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9272"/>
          <a:stretch/>
        </p:blipFill>
        <p:spPr>
          <a:xfrm>
            <a:off x="8025036" y="157199"/>
            <a:ext cx="831171" cy="67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905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0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96525" y="812921"/>
            <a:ext cx="7668000" cy="0"/>
          </a:xfrm>
          <a:prstGeom prst="line">
            <a:avLst/>
          </a:prstGeom>
          <a:ln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9272"/>
          <a:stretch/>
        </p:blipFill>
        <p:spPr>
          <a:xfrm>
            <a:off x="8025036" y="157199"/>
            <a:ext cx="831171" cy="67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16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학습목표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97475" y="152712"/>
            <a:ext cx="8595005" cy="596671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직사각형 11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1511" y="6561139"/>
            <a:ext cx="87390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fld id="{033B4838-7E5D-4E73-BD5A-D91E0EFAE053}" type="slidenum">
              <a:rPr lang="en-US" altLang="ko-KR" sz="1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r"/>
              <a:t>‹#›</a:t>
            </a:fld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6" name="Line 10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96525" y="812921"/>
            <a:ext cx="7668000" cy="0"/>
          </a:xfrm>
          <a:prstGeom prst="line">
            <a:avLst/>
          </a:prstGeom>
          <a:ln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9272"/>
          <a:stretch/>
        </p:blipFill>
        <p:spPr>
          <a:xfrm>
            <a:off x="8025036" y="157199"/>
            <a:ext cx="831171" cy="67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04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solidFill>
                  <a:prstClr val="black"/>
                </a:solidFill>
                <a:latin typeface="Verdana"/>
              </a:rPr>
              <a:pPr latinLnBrk="0"/>
              <a:t>‹#›</a:t>
            </a:fld>
            <a:endParaRPr lang="en-US" altLang="ko-KR" kern="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rgbClr val="D9D1D5"/>
                </a:solidFill>
                <a:latin typeface="HY견명조" pitchFamily="18" charset="-127"/>
                <a:ea typeface="HY견명조" pitchFamily="18" charset="-127"/>
              </a:rPr>
              <a:t>Thank You</a:t>
            </a:r>
            <a:endParaRPr lang="en-US" altLang="ko-KR" sz="4400" b="1" dirty="0">
              <a:solidFill>
                <a:srgbClr val="D9D1D5"/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9848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60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296523" y="980727"/>
            <a:ext cx="8550952" cy="5600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3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둘째 수준</a:t>
            </a:r>
          </a:p>
          <a:p>
            <a:pPr marL="714375" marR="0" lvl="2" indent="-174625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셋째 수준</a:t>
            </a:r>
          </a:p>
          <a:p>
            <a:pPr marL="896938" marR="0" lvl="3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넷째 수준</a:t>
            </a:r>
          </a:p>
          <a:p>
            <a:pPr marL="1166813" marR="0" lvl="4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다섯째 수준</a:t>
            </a:r>
            <a:endParaRPr kumimoji="0" lang="en-US" altLang="ko-KR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제목 개체 틀 65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296523" y="158476"/>
            <a:ext cx="8550952" cy="678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9756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9" r:id="rId2"/>
    <p:sldLayoutId id="2147483700" r:id="rId3"/>
    <p:sldLayoutId id="2147483701" r:id="rId4"/>
    <p:sldLayoutId id="2147483703" r:id="rId5"/>
  </p:sldLayoutIdLst>
  <p:txStyles>
    <p:titleStyle>
      <a:lvl1pPr algn="ctr" defTabSz="914400" rtl="0" eaLnBrk="1" latinLnBrk="1" hangingPunct="1">
        <a:spcBef>
          <a:spcPct val="0"/>
        </a:spcBef>
        <a:buNone/>
        <a:defRPr lang="ko-KR" altLang="en-US" sz="3200" b="1" kern="1200" dirty="0">
          <a:solidFill>
            <a:schemeClr val="tx2">
              <a:lumMod val="75000"/>
            </a:schemeClr>
          </a:solidFill>
          <a:latin typeface="+mj-ea"/>
          <a:ea typeface="+mj-ea"/>
          <a:cs typeface="+mj-cs"/>
        </a:defRPr>
      </a:lvl1pPr>
    </p:titleStyle>
    <p:bodyStyle>
      <a:lvl1pPr marL="342900" marR="0" indent="-342900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64515B"/>
        </a:buClr>
        <a:buSzTx/>
        <a:buFont typeface="Wingdings" pitchFamily="2" charset="2"/>
        <a:buChar char="v"/>
        <a:tabLst/>
        <a:defRPr sz="23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39750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64515B"/>
        </a:buClr>
        <a:buSzTx/>
        <a:buFont typeface="Wingdings" pitchFamily="2" charset="2"/>
        <a:buChar char="§"/>
        <a:tabLst/>
        <a:defRPr sz="24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4375" marR="0" indent="-174625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4F784C"/>
        </a:buClr>
        <a:buSzTx/>
        <a:buFontTx/>
        <a:buChar char="•"/>
        <a:tabLst/>
        <a:defRPr sz="20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6938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tabLst/>
        <a:defRPr sz="18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166813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tabLst>
          <a:tab pos="1166813" algn="l"/>
        </a:tabLst>
        <a:defRPr sz="16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/>
        </p:nvSpPr>
        <p:spPr>
          <a:xfrm>
            <a:off x="612453" y="1700213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FF0000"/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505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smtClean="0"/>
              <a:t>개체</a:t>
            </a:r>
            <a:r>
              <a:rPr lang="en-US" altLang="ko-KR" dirty="0" smtClean="0"/>
              <a:t>-</a:t>
            </a:r>
            <a:r>
              <a:rPr lang="ko-KR" altLang="en-US" dirty="0" smtClean="0"/>
              <a:t>관계 </a:t>
            </a:r>
            <a:r>
              <a:rPr lang="ko-KR" altLang="en-US" dirty="0"/>
              <a:t>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</a:t>
            </a:r>
            <a:r>
              <a:rPr lang="ko-KR" altLang="en-US" dirty="0" smtClean="0"/>
              <a:t>모델</a:t>
            </a:r>
            <a:r>
              <a:rPr lang="en-US" altLang="ko-KR" dirty="0" smtClean="0"/>
              <a:t>(E-R model; Entity-Relationship model)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피터</a:t>
            </a:r>
            <a:r>
              <a:rPr lang="ko-KR" altLang="en-US" dirty="0" smtClean="0"/>
              <a:t> 첸</a:t>
            </a:r>
            <a:r>
              <a:rPr lang="en-US" altLang="ko-KR" dirty="0" smtClean="0"/>
              <a:t>(Peter Chen)</a:t>
            </a:r>
            <a:r>
              <a:rPr lang="ko-KR" altLang="en-US" dirty="0" smtClean="0"/>
              <a:t>이 제안한 개념적 데이터 모델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/>
              <a:t>개체와 개체 간의 관계를 이용해 현실 세계를 개념적 구조로 표현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핵심 요소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관계</a:t>
            </a:r>
            <a:endParaRPr lang="en-US" altLang="ko-KR" dirty="0" smtClean="0"/>
          </a:p>
          <a:p>
            <a:pPr lvl="5">
              <a:lnSpc>
                <a:spcPct val="150000"/>
              </a:lnSpc>
            </a:pP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다이어그램</a:t>
            </a:r>
            <a:r>
              <a:rPr lang="en-US" altLang="ko-KR" dirty="0"/>
              <a:t>(E-R diagram)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E-R </a:t>
            </a:r>
            <a:r>
              <a:rPr lang="ko-KR" altLang="en-US" dirty="0"/>
              <a:t>다이어그램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개체 </a:t>
            </a:r>
            <a:r>
              <a:rPr lang="en-US" altLang="ko-KR" dirty="0"/>
              <a:t>- </a:t>
            </a:r>
            <a:r>
              <a:rPr lang="ko-KR" altLang="en-US" dirty="0"/>
              <a:t>관계 모델을 이용해 현실 세계를 개념적으로 </a:t>
            </a:r>
            <a:r>
              <a:rPr lang="ko-KR" altLang="en-US" dirty="0" err="1"/>
              <a:t>모델링한</a:t>
            </a:r>
            <a:r>
              <a:rPr lang="ko-KR" altLang="en-US" dirty="0"/>
              <a:t> 결과물을 그림으로 표현한 </a:t>
            </a:r>
            <a:r>
              <a:rPr lang="ko-KR" altLang="en-US" dirty="0" smtClean="0"/>
              <a:t>것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0892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smtClean="0"/>
              <a:t>개체</a:t>
            </a:r>
            <a:r>
              <a:rPr lang="en-US" altLang="ko-KR" dirty="0" smtClean="0"/>
              <a:t>-</a:t>
            </a:r>
            <a:r>
              <a:rPr lang="ko-KR" altLang="en-US" dirty="0" smtClean="0"/>
              <a:t>관계 </a:t>
            </a:r>
            <a:r>
              <a:rPr lang="ko-KR" altLang="en-US" dirty="0"/>
              <a:t>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4" y="1140544"/>
            <a:ext cx="8846525" cy="5543705"/>
          </a:xfrm>
        </p:spPr>
        <p:txBody>
          <a:bodyPr/>
          <a:lstStyle/>
          <a:p>
            <a:r>
              <a:rPr lang="ko-KR" altLang="en-US" dirty="0" smtClean="0"/>
              <a:t>개체</a:t>
            </a:r>
            <a:r>
              <a:rPr lang="en-US" altLang="ko-KR" dirty="0" smtClean="0"/>
              <a:t>(entity)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현실 세계에서 조직을 운영하는 데 꼭 필요한 사람이나 사물과 같이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구별되는 모든 것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저장할 가치가 있는 중요 데이터를 가지고 있는 사람이나 사물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개념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ko-KR" altLang="en-US" dirty="0" smtClean="0"/>
              <a:t>사건 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다른 개체와 구별되는 이름을 가지고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개체만의 고유한 특성이나 상태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속성을 하나 이상 가지고 있음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서점에 필요한 개체 </a:t>
            </a:r>
            <a:r>
              <a:rPr lang="en-US" altLang="ko-KR" dirty="0"/>
              <a:t>: </a:t>
            </a:r>
            <a:r>
              <a:rPr lang="ko-KR" altLang="en-US" dirty="0"/>
              <a:t>고객</a:t>
            </a:r>
            <a:r>
              <a:rPr lang="en-US" altLang="ko-KR" dirty="0"/>
              <a:t>, </a:t>
            </a:r>
            <a:r>
              <a:rPr lang="ko-KR" altLang="en-US" dirty="0"/>
              <a:t>책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학교에 필요한 개체 </a:t>
            </a:r>
            <a:r>
              <a:rPr lang="en-US" altLang="ko-KR" dirty="0"/>
              <a:t>: </a:t>
            </a:r>
            <a:r>
              <a:rPr lang="ko-KR" altLang="en-US" dirty="0"/>
              <a:t>학과</a:t>
            </a:r>
            <a:r>
              <a:rPr lang="en-US" altLang="ko-KR" dirty="0"/>
              <a:t>, </a:t>
            </a:r>
            <a:r>
              <a:rPr lang="ko-KR" altLang="en-US" dirty="0"/>
              <a:t>과목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파일</a:t>
            </a:r>
            <a:r>
              <a:rPr lang="en-US" altLang="ko-KR" dirty="0"/>
              <a:t> </a:t>
            </a:r>
            <a:r>
              <a:rPr lang="ko-KR" altLang="en-US" dirty="0"/>
              <a:t>구조의 레코드</a:t>
            </a:r>
            <a:r>
              <a:rPr lang="en-US" altLang="ko-KR" dirty="0"/>
              <a:t>(record)</a:t>
            </a:r>
            <a:r>
              <a:rPr lang="ko-KR" altLang="en-US" dirty="0"/>
              <a:t>와 </a:t>
            </a:r>
            <a:r>
              <a:rPr lang="ko-KR" altLang="en-US" dirty="0" smtClean="0"/>
              <a:t>대응됨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7230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smtClean="0"/>
              <a:t>개체</a:t>
            </a:r>
            <a:r>
              <a:rPr lang="en-US" altLang="ko-KR" dirty="0" smtClean="0"/>
              <a:t>-</a:t>
            </a:r>
            <a:r>
              <a:rPr lang="ko-KR" altLang="en-US" dirty="0" smtClean="0"/>
              <a:t>관계 </a:t>
            </a:r>
            <a:r>
              <a:rPr lang="ko-KR" altLang="en-US" dirty="0"/>
              <a:t>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개체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E-R </a:t>
            </a:r>
            <a:r>
              <a:rPr lang="ko-KR" altLang="en-US" dirty="0"/>
              <a:t>다이어그램에서 사각형으로 표현하고 사각형 안에 이름을 표기 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670" y="2663915"/>
            <a:ext cx="5443123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94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smtClean="0"/>
              <a:t>개체</a:t>
            </a:r>
            <a:r>
              <a:rPr lang="en-US" altLang="ko-KR" dirty="0" smtClean="0"/>
              <a:t>-</a:t>
            </a:r>
            <a:r>
              <a:rPr lang="ko-KR" altLang="en-US" dirty="0" smtClean="0"/>
              <a:t>관계 </a:t>
            </a:r>
            <a:r>
              <a:rPr lang="ko-KR" altLang="en-US" dirty="0"/>
              <a:t>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속성</a:t>
            </a:r>
            <a:r>
              <a:rPr lang="en-US" altLang="ko-KR" dirty="0" smtClean="0"/>
              <a:t>(attribute)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개체나 관계가 가지고 있는 고유한 특성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의미 있는 데이터의 가장 작은 논리적 단위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파일 구조의 필드</a:t>
            </a:r>
            <a:r>
              <a:rPr lang="en-US" altLang="ko-KR" dirty="0" smtClean="0"/>
              <a:t>(field)</a:t>
            </a:r>
            <a:r>
              <a:rPr lang="ko-KR" altLang="en-US" dirty="0" smtClean="0"/>
              <a:t>와 대응됨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/>
              <a:t>E-R </a:t>
            </a:r>
            <a:r>
              <a:rPr lang="ko-KR" altLang="en-US" dirty="0"/>
              <a:t>다이어그램에서 </a:t>
            </a:r>
            <a:r>
              <a:rPr lang="ko-KR" altLang="en-US" dirty="0" smtClean="0"/>
              <a:t>타</a:t>
            </a:r>
            <a:r>
              <a:rPr lang="ko-KR" altLang="en-US" dirty="0"/>
              <a:t>원</a:t>
            </a:r>
            <a:r>
              <a:rPr lang="ko-KR" altLang="en-US" dirty="0" smtClean="0"/>
              <a:t>으로 </a:t>
            </a:r>
            <a:r>
              <a:rPr lang="ko-KR" altLang="en-US" dirty="0"/>
              <a:t>표현하고 </a:t>
            </a:r>
            <a:r>
              <a:rPr lang="ko-KR" altLang="en-US" dirty="0" smtClean="0"/>
              <a:t>타원 </a:t>
            </a:r>
            <a:r>
              <a:rPr lang="ko-KR" altLang="en-US" dirty="0"/>
              <a:t>안에 이름을 표기 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665" y="3789040"/>
            <a:ext cx="5851621" cy="279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81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개체 타입</a:t>
            </a:r>
            <a:r>
              <a:rPr lang="en-US" altLang="ko-KR" dirty="0" smtClean="0"/>
              <a:t>(entity type)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개체를 고유한 이름과 속성들로 정의한 것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파일 구조의 레코드 타입</a:t>
            </a:r>
            <a:r>
              <a:rPr lang="en-US" altLang="ko-KR" dirty="0" smtClean="0"/>
              <a:t>(record type)</a:t>
            </a:r>
            <a:r>
              <a:rPr lang="ko-KR" altLang="en-US" dirty="0" smtClean="0"/>
              <a:t>에 대응됨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개체 </a:t>
            </a:r>
            <a:r>
              <a:rPr lang="ko-KR" altLang="en-US" dirty="0" err="1" smtClean="0"/>
              <a:t>인스턴스</a:t>
            </a:r>
            <a:r>
              <a:rPr lang="en-US" altLang="ko-KR" dirty="0" smtClean="0"/>
              <a:t>(entity instance)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개체를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구성하고 있는 속성이 실제 값을 가짐으로써 실체화된 개체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개체 </a:t>
            </a:r>
            <a:r>
              <a:rPr lang="ko-KR" altLang="en-US" dirty="0" err="1" smtClean="0"/>
              <a:t>어커런스</a:t>
            </a:r>
            <a:r>
              <a:rPr lang="en-US" altLang="ko-KR" dirty="0" smtClean="0"/>
              <a:t>(entity occurrence)</a:t>
            </a:r>
            <a:r>
              <a:rPr lang="ko-KR" altLang="en-US" dirty="0" smtClean="0"/>
              <a:t>라고도 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파일 구조의 레코드 </a:t>
            </a:r>
            <a:r>
              <a:rPr lang="ko-KR" altLang="en-US" dirty="0" err="1" smtClean="0"/>
              <a:t>인스턴스</a:t>
            </a:r>
            <a:r>
              <a:rPr lang="en-US" altLang="ko-KR" dirty="0" smtClean="0"/>
              <a:t>(record instance)</a:t>
            </a:r>
            <a:r>
              <a:rPr lang="ko-KR" altLang="en-US" dirty="0" smtClean="0"/>
              <a:t>에 대응됨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개체 집합</a:t>
            </a:r>
            <a:r>
              <a:rPr lang="en-US" altLang="ko-KR" dirty="0" smtClean="0"/>
              <a:t>(entity set)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특정 개체 타입에 대한 개체 </a:t>
            </a:r>
            <a:r>
              <a:rPr lang="ko-KR" altLang="en-US" dirty="0" err="1" smtClean="0"/>
              <a:t>인스턴스들을</a:t>
            </a:r>
            <a:r>
              <a:rPr lang="ko-KR" altLang="en-US" dirty="0" smtClean="0"/>
              <a:t> 모아놓은 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211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5" y="1448780"/>
            <a:ext cx="7552440" cy="427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6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속성의 분류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610" y="1673805"/>
            <a:ext cx="6660740" cy="462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51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단일 값 속성과 다중 값 속성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단일 값 속성</a:t>
            </a:r>
            <a:r>
              <a:rPr lang="en-US" altLang="ko-KR" dirty="0" smtClean="0"/>
              <a:t>(single-valued attribute)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값을 하나만 가질 수 있는 속성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고객 개체의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적립금 속성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다중 값 속성</a:t>
            </a:r>
            <a:r>
              <a:rPr lang="en-US" altLang="ko-KR" dirty="0" smtClean="0"/>
              <a:t>(multi-valued attribute)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값을 여러 개 가질 수 있는 속성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고객 개체의 연락처 속성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책 개체의 저자 속성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E-R </a:t>
            </a:r>
            <a:r>
              <a:rPr lang="ko-KR" altLang="en-US" dirty="0" smtClean="0"/>
              <a:t>다이어그램에서 이중 타원으로 표현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0941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단일 값 속성과 다중 값 속성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630" y="2033845"/>
            <a:ext cx="6841874" cy="292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90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단순 속성과 복합 속성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단순 속성</a:t>
            </a:r>
            <a:r>
              <a:rPr lang="en-US" altLang="ko-KR" dirty="0" smtClean="0"/>
              <a:t>(simple attribute)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의미를 더는 분해할 수 없는 속성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고객 개체의 적립금 속성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책 개체의 이름</a:t>
            </a:r>
            <a:r>
              <a:rPr lang="en-US" altLang="ko-KR" dirty="0" smtClean="0"/>
              <a:t>, ISBN, </a:t>
            </a:r>
            <a:r>
              <a:rPr lang="ko-KR" altLang="en-US" dirty="0" smtClean="0"/>
              <a:t>가격 속성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복합 속성</a:t>
            </a:r>
            <a:r>
              <a:rPr lang="en-US" altLang="ko-KR" dirty="0" smtClean="0"/>
              <a:t>(composite attribute)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의미를 분해할 수 있는 속성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고객 개체의 주소 속성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우편번호 등으로 의미를 세분화할 수 있음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고객 개체의 생년월일 속성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일로 의미를 세분화할 수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097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82498" y="1538790"/>
            <a:ext cx="5050100" cy="33239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dirty="0" smtClean="0">
                <a:latin typeface="HY견고딕" pitchFamily="18" charset="-127"/>
                <a:ea typeface="HY견고딕" pitchFamily="18" charset="-127"/>
              </a:rPr>
              <a:t>데이터 모델링</a:t>
            </a:r>
            <a:endParaRPr lang="en-US" altLang="ko-KR" sz="4000" b="1" dirty="0">
              <a:ln w="12700">
                <a:solidFill>
                  <a:srgbClr val="993366"/>
                </a:solidFill>
                <a:prstDash val="solid"/>
              </a:ln>
              <a:solidFill>
                <a:srgbClr val="993366"/>
              </a:solidFill>
            </a:endParaRPr>
          </a:p>
          <a:p>
            <a:pPr algn="ctr"/>
            <a:endParaRPr lang="en-US" altLang="ko-KR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algn="ctr"/>
            <a:endParaRPr lang="en-US" altLang="ko-KR" sz="2000" b="1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marL="268288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</a:pPr>
            <a:r>
              <a:rPr lang="en-US" altLang="ko-KR" sz="2000" b="1" dirty="0" smtClean="0">
                <a:solidFill>
                  <a:srgbClr val="056A9D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01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데이터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모델링과 데이터 모델의 개념</a:t>
            </a:r>
          </a:p>
          <a:p>
            <a:pPr marL="268288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</a:pPr>
            <a:r>
              <a:rPr lang="en-US" altLang="ko-KR" sz="2000" b="1" dirty="0" smtClean="0">
                <a:solidFill>
                  <a:srgbClr val="056A9D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02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개체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-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관계 모델</a:t>
            </a:r>
          </a:p>
          <a:p>
            <a:pPr marL="268288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</a:pPr>
            <a:r>
              <a:rPr lang="en-US" altLang="ko-KR" sz="2000" b="1" dirty="0" smtClean="0">
                <a:solidFill>
                  <a:srgbClr val="056A9D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03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논리적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데이터 모델</a:t>
            </a:r>
          </a:p>
        </p:txBody>
      </p:sp>
    </p:spTree>
    <p:extLst>
      <p:ext uri="{BB962C8B-B14F-4D97-AF65-F5344CB8AC3E}">
        <p14:creationId xmlns:p14="http://schemas.microsoft.com/office/powerpoint/2010/main" val="145774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단순 속성과 복합 속성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20" y="1988840"/>
            <a:ext cx="6478107" cy="333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11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유도 속성</a:t>
            </a:r>
            <a:r>
              <a:rPr lang="en-US" altLang="ko-KR" dirty="0" smtClean="0"/>
              <a:t>(derived attribute)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기존의 다른 속성의 값에서 유도되어 결정되는 속성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값이 별도로 저장되지 않음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책 개체의 가격과 할인율 속성으로 계산되는 판매가격 속성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고객 개체의 출생연도 속성으로 계산되는 나이 속성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E-R </a:t>
            </a:r>
            <a:r>
              <a:rPr lang="ko-KR" altLang="en-US" dirty="0"/>
              <a:t>다이어그램에서 </a:t>
            </a:r>
            <a:r>
              <a:rPr lang="ko-KR" altLang="en-US" dirty="0" smtClean="0"/>
              <a:t>점선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타원으로 </a:t>
            </a:r>
            <a:r>
              <a:rPr lang="ko-KR" altLang="en-US" dirty="0"/>
              <a:t>표현</a:t>
            </a:r>
            <a:endParaRPr lang="en-US" altLang="ko-KR" dirty="0"/>
          </a:p>
          <a:p>
            <a:pPr marL="357187" lvl="1" indent="0">
              <a:lnSpc>
                <a:spcPct val="150000"/>
              </a:lnSpc>
              <a:buNone/>
            </a:pP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660" y="4239090"/>
            <a:ext cx="5808500" cy="2445159"/>
          </a:xfrm>
          <a:prstGeom prst="rect">
            <a:avLst/>
          </a:prstGeom>
        </p:spPr>
      </p:pic>
      <p:sp>
        <p:nvSpPr>
          <p:cNvPr id="6" name="모서리가 둥근 사각형 설명선 5"/>
          <p:cNvSpPr/>
          <p:nvPr/>
        </p:nvSpPr>
        <p:spPr>
          <a:xfrm>
            <a:off x="5405855" y="4329100"/>
            <a:ext cx="3150350" cy="675075"/>
          </a:xfrm>
          <a:prstGeom prst="wedgeRoundRectCallout">
            <a:avLst>
              <a:gd name="adj1" fmla="val -36681"/>
              <a:gd name="adj2" fmla="val 80371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가격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할인율 → </a:t>
            </a:r>
            <a:r>
              <a:rPr lang="ko-KR" altLang="en-US" dirty="0" smtClean="0">
                <a:solidFill>
                  <a:srgbClr val="0000CC"/>
                </a:solidFill>
              </a:rPr>
              <a:t>저장 </a:t>
            </a:r>
            <a:r>
              <a:rPr lang="ko-KR" altLang="en-US">
                <a:solidFill>
                  <a:srgbClr val="0000CC"/>
                </a:solidFill>
              </a:rPr>
              <a:t>속성</a:t>
            </a:r>
            <a:r>
              <a:rPr lang="ko-KR" altLang="en-US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3714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널 속성</a:t>
            </a:r>
            <a:r>
              <a:rPr lang="en-US" altLang="ko-KR" dirty="0" smtClean="0"/>
              <a:t>(null attribute)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널 값이 허용되는 속성</a:t>
            </a:r>
            <a:endParaRPr lang="en-US" altLang="ko-KR" dirty="0" smtClean="0"/>
          </a:p>
          <a:p>
            <a:pPr lvl="8"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널</a:t>
            </a:r>
            <a:r>
              <a:rPr lang="en-US" altLang="ko-KR" dirty="0" smtClean="0"/>
              <a:t>(null) </a:t>
            </a:r>
            <a:r>
              <a:rPr lang="ko-KR" altLang="en-US" dirty="0" smtClean="0"/>
              <a:t>값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아직 결정되지 않았거나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모르는 값</a:t>
            </a:r>
            <a:r>
              <a:rPr lang="en-US" altLang="ko-KR" dirty="0"/>
              <a:t> </a:t>
            </a:r>
            <a:r>
              <a:rPr lang="ko-KR" altLang="en-US" dirty="0" smtClean="0"/>
              <a:t>또는 존재하지 않는 값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공백이나 </a:t>
            </a:r>
            <a:r>
              <a:rPr lang="en-US" altLang="ko-KR" dirty="0" smtClean="0"/>
              <a:t>0</a:t>
            </a:r>
            <a:r>
              <a:rPr lang="ko-KR" altLang="en-US" dirty="0" smtClean="0"/>
              <a:t>과는 의미가 다름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등급 속성이 널 값 </a:t>
            </a:r>
            <a:r>
              <a:rPr lang="en-US" altLang="ko-KR" dirty="0">
                <a:sym typeface="Wingdings"/>
              </a:rPr>
              <a:t>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등급이 아직 결정되지 않았음을 의미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070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키 속성</a:t>
            </a:r>
            <a:r>
              <a:rPr lang="en-US" altLang="ko-KR" dirty="0" smtClean="0"/>
              <a:t>(key attribute)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각 개체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식별하는 데 사용되는 속성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모든 개체 </a:t>
            </a:r>
            <a:r>
              <a:rPr lang="ko-KR" altLang="en-US" dirty="0" err="1" smtClean="0"/>
              <a:t>인스턴스의</a:t>
            </a:r>
            <a:r>
              <a:rPr lang="ko-KR" altLang="en-US" dirty="0" smtClean="0"/>
              <a:t> 키 속성 값이 다름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둘 이상의 속성들로 구성되기도 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고객 개체의 고객아이디 속성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E-R </a:t>
            </a:r>
            <a:r>
              <a:rPr lang="ko-KR" altLang="en-US" dirty="0"/>
              <a:t>다이어그램에서 </a:t>
            </a:r>
            <a:r>
              <a:rPr lang="ko-KR" altLang="en-US" dirty="0" smtClean="0"/>
              <a:t>밑줄로 표현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650" y="4284095"/>
            <a:ext cx="5715635" cy="228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9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smtClean="0"/>
              <a:t>개체</a:t>
            </a:r>
            <a:r>
              <a:rPr lang="en-US" altLang="ko-KR" dirty="0" smtClean="0"/>
              <a:t>-</a:t>
            </a:r>
            <a:r>
              <a:rPr lang="ko-KR" altLang="en-US" dirty="0" smtClean="0"/>
              <a:t>관계 </a:t>
            </a:r>
            <a:r>
              <a:rPr lang="ko-KR" altLang="en-US" dirty="0"/>
              <a:t>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관계</a:t>
            </a:r>
            <a:r>
              <a:rPr lang="en-US" altLang="ko-KR" dirty="0" smtClean="0"/>
              <a:t>(relationship)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개체와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개체가 맺고 있는 의미 있는 연관성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개체 집합들 사이의 대응 관계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</a:t>
            </a:r>
            <a:r>
              <a:rPr lang="ko-KR" altLang="en-US" dirty="0" err="1" smtClean="0"/>
              <a:t>매핑</a:t>
            </a:r>
            <a:r>
              <a:rPr lang="en-US" altLang="ko-KR" dirty="0" smtClean="0"/>
              <a:t>(mapping)</a:t>
            </a:r>
            <a:r>
              <a:rPr lang="ko-KR" altLang="en-US" dirty="0" smtClean="0"/>
              <a:t>을 의미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고객 개체와 책 개체 간의 구매 관계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“</a:t>
            </a:r>
            <a:r>
              <a:rPr lang="ko-KR" altLang="en-US" dirty="0" smtClean="0"/>
              <a:t>고객은 책을 구매한다</a:t>
            </a:r>
            <a:r>
              <a:rPr lang="en-US" altLang="ko-KR" dirty="0" smtClean="0"/>
              <a:t>”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E-R </a:t>
            </a:r>
            <a:r>
              <a:rPr lang="ko-KR" altLang="en-US" dirty="0" smtClean="0"/>
              <a:t>다이어그램에서 마름모로 표현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5" y="4194085"/>
            <a:ext cx="6204127" cy="249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81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관계의 유형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관계에 참여하는 개체 타입의 수 기준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이항 관계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개체 </a:t>
            </a:r>
            <a:r>
              <a:rPr lang="ko-KR" altLang="en-US" smtClean="0"/>
              <a:t>타입 </a:t>
            </a:r>
            <a:r>
              <a:rPr lang="en-US" altLang="ko-KR"/>
              <a:t>2</a:t>
            </a:r>
            <a:r>
              <a:rPr lang="ko-KR" altLang="en-US" smtClean="0"/>
              <a:t>개가 </a:t>
            </a:r>
            <a:r>
              <a:rPr lang="ko-KR" altLang="en-US" dirty="0" smtClean="0"/>
              <a:t>맺는 관계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삼항</a:t>
            </a:r>
            <a:r>
              <a:rPr lang="ko-KR" altLang="en-US" dirty="0" smtClean="0"/>
              <a:t> 관계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개체 </a:t>
            </a:r>
            <a:r>
              <a:rPr lang="ko-KR" altLang="en-US" smtClean="0"/>
              <a:t>타입 </a:t>
            </a:r>
            <a:r>
              <a:rPr lang="en-US" altLang="ko-KR"/>
              <a:t>3</a:t>
            </a:r>
            <a:r>
              <a:rPr lang="ko-KR" altLang="en-US" smtClean="0"/>
              <a:t>개가 </a:t>
            </a:r>
            <a:r>
              <a:rPr lang="ko-KR" altLang="en-US" dirty="0" smtClean="0"/>
              <a:t>맺는 관계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순환 관계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개체 </a:t>
            </a:r>
            <a:r>
              <a:rPr lang="ko-KR" altLang="en-US" smtClean="0"/>
              <a:t>타입 </a:t>
            </a:r>
            <a:r>
              <a:rPr lang="en-US" altLang="ko-KR" smtClean="0"/>
              <a:t>1</a:t>
            </a:r>
            <a:r>
              <a:rPr lang="ko-KR" altLang="en-US" smtClean="0"/>
              <a:t>개가 </a:t>
            </a:r>
            <a:r>
              <a:rPr lang="ko-KR" altLang="en-US" dirty="0" smtClean="0"/>
              <a:t>자기 자신과 맺는 관계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632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4" y="1140544"/>
            <a:ext cx="8775025" cy="5543705"/>
          </a:xfrm>
        </p:spPr>
        <p:txBody>
          <a:bodyPr/>
          <a:lstStyle/>
          <a:p>
            <a:r>
              <a:rPr lang="ko-KR" altLang="en-US" dirty="0" smtClean="0"/>
              <a:t>관계의 유형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매핑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카디널리티</a:t>
            </a:r>
            <a:r>
              <a:rPr lang="ko-KR" altLang="en-US" dirty="0" smtClean="0"/>
              <a:t> 기준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일대일</a:t>
            </a:r>
            <a:r>
              <a:rPr lang="en-US" altLang="ko-KR" dirty="0" smtClean="0"/>
              <a:t>(1:1) </a:t>
            </a:r>
            <a:r>
              <a:rPr lang="ko-KR" altLang="en-US" dirty="0" smtClean="0"/>
              <a:t>관계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일대다</a:t>
            </a:r>
            <a:r>
              <a:rPr lang="en-US" altLang="ko-KR" dirty="0" smtClean="0"/>
              <a:t>(</a:t>
            </a:r>
            <a:r>
              <a:rPr lang="en-US" altLang="ko-KR" smtClean="0"/>
              <a:t>1:n) </a:t>
            </a:r>
            <a:r>
              <a:rPr lang="ko-KR" altLang="en-US" smtClean="0"/>
              <a:t>관계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다대다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n:m</a:t>
            </a:r>
            <a:r>
              <a:rPr lang="en-US" altLang="ko-KR" dirty="0" smtClean="0"/>
              <a:t>) </a:t>
            </a:r>
            <a:r>
              <a:rPr lang="ko-KR" altLang="en-US" dirty="0" smtClean="0"/>
              <a:t>관계</a:t>
            </a:r>
            <a:endParaRPr lang="en-US" altLang="ko-KR" dirty="0" smtClean="0"/>
          </a:p>
          <a:p>
            <a:pPr lvl="8">
              <a:lnSpc>
                <a:spcPct val="150000"/>
              </a:lnSpc>
            </a:pPr>
            <a:endParaRPr lang="en-US" altLang="ko-KR" sz="1050" dirty="0"/>
          </a:p>
          <a:p>
            <a:pPr>
              <a:lnSpc>
                <a:spcPct val="150000"/>
              </a:lnSpc>
            </a:pPr>
            <a:r>
              <a:rPr lang="ko-KR" altLang="en-US" dirty="0" err="1"/>
              <a:t>매핑</a:t>
            </a:r>
            <a:r>
              <a:rPr lang="ko-KR" altLang="en-US" dirty="0"/>
              <a:t> </a:t>
            </a:r>
            <a:r>
              <a:rPr lang="ko-KR" altLang="en-US" dirty="0" err="1"/>
              <a:t>카디널리티</a:t>
            </a:r>
            <a:r>
              <a:rPr lang="en-US" altLang="ko-KR" dirty="0"/>
              <a:t>(mapping cardinality)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관계를 맺는 두 개체 집합에서</a:t>
            </a:r>
            <a:r>
              <a:rPr lang="en-US" altLang="ko-KR" dirty="0"/>
              <a:t>, </a:t>
            </a:r>
            <a:r>
              <a:rPr lang="ko-KR" altLang="en-US" dirty="0"/>
              <a:t>각 개체 </a:t>
            </a:r>
            <a:r>
              <a:rPr lang="ko-KR" altLang="en-US" dirty="0" err="1"/>
              <a:t>인스턴스가</a:t>
            </a:r>
            <a:r>
              <a:rPr lang="ko-KR" altLang="en-US" dirty="0"/>
              <a:t> 연관성을 맺고 </a:t>
            </a:r>
            <a:r>
              <a:rPr lang="ko-KR" altLang="en-US" dirty="0" smtClean="0"/>
              <a:t>있는 </a:t>
            </a:r>
            <a:r>
              <a:rPr lang="ko-KR" altLang="en-US" dirty="0"/>
              <a:t>상대 개체 집합의 </a:t>
            </a:r>
            <a:r>
              <a:rPr lang="ko-KR" altLang="en-US" dirty="0" err="1"/>
              <a:t>인스턴스</a:t>
            </a:r>
            <a:r>
              <a:rPr lang="ko-KR" altLang="en-US" dirty="0"/>
              <a:t> 개수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3033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일대일</a:t>
            </a:r>
            <a:r>
              <a:rPr lang="en-US" altLang="ko-KR" dirty="0" smtClean="0"/>
              <a:t>(1:1) </a:t>
            </a:r>
            <a:r>
              <a:rPr lang="ko-KR" altLang="en-US" dirty="0" smtClean="0"/>
              <a:t>관계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개체 </a:t>
            </a:r>
            <a:r>
              <a:rPr lang="en-US" altLang="ko-KR" dirty="0" smtClean="0"/>
              <a:t>A</a:t>
            </a:r>
            <a:r>
              <a:rPr lang="ko-KR" altLang="en-US" dirty="0" smtClean="0"/>
              <a:t>의 각 개체 </a:t>
            </a:r>
            <a:r>
              <a:rPr lang="ko-KR" altLang="en-US" dirty="0" err="1" smtClean="0"/>
              <a:t>인스턴스가</a:t>
            </a:r>
            <a:r>
              <a:rPr lang="ko-KR" altLang="en-US" dirty="0" smtClean="0"/>
              <a:t> 개체 </a:t>
            </a:r>
            <a:r>
              <a:rPr lang="en-US" altLang="ko-KR" dirty="0" smtClean="0"/>
              <a:t>B</a:t>
            </a:r>
            <a:r>
              <a:rPr lang="ko-KR" altLang="en-US" dirty="0" smtClean="0"/>
              <a:t>의 개체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ko-KR" altLang="en-US" b="1" u="sng" dirty="0" smtClean="0">
                <a:solidFill>
                  <a:srgbClr val="FF0000"/>
                </a:solidFill>
              </a:rPr>
              <a:t>하나</a:t>
            </a:r>
            <a:r>
              <a:rPr lang="ko-KR" altLang="en-US" dirty="0" smtClean="0"/>
              <a:t>와 관계를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맺을 수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개체 </a:t>
            </a:r>
            <a:r>
              <a:rPr lang="en-US" altLang="ko-KR" dirty="0" smtClean="0"/>
              <a:t>B</a:t>
            </a:r>
            <a:r>
              <a:rPr lang="ko-KR" altLang="en-US" dirty="0" smtClean="0"/>
              <a:t>의 각 개체 </a:t>
            </a:r>
            <a:r>
              <a:rPr lang="ko-KR" altLang="en-US" dirty="0" err="1" smtClean="0"/>
              <a:t>인스턴스도</a:t>
            </a:r>
            <a:r>
              <a:rPr lang="ko-KR" altLang="en-US" dirty="0" smtClean="0"/>
              <a:t> 개체 </a:t>
            </a:r>
            <a:r>
              <a:rPr lang="en-US" altLang="ko-KR" dirty="0" smtClean="0"/>
              <a:t>A</a:t>
            </a:r>
            <a:r>
              <a:rPr lang="ko-KR" altLang="en-US" dirty="0" smtClean="0"/>
              <a:t>의 개체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b="1" u="sng" dirty="0" smtClean="0">
                <a:solidFill>
                  <a:srgbClr val="FF0000"/>
                </a:solidFill>
              </a:rPr>
              <a:t>하나</a:t>
            </a:r>
            <a:r>
              <a:rPr lang="ko-KR" altLang="en-US" dirty="0" smtClean="0"/>
              <a:t>와 관계를 맺을 수 있음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695" y="3068960"/>
            <a:ext cx="5655066" cy="351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87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4" y="1140544"/>
            <a:ext cx="8685015" cy="5543705"/>
          </a:xfrm>
        </p:spPr>
        <p:txBody>
          <a:bodyPr/>
          <a:lstStyle/>
          <a:p>
            <a:r>
              <a:rPr lang="ko-KR" altLang="en-US" dirty="0" smtClean="0"/>
              <a:t>일대</a:t>
            </a:r>
            <a:r>
              <a:rPr lang="ko-KR" altLang="en-US" dirty="0"/>
              <a:t>다</a:t>
            </a:r>
            <a:r>
              <a:rPr lang="en-US" altLang="ko-KR" dirty="0" smtClean="0"/>
              <a:t>(1:n) </a:t>
            </a:r>
            <a:r>
              <a:rPr lang="ko-KR" altLang="en-US" dirty="0" smtClean="0"/>
              <a:t>관계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개체 </a:t>
            </a:r>
            <a:r>
              <a:rPr lang="en-US" altLang="ko-KR" dirty="0" smtClean="0"/>
              <a:t>A</a:t>
            </a:r>
            <a:r>
              <a:rPr lang="ko-KR" altLang="en-US" dirty="0" smtClean="0"/>
              <a:t>의 각 개체 </a:t>
            </a:r>
            <a:r>
              <a:rPr lang="ko-KR" altLang="en-US" dirty="0" err="1" smtClean="0"/>
              <a:t>인스턴스가</a:t>
            </a:r>
            <a:r>
              <a:rPr lang="ko-KR" altLang="en-US" dirty="0" smtClean="0"/>
              <a:t> 개체 </a:t>
            </a:r>
            <a:r>
              <a:rPr lang="en-US" altLang="ko-KR" dirty="0" smtClean="0"/>
              <a:t>B</a:t>
            </a:r>
            <a:r>
              <a:rPr lang="ko-KR" altLang="en-US" dirty="0" smtClean="0"/>
              <a:t>의 개체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여러 개</a:t>
            </a:r>
            <a:r>
              <a:rPr lang="ko-KR" altLang="en-US" dirty="0" smtClean="0"/>
              <a:t>와 관계를 맺을 수 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개체 </a:t>
            </a:r>
            <a:r>
              <a:rPr lang="en-US" altLang="ko-KR" dirty="0" smtClean="0"/>
              <a:t>B</a:t>
            </a:r>
            <a:r>
              <a:rPr lang="ko-KR" altLang="en-US" dirty="0" smtClean="0"/>
              <a:t>의 각 개체 </a:t>
            </a:r>
            <a:r>
              <a:rPr lang="ko-KR" altLang="en-US" dirty="0" err="1" smtClean="0"/>
              <a:t>인스턴스는</a:t>
            </a:r>
            <a:r>
              <a:rPr lang="ko-KR" altLang="en-US" dirty="0" smtClean="0"/>
              <a:t> 개체 </a:t>
            </a:r>
            <a:r>
              <a:rPr lang="en-US" altLang="ko-KR" dirty="0" smtClean="0"/>
              <a:t>A</a:t>
            </a:r>
            <a:r>
              <a:rPr lang="ko-KR" altLang="en-US" dirty="0" smtClean="0"/>
              <a:t>의 개체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ko-KR" altLang="en-US" b="1" u="sng" dirty="0" smtClean="0">
                <a:solidFill>
                  <a:srgbClr val="FF0000"/>
                </a:solidFill>
              </a:rPr>
              <a:t>하나</a:t>
            </a:r>
            <a:r>
              <a:rPr lang="ko-KR" altLang="en-US" dirty="0" smtClean="0"/>
              <a:t>와 관계를 맺을 수 있음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091" y="3068960"/>
            <a:ext cx="5657771" cy="346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20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4" y="1140544"/>
            <a:ext cx="8685015" cy="5543705"/>
          </a:xfrm>
        </p:spPr>
        <p:txBody>
          <a:bodyPr/>
          <a:lstStyle/>
          <a:p>
            <a:r>
              <a:rPr lang="ko-KR" altLang="en-US" dirty="0" err="1"/>
              <a:t>다</a:t>
            </a:r>
            <a:r>
              <a:rPr lang="ko-KR" altLang="en-US" dirty="0" err="1" smtClean="0"/>
              <a:t>대다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n:m</a:t>
            </a:r>
            <a:r>
              <a:rPr lang="en-US" altLang="ko-KR" dirty="0" smtClean="0"/>
              <a:t>) </a:t>
            </a:r>
            <a:r>
              <a:rPr lang="ko-KR" altLang="en-US" dirty="0" smtClean="0"/>
              <a:t>관계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개체 </a:t>
            </a:r>
            <a:r>
              <a:rPr lang="en-US" altLang="ko-KR" dirty="0" smtClean="0"/>
              <a:t>A</a:t>
            </a:r>
            <a:r>
              <a:rPr lang="ko-KR" altLang="en-US" dirty="0" smtClean="0"/>
              <a:t>의 각 개체 </a:t>
            </a:r>
            <a:r>
              <a:rPr lang="ko-KR" altLang="en-US" dirty="0" err="1" smtClean="0"/>
              <a:t>인스턴스가</a:t>
            </a:r>
            <a:r>
              <a:rPr lang="ko-KR" altLang="en-US" dirty="0" smtClean="0"/>
              <a:t> 개체 </a:t>
            </a:r>
            <a:r>
              <a:rPr lang="en-US" altLang="ko-KR" dirty="0" smtClean="0"/>
              <a:t>B</a:t>
            </a:r>
            <a:r>
              <a:rPr lang="ko-KR" altLang="en-US" dirty="0" smtClean="0"/>
              <a:t>의 개체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ko-KR" altLang="en-US" b="1" u="sng" dirty="0" smtClean="0">
                <a:solidFill>
                  <a:srgbClr val="FF0000"/>
                </a:solidFill>
              </a:rPr>
              <a:t>여러 개</a:t>
            </a:r>
            <a:r>
              <a:rPr lang="ko-KR" altLang="en-US" dirty="0" smtClean="0"/>
              <a:t>와 관계를 맺을 수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개체 </a:t>
            </a:r>
            <a:r>
              <a:rPr lang="en-US" altLang="ko-KR" dirty="0" smtClean="0"/>
              <a:t>B</a:t>
            </a:r>
            <a:r>
              <a:rPr lang="ko-KR" altLang="en-US" dirty="0" smtClean="0"/>
              <a:t>의 각 개체 </a:t>
            </a:r>
            <a:r>
              <a:rPr lang="ko-KR" altLang="en-US" dirty="0" err="1" smtClean="0"/>
              <a:t>인스턴스도</a:t>
            </a:r>
            <a:r>
              <a:rPr lang="ko-KR" altLang="en-US" dirty="0" smtClean="0"/>
              <a:t> 개체 </a:t>
            </a:r>
            <a:r>
              <a:rPr lang="en-US" altLang="ko-KR" dirty="0" smtClean="0"/>
              <a:t>A</a:t>
            </a:r>
            <a:r>
              <a:rPr lang="ko-KR" altLang="en-US" dirty="0" smtClean="0"/>
              <a:t>의 개체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b="1" u="sng" dirty="0" smtClean="0">
                <a:solidFill>
                  <a:srgbClr val="FF0000"/>
                </a:solidFill>
              </a:rPr>
              <a:t>여러 개</a:t>
            </a:r>
            <a:r>
              <a:rPr lang="ko-KR" altLang="en-US" dirty="0" smtClean="0"/>
              <a:t>와 관계를 맺을 수 있음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181" y="3203975"/>
            <a:ext cx="5843149" cy="342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52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4294967295"/>
          </p:nvPr>
        </p:nvSpPr>
        <p:spPr>
          <a:xfrm>
            <a:off x="926595" y="5364215"/>
            <a:ext cx="7334865" cy="1226055"/>
          </a:xfrm>
        </p:spPr>
        <p:txBody>
          <a:bodyPr>
            <a:normAutofit/>
          </a:bodyPr>
          <a:lstStyle/>
          <a:p>
            <a:pPr>
              <a:buClr>
                <a:srgbClr val="056A9D"/>
              </a:buClr>
              <a:buFont typeface="Wingdings" pitchFamily="2" charset="2"/>
              <a:buChar char="§"/>
            </a:pPr>
            <a:r>
              <a:rPr lang="ko-KR" altLang="en-US" sz="1600" dirty="0" smtClean="0">
                <a:latin typeface="+mn-lt"/>
              </a:rPr>
              <a:t>데이터 모델링과 데이터 모델의 개념을 이해한다</a:t>
            </a:r>
            <a:r>
              <a:rPr lang="en-US" altLang="ko-KR" sz="1600" dirty="0" smtClean="0">
                <a:latin typeface="+mn-lt"/>
              </a:rPr>
              <a:t>.</a:t>
            </a:r>
          </a:p>
          <a:p>
            <a:pPr>
              <a:buClr>
                <a:srgbClr val="056A9D"/>
              </a:buClr>
              <a:buFont typeface="Wingdings" pitchFamily="2" charset="2"/>
              <a:buChar char="§"/>
            </a:pPr>
            <a:r>
              <a:rPr lang="ko-KR" altLang="en-US" sz="1600" dirty="0" smtClean="0">
                <a:latin typeface="+mn-lt"/>
              </a:rPr>
              <a:t>개념적 데이터 모델인 개체</a:t>
            </a:r>
            <a:r>
              <a:rPr lang="en-US" altLang="ko-KR" sz="1600" dirty="0" smtClean="0">
                <a:latin typeface="+mn-lt"/>
              </a:rPr>
              <a:t>-</a:t>
            </a:r>
            <a:r>
              <a:rPr lang="ko-KR" altLang="en-US" sz="1600" dirty="0" smtClean="0">
                <a:latin typeface="+mn-lt"/>
              </a:rPr>
              <a:t>관계 모델을 이용해 모델링하는 방법을 익힌다</a:t>
            </a:r>
            <a:r>
              <a:rPr lang="en-US" altLang="ko-KR" sz="1600" dirty="0" smtClean="0">
                <a:latin typeface="+mn-lt"/>
              </a:rPr>
              <a:t>.</a:t>
            </a:r>
          </a:p>
          <a:p>
            <a:pPr>
              <a:buClr>
                <a:srgbClr val="056A9D"/>
              </a:buClr>
              <a:buFont typeface="Wingdings" pitchFamily="2" charset="2"/>
              <a:buChar char="§"/>
            </a:pPr>
            <a:r>
              <a:rPr lang="ko-KR" altLang="en-US" sz="1600" dirty="0" smtClean="0">
                <a:latin typeface="+mn-lt"/>
              </a:rPr>
              <a:t>개체</a:t>
            </a:r>
            <a:r>
              <a:rPr lang="en-US" altLang="ko-KR" sz="1600" dirty="0" smtClean="0">
                <a:latin typeface="+mn-lt"/>
              </a:rPr>
              <a:t>-</a:t>
            </a:r>
            <a:r>
              <a:rPr lang="ko-KR" altLang="en-US" sz="1600" dirty="0" smtClean="0">
                <a:latin typeface="+mn-lt"/>
              </a:rPr>
              <a:t>관계 다이어그램을 작성하는 방법을 익힌다</a:t>
            </a:r>
            <a:r>
              <a:rPr lang="en-US" altLang="ko-KR" sz="1600" dirty="0" smtClean="0">
                <a:latin typeface="+mn-lt"/>
              </a:rPr>
              <a:t>.</a:t>
            </a:r>
          </a:p>
          <a:p>
            <a:pPr>
              <a:buClr>
                <a:srgbClr val="056A9D"/>
              </a:buClr>
              <a:buFont typeface="Wingdings" pitchFamily="2" charset="2"/>
              <a:buChar char="§"/>
            </a:pPr>
            <a:r>
              <a:rPr lang="ko-KR" altLang="en-US" sz="1600" dirty="0" smtClean="0">
                <a:latin typeface="+mn-lt"/>
              </a:rPr>
              <a:t>논리적 데이터 모델의 종류와 특징을 이해한다</a:t>
            </a:r>
            <a:r>
              <a:rPr lang="en-US" altLang="ko-KR" sz="1600" dirty="0" smtClean="0">
                <a:latin typeface="+mn-lt"/>
              </a:rPr>
              <a:t>.</a:t>
            </a:r>
            <a:endParaRPr lang="ko-KR" altLang="en-US" sz="1600" dirty="0">
              <a:latin typeface="+mn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28" y="953725"/>
            <a:ext cx="8212544" cy="427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85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관계의 참여 특성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필수적 참여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전체 참여</a:t>
            </a:r>
            <a:r>
              <a:rPr lang="en-US" altLang="ko-KR" dirty="0" smtClean="0"/>
              <a:t>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모든 개체 </a:t>
            </a:r>
            <a:r>
              <a:rPr lang="ko-KR" altLang="en-US" dirty="0" err="1" smtClean="0"/>
              <a:t>인스턴스가</a:t>
            </a:r>
            <a:r>
              <a:rPr lang="ko-KR" altLang="en-US" dirty="0" smtClean="0"/>
              <a:t> 관계에 반드시 참여해야 되는 것을 의미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고객 개체가 책 개체와의 구매 관계에 필수적으로 참여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모든 고객은 책을 반드시 구매해야 함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E-R </a:t>
            </a:r>
            <a:r>
              <a:rPr lang="ko-KR" altLang="en-US" dirty="0" smtClean="0"/>
              <a:t>다이어그램에서 </a:t>
            </a:r>
            <a:r>
              <a:rPr lang="ko-KR" altLang="en-US" dirty="0" err="1" smtClean="0"/>
              <a:t>이중선으로</a:t>
            </a:r>
            <a:r>
              <a:rPr lang="ko-KR" altLang="en-US" dirty="0" smtClean="0"/>
              <a:t> 표현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선택적 참여</a:t>
            </a:r>
            <a:r>
              <a:rPr lang="en-US" altLang="ko-KR" dirty="0" smtClean="0"/>
              <a:t>(</a:t>
            </a:r>
            <a:r>
              <a:rPr lang="ko-KR" altLang="en-US" dirty="0" smtClean="0"/>
              <a:t>부분 참여</a:t>
            </a:r>
            <a:r>
              <a:rPr lang="en-US" altLang="ko-KR" dirty="0" smtClean="0"/>
              <a:t>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개체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중 일부만 관계에 참여해도 되는 것을 의미 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 smtClean="0"/>
              <a:t>책 개체가 고객 개체와의 </a:t>
            </a:r>
            <a:r>
              <a:rPr lang="ko-KR" altLang="en-US" dirty="0"/>
              <a:t>구매 관계에 </a:t>
            </a:r>
            <a:r>
              <a:rPr lang="ko-KR" altLang="en-US" dirty="0" smtClean="0"/>
              <a:t>선</a:t>
            </a:r>
            <a:r>
              <a:rPr lang="ko-KR" altLang="en-US" dirty="0"/>
              <a:t>택</a:t>
            </a:r>
            <a:r>
              <a:rPr lang="ko-KR" altLang="en-US" dirty="0" smtClean="0"/>
              <a:t>적으로 </a:t>
            </a:r>
            <a:r>
              <a:rPr lang="ko-KR" altLang="en-US" dirty="0"/>
              <a:t>참여</a:t>
            </a:r>
            <a:endParaRPr lang="en-US" altLang="ko-KR" dirty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고객이 구매하지 않은 책이 존재할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237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관계의 참여 특성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630" y="2213865"/>
            <a:ext cx="7265663" cy="11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38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06515" y="1140544"/>
            <a:ext cx="9045055" cy="5543705"/>
          </a:xfrm>
        </p:spPr>
        <p:txBody>
          <a:bodyPr/>
          <a:lstStyle/>
          <a:p>
            <a:r>
              <a:rPr lang="ko-KR" altLang="en-US" dirty="0" smtClean="0"/>
              <a:t>관계의 종속성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약한 개체</a:t>
            </a:r>
            <a:r>
              <a:rPr lang="en-US" altLang="ko-KR" dirty="0" smtClean="0"/>
              <a:t>(weak entity)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다른 개체의 존재 여부에 의존적인 개체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강한 개체</a:t>
            </a:r>
            <a:r>
              <a:rPr lang="en-US" altLang="ko-KR" dirty="0" smtClean="0"/>
              <a:t>(strong entity)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다른 개체의 존재 여부를 결정하는 개체</a:t>
            </a:r>
            <a:r>
              <a:rPr lang="en-US" altLang="ko-KR" dirty="0"/>
              <a:t>	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강한 개체와 약한 개체는 일반적으로 </a:t>
            </a:r>
            <a:r>
              <a:rPr lang="ko-KR" altLang="en-US" smtClean="0"/>
              <a:t>일대다의 관계</a:t>
            </a:r>
            <a:endParaRPr lang="en-US" altLang="ko-KR" smtClean="0"/>
          </a:p>
          <a:p>
            <a:pPr lvl="2">
              <a:lnSpc>
                <a:spcPct val="150000"/>
              </a:lnSpc>
            </a:pPr>
            <a:r>
              <a:rPr lang="ko-KR" altLang="en-US" smtClean="0"/>
              <a:t>약한 개체는</a:t>
            </a:r>
            <a:r>
              <a:rPr lang="en-US" altLang="ko-KR"/>
              <a:t> </a:t>
            </a:r>
            <a:r>
              <a:rPr lang="ko-KR" altLang="en-US" smtClean="0"/>
              <a:t>강한 </a:t>
            </a:r>
            <a:r>
              <a:rPr lang="ko-KR" altLang="en-US" dirty="0" smtClean="0"/>
              <a:t>개체와의 관계에 </a:t>
            </a:r>
            <a:r>
              <a:rPr lang="ko-KR" altLang="en-US" smtClean="0"/>
              <a:t>필수적으로 참여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약한 개체는 강한 개체의 키를 포함하여 </a:t>
            </a:r>
            <a:r>
              <a:rPr lang="ko-KR" altLang="en-US" smtClean="0"/>
              <a:t>키를 구성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9951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관계의 종속성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/>
              <a:t>E-R </a:t>
            </a:r>
            <a:r>
              <a:rPr lang="ko-KR" altLang="en-US" dirty="0"/>
              <a:t>다이어그램에서 약한 개체는 이중 사각형으로 표현하고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약한 </a:t>
            </a:r>
            <a:r>
              <a:rPr lang="ko-KR" altLang="en-US" dirty="0"/>
              <a:t>개체가 강한 개체와 맺는 관계는 이중 마름모로 </a:t>
            </a:r>
            <a:r>
              <a:rPr lang="ko-KR" altLang="en-US" dirty="0" smtClean="0"/>
              <a:t>표현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직원 </a:t>
            </a:r>
            <a:r>
              <a:rPr lang="ko-KR" altLang="en-US" dirty="0"/>
              <a:t>개체와 부양가족 개체 사이의 부양 관계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직원 개체는 </a:t>
            </a:r>
            <a:r>
              <a:rPr lang="ko-KR" altLang="en-US" dirty="0" smtClean="0"/>
              <a:t>강한 </a:t>
            </a:r>
            <a:r>
              <a:rPr lang="ko-KR" altLang="en-US" dirty="0"/>
              <a:t>개체</a:t>
            </a:r>
            <a:r>
              <a:rPr lang="en-US" altLang="ko-KR" dirty="0"/>
              <a:t>, </a:t>
            </a:r>
            <a:r>
              <a:rPr lang="ko-KR" altLang="en-US" dirty="0"/>
              <a:t>부양가족 개체는 약한 개체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879050"/>
            <a:ext cx="7484468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88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E-R </a:t>
            </a:r>
            <a:r>
              <a:rPr lang="ko-KR" altLang="en-US" dirty="0" smtClean="0"/>
              <a:t>다이어그램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사각형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개체를 표현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마름모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관계를 표현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타원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속성을 표현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링크</a:t>
            </a:r>
            <a:r>
              <a:rPr lang="en-US" altLang="ko-KR" dirty="0" smtClean="0"/>
              <a:t>(</a:t>
            </a:r>
            <a:r>
              <a:rPr lang="ko-KR" altLang="en-US" dirty="0" smtClean="0"/>
              <a:t>연결선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각 요소를 연결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레이블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일대일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일대다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다대다</a:t>
            </a:r>
            <a:r>
              <a:rPr lang="ko-KR" altLang="en-US" dirty="0" smtClean="0"/>
              <a:t> 관계를 표기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3450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78" y="1178750"/>
            <a:ext cx="8347377" cy="518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62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논리적 </a:t>
            </a:r>
            <a:r>
              <a:rPr lang="ko-KR" altLang="en-US" dirty="0"/>
              <a:t>데이터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논리적 </a:t>
            </a:r>
            <a:r>
              <a:rPr lang="ko-KR" altLang="en-US" dirty="0"/>
              <a:t>데이터 </a:t>
            </a:r>
            <a:r>
              <a:rPr lang="ko-KR" altLang="en-US" dirty="0" smtClean="0"/>
              <a:t>모델의 개념</a:t>
            </a:r>
            <a:endParaRPr lang="en-US" altLang="ko-KR" dirty="0" smtClean="0"/>
          </a:p>
          <a:p>
            <a:pPr lvl="1">
              <a:lnSpc>
                <a:spcPct val="130000"/>
              </a:lnSpc>
            </a:pPr>
            <a:r>
              <a:rPr lang="en-US" altLang="ko-KR" dirty="0" smtClean="0"/>
              <a:t>E-R </a:t>
            </a:r>
            <a:r>
              <a:rPr lang="ko-KR" altLang="en-US" dirty="0"/>
              <a:t>다이어그램으로 표현된 개념적 구조를 </a:t>
            </a:r>
            <a:r>
              <a:rPr lang="ko-KR" altLang="en-US" dirty="0" smtClean="0"/>
              <a:t>데이터베이스에 </a:t>
            </a:r>
            <a:r>
              <a:rPr lang="ko-KR" altLang="en-US" dirty="0"/>
              <a:t>저장할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형태로 </a:t>
            </a:r>
            <a:r>
              <a:rPr lang="ko-KR" altLang="en-US" dirty="0"/>
              <a:t>표현한 </a:t>
            </a:r>
            <a:r>
              <a:rPr lang="ko-KR" altLang="en-US" dirty="0" smtClean="0"/>
              <a:t>논리적 구조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데이터베이스의 논리적 구조 </a:t>
            </a:r>
            <a:r>
              <a:rPr lang="en-US" altLang="ko-KR" dirty="0" smtClean="0"/>
              <a:t>= </a:t>
            </a:r>
            <a:r>
              <a:rPr lang="ko-KR" altLang="en-US" dirty="0" smtClean="0"/>
              <a:t>데이터베이스 스키마</a:t>
            </a:r>
            <a:r>
              <a:rPr lang="en-US" altLang="ko-KR" dirty="0" smtClean="0"/>
              <a:t>(schema)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사용자가 생각하는 데이터베이스의 모습 또는 구조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관계 </a:t>
            </a:r>
            <a:r>
              <a:rPr lang="ko-KR" altLang="en-US" dirty="0"/>
              <a:t>데이터 모델</a:t>
            </a:r>
            <a:r>
              <a:rPr lang="en-US" altLang="ko-KR" dirty="0"/>
              <a:t>, </a:t>
            </a:r>
            <a:r>
              <a:rPr lang="ko-KR" altLang="en-US" dirty="0"/>
              <a:t>계층 데이터 </a:t>
            </a:r>
            <a:r>
              <a:rPr lang="ko-KR" altLang="en-US" dirty="0" smtClean="0"/>
              <a:t>모델</a:t>
            </a:r>
            <a:r>
              <a:rPr lang="en-US" altLang="ko-KR" dirty="0"/>
              <a:t>, </a:t>
            </a:r>
            <a:r>
              <a:rPr lang="ko-KR" altLang="en-US" dirty="0"/>
              <a:t>네트워크 데이터 </a:t>
            </a:r>
            <a:r>
              <a:rPr lang="ko-KR" altLang="en-US" dirty="0" smtClean="0"/>
              <a:t>모델 등이 있</a:t>
            </a:r>
            <a:r>
              <a:rPr lang="ko-KR" altLang="en-US" dirty="0"/>
              <a:t>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7718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논리적 데이터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관계 데이터 모델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일반적으로 많이 사용되는 논리적 데이터 모델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데이터베이스의 논리적 구조가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</a:t>
            </a:r>
            <a:r>
              <a:rPr lang="ko-KR" altLang="en-US" smtClean="0"/>
              <a:t>테이블 형태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239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논리적 </a:t>
            </a:r>
            <a:r>
              <a:rPr lang="ko-KR" altLang="en-US" dirty="0"/>
              <a:t>데이터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계층 </a:t>
            </a:r>
            <a:r>
              <a:rPr lang="ko-KR" altLang="en-US" dirty="0"/>
              <a:t>데이터 </a:t>
            </a:r>
            <a:r>
              <a:rPr lang="ko-KR" altLang="en-US" dirty="0" smtClean="0"/>
              <a:t>모델</a:t>
            </a:r>
            <a:r>
              <a:rPr lang="en-US" altLang="ko-KR" dirty="0" smtClean="0"/>
              <a:t>(hierarchical data model)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데이터베이스의 </a:t>
            </a:r>
            <a:r>
              <a:rPr lang="ko-KR" altLang="en-US" dirty="0"/>
              <a:t>논리적 구조가 </a:t>
            </a:r>
            <a:r>
              <a:rPr lang="ko-KR" altLang="en-US" dirty="0" smtClean="0"/>
              <a:t>트리</a:t>
            </a:r>
            <a:r>
              <a:rPr lang="en-US" altLang="ko-KR" dirty="0" smtClean="0"/>
              <a:t>(tree</a:t>
            </a:r>
            <a:r>
              <a:rPr lang="en-US" altLang="ko-KR" smtClean="0"/>
              <a:t>)</a:t>
            </a:r>
            <a:r>
              <a:rPr lang="ko-KR" altLang="en-US" smtClean="0"/>
              <a:t> 형태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루트 역할을 하는 개체가 존재하고 사이클이 존재하지 않음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개체</a:t>
            </a:r>
            <a:r>
              <a:rPr lang="en-US" altLang="ko-KR" dirty="0" smtClean="0"/>
              <a:t> </a:t>
            </a:r>
            <a:r>
              <a:rPr lang="ko-KR" altLang="en-US" dirty="0" smtClean="0"/>
              <a:t>간에 상하 관계가 성립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부모 개체</a:t>
            </a:r>
            <a:r>
              <a:rPr lang="en-US" altLang="ko-KR" dirty="0" smtClean="0"/>
              <a:t> / </a:t>
            </a:r>
            <a:r>
              <a:rPr lang="ko-KR" altLang="en-US" dirty="0" smtClean="0"/>
              <a:t>자식 개체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부모와 자식 개체는 일대다</a:t>
            </a:r>
            <a:r>
              <a:rPr lang="en-US" altLang="ko-KR" dirty="0" smtClean="0"/>
              <a:t>(1:n) </a:t>
            </a:r>
            <a:r>
              <a:rPr lang="ko-KR" altLang="en-US" dirty="0" smtClean="0"/>
              <a:t>관계만 허용됨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두 개체 사이에 하나의 관계만 정의할 수 있음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다대다</a:t>
            </a:r>
            <a:r>
              <a:rPr lang="en-US" altLang="ko-KR" dirty="0" smtClean="0"/>
              <a:t>(n:m)</a:t>
            </a:r>
            <a:r>
              <a:rPr lang="ko-KR" altLang="en-US" dirty="0" smtClean="0"/>
              <a:t> 관계를 직접 표현할 수 없음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개념적 </a:t>
            </a:r>
            <a:r>
              <a:rPr lang="ko-KR" altLang="en-US" smtClean="0"/>
              <a:t>구조를 모델링하기 </a:t>
            </a:r>
            <a:r>
              <a:rPr lang="ko-KR" altLang="en-US" dirty="0" smtClean="0"/>
              <a:t>어려워 구조가 복잡해질 수 있음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데이터의 삽입</a:t>
            </a:r>
            <a:r>
              <a:rPr lang="en-US" altLang="ko-KR" dirty="0" smtClean="0"/>
              <a:t>·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·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·</a:t>
            </a:r>
            <a:r>
              <a:rPr lang="ko-KR" altLang="en-US" dirty="0" smtClean="0"/>
              <a:t>검색이 쉽지 않음</a:t>
            </a:r>
            <a:endParaRPr lang="en-US" altLang="ko-KR" dirty="0"/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5000810" y="2618910"/>
            <a:ext cx="3756655" cy="765085"/>
          </a:xfrm>
          <a:prstGeom prst="wedgeRoundRectCallout">
            <a:avLst>
              <a:gd name="adj1" fmla="val -36681"/>
              <a:gd name="adj2" fmla="val 80371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ko-KR" altLang="en-US" sz="1600" smtClean="0">
                <a:solidFill>
                  <a:schemeClr val="tx1"/>
                </a:solidFill>
              </a:rPr>
              <a:t>일대일 </a:t>
            </a:r>
            <a:r>
              <a:rPr lang="ko-KR" altLang="en-US" sz="1600">
                <a:solidFill>
                  <a:schemeClr val="tx1"/>
                </a:solidFill>
              </a:rPr>
              <a:t>관계는 넓은 의미에서 </a:t>
            </a:r>
            <a:endParaRPr lang="en-US" altLang="ko-KR" sz="1600" smtClean="0">
              <a:solidFill>
                <a:schemeClr val="tx1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ko-KR" altLang="en-US" sz="1600" smtClean="0">
                <a:solidFill>
                  <a:schemeClr val="tx1"/>
                </a:solidFill>
              </a:rPr>
              <a:t>일대다 </a:t>
            </a:r>
            <a:r>
              <a:rPr lang="ko-KR" altLang="en-US" sz="1600">
                <a:solidFill>
                  <a:schemeClr val="tx1"/>
                </a:solidFill>
              </a:rPr>
              <a:t>관계의 한 </a:t>
            </a:r>
            <a:r>
              <a:rPr lang="ko-KR" altLang="en-US" sz="1600" smtClean="0">
                <a:solidFill>
                  <a:schemeClr val="tx1"/>
                </a:solidFill>
              </a:rPr>
              <a:t>유형으로 볼 수 있음 </a:t>
            </a:r>
            <a:endParaRPr lang="ko-KR" alt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3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30" y="2078850"/>
            <a:ext cx="4138350" cy="303378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논리적 데이터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계층 </a:t>
            </a:r>
            <a:r>
              <a:rPr lang="ko-KR" altLang="en-US"/>
              <a:t>데이터 </a:t>
            </a:r>
            <a:r>
              <a:rPr lang="ko-KR" altLang="en-US" smtClean="0"/>
              <a:t>모델 </a:t>
            </a:r>
            <a:r>
              <a:rPr lang="ko-KR" altLang="en-US" dirty="0" smtClean="0"/>
              <a:t>예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518355"/>
            <a:ext cx="4500500" cy="262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3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900" dirty="0"/>
              <a:t>01 </a:t>
            </a:r>
            <a:r>
              <a:rPr lang="ko-KR" altLang="en-US" sz="2900" dirty="0"/>
              <a:t>데이터 모델링과 데이터 모델의 개념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" y="1043735"/>
            <a:ext cx="7981950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19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논리적 </a:t>
            </a:r>
            <a:r>
              <a:rPr lang="ko-KR" altLang="en-US" dirty="0"/>
              <a:t>데이터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네트워크 </a:t>
            </a:r>
            <a:r>
              <a:rPr lang="ko-KR" altLang="en-US" dirty="0"/>
              <a:t>데이터 </a:t>
            </a:r>
            <a:r>
              <a:rPr lang="ko-KR" altLang="en-US" dirty="0" smtClean="0"/>
              <a:t>모델</a:t>
            </a:r>
            <a:r>
              <a:rPr lang="en-US" altLang="ko-KR" dirty="0" smtClean="0"/>
              <a:t>(network data model)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데이터베이스의 논리적 구조가 네트워크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그래프 형태임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개체 간에는 일대다</a:t>
            </a:r>
            <a:r>
              <a:rPr lang="en-US" altLang="ko-KR" dirty="0" smtClean="0"/>
              <a:t>(1:n) </a:t>
            </a:r>
            <a:r>
              <a:rPr lang="ko-KR" altLang="en-US" dirty="0" smtClean="0"/>
              <a:t>관계만 허용됨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오너</a:t>
            </a:r>
            <a:r>
              <a:rPr lang="en-US" altLang="ko-KR" dirty="0" smtClean="0"/>
              <a:t>(owner) / </a:t>
            </a:r>
            <a:r>
              <a:rPr lang="ko-KR" altLang="en-US" dirty="0" smtClean="0"/>
              <a:t>멤버</a:t>
            </a:r>
            <a:r>
              <a:rPr lang="en-US" altLang="ko-KR" dirty="0" smtClean="0"/>
              <a:t>(member) </a:t>
            </a:r>
          </a:p>
          <a:p>
            <a:pPr lvl="1">
              <a:lnSpc>
                <a:spcPct val="150000"/>
              </a:lnSpc>
            </a:pPr>
            <a:r>
              <a:rPr lang="ko-KR" altLang="en-US" smtClean="0"/>
              <a:t>두 개체 간의 관계를 여러 개 정의할 수 있어 이름으로 구별함</a:t>
            </a:r>
            <a:endParaRPr lang="en-US" altLang="ko-KR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다대다</a:t>
            </a:r>
            <a:r>
              <a:rPr lang="en-US" altLang="ko-KR" dirty="0" smtClean="0"/>
              <a:t>(n:m)</a:t>
            </a:r>
            <a:r>
              <a:rPr lang="ko-KR" altLang="en-US" dirty="0" smtClean="0"/>
              <a:t> 관계를 직접 표현할 수 없음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smtClean="0"/>
              <a:t>구조가 복잡하고 </a:t>
            </a:r>
            <a:r>
              <a:rPr lang="ko-KR" altLang="en-US" dirty="0" smtClean="0"/>
              <a:t>데이터의 삽입</a:t>
            </a:r>
            <a:r>
              <a:rPr lang="en-US" altLang="ko-KR" dirty="0" smtClean="0"/>
              <a:t>·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·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·</a:t>
            </a:r>
            <a:r>
              <a:rPr lang="ko-KR" altLang="en-US" dirty="0" smtClean="0"/>
              <a:t>검색이 쉽지 않음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8606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논리적 데이터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네트워크 데이터 </a:t>
            </a:r>
            <a:r>
              <a:rPr lang="ko-KR" altLang="en-US" dirty="0" smtClean="0"/>
              <a:t>모델의 예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3" y="2429355"/>
            <a:ext cx="4301487" cy="224004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250" y="2213864"/>
            <a:ext cx="4537250" cy="245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31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28302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900" dirty="0" smtClean="0"/>
              <a:t>01 </a:t>
            </a:r>
            <a:r>
              <a:rPr lang="ko-KR" altLang="en-US" sz="2900" dirty="0" smtClean="0"/>
              <a:t>데이터 </a:t>
            </a:r>
            <a:r>
              <a:rPr lang="ko-KR" altLang="en-US" sz="2900" dirty="0"/>
              <a:t>모델링과 데이터 모델의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4" y="1140544"/>
            <a:ext cx="8685015" cy="5543705"/>
          </a:xfrm>
        </p:spPr>
        <p:txBody>
          <a:bodyPr/>
          <a:lstStyle/>
          <a:p>
            <a:r>
              <a:rPr lang="ko-KR" altLang="en-US" dirty="0" smtClean="0"/>
              <a:t>데이터 모델링</a:t>
            </a:r>
            <a:r>
              <a:rPr lang="en-US" altLang="ko-KR" dirty="0" smtClean="0"/>
              <a:t>(data modeling)</a:t>
            </a:r>
            <a:endParaRPr lang="ko-KR" altLang="en-US" dirty="0"/>
          </a:p>
          <a:p>
            <a:pPr lvl="1">
              <a:lnSpc>
                <a:spcPct val="130000"/>
              </a:lnSpc>
            </a:pPr>
            <a:r>
              <a:rPr lang="ko-KR" altLang="en-US" dirty="0" smtClean="0"/>
              <a:t>현실 </a:t>
            </a:r>
            <a:r>
              <a:rPr lang="ko-KR" altLang="en-US" dirty="0"/>
              <a:t>세계에 존재하는 데이터를 컴퓨터 세계의 데이터베이스로 옮기는 변환 </a:t>
            </a:r>
            <a:r>
              <a:rPr lang="ko-KR" altLang="en-US" dirty="0" smtClean="0"/>
              <a:t>과정</a:t>
            </a:r>
            <a:endParaRPr lang="en-US" altLang="ko-KR" dirty="0" smtClean="0"/>
          </a:p>
          <a:p>
            <a:pPr lvl="1">
              <a:lnSpc>
                <a:spcPct val="130000"/>
              </a:lnSpc>
            </a:pPr>
            <a:r>
              <a:rPr lang="ko-KR" altLang="en-US" dirty="0" smtClean="0"/>
              <a:t>데이터베이스 설계의 핵심 과정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0475"/>
            <a:ext cx="9144000" cy="3163860"/>
          </a:xfrm>
          <a:prstGeom prst="rect">
            <a:avLst/>
          </a:prstGeom>
        </p:spPr>
      </p:pic>
      <p:sp>
        <p:nvSpPr>
          <p:cNvPr id="5" name="모서리가 둥근 사각형 설명선 4"/>
          <p:cNvSpPr/>
          <p:nvPr/>
        </p:nvSpPr>
        <p:spPr>
          <a:xfrm>
            <a:off x="4256965" y="3023955"/>
            <a:ext cx="2385265" cy="560108"/>
          </a:xfrm>
          <a:prstGeom prst="wedgeRoundRectCallout">
            <a:avLst>
              <a:gd name="adj1" fmla="val -23683"/>
              <a:gd name="adj2" fmla="val 132032"/>
              <a:gd name="adj3" fmla="val 16667"/>
            </a:avLst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추상화</a:t>
            </a:r>
            <a:r>
              <a:rPr lang="en-US" altLang="ko-KR" dirty="0" smtClean="0">
                <a:solidFill>
                  <a:schemeClr val="tx1"/>
                </a:solidFill>
              </a:rPr>
              <a:t>(abstraction)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36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900" dirty="0" smtClean="0"/>
              <a:t>01 </a:t>
            </a:r>
            <a:r>
              <a:rPr lang="ko-KR" altLang="en-US" sz="2900" dirty="0" smtClean="0"/>
              <a:t>데이터 </a:t>
            </a:r>
            <a:r>
              <a:rPr lang="ko-KR" altLang="en-US" sz="2900" dirty="0"/>
              <a:t>모델링과 데이터 모델의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단계 데이터 모델링</a:t>
            </a:r>
            <a:endParaRPr lang="ko-KR" altLang="en-US" dirty="0"/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개념적 </a:t>
            </a:r>
            <a:r>
              <a:rPr lang="ko-KR" altLang="en-US" dirty="0"/>
              <a:t>데이터 </a:t>
            </a:r>
            <a:r>
              <a:rPr lang="ko-KR" altLang="en-US" dirty="0" smtClean="0"/>
              <a:t>모델링</a:t>
            </a:r>
            <a:r>
              <a:rPr lang="en-US" altLang="ko-KR" dirty="0" smtClean="0"/>
              <a:t>(conceptual modeling)</a:t>
            </a:r>
          </a:p>
          <a:p>
            <a:pPr lvl="2">
              <a:lnSpc>
                <a:spcPct val="110000"/>
              </a:lnSpc>
            </a:pPr>
            <a:r>
              <a:rPr lang="ko-KR" altLang="en-US" dirty="0" smtClean="0"/>
              <a:t>현실 </a:t>
            </a:r>
            <a:r>
              <a:rPr lang="ko-KR" altLang="en-US" dirty="0"/>
              <a:t>세계의 중요 데이터를 추출하여 개념 세계로 옮기는 </a:t>
            </a:r>
            <a:r>
              <a:rPr lang="ko-KR" altLang="en-US" dirty="0" smtClean="0"/>
              <a:t>작업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ko-KR" altLang="en-US" dirty="0" smtClean="0"/>
              <a:t>논리적 </a:t>
            </a:r>
            <a:r>
              <a:rPr lang="ko-KR" altLang="en-US" dirty="0"/>
              <a:t>데이터 </a:t>
            </a:r>
            <a:r>
              <a:rPr lang="ko-KR" altLang="en-US" dirty="0" smtClean="0"/>
              <a:t>모델링</a:t>
            </a:r>
            <a:r>
              <a:rPr lang="en-US" altLang="ko-KR" dirty="0" smtClean="0"/>
              <a:t>(logical modeling)</a:t>
            </a:r>
          </a:p>
          <a:p>
            <a:pPr lvl="2">
              <a:lnSpc>
                <a:spcPct val="110000"/>
              </a:lnSpc>
            </a:pPr>
            <a:r>
              <a:rPr lang="ko-KR" altLang="en-US" dirty="0" smtClean="0"/>
              <a:t>개념 </a:t>
            </a:r>
            <a:r>
              <a:rPr lang="ko-KR" altLang="en-US" dirty="0"/>
              <a:t>세계의 데이터를 데이터베이스에 </a:t>
            </a:r>
            <a:r>
              <a:rPr lang="ko-KR" altLang="en-US" dirty="0" smtClean="0"/>
              <a:t>저장하는 </a:t>
            </a:r>
            <a:r>
              <a:rPr lang="ko-KR" altLang="en-US" dirty="0"/>
              <a:t>구조로 표현하는 </a:t>
            </a:r>
            <a:r>
              <a:rPr lang="ko-KR" altLang="en-US" dirty="0" smtClean="0"/>
              <a:t>작업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25" y="3039010"/>
            <a:ext cx="7722350" cy="381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17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900" dirty="0"/>
              <a:t>01 </a:t>
            </a:r>
            <a:r>
              <a:rPr lang="ko-KR" altLang="en-US" sz="2900" dirty="0"/>
              <a:t>데이터 모델링과 데이터 모델의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 모델</a:t>
            </a:r>
            <a:r>
              <a:rPr lang="en-US" altLang="ko-KR" dirty="0" smtClean="0"/>
              <a:t>(data model)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데이터 모델링의 결과물을 표현하는 </a:t>
            </a:r>
            <a:r>
              <a:rPr lang="ko-KR" altLang="en-US" dirty="0" smtClean="0"/>
              <a:t>도구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개념적 </a:t>
            </a:r>
            <a:r>
              <a:rPr lang="ko-KR" altLang="en-US" dirty="0"/>
              <a:t>데이터 </a:t>
            </a:r>
            <a:r>
              <a:rPr lang="ko-KR" altLang="en-US" dirty="0" smtClean="0"/>
              <a:t>모델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사람의 </a:t>
            </a:r>
            <a:r>
              <a:rPr lang="ko-KR" altLang="en-US" dirty="0"/>
              <a:t>머리로 이해할 수 있도록 현실 세계를 개념적 </a:t>
            </a:r>
            <a:r>
              <a:rPr lang="ko-KR" altLang="en-US" dirty="0" err="1" smtClean="0"/>
              <a:t>모델링하여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ko-KR" altLang="en-US" dirty="0" smtClean="0"/>
              <a:t>데이터베이스의 개념적 구조로 </a:t>
            </a:r>
            <a:r>
              <a:rPr lang="ko-KR" altLang="en-US" dirty="0"/>
              <a:t>표현하는 </a:t>
            </a:r>
            <a:r>
              <a:rPr lang="ko-KR" altLang="en-US" dirty="0" smtClean="0"/>
              <a:t>도구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개체</a:t>
            </a:r>
            <a:r>
              <a:rPr lang="en-US" altLang="ko-KR" dirty="0" smtClean="0"/>
              <a:t>-</a:t>
            </a:r>
            <a:r>
              <a:rPr lang="ko-KR" altLang="en-US" dirty="0" smtClean="0"/>
              <a:t>관계 모델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논리적 </a:t>
            </a:r>
            <a:r>
              <a:rPr lang="ko-KR" altLang="en-US" dirty="0"/>
              <a:t>데이터 </a:t>
            </a:r>
            <a:r>
              <a:rPr lang="ko-KR" altLang="en-US" dirty="0" smtClean="0"/>
              <a:t>모델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개념적 </a:t>
            </a:r>
            <a:r>
              <a:rPr lang="ko-KR" altLang="en-US" dirty="0"/>
              <a:t>구조를 논리적 </a:t>
            </a:r>
            <a:r>
              <a:rPr lang="ko-KR" altLang="en-US" dirty="0" err="1"/>
              <a:t>모델링하여</a:t>
            </a:r>
            <a:r>
              <a:rPr lang="ko-KR" altLang="en-US" dirty="0"/>
              <a:t> </a:t>
            </a:r>
            <a:r>
              <a:rPr lang="ko-KR" altLang="en-US" dirty="0" smtClean="0"/>
              <a:t>데이터베이스의 논리적 </a:t>
            </a:r>
            <a:r>
              <a:rPr lang="ko-KR" altLang="en-US" dirty="0"/>
              <a:t>구조로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표현하는 도구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관계 데이터 모델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9905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데이터 모델링과 데이터 모델의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데이터 모델의 구성</a:t>
            </a:r>
            <a:endParaRPr lang="en-US" altLang="ko-KR" dirty="0" smtClean="0"/>
          </a:p>
          <a:p>
            <a:pPr lvl="1">
              <a:lnSpc>
                <a:spcPct val="130000"/>
              </a:lnSpc>
            </a:pPr>
            <a:r>
              <a:rPr lang="ko-KR" altLang="en-US" dirty="0" smtClean="0"/>
              <a:t>데이터 구조</a:t>
            </a:r>
            <a:r>
              <a:rPr lang="en-US" altLang="ko-KR" dirty="0" smtClean="0"/>
              <a:t>(data structure)</a:t>
            </a:r>
          </a:p>
          <a:p>
            <a:pPr lvl="2">
              <a:lnSpc>
                <a:spcPct val="130000"/>
              </a:lnSpc>
            </a:pPr>
            <a:r>
              <a:rPr lang="ko-KR" altLang="en-US" dirty="0" smtClean="0"/>
              <a:t>개념적 데이터 모델에서 개념적 구조</a:t>
            </a:r>
            <a:endParaRPr lang="en-US" altLang="ko-KR" dirty="0"/>
          </a:p>
          <a:p>
            <a:pPr lvl="3">
              <a:lnSpc>
                <a:spcPct val="130000"/>
              </a:lnSpc>
            </a:pPr>
            <a:r>
              <a:rPr lang="ko-KR" altLang="en-US" dirty="0" smtClean="0"/>
              <a:t>현실 세계를 개념 세계로 </a:t>
            </a:r>
            <a:r>
              <a:rPr lang="ko-KR" altLang="en-US" dirty="0" err="1" smtClean="0"/>
              <a:t>추상화했을</a:t>
            </a:r>
            <a:r>
              <a:rPr lang="ko-KR" altLang="en-US" dirty="0" smtClean="0"/>
              <a:t> 때 어떤 요소로 이루어져 있는지 표현</a:t>
            </a:r>
            <a:endParaRPr lang="en-US" altLang="ko-KR" dirty="0" smtClean="0"/>
          </a:p>
          <a:p>
            <a:pPr lvl="2">
              <a:lnSpc>
                <a:spcPct val="130000"/>
              </a:lnSpc>
            </a:pPr>
            <a:r>
              <a:rPr lang="ko-KR" altLang="en-US" dirty="0" smtClean="0"/>
              <a:t>논리적 데이터 모델에서 논리적 구조</a:t>
            </a:r>
            <a:endParaRPr lang="en-US" altLang="ko-KR" dirty="0" smtClean="0"/>
          </a:p>
          <a:p>
            <a:pPr lvl="3">
              <a:lnSpc>
                <a:spcPct val="130000"/>
              </a:lnSpc>
            </a:pPr>
            <a:r>
              <a:rPr lang="ko-KR" altLang="en-US" dirty="0" smtClean="0"/>
              <a:t>데이터를 어떤 모습으로 저장할 것인지 표현</a:t>
            </a:r>
            <a:endParaRPr lang="en-US" altLang="ko-KR" dirty="0" smtClean="0"/>
          </a:p>
          <a:p>
            <a:pPr lvl="2">
              <a:lnSpc>
                <a:spcPct val="130000"/>
              </a:lnSpc>
            </a:pPr>
            <a:r>
              <a:rPr lang="ko-KR" altLang="en-US" dirty="0" smtClean="0"/>
              <a:t>정적 특징</a:t>
            </a:r>
            <a:endParaRPr lang="en-US" altLang="ko-KR" dirty="0" smtClean="0"/>
          </a:p>
          <a:p>
            <a:pPr lvl="1">
              <a:lnSpc>
                <a:spcPct val="130000"/>
              </a:lnSpc>
            </a:pPr>
            <a:r>
              <a:rPr lang="ko-KR" altLang="en-US" dirty="0" smtClean="0"/>
              <a:t>연산</a:t>
            </a:r>
            <a:r>
              <a:rPr lang="en-US" altLang="ko-KR" dirty="0" smtClean="0"/>
              <a:t>(operation)</a:t>
            </a:r>
          </a:p>
          <a:p>
            <a:pPr lvl="2">
              <a:lnSpc>
                <a:spcPct val="130000"/>
              </a:lnSpc>
            </a:pPr>
            <a:r>
              <a:rPr lang="ko-KR" altLang="en-US" dirty="0" smtClean="0"/>
              <a:t>개념 세계나 컴퓨터 세계에서 실제로 표현된 값들을 처리하는 작업</a:t>
            </a:r>
            <a:endParaRPr lang="en-US" altLang="ko-KR" dirty="0" smtClean="0"/>
          </a:p>
          <a:p>
            <a:pPr lvl="2">
              <a:lnSpc>
                <a:spcPct val="130000"/>
              </a:lnSpc>
            </a:pPr>
            <a:r>
              <a:rPr lang="ko-KR" altLang="en-US" dirty="0" smtClean="0"/>
              <a:t>동적 특징</a:t>
            </a:r>
            <a:endParaRPr lang="en-US" altLang="ko-KR" dirty="0" smtClean="0"/>
          </a:p>
          <a:p>
            <a:pPr lvl="1">
              <a:lnSpc>
                <a:spcPct val="130000"/>
              </a:lnSpc>
            </a:pPr>
            <a:r>
              <a:rPr lang="ko-KR" altLang="en-US" dirty="0" smtClean="0"/>
              <a:t>제약조건</a:t>
            </a:r>
            <a:r>
              <a:rPr lang="en-US" altLang="ko-KR" dirty="0" smtClean="0"/>
              <a:t>(constraint) → </a:t>
            </a:r>
            <a:r>
              <a:rPr lang="ko-KR" altLang="en-US" dirty="0" smtClean="0"/>
              <a:t>데이터 무결성 유지 목적</a:t>
            </a:r>
            <a:endParaRPr lang="en-US" altLang="ko-KR" dirty="0" smtClean="0"/>
          </a:p>
          <a:p>
            <a:pPr lvl="2">
              <a:lnSpc>
                <a:spcPct val="130000"/>
              </a:lnSpc>
            </a:pPr>
            <a:r>
              <a:rPr lang="ko-KR" altLang="en-US" dirty="0" smtClean="0"/>
              <a:t>구조적 측면의 제약 사항</a:t>
            </a:r>
            <a:endParaRPr lang="en-US" altLang="ko-KR" dirty="0" smtClean="0"/>
          </a:p>
          <a:p>
            <a:pPr lvl="2">
              <a:lnSpc>
                <a:spcPct val="130000"/>
              </a:lnSpc>
            </a:pPr>
            <a:r>
              <a:rPr lang="ko-KR" altLang="en-US" dirty="0" smtClean="0"/>
              <a:t>연산을 적용하는 경우 허용할 수 있는 의미적 측면의 제약 사항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7899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900" dirty="0"/>
              <a:t>01 </a:t>
            </a:r>
            <a:r>
              <a:rPr lang="ko-KR" altLang="en-US" sz="2900" dirty="0"/>
              <a:t>데이터 모델링과 데이터 모델의 개념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437" y="1576387"/>
            <a:ext cx="595312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55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Eb82nFTydcJsF5QWWL1My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G6VVYYqvPnUjUw0kFX9f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wxO8C9Nnf1B7VvSodZ9s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0ZMUmRNCUd7CmQQBVcMv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0ZMUmRNCUd7CmQQBVcMv"/>
</p:tagLst>
</file>

<file path=ppt/theme/theme1.xml><?xml version="1.0" encoding="utf-8"?>
<a:theme xmlns:a="http://schemas.openxmlformats.org/drawingml/2006/main" name="유닉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3302</TotalTime>
  <Words>1654</Words>
  <Application>Microsoft Office PowerPoint</Application>
  <PresentationFormat>화면 슬라이드 쇼(4:3)</PresentationFormat>
  <Paragraphs>240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51" baseType="lpstr">
      <vt:lpstr>HY견고딕</vt:lpstr>
      <vt:lpstr>HY견명조</vt:lpstr>
      <vt:lpstr>HY헤드라인M</vt:lpstr>
      <vt:lpstr>맑은 고딕</vt:lpstr>
      <vt:lpstr>Arial</vt:lpstr>
      <vt:lpstr>Times New Roman</vt:lpstr>
      <vt:lpstr>Verdana</vt:lpstr>
      <vt:lpstr>Wingdings</vt:lpstr>
      <vt:lpstr>유닉스</vt:lpstr>
      <vt:lpstr>PowerPoint 프레젠테이션</vt:lpstr>
      <vt:lpstr>PowerPoint 프레젠테이션</vt:lpstr>
      <vt:lpstr>학습목표</vt:lpstr>
      <vt:lpstr>01 데이터 모델링과 데이터 모델의 개념</vt:lpstr>
      <vt:lpstr>01 데이터 모델링과 데이터 모델의 개념</vt:lpstr>
      <vt:lpstr>01 데이터 모델링과 데이터 모델의 개념</vt:lpstr>
      <vt:lpstr>01 데이터 모델링과 데이터 모델의 개념</vt:lpstr>
      <vt:lpstr>01 데이터 모델링과 데이터 모델의 개념</vt:lpstr>
      <vt:lpstr>01 데이터 모델링과 데이터 모델의 개념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02 개체-관계 모델</vt:lpstr>
      <vt:lpstr>03 논리적 데이터 모델</vt:lpstr>
      <vt:lpstr>03 논리적 데이터 모델</vt:lpstr>
      <vt:lpstr>03 논리적 데이터 모델</vt:lpstr>
      <vt:lpstr>03 논리적 데이터 모델</vt:lpstr>
      <vt:lpstr>03 논리적 데이터 모델</vt:lpstr>
      <vt:lpstr>03 논리적 데이터 모델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윤소정</dc:creator>
  <cp:lastModifiedBy>user</cp:lastModifiedBy>
  <cp:revision>301</cp:revision>
  <dcterms:created xsi:type="dcterms:W3CDTF">2012-07-23T02:34:37Z</dcterms:created>
  <dcterms:modified xsi:type="dcterms:W3CDTF">2022-02-25T06:42:22Z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