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2" r:id="rId4"/>
  </p:sldMasterIdLst>
  <p:notesMasterIdLst>
    <p:notesMasterId r:id="rId18"/>
  </p:notesMasterIdLst>
  <p:handoutMasterIdLst>
    <p:handoutMasterId r:id="rId19"/>
  </p:handoutMasterIdLst>
  <p:sldIdLst>
    <p:sldId id="256" r:id="rId5"/>
    <p:sldId id="1801" r:id="rId6"/>
    <p:sldId id="1809" r:id="rId7"/>
    <p:sldId id="1803" r:id="rId8"/>
    <p:sldId id="1804" r:id="rId9"/>
    <p:sldId id="1811" r:id="rId10"/>
    <p:sldId id="1805" r:id="rId11"/>
    <p:sldId id="1812" r:id="rId12"/>
    <p:sldId id="1813" r:id="rId13"/>
    <p:sldId id="1806" r:id="rId14"/>
    <p:sldId id="1807" r:id="rId15"/>
    <p:sldId id="1808" r:id="rId16"/>
    <p:sldId id="1814" r:id="rId17"/>
  </p:sldIdLst>
  <p:sldSz cx="12192000" cy="6858000"/>
  <p:notesSz cx="6858000" cy="9144000"/>
  <p:embeddedFontLst>
    <p:embeddedFont>
      <p:font typeface="Exo 2 Semi Bold" panose="00000700000000000000" pitchFamily="2" charset="0"/>
      <p:bold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Open Sans bold" panose="020B0806030504020204" pitchFamily="34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78F097-0A73-434B-97FE-ED3B8A0EF645}">
          <p14:sldIdLst/>
        </p14:section>
        <p14:section name="About" id="{7D1F2A88-9EF1-C940-B849-EE7D1949366C}">
          <p14:sldIdLst>
            <p14:sldId id="256"/>
            <p14:sldId id="1801"/>
            <p14:sldId id="1809"/>
            <p14:sldId id="1803"/>
            <p14:sldId id="1804"/>
            <p14:sldId id="1811"/>
            <p14:sldId id="1805"/>
            <p14:sldId id="1812"/>
            <p14:sldId id="1813"/>
            <p14:sldId id="1806"/>
            <p14:sldId id="1807"/>
            <p14:sldId id="1808"/>
            <p14:sldId id="18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AFDD"/>
    <a:srgbClr val="1A315D"/>
    <a:srgbClr val="339A2E"/>
    <a:srgbClr val="00A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243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12B77-F7E2-4D68-A9CB-41B8CCDC9B29}" type="datetimeFigureOut">
              <a:rPr lang="en-US" smtClean="0">
                <a:latin typeface="Open Sans" panose="020B0606030504020204" pitchFamily="34" charset="0"/>
              </a:rPr>
              <a:t>7/29/2025</a:t>
            </a:fld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23351-3FB3-4478-AE7D-BEC670948232}" type="slidenum">
              <a:rPr lang="en-US" smtClean="0">
                <a:latin typeface="Open Sans" panose="020B0606030504020204" pitchFamily="34" charset="0"/>
              </a:rPr>
              <a:t>‹#›</a:t>
            </a:fld>
            <a:endParaRPr lang="en-US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45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896A8DF4-6A87-4F69-8212-F0A65870B2F2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E21A7267-269F-4D26-9F96-B6358A06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17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A7267-269F-4D26-9F96-B6358A06B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90600" y="1575115"/>
            <a:ext cx="6165850" cy="1317382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90599" y="3719997"/>
            <a:ext cx="5243147" cy="66712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spc="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PRESENTER OR AUTHOR NAMES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62ED528D-5375-6147-9677-05F4F59A3A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0600" y="3015777"/>
            <a:ext cx="6165850" cy="378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58F7247A-244D-6A48-BBB7-15233E751B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88669" y="6296999"/>
            <a:ext cx="1828800" cy="1365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800" b="1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ADD SAND XXXX-XXXX P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28DA6BE7-D5D1-5C4B-8879-A66353A851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0600" y="4509920"/>
            <a:ext cx="4297393" cy="667120"/>
          </a:xfrm>
          <a:prstGeom prst="rect">
            <a:avLst/>
          </a:prstGeom>
        </p:spPr>
        <p:txBody>
          <a:bodyPr lIns="0" tIns="0" rIns="0" bIns="0"/>
          <a:lstStyle>
            <a:lvl1pPr>
              <a:buFontTx/>
              <a:buNone/>
              <a:defRPr sz="1400" b="0" i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ADD DATE, LOCATION, OR ADDITIONAL CONTENT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3A6FD-C173-A64C-B254-829092777B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288" r="-3731"/>
          <a:stretch/>
        </p:blipFill>
        <p:spPr>
          <a:xfrm>
            <a:off x="966239" y="479998"/>
            <a:ext cx="1271441" cy="4923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12122B-590E-9045-872C-38970E3FF20E}"/>
              </a:ext>
            </a:extLst>
          </p:cNvPr>
          <p:cNvSpPr txBox="1"/>
          <p:nvPr userDrawn="1"/>
        </p:nvSpPr>
        <p:spPr>
          <a:xfrm>
            <a:off x="912699" y="1056087"/>
            <a:ext cx="4710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pc="150" baseline="0">
                <a:solidFill>
                  <a:schemeClr val="bg1"/>
                </a:solidFill>
                <a:latin typeface="+mj-lt"/>
              </a:rPr>
              <a:t>Exceptional service in the national interest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369985-FB39-5049-971A-8BBBC56F2C4E}"/>
              </a:ext>
            </a:extLst>
          </p:cNvPr>
          <p:cNvSpPr txBox="1"/>
          <p:nvPr userDrawn="1"/>
        </p:nvSpPr>
        <p:spPr>
          <a:xfrm>
            <a:off x="5287993" y="6307251"/>
            <a:ext cx="5642358" cy="491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800" b="0" i="0" kern="120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Sandia National Laboratories is a </a:t>
            </a:r>
            <a:r>
              <a:rPr lang="en-US" sz="800" b="0" i="0" kern="1200" err="1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multimission</a:t>
            </a:r>
            <a:r>
              <a:rPr lang="en-US" sz="800" b="0" i="0" kern="1200">
                <a:solidFill>
                  <a:schemeClr val="bg2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 laboratory managed and operated by National Technology and Engineering Solutions of Sandia LLC, a wholly owned subsidiary of Honeywell International Inc. for the U.S. Department of Energy’s National Nuclear Security Administration under contract DE-NA0003525. </a:t>
            </a:r>
            <a:endParaRPr lang="en-US" sz="800" b="0" i="0">
              <a:solidFill>
                <a:schemeClr val="bg2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DC7756-6766-FF46-BFDC-7CBCF88C2F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5815" y="6362720"/>
            <a:ext cx="654939" cy="1591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5135D8-0C79-D249-B01D-F828C907537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2075" y="6609587"/>
            <a:ext cx="463192" cy="1345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0613B0-AB40-E92C-6D24-8E9C12CB8B69}"/>
              </a:ext>
            </a:extLst>
          </p:cNvPr>
          <p:cNvSpPr/>
          <p:nvPr userDrawn="1"/>
        </p:nvSpPr>
        <p:spPr>
          <a:xfrm>
            <a:off x="9730409" y="2007704"/>
            <a:ext cx="2461591" cy="33097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21F97-CE7B-0B91-796D-3269BD0999A6}"/>
              </a:ext>
            </a:extLst>
          </p:cNvPr>
          <p:cNvSpPr txBox="1"/>
          <p:nvPr userDrawn="1"/>
        </p:nvSpPr>
        <p:spPr>
          <a:xfrm>
            <a:off x="6480812" y="98396"/>
            <a:ext cx="5034455" cy="14609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effectLst/>
                <a:latin typeface="+mj-lt"/>
              </a:rPr>
              <a:t>2025  Sandia  FORCEE </a:t>
            </a:r>
          </a:p>
          <a:p>
            <a:pPr algn="ctr"/>
            <a:r>
              <a:rPr lang="en-US" sz="2400" b="1">
                <a:solidFill>
                  <a:schemeClr val="accent1"/>
                </a:solidFill>
                <a:effectLst/>
                <a:latin typeface="+mj-lt"/>
              </a:rPr>
              <a:t>Summer Research </a:t>
            </a:r>
          </a:p>
          <a:p>
            <a:pPr algn="ctr"/>
            <a:r>
              <a:rPr lang="en-US" sz="2400" b="1">
                <a:solidFill>
                  <a:schemeClr val="accent1"/>
                </a:solidFill>
                <a:effectLst/>
                <a:latin typeface="+mj-lt"/>
              </a:rPr>
              <a:t>Symposium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85646-873F-B308-7EF1-506F2C3DDE9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56" y="2002730"/>
            <a:ext cx="3314705" cy="33147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273BCFC-1BD7-A71D-29C6-E6072637AE42}"/>
              </a:ext>
            </a:extLst>
          </p:cNvPr>
          <p:cNvSpPr/>
          <p:nvPr userDrawn="1"/>
        </p:nvSpPr>
        <p:spPr>
          <a:xfrm rot="1500000">
            <a:off x="9741959" y="4818749"/>
            <a:ext cx="133321" cy="181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E4269-33BE-477F-4EB3-4EB48E342289}"/>
              </a:ext>
            </a:extLst>
          </p:cNvPr>
          <p:cNvSpPr txBox="1"/>
          <p:nvPr userDrawn="1"/>
        </p:nvSpPr>
        <p:spPr>
          <a:xfrm rot="1573732">
            <a:off x="9641350" y="4750248"/>
            <a:ext cx="315421" cy="35683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r>
              <a:rPr lang="en-US" sz="1600" b="1" i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9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88423" y="2066192"/>
            <a:ext cx="3868616" cy="2795954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5352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1985" y="2919047"/>
            <a:ext cx="4598377" cy="1767254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7136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27ED-C799-AA4A-BA7C-2FFFBEA25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TITLE AND CONTENT - Click to add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B9F0-F682-C847-A4A4-C8832F00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C6C40D-F7AE-5D42-B2A9-60C9F62ADE8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700" y="1409700"/>
            <a:ext cx="11049000" cy="4610100"/>
          </a:xfrm>
        </p:spPr>
        <p:txBody>
          <a:bodyPr/>
          <a:lstStyle/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16EB9-F99A-47F5-300E-12650BA355F2}"/>
              </a:ext>
            </a:extLst>
          </p:cNvPr>
          <p:cNvSpPr txBox="1"/>
          <p:nvPr userDrawn="1"/>
        </p:nvSpPr>
        <p:spPr>
          <a:xfrm>
            <a:off x="0" y="6521256"/>
            <a:ext cx="5507421" cy="26538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r>
              <a:rPr lang="en-US" sz="1400">
                <a:solidFill>
                  <a:schemeClr val="tx2"/>
                </a:solidFill>
                <a:latin typeface="+mj-lt"/>
              </a:rPr>
              <a:t>2025 Sandia FORCEE Summer Research Symposium</a:t>
            </a:r>
          </a:p>
        </p:txBody>
      </p:sp>
    </p:spTree>
    <p:extLst>
      <p:ext uri="{BB962C8B-B14F-4D97-AF65-F5344CB8AC3E}">
        <p14:creationId xmlns:p14="http://schemas.microsoft.com/office/powerpoint/2010/main" val="31487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Doub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TITLE AND DOUBLE CONTENT - 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47700" y="1409701"/>
            <a:ext cx="5212412" cy="46101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Courier New" panose="02070309020205020404" pitchFamily="49" charset="0"/>
              <a:buChar char="o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Courier New" panose="02070309020205020404" pitchFamily="49" charset="0"/>
              <a:buChar char="o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970262-8623-2B46-A712-FEE93CC93ED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331888" y="1409700"/>
            <a:ext cx="5364812" cy="46101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FontTx/>
              <a:buNone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2pPr>
            <a:lvl3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3pPr>
            <a:lvl4pPr>
              <a:lnSpc>
                <a:spcPct val="100000"/>
              </a:lnSpc>
              <a:buFont typeface="Wingdings" pitchFamily="2" charset="2"/>
              <a:buChar char="§"/>
              <a:defRPr>
                <a:latin typeface="Open Sans" panose="020B0606030504020204" pitchFamily="34" charset="0"/>
              </a:defRPr>
            </a:lvl4pPr>
            <a:lvl5pPr>
              <a:lnSpc>
                <a:spcPct val="100000"/>
              </a:lnSpc>
              <a:buFont typeface="Wingdings" pitchFamily="2" charset="2"/>
              <a:buChar char="§"/>
              <a:defRPr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  <a:p>
            <a:pPr lvl="4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CF5FC13-FF8A-8C4E-BA9B-B1FED8AA8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TITLE ONLY - 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97028B-705D-5846-9BF6-441624A3F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2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71B262-AC2E-494D-B366-04431A29F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76D2-8435-708B-9C12-A2DDE33F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26" y="238026"/>
            <a:ext cx="10224545" cy="6763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6E0C3-D357-9904-3F83-469364BF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26" y="6638826"/>
            <a:ext cx="1047750" cy="21917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C3E44-24E0-E7EE-DC2C-D11B27C9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0" y="0"/>
            <a:ext cx="8991600" cy="21917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DD9EA8-5FFB-C9B1-1267-6671E46F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26" y="1225691"/>
            <a:ext cx="11239500" cy="5049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EDC9B2-DEFB-E449-1A1F-85E60AE31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6126" y="6638826"/>
            <a:ext cx="485874" cy="2191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 i="0">
                <a:solidFill>
                  <a:schemeClr val="bg2"/>
                </a:solidFill>
                <a:latin typeface="Exo 2 Semi Bold" pitchFamily="2" charset="77"/>
              </a:defRPr>
            </a:lvl1pPr>
          </a:lstStyle>
          <a:p>
            <a:fld id="{6FB6B91F-BB11-E946-B7F6-1372EDB8DE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1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261257"/>
            <a:ext cx="10096500" cy="77477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C4959A-AD2F-9049-854D-6985DFCF4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222" y="1429233"/>
            <a:ext cx="11042478" cy="45905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7C06173-326E-C842-95A0-26D69A4B9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562" y="6471387"/>
            <a:ext cx="489438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 b="0" i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33" r:id="rId2"/>
    <p:sldLayoutId id="2147483758" r:id="rId3"/>
    <p:sldLayoutId id="2147483763" r:id="rId4"/>
    <p:sldLayoutId id="2147483760" r:id="rId5"/>
    <p:sldLayoutId id="2147483761" r:id="rId6"/>
    <p:sldLayoutId id="2147483762" r:id="rId7"/>
    <p:sldLayoutId id="214748376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0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6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200" b="0" i="0" kern="1200">
          <a:solidFill>
            <a:schemeClr val="bg2">
              <a:lumMod val="2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jf678@cornell.edu" TargetMode="External"/><Relationship Id="rId2" Type="http://schemas.openxmlformats.org/officeDocument/2006/relationships/hyperlink" Target="mailto:jcfarle@sandia.gov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2017JD026868" TargetMode="External"/><Relationship Id="rId2" Type="http://schemas.openxmlformats.org/officeDocument/2006/relationships/hyperlink" Target="https://doi.org/10.22541/essoar.175097464.44666291/v1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22541/essoar.174456922.21825772/v1" TargetMode="External"/><Relationship Id="rId4" Type="http://schemas.openxmlformats.org/officeDocument/2006/relationships/hyperlink" Target="https://doi.org/10.5194/gmd-15-8221-202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23EA49-B5D0-1541-8EC1-3C4BE870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599" y="1941347"/>
            <a:ext cx="6165850" cy="1317382"/>
          </a:xfrm>
        </p:spPr>
        <p:txBody>
          <a:bodyPr>
            <a:normAutofit fontScale="90000"/>
          </a:bodyPr>
          <a:lstStyle/>
          <a:p>
            <a:r>
              <a:rPr lang="en-US" dirty="0"/>
              <a:t>Stratospheric Aerosol Injection Emulation for Controller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572C9CA-5251-BE48-98C9-AEE6EB0EB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Farley and Benjamin Wagman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F954A9-F33E-B244-9544-B81C0D328D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7190E4-6146-D042-8C7F-132DA96089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August 5, 2025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E54DF6-4A33-0F44-BFF9-3FDCAA65F7F8}"/>
              </a:ext>
            </a:extLst>
          </p:cNvPr>
          <p:cNvSpPr txBox="1"/>
          <p:nvPr/>
        </p:nvSpPr>
        <p:spPr>
          <a:xfrm>
            <a:off x="3438144" y="359664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>
              <a:latin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38772-E0BE-647D-B76A-9BB34FA2B883}"/>
              </a:ext>
            </a:extLst>
          </p:cNvPr>
          <p:cNvSpPr txBox="1"/>
          <p:nvPr/>
        </p:nvSpPr>
        <p:spPr>
          <a:xfrm>
            <a:off x="8001000" y="437322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4690F-C8BD-2C3C-6A2D-C1176FFEA36A}"/>
              </a:ext>
            </a:extLst>
          </p:cNvPr>
          <p:cNvSpPr txBox="1"/>
          <p:nvPr/>
        </p:nvSpPr>
        <p:spPr>
          <a:xfrm>
            <a:off x="8157681" y="36987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7525B-1DCC-9C7C-02E2-9C41EFABB759}"/>
              </a:ext>
            </a:extLst>
          </p:cNvPr>
          <p:cNvSpPr txBox="1"/>
          <p:nvPr/>
        </p:nvSpPr>
        <p:spPr>
          <a:xfrm>
            <a:off x="8040757" y="337930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E135-B1D0-50F3-9EDD-7209FFE6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these data to the 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7CD757-CE49-9906-9ECD-5DD608E7C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8C7BC-0164-BC42-F6D7-3360E86E936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316099"/>
            <a:ext cx="11049000" cy="5061688"/>
          </a:xfrm>
        </p:spPr>
        <p:txBody>
          <a:bodyPr/>
          <a:lstStyle/>
          <a:p>
            <a:r>
              <a:rPr lang="en-US" b="1" dirty="0"/>
              <a:t>The Original Question</a:t>
            </a:r>
          </a:p>
          <a:p>
            <a:r>
              <a:rPr lang="en-US" sz="2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develop a cheaper, simpler model that mimics E3SM behavior well enough for rapid controller design and prototyping?</a:t>
            </a:r>
          </a:p>
          <a:p>
            <a:endParaRPr lang="en-US" dirty="0"/>
          </a:p>
          <a:p>
            <a:r>
              <a:rPr lang="en-US" b="1" dirty="0"/>
              <a:t>Answer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Yes! Training CIDER on E3SM results in a low-cost estimate of the response of the full climate model to SAI.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model is usable with the current state-of-the-art controller, the one used with ARISE.</a:t>
            </a:r>
          </a:p>
          <a:p>
            <a:endParaRPr lang="en-US" dirty="0"/>
          </a:p>
          <a:p>
            <a:r>
              <a:rPr lang="en-US" b="1" dirty="0"/>
              <a:t>Caveats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CIDER works with (mostly) linear pattern scaling.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CIDER currently fits the annual dynamics.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CIDER can never be more accurate than the model on which it is trained.</a:t>
            </a:r>
          </a:p>
        </p:txBody>
      </p:sp>
    </p:spTree>
    <p:extLst>
      <p:ext uri="{BB962C8B-B14F-4D97-AF65-F5344CB8AC3E}">
        <p14:creationId xmlns:p14="http://schemas.microsoft.com/office/powerpoint/2010/main" val="3620172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3A07-A18F-119D-1519-CEE4451E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Potential 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11BA9-951A-DB6D-C21A-42EB00B9B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48248-A881-FC59-4427-309EA87B86B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CIDER can be (and is now) trained to mimic E3SM.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ARISE works with CIDER (whether CESM2 or E3SM).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Potential 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Getting good seasonal AOD dynamics with CIDER may require an upgrade to its aerosol module (a 2-box model seems to be good enough).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CIDER doesn’t include variability in its dynamics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/>
              <a:t>Pro: adding/removing variability is easy, including isolating particular modes of variability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/>
              <a:t>Con: SAI’s effect on that variability is not captured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Once the E3SM simulations of ARISE are complete, CIDER’s predictions should be compared against them</a:t>
            </a:r>
          </a:p>
        </p:txBody>
      </p:sp>
    </p:spTree>
    <p:extLst>
      <p:ext uri="{BB962C8B-B14F-4D97-AF65-F5344CB8AC3E}">
        <p14:creationId xmlns:p14="http://schemas.microsoft.com/office/powerpoint/2010/main" val="226500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17149-6943-301C-192C-DB8BB75F1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9FD3A-39CB-4954-9D85-345D0A6EC995}"/>
              </a:ext>
            </a:extLst>
          </p:cNvPr>
          <p:cNvSpPr txBox="1"/>
          <p:nvPr/>
        </p:nvSpPr>
        <p:spPr>
          <a:xfrm>
            <a:off x="4204138" y="3689130"/>
            <a:ext cx="3552496" cy="131346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2400" dirty="0">
                <a:latin typeface="+mj-lt"/>
              </a:rPr>
              <a:t>Thank you for your attention!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000" dirty="0">
                <a:latin typeface="+mj-lt"/>
              </a:rPr>
              <a:t>Questions? </a:t>
            </a:r>
            <a:r>
              <a:rPr lang="en-US" sz="2000" dirty="0"/>
              <a:t>Email me at </a:t>
            </a:r>
            <a:r>
              <a:rPr lang="en-US" sz="2000" dirty="0">
                <a:hlinkClick r:id="rId2"/>
              </a:rPr>
              <a:t>jcfarle@sandia.gov</a:t>
            </a:r>
            <a:r>
              <a:rPr lang="en-US" sz="2000" dirty="0"/>
              <a:t> or </a:t>
            </a:r>
            <a:r>
              <a:rPr lang="en-US" sz="2000" dirty="0">
                <a:hlinkClick r:id="rId3"/>
              </a:rPr>
              <a:t>jf678@cornell.edu</a:t>
            </a:r>
            <a:r>
              <a:rPr lang="en-US" sz="20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0A5AB4-F596-A5CD-2919-A9D1D830FEA1}"/>
              </a:ext>
            </a:extLst>
          </p:cNvPr>
          <p:cNvSpPr txBox="1"/>
          <p:nvPr/>
        </p:nvSpPr>
        <p:spPr>
          <a:xfrm>
            <a:off x="3300248" y="1587932"/>
            <a:ext cx="5360276" cy="191846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2400" b="1" dirty="0">
                <a:latin typeface="+mj-lt"/>
              </a:rPr>
              <a:t>Acknowledgements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sz="1800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work was funded through Sandia's Laboratory Directed Research and Development program.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US" i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to the 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SCTR LDRD team!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9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3A07-A18F-119D-1519-CEE4451E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11BA9-951A-DB6D-C21A-42EB00B9B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5F96-666F-7E35-B2F3-ED0D636877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09700"/>
            <a:ext cx="11049000" cy="41991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Jean-Christophe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Golaz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Wuyin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Lin, Xue Zheng, et al. The Energy Exascale Earth System Model version 3. Part II: Overview of the coupled system. </a:t>
            </a:r>
            <a:r>
              <a:rPr lang="en-US" sz="180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 Open Archive.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https://doi.org/10.22541/essoar.175097464.44666291/v1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June 26, 2025.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Farley, J.,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MacMartin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G.,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Kravitz, B.,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Bednarz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E., Duffey, A., and Henry, M.: A Climate Intervention Dynamical Emulator (CIDER) for Scenario Space Exploration,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EGUsphere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[preprint], https://doi.org/10.5194/egusphere-2025-1830, 2025.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Kravitz, B.,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MacMartin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G., Mills, M. J., Richter, J. H.,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Lamarque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J.-F.,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Tribbia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J.,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F.: First simulations of designing stratospheric sulfate aerosol geoengineering to meet multiple simultaneous climate objectives, J.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Geophys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Res.-Atmos., 122, 12616–12634, https://doi.org/10.1002/2017JD026874, 2017. 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MacMartin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G., B. Kravitz, S.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H. Richter, M. J. Mills, J.-F.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Lamarque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J.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Tribbia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F.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,: The climate response to stratospheric aerosol geoengineering can be tailored using multiple injection locations. J.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Geophys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Res. Atmos., 122, 12 574–12 590,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https://doi.org/10.1002/2017JD026868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2017.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Richter, J. H.,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Visioni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MacMartin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 G., Bailey, D. A., Rosenbloom, N., Dobbins, B., Lee, W. R., Tye, M., and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Lamarque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J.-F.: Assessing Responses and Impacts of Solar climate intervention on the Earth system with stratospheric aerosol injection (ARISE-SAI): protocol and initial results from the first simulations,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Geosci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Model Dev., 15, 8221–8243,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https://doi.org/10.5194/gmd-15-8221-2022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2022.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Shaocheng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Xie, Christopher Ryutaro Terai,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Hailong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Wang, et al. The Energy Exascale Earth System Model Version 3. Part I: Overview of the Atmospheric Component. 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 Open Archive.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https://doi.org/10.22541/essoar.174456922.21825772/v1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April 13, 2025.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9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CC173-4D57-E24E-AC26-5A8FEA08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4318-C227-C14C-8797-6BDA81B99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2562" y="6471387"/>
            <a:ext cx="489438" cy="365125"/>
          </a:xfrm>
        </p:spPr>
        <p:txBody>
          <a:bodyPr/>
          <a:lstStyle/>
          <a:p>
            <a:fld id="{F6B149FD-26F7-3645-B4E7-BA8B8CC5EEA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AAAB2-E399-4714-7B7C-48BF3BBD2D6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09700"/>
            <a:ext cx="6270776" cy="4610100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Stratospheric Aerosol Injection (SAI) injects aerosols, or a precursor gas such as SO</a:t>
            </a:r>
            <a:r>
              <a:rPr lang="en-US" baseline="-25000" dirty="0"/>
              <a:t>2</a:t>
            </a:r>
            <a:r>
              <a:rPr lang="en-US" dirty="0"/>
              <a:t>, to the lower stratosphere to increase the reflectivity of the stratosphere.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reflectivity increase can reduce global surface temperatures.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SAI is studied using Earth System Models like the DOE’s Energy Exascale Earth System Model (E3SM) (Xie et al., 2025; </a:t>
            </a:r>
            <a:r>
              <a:rPr lang="en-US" dirty="0" err="1"/>
              <a:t>Golaz</a:t>
            </a:r>
            <a:r>
              <a:rPr lang="en-US" dirty="0"/>
              <a:t> et al., 2025)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2394081-6306-20DF-8C65-B66E017D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19" y="376023"/>
            <a:ext cx="3530581" cy="530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677094-19FE-780C-A51B-ECEE4D191DE7}"/>
              </a:ext>
            </a:extLst>
          </p:cNvPr>
          <p:cNvSpPr txBox="1"/>
          <p:nvPr/>
        </p:nvSpPr>
        <p:spPr>
          <a:xfrm>
            <a:off x="9217704" y="5993407"/>
            <a:ext cx="23695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(National Academy of Sciences, 2021)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110F9B-48D7-0D1F-2FEC-6261A4BE7921}"/>
              </a:ext>
            </a:extLst>
          </p:cNvPr>
          <p:cNvSpPr/>
          <p:nvPr/>
        </p:nvSpPr>
        <p:spPr>
          <a:xfrm>
            <a:off x="8280419" y="1447613"/>
            <a:ext cx="3530581" cy="1295401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0362C2-025B-2C46-8348-B7CCBBF23524}"/>
              </a:ext>
            </a:extLst>
          </p:cNvPr>
          <p:cNvSpPr/>
          <p:nvPr/>
        </p:nvSpPr>
        <p:spPr>
          <a:xfrm>
            <a:off x="6918476" y="2332926"/>
            <a:ext cx="1087020" cy="304800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85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CC173-4D57-E24E-AC26-5A8FEA08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24318-C227-C14C-8797-6BDA81B99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2562" y="6471387"/>
            <a:ext cx="489438" cy="365125"/>
          </a:xfrm>
        </p:spPr>
        <p:txBody>
          <a:bodyPr/>
          <a:lstStyle/>
          <a:p>
            <a:fld id="{F6B149FD-26F7-3645-B4E7-BA8B8CC5EEA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B5E29-EF83-A04A-8152-EB38D2747B6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E3SM is computationally expensive to run (~</a:t>
            </a:r>
            <a:r>
              <a:rPr lang="en-US" dirty="0"/>
              <a:t>1.2 million core hours per simulated year).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climate system is uncertain.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SAI deployment algorithms (controllers) tuned for different earth system models may not work on E3SM.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Creation of novel controllers and simulation of new scenarios may involve (costly) prototyping.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The Question</a:t>
            </a:r>
          </a:p>
          <a:p>
            <a:r>
              <a:rPr lang="en-US" sz="20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develop a cheaper, simpler model that mimics E3SM behavior well enough for rapid controller design and prototyping?</a:t>
            </a:r>
          </a:p>
        </p:txBody>
      </p:sp>
    </p:spTree>
    <p:extLst>
      <p:ext uri="{BB962C8B-B14F-4D97-AF65-F5344CB8AC3E}">
        <p14:creationId xmlns:p14="http://schemas.microsoft.com/office/powerpoint/2010/main" val="3140863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E339-97B5-F214-8A81-D5C1E9E7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EBC12-74CB-A2E3-96E7-62CD8FF1C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CC81E-893A-ADCA-1BD2-46BE232D71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09699"/>
            <a:ext cx="11049000" cy="50616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A</a:t>
            </a:r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ssessing </a:t>
            </a:r>
            <a:r>
              <a:rPr lang="en-US" b="1" u="sng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R</a:t>
            </a:r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esponses and </a:t>
            </a:r>
            <a:r>
              <a:rPr lang="en-US" b="1" u="sng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mpacts of </a:t>
            </a:r>
            <a:r>
              <a:rPr lang="en-US" b="1" i="0" u="sng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S</a:t>
            </a:r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olar climate intervention on the </a:t>
            </a:r>
            <a:r>
              <a:rPr lang="en-US" b="1" i="0" u="sng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arth syste</a:t>
            </a:r>
            <a:r>
              <a:rPr lang="en-US" dirty="0">
                <a:solidFill>
                  <a:srgbClr val="464646"/>
                </a:solidFill>
              </a:rPr>
              <a:t>m  </a:t>
            </a:r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b="1" i="0" u="sng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ARISE</a:t>
            </a:r>
            <a:r>
              <a:rPr lang="en-US" b="0" i="0" dirty="0">
                <a:solidFill>
                  <a:srgbClr val="464646"/>
                </a:solidFill>
                <a:effectLst/>
                <a:latin typeface="Open Sans" panose="020B0606030504020204" pitchFamily="34" charset="0"/>
              </a:rPr>
              <a:t>) (Richter et al., 2022)</a:t>
            </a:r>
            <a:endParaRPr lang="en-US" dirty="0">
              <a:solidFill>
                <a:srgbClr val="464646"/>
              </a:solidFill>
            </a:endParaRP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646"/>
                </a:solidFill>
              </a:rPr>
              <a:t>Uses a multi-latitude control strategy (</a:t>
            </a:r>
            <a:r>
              <a:rPr lang="en-US" dirty="0" err="1">
                <a:solidFill>
                  <a:srgbClr val="464646"/>
                </a:solidFill>
              </a:rPr>
              <a:t>MacMartin</a:t>
            </a:r>
            <a:r>
              <a:rPr lang="en-US" dirty="0">
                <a:solidFill>
                  <a:srgbClr val="464646"/>
                </a:solidFill>
              </a:rPr>
              <a:t> et al., 2017; Kravitz et al., 2017) that takes in a global map of temperature and outputs </a:t>
            </a:r>
            <a:r>
              <a:rPr lang="en-US" dirty="0"/>
              <a:t>SO</a:t>
            </a:r>
            <a:r>
              <a:rPr lang="en-US" baseline="-25000" dirty="0"/>
              <a:t>2</a:t>
            </a:r>
            <a:r>
              <a:rPr lang="en-US" dirty="0">
                <a:solidFill>
                  <a:srgbClr val="464646"/>
                </a:solidFill>
              </a:rPr>
              <a:t> injection, maintaining:</a:t>
            </a:r>
          </a:p>
          <a:p>
            <a:pPr marL="909828" lvl="2" indent="-342900">
              <a:buFont typeface="+mj-lt"/>
              <a:buAutoNum type="arabicPeriod"/>
            </a:pPr>
            <a:r>
              <a:rPr lang="en-US" dirty="0">
                <a:solidFill>
                  <a:srgbClr val="464646"/>
                </a:solidFill>
              </a:rPr>
              <a:t>Global mean temperature</a:t>
            </a:r>
          </a:p>
          <a:p>
            <a:pPr marL="909828" lvl="2" indent="-342900">
              <a:buFont typeface="+mj-lt"/>
              <a:buAutoNum type="arabicPeriod"/>
            </a:pPr>
            <a:r>
              <a:rPr lang="en-US" dirty="0">
                <a:solidFill>
                  <a:srgbClr val="464646"/>
                </a:solidFill>
              </a:rPr>
              <a:t>N-S temperature gradient</a:t>
            </a:r>
          </a:p>
          <a:p>
            <a:pPr marL="909828" lvl="2" indent="-342900">
              <a:buFont typeface="+mj-lt"/>
              <a:buAutoNum type="arabicPeriod"/>
            </a:pPr>
            <a:r>
              <a:rPr lang="en-US" dirty="0">
                <a:solidFill>
                  <a:srgbClr val="464646"/>
                </a:solidFill>
              </a:rPr>
              <a:t>Equator-to-pole temperature gradient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64646"/>
                </a:solidFill>
              </a:rPr>
              <a:t>Simulated in NCAR’s Community Earth System Model Version 2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/>
              <a:t>C</a:t>
            </a:r>
            <a:r>
              <a:rPr lang="en-US" dirty="0"/>
              <a:t>limate </a:t>
            </a:r>
            <a:r>
              <a:rPr lang="en-US" b="1" u="sng" dirty="0"/>
              <a:t>I</a:t>
            </a:r>
            <a:r>
              <a:rPr lang="en-US" dirty="0"/>
              <a:t>ntervention </a:t>
            </a:r>
            <a:r>
              <a:rPr lang="en-US" b="1" u="sng" dirty="0"/>
              <a:t>D</a:t>
            </a:r>
            <a:r>
              <a:rPr lang="en-US" dirty="0"/>
              <a:t>ynamical </a:t>
            </a:r>
            <a:r>
              <a:rPr lang="en-US" b="1" u="sng" dirty="0"/>
              <a:t>E</a:t>
            </a:r>
            <a:r>
              <a:rPr lang="en-US" dirty="0"/>
              <a:t>mulato</a:t>
            </a:r>
            <a:r>
              <a:rPr lang="en-US" b="1" u="sng" dirty="0"/>
              <a:t>R</a:t>
            </a:r>
            <a:r>
              <a:rPr lang="en-US" dirty="0"/>
              <a:t>  (</a:t>
            </a:r>
            <a:r>
              <a:rPr lang="en-US" b="1" u="sng" dirty="0"/>
              <a:t>CIDER</a:t>
            </a:r>
            <a:r>
              <a:rPr lang="en-US" dirty="0"/>
              <a:t>) (Farley et al., 2025, preprint)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/>
              <a:t>Reduced order model that takes in multiple latitudes of injection and outputs a global map of the resultant temperature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dirty="0"/>
              <a:t>Trained to mimic NCAR’s </a:t>
            </a:r>
            <a:r>
              <a:rPr lang="en-US" dirty="0">
                <a:solidFill>
                  <a:srgbClr val="464646"/>
                </a:solidFill>
              </a:rPr>
              <a:t>Community Earth System Model Version 2 (CESM2), but can be trained on any climate model with the prerequisite system identification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258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8B24-EA91-71BA-577E-A6668A31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Approach: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6D600-F095-48D8-2187-6F9F98C26C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39E3-EB02-3662-1CA2-148628A31C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 indent="0" algn="ctr">
              <a:buNone/>
            </a:pPr>
            <a:endParaRPr lang="en-US" dirty="0"/>
          </a:p>
          <a:p>
            <a:pPr lvl="1" indent="0" algn="ctr">
              <a:buNone/>
            </a:pPr>
            <a:endParaRPr lang="en-US" dirty="0"/>
          </a:p>
          <a:p>
            <a:pPr lvl="1" indent="0" algn="ctr">
              <a:buNone/>
            </a:pPr>
            <a:endParaRPr lang="en-US" dirty="0"/>
          </a:p>
          <a:p>
            <a:pPr lvl="1" indent="0" algn="ctr">
              <a:buNone/>
            </a:pPr>
            <a:endParaRPr lang="en-US" dirty="0"/>
          </a:p>
          <a:p>
            <a:pPr lvl="1" indent="0" algn="ctr">
              <a:buNone/>
            </a:pPr>
            <a:r>
              <a:rPr lang="en-US" sz="2800" b="1" dirty="0"/>
              <a:t>ARISE</a:t>
            </a:r>
            <a:r>
              <a:rPr lang="en-US" sz="2800" dirty="0"/>
              <a:t> </a:t>
            </a:r>
            <a:r>
              <a:rPr lang="en-US" sz="2800" i="1" dirty="0"/>
              <a:t>takes in </a:t>
            </a:r>
            <a:r>
              <a:rPr lang="en-US" sz="2800" u="sng" dirty="0"/>
              <a:t>Temperature</a:t>
            </a:r>
            <a:r>
              <a:rPr lang="en-US" sz="2800" dirty="0"/>
              <a:t> and </a:t>
            </a:r>
            <a:r>
              <a:rPr lang="en-US" sz="2800" i="1" dirty="0"/>
              <a:t>outputs</a:t>
            </a:r>
            <a:r>
              <a:rPr lang="en-US" sz="2800" dirty="0"/>
              <a:t> </a:t>
            </a:r>
            <a:r>
              <a:rPr lang="en-US" sz="2800" u="sng" dirty="0"/>
              <a:t>SO</a:t>
            </a:r>
            <a:r>
              <a:rPr lang="en-US" sz="2800" u="sng" baseline="-25000" dirty="0"/>
              <a:t>2 </a:t>
            </a:r>
            <a:r>
              <a:rPr lang="en-US" sz="2800" u="sng" dirty="0"/>
              <a:t>Injection</a:t>
            </a:r>
          </a:p>
          <a:p>
            <a:pPr lvl="1" indent="0" algn="ctr">
              <a:buNone/>
            </a:pPr>
            <a:endParaRPr lang="en-US" sz="2800" u="sng" dirty="0"/>
          </a:p>
          <a:p>
            <a:pPr lvl="1" indent="0" algn="ctr">
              <a:buNone/>
            </a:pPr>
            <a:r>
              <a:rPr lang="en-US" sz="2800" b="1" dirty="0"/>
              <a:t>CIDER</a:t>
            </a:r>
            <a:r>
              <a:rPr lang="en-US" sz="2800" dirty="0"/>
              <a:t> </a:t>
            </a:r>
            <a:r>
              <a:rPr lang="en-US" sz="2800" i="1" dirty="0"/>
              <a:t>outputs</a:t>
            </a:r>
            <a:r>
              <a:rPr lang="en-US" sz="2800" dirty="0"/>
              <a:t> </a:t>
            </a:r>
            <a:r>
              <a:rPr lang="en-US" sz="2800" u="sng" dirty="0"/>
              <a:t>Temperature</a:t>
            </a:r>
            <a:r>
              <a:rPr lang="en-US" sz="2800" dirty="0"/>
              <a:t> and </a:t>
            </a:r>
            <a:r>
              <a:rPr lang="en-US" sz="2800" i="1" dirty="0"/>
              <a:t>takes in </a:t>
            </a:r>
            <a:r>
              <a:rPr lang="en-US" sz="2800" u="sng" dirty="0"/>
              <a:t>SO</a:t>
            </a:r>
            <a:r>
              <a:rPr lang="en-US" sz="2800" u="sng" baseline="-25000" dirty="0"/>
              <a:t>2 </a:t>
            </a:r>
            <a:r>
              <a:rPr lang="en-US" sz="2800" u="sng" dirty="0"/>
              <a:t>Injection</a:t>
            </a:r>
            <a:r>
              <a:rPr lang="en-US" sz="2800" dirty="0"/>
              <a:t> </a:t>
            </a:r>
            <a:endParaRPr lang="en-US" sz="2800" u="sng" dirty="0"/>
          </a:p>
          <a:p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1D276F9-5847-0F7E-1B95-BD84D059FC87}"/>
              </a:ext>
            </a:extLst>
          </p:cNvPr>
          <p:cNvSpPr/>
          <p:nvPr/>
        </p:nvSpPr>
        <p:spPr>
          <a:xfrm>
            <a:off x="9564914" y="3262086"/>
            <a:ext cx="285448" cy="333829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27E9042-210B-41D8-0572-8F51AF96A778}"/>
              </a:ext>
            </a:extLst>
          </p:cNvPr>
          <p:cNvSpPr/>
          <p:nvPr/>
        </p:nvSpPr>
        <p:spPr>
          <a:xfrm rot="10800000">
            <a:off x="5358190" y="3262085"/>
            <a:ext cx="285448" cy="333829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E22EBF7C-D3AD-2B27-3C51-0C5597C91280}"/>
              </a:ext>
            </a:extLst>
          </p:cNvPr>
          <p:cNvSpPr/>
          <p:nvPr/>
        </p:nvSpPr>
        <p:spPr>
          <a:xfrm>
            <a:off x="5358190" y="1693333"/>
            <a:ext cx="4414762" cy="933753"/>
          </a:xfrm>
          <a:prstGeom prst="uturnArrow">
            <a:avLst>
              <a:gd name="adj1" fmla="val 11529"/>
              <a:gd name="adj2" fmla="val 25000"/>
              <a:gd name="adj3" fmla="val 25000"/>
              <a:gd name="adj4" fmla="val 47377"/>
              <a:gd name="adj5" fmla="val 75000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U-Turn 24">
            <a:extLst>
              <a:ext uri="{FF2B5EF4-FFF2-40B4-BE49-F238E27FC236}">
                <a16:creationId xmlns:a16="http://schemas.microsoft.com/office/drawing/2014/main" id="{AAF98606-B785-3CD6-BCD1-33F34E06CBF6}"/>
              </a:ext>
            </a:extLst>
          </p:cNvPr>
          <p:cNvSpPr/>
          <p:nvPr/>
        </p:nvSpPr>
        <p:spPr>
          <a:xfrm rot="10800000">
            <a:off x="5292876" y="4230914"/>
            <a:ext cx="4414762" cy="933753"/>
          </a:xfrm>
          <a:prstGeom prst="uturnArrow">
            <a:avLst>
              <a:gd name="adj1" fmla="val 11010"/>
              <a:gd name="adj2" fmla="val 25000"/>
              <a:gd name="adj3" fmla="val 25000"/>
              <a:gd name="adj4" fmla="val 47377"/>
              <a:gd name="adj5" fmla="val 75000"/>
            </a:avLst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82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DE339-97B5-F214-8A81-D5C1E9E7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Approach: Step-by-step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EBC12-74CB-A2E3-96E7-62CD8FF1C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CC81E-893A-ADCA-1BD2-46BE232D71E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09699"/>
            <a:ext cx="11049000" cy="506168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ARISE’s controller and CIDER downloaded from respective GitHub repositories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CIDER trained on E3SM system identification simulations</a:t>
            </a:r>
          </a:p>
          <a:p>
            <a:pPr marL="726948" lvl="1" indent="-342900">
              <a:buFont typeface="+mj-lt"/>
              <a:buAutoNum type="arabicPeriod"/>
            </a:pPr>
            <a:endParaRPr lang="en-US" dirty="0"/>
          </a:p>
          <a:p>
            <a:pPr marL="726948" lvl="1" indent="-342900">
              <a:buFont typeface="Wingdings" panose="05000000000000000000" pitchFamily="2" charset="2"/>
              <a:buChar char="v"/>
            </a:pPr>
            <a:r>
              <a:rPr lang="en-US" dirty="0"/>
              <a:t>CIDER learns the patterns, magnitudes, and rates of cooling that occur when a SAI deployer injects SO</a:t>
            </a:r>
            <a:r>
              <a:rPr lang="en-US" baseline="-25000" dirty="0"/>
              <a:t>2</a:t>
            </a:r>
            <a:r>
              <a:rPr lang="en-US" dirty="0"/>
              <a:t> at various parts of the world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ARISE controller and CIDER linked together in a closed-loop system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Climate targets are specified and all parameters (both controller and earth system) can be changed from outside the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6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65D8-6D65-4BDD-0BD7-BE4DE33F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(slide 1 of 3): CIDER performance emulating E3SM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E13F9-63E9-B5CD-036C-37F2036E0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B1939-E920-BFBD-FF4C-CAB37A28F6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09700"/>
            <a:ext cx="6587601" cy="20193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CIDER can estimate E3SM’s response of global mean aerosol optical depth and temperature with respect to different latitudes of SAI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CIDER achieves this estimate at a percentage of E3SM’s computational cost.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1E1D3-4F5F-23DA-0874-AEF21089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61614" y="1318947"/>
            <a:ext cx="4089927" cy="39790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74921D-8DC8-CAA3-E6CA-CCF11D432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52463"/>
              </p:ext>
            </p:extLst>
          </p:nvPr>
        </p:nvGraphicFramePr>
        <p:xfrm>
          <a:off x="674925" y="5112166"/>
          <a:ext cx="6836176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3943">
                  <a:extLst>
                    <a:ext uri="{9D8B030D-6E8A-4147-A177-3AD203B41FA5}">
                      <a16:colId xmlns:a16="http://schemas.microsoft.com/office/drawing/2014/main" val="498587094"/>
                    </a:ext>
                  </a:extLst>
                </a:gridCol>
                <a:gridCol w="3512233">
                  <a:extLst>
                    <a:ext uri="{9D8B030D-6E8A-4147-A177-3AD203B41FA5}">
                      <a16:colId xmlns:a16="http://schemas.microsoft.com/office/drawing/2014/main" val="69629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0178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D0C7F44-A0D0-DEFE-D85C-5AB987618CA7}"/>
              </a:ext>
            </a:extLst>
          </p:cNvPr>
          <p:cNvSpPr/>
          <p:nvPr/>
        </p:nvSpPr>
        <p:spPr>
          <a:xfrm rot="2639737">
            <a:off x="6804196" y="2452014"/>
            <a:ext cx="1214400" cy="326524"/>
          </a:xfrm>
          <a:prstGeom prst="rightArrow">
            <a:avLst/>
          </a:prstGeom>
          <a:solidFill>
            <a:srgbClr val="F7A531"/>
          </a:solidFill>
          <a:ln>
            <a:solidFill>
              <a:srgbClr val="F7A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84EC9AC-5CE1-7596-2DE7-6B9E729D424A}"/>
              </a:ext>
            </a:extLst>
          </p:cNvPr>
          <p:cNvSpPr/>
          <p:nvPr/>
        </p:nvSpPr>
        <p:spPr>
          <a:xfrm rot="5400000">
            <a:off x="3391656" y="3960836"/>
            <a:ext cx="1251148" cy="426314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18DAF3-14D6-F7DE-5B3A-D489516F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866016"/>
              </p:ext>
            </p:extLst>
          </p:nvPr>
        </p:nvGraphicFramePr>
        <p:xfrm>
          <a:off x="674925" y="5112166"/>
          <a:ext cx="6836176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3943">
                  <a:extLst>
                    <a:ext uri="{9D8B030D-6E8A-4147-A177-3AD203B41FA5}">
                      <a16:colId xmlns:a16="http://schemas.microsoft.com/office/drawing/2014/main" val="498587094"/>
                    </a:ext>
                  </a:extLst>
                </a:gridCol>
                <a:gridCol w="3512233">
                  <a:extLst>
                    <a:ext uri="{9D8B030D-6E8A-4147-A177-3AD203B41FA5}">
                      <a16:colId xmlns:a16="http://schemas.microsoft.com/office/drawing/2014/main" val="69629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E3SM Cost per Simulated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017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D57825-DC97-AC25-07E0-ECEE69E1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02280"/>
              </p:ext>
            </p:extLst>
          </p:nvPr>
        </p:nvGraphicFramePr>
        <p:xfrm>
          <a:off x="674925" y="5115369"/>
          <a:ext cx="6836176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3943">
                  <a:extLst>
                    <a:ext uri="{9D8B030D-6E8A-4147-A177-3AD203B41FA5}">
                      <a16:colId xmlns:a16="http://schemas.microsoft.com/office/drawing/2014/main" val="498587094"/>
                    </a:ext>
                  </a:extLst>
                </a:gridCol>
                <a:gridCol w="3512233">
                  <a:extLst>
                    <a:ext uri="{9D8B030D-6E8A-4147-A177-3AD203B41FA5}">
                      <a16:colId xmlns:a16="http://schemas.microsoft.com/office/drawing/2014/main" val="69629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E3SM Cost per Simulated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 million core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0178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05431A2-3611-FEFD-3B26-038CFFF1E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95839"/>
              </p:ext>
            </p:extLst>
          </p:nvPr>
        </p:nvGraphicFramePr>
        <p:xfrm>
          <a:off x="674925" y="5120550"/>
          <a:ext cx="6836176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3943">
                  <a:extLst>
                    <a:ext uri="{9D8B030D-6E8A-4147-A177-3AD203B41FA5}">
                      <a16:colId xmlns:a16="http://schemas.microsoft.com/office/drawing/2014/main" val="498587094"/>
                    </a:ext>
                  </a:extLst>
                </a:gridCol>
                <a:gridCol w="3512233">
                  <a:extLst>
                    <a:ext uri="{9D8B030D-6E8A-4147-A177-3AD203B41FA5}">
                      <a16:colId xmlns:a16="http://schemas.microsoft.com/office/drawing/2014/main" val="69629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E3SM Cost per Simulated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CIDER Cost per Simulated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 million core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0178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71A480-DC79-C202-C9FE-06B7B8CCF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64896"/>
              </p:ext>
            </p:extLst>
          </p:nvPr>
        </p:nvGraphicFramePr>
        <p:xfrm>
          <a:off x="675046" y="5115369"/>
          <a:ext cx="6836176" cy="736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3943">
                  <a:extLst>
                    <a:ext uri="{9D8B030D-6E8A-4147-A177-3AD203B41FA5}">
                      <a16:colId xmlns:a16="http://schemas.microsoft.com/office/drawing/2014/main" val="498587094"/>
                    </a:ext>
                  </a:extLst>
                </a:gridCol>
                <a:gridCol w="3512233">
                  <a:extLst>
                    <a:ext uri="{9D8B030D-6E8A-4147-A177-3AD203B41FA5}">
                      <a16:colId xmlns:a16="http://schemas.microsoft.com/office/drawing/2014/main" val="696291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E3SM Cost per Simulated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CIDER Cost per Simulated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6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 million core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core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0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3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14BC277-8AC6-6C00-8C3D-6E779F30F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00" y="825988"/>
            <a:ext cx="7235099" cy="56453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A2BC40B-5E51-9578-7677-28434112D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00" y="825988"/>
            <a:ext cx="7235099" cy="56453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EF45161-BCD7-BDB4-B8E5-07C29A4D7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00" y="825988"/>
            <a:ext cx="7235099" cy="56453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965D8-6D65-4BDD-0BD7-BE4DE33F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(slide 2 of 3): CIDER + ARISE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E13F9-63E9-B5CD-036C-37F2036E0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BE516E46-4469-0197-AD4D-1345E204786D}"/>
              </a:ext>
            </a:extLst>
          </p:cNvPr>
          <p:cNvSpPr/>
          <p:nvPr/>
        </p:nvSpPr>
        <p:spPr>
          <a:xfrm>
            <a:off x="8373600" y="1778400"/>
            <a:ext cx="770400" cy="1432800"/>
          </a:xfrm>
          <a:prstGeom prst="curvedLeftArrow">
            <a:avLst/>
          </a:prstGeom>
          <a:solidFill>
            <a:schemeClr val="accent3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E8CD7E-3932-B686-E718-37D2F0E5742A}"/>
              </a:ext>
            </a:extLst>
          </p:cNvPr>
          <p:cNvSpPr txBox="1"/>
          <p:nvPr/>
        </p:nvSpPr>
        <p:spPr>
          <a:xfrm>
            <a:off x="9807899" y="2304000"/>
            <a:ext cx="1136101" cy="518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DED72438-F53B-657F-DE98-D781EF3C698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342450" y="2304000"/>
            <a:ext cx="2790300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Emissions Mitigation</a:t>
            </a:r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59CD14B5-431A-A35F-C04F-B1D2EDA5787D}"/>
              </a:ext>
            </a:extLst>
          </p:cNvPr>
          <p:cNvSpPr/>
          <p:nvPr/>
        </p:nvSpPr>
        <p:spPr>
          <a:xfrm>
            <a:off x="8373600" y="3771001"/>
            <a:ext cx="770400" cy="1432800"/>
          </a:xfrm>
          <a:prstGeom prst="curved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8016949C-9816-330D-0547-FD2E44A2446A}"/>
              </a:ext>
            </a:extLst>
          </p:cNvPr>
          <p:cNvSpPr txBox="1">
            <a:spLocks/>
          </p:cNvSpPr>
          <p:nvPr/>
        </p:nvSpPr>
        <p:spPr>
          <a:xfrm>
            <a:off x="9342450" y="4296601"/>
            <a:ext cx="2790300" cy="36512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0" i="0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800" b="0" i="0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600" b="0" i="0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400" b="0" i="0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 sz="1200" b="0" i="0" kern="1200">
                <a:solidFill>
                  <a:schemeClr val="bg2">
                    <a:lumMod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ARISE-like SAI</a:t>
            </a:r>
          </a:p>
        </p:txBody>
      </p:sp>
    </p:spTree>
    <p:extLst>
      <p:ext uri="{BB962C8B-B14F-4D97-AF65-F5344CB8AC3E}">
        <p14:creationId xmlns:p14="http://schemas.microsoft.com/office/powerpoint/2010/main" val="228908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build="p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65D8-6D65-4BDD-0BD7-BE4DE33F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(slide 3 of 3): CIDER + New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BE13F9-63E9-B5CD-036C-37F2036E0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E8CD7E-3932-B686-E718-37D2F0E5742A}"/>
              </a:ext>
            </a:extLst>
          </p:cNvPr>
          <p:cNvSpPr txBox="1"/>
          <p:nvPr/>
        </p:nvSpPr>
        <p:spPr>
          <a:xfrm>
            <a:off x="9807899" y="2304000"/>
            <a:ext cx="1136101" cy="518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F7B405-42D0-22CE-3CAE-99B15DA014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700" y="1409700"/>
            <a:ext cx="5673900" cy="461010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E3SM-Trained CIDER can run different controllers than standard ARISE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ARISE calculates its SAI by finding the error between where we are and where we want to be, and multiplying by some gain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(And same for the integral – it’s a proportional-integral controller)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 How does naively increasing the gains affect controller performance?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A06E24-F8AA-E9D9-B488-134551BA7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2" y="1274400"/>
            <a:ext cx="5994758" cy="46775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CC9C38A-A05E-BB57-DFA5-DD2F8F8B1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2" y="1274400"/>
            <a:ext cx="5994758" cy="4677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1063DC9-F43D-31BF-053B-714EC0A53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2" y="1274400"/>
            <a:ext cx="5994758" cy="46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5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theme/theme1.xml><?xml version="1.0" encoding="utf-8"?>
<a:theme xmlns:a="http://schemas.openxmlformats.org/drawingml/2006/main" name="Sandia Angles">
  <a:themeElements>
    <a:clrScheme name="SandiaBrandTheme">
      <a:dk1>
        <a:srgbClr val="3C3C3C"/>
      </a:dk1>
      <a:lt1>
        <a:srgbClr val="FFFFFF"/>
      </a:lt1>
      <a:dk2>
        <a:srgbClr val="005376"/>
      </a:dk2>
      <a:lt2>
        <a:srgbClr val="FFFFFF"/>
      </a:lt2>
      <a:accent1>
        <a:srgbClr val="00ADD0"/>
      </a:accent1>
      <a:accent2>
        <a:srgbClr val="6CB312"/>
      </a:accent2>
      <a:accent3>
        <a:srgbClr val="FFA033"/>
      </a:accent3>
      <a:accent4>
        <a:srgbClr val="008E74"/>
      </a:accent4>
      <a:accent5>
        <a:srgbClr val="A92C00"/>
      </a:accent5>
      <a:accent6>
        <a:srgbClr val="7D0D7C"/>
      </a:accent6>
      <a:hlink>
        <a:srgbClr val="27ADCF"/>
      </a:hlink>
      <a:folHlink>
        <a:srgbClr val="2588BA"/>
      </a:folHlink>
    </a:clrScheme>
    <a:fontScheme name="Open Sans Bold &amp; light">
      <a:majorFont>
        <a:latin typeface="Open Sans bold"/>
        <a:ea typeface=""/>
        <a:cs typeface=""/>
      </a:majorFont>
      <a:minorFont>
        <a:latin typeface="Open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853E37C7DF0F4092C076C4367CB616" ma:contentTypeVersion="3" ma:contentTypeDescription="Create a new document." ma:contentTypeScope="" ma:versionID="6f866b6f487948c6f77ba766bdbf0ca7">
  <xsd:schema xmlns:xsd="http://www.w3.org/2001/XMLSchema" xmlns:xs="http://www.w3.org/2001/XMLSchema" xmlns:p="http://schemas.microsoft.com/office/2006/metadata/properties" xmlns:ns2="1adbe4c4-b771-4b24-a51b-c39de1429dbc" targetNamespace="http://schemas.microsoft.com/office/2006/metadata/properties" ma:root="true" ma:fieldsID="ca16d0cc9727f6241e53ab24bf6dd2b2" ns2:_="">
    <xsd:import namespace="1adbe4c4-b771-4b24-a51b-c39de1429d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dbe4c4-b771-4b24-a51b-c39de1429d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3E0B4F2-8F35-4FF9-98E6-25C4C85F3F1C}">
  <ds:schemaRefs>
    <ds:schemaRef ds:uri="1adbe4c4-b771-4b24-a51b-c39de1429d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00CE313-AD4D-4416-AD86-09A4BE0D4AA0}">
  <ds:schemaRefs>
    <ds:schemaRef ds:uri="1adbe4c4-b771-4b24-a51b-c39de1429d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EC88CD-3338-40A9-8CCA-37E1F5FCEF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2811</TotalTime>
  <Words>1274</Words>
  <Application>Microsoft Office PowerPoint</Application>
  <PresentationFormat>Widescreen</PresentationFormat>
  <Paragraphs>129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Open Sans bold</vt:lpstr>
      <vt:lpstr>Calibri</vt:lpstr>
      <vt:lpstr>Open Sans</vt:lpstr>
      <vt:lpstr>Exo 2 Semi Bold</vt:lpstr>
      <vt:lpstr>Wingdings</vt:lpstr>
      <vt:lpstr>Courier New</vt:lpstr>
      <vt:lpstr>Sandia Angles</vt:lpstr>
      <vt:lpstr>Stratospheric Aerosol Injection Emulation for Controller Design</vt:lpstr>
      <vt:lpstr>Background Information</vt:lpstr>
      <vt:lpstr>Problem Statement</vt:lpstr>
      <vt:lpstr>Prior Work</vt:lpstr>
      <vt:lpstr>Current Approach: Overview</vt:lpstr>
      <vt:lpstr>Current Approach: Step-by-step</vt:lpstr>
      <vt:lpstr>Data (slide 1 of 3): CIDER performance emulating E3SM</vt:lpstr>
      <vt:lpstr>Data (slide 2 of 3): CIDER + ARISE Example</vt:lpstr>
      <vt:lpstr>Data (slide 3 of 3): CIDER + New Controllers</vt:lpstr>
      <vt:lpstr>Impact of these data to the Problem Statement</vt:lpstr>
      <vt:lpstr>Conclusions and Potential Future Work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Rejeki Lancar</dc:creator>
  <cp:lastModifiedBy>Farley, Jared Connor</cp:lastModifiedBy>
  <cp:revision>7</cp:revision>
  <dcterms:created xsi:type="dcterms:W3CDTF">2018-07-21T13:25:45Z</dcterms:created>
  <dcterms:modified xsi:type="dcterms:W3CDTF">2025-07-31T21:35:26Z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0x010100E6853E37C7DF0F4092C076C4367CB616</vt:lpwstr>
  </property>
</Properties>
</file>