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6" r:id="rId10"/>
    <p:sldId id="263" r:id="rId11"/>
    <p:sldId id="265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1"/>
    <p:restoredTop sz="71348"/>
  </p:normalViewPr>
  <p:slideViewPr>
    <p:cSldViewPr snapToGrid="0" snapToObjects="1">
      <p:cViewPr>
        <p:scale>
          <a:sx n="74" d="100"/>
          <a:sy n="74" d="100"/>
        </p:scale>
        <p:origin x="86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927E3-0C82-124D-BD27-AF9F16B3AE53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728B-1086-254B-A2FD-7E9A5517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728B-1086-254B-A2FD-7E9A55173A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9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728B-1086-254B-A2FD-7E9A55173A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2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3728B-1086-254B-A2FD-7E9A55173A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5A7-F9C4-034D-A1F6-1BB9EB7F594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3B7-27D3-F54A-AD20-D6743988A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5A7-F9C4-034D-A1F6-1BB9EB7F594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3B7-27D3-F54A-AD20-D6743988A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7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5A7-F9C4-034D-A1F6-1BB9EB7F594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3B7-27D3-F54A-AD20-D6743988A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5A7-F9C4-034D-A1F6-1BB9EB7F594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3B7-27D3-F54A-AD20-D6743988A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5A7-F9C4-034D-A1F6-1BB9EB7F594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3B7-27D3-F54A-AD20-D6743988A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4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5A7-F9C4-034D-A1F6-1BB9EB7F594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3B7-27D3-F54A-AD20-D6743988A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5A7-F9C4-034D-A1F6-1BB9EB7F594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3B7-27D3-F54A-AD20-D6743988A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5A7-F9C4-034D-A1F6-1BB9EB7F594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3B7-27D3-F54A-AD20-D6743988A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4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5A7-F9C4-034D-A1F6-1BB9EB7F594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3B7-27D3-F54A-AD20-D6743988A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2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5A7-F9C4-034D-A1F6-1BB9EB7F594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3B7-27D3-F54A-AD20-D6743988A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5A7-F9C4-034D-A1F6-1BB9EB7F594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3B7-27D3-F54A-AD20-D6743988A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C5A7-F9C4-034D-A1F6-1BB9EB7F594F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13B7-27D3-F54A-AD20-D6743988A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12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edtools.readthedocs.io/en/latest/content/tools/inters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dtools.readthedocs.io/en/latest/" TargetMode="External"/><Relationship Id="rId2" Type="http://schemas.openxmlformats.org/officeDocument/2006/relationships/hyperlink" Target="https://en.wikipedia.org/wiki/BED_(file_format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1683-1292-B94B-93E2-3E98580E3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BED 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94A6-B712-F54A-AC99-0D2D6EF94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BA30-D3B0-AF4E-A7DA-CF7010AF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091"/>
            <a:ext cx="10515600" cy="1325563"/>
          </a:xfrm>
        </p:spPr>
        <p:txBody>
          <a:bodyPr/>
          <a:lstStyle/>
          <a:p>
            <a:r>
              <a:rPr lang="en-US" dirty="0"/>
              <a:t>Check the Docs! 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361F-55A5-214E-822B-12650075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332" y="1178314"/>
            <a:ext cx="10345468" cy="1499645"/>
          </a:xfrm>
        </p:spPr>
        <p:txBody>
          <a:bodyPr numCol="2"/>
          <a:lstStyle/>
          <a:p>
            <a:r>
              <a:rPr lang="en-US" dirty="0"/>
              <a:t>Search online ”</a:t>
            </a:r>
            <a:r>
              <a:rPr lang="en-US" dirty="0" err="1"/>
              <a:t>bedtools</a:t>
            </a:r>
            <a:r>
              <a:rPr lang="en-US" dirty="0"/>
              <a:t> &lt;subcommand&gt;” </a:t>
            </a:r>
          </a:p>
          <a:p>
            <a:pPr lvl="1"/>
            <a:r>
              <a:rPr lang="en-US" sz="1400" dirty="0">
                <a:latin typeface="Courier" pitchFamily="2" charset="0"/>
                <a:hlinkClick r:id="rId2"/>
              </a:rPr>
              <a:t>https://bedtools.readthedocs.io/en/latest/content/tools/intersect.html</a:t>
            </a:r>
            <a:endParaRPr lang="en-US" sz="1400" dirty="0">
              <a:latin typeface="Courier" pitchFamily="2" charset="0"/>
            </a:endParaRPr>
          </a:p>
          <a:p>
            <a:pPr lvl="1"/>
            <a:endParaRPr lang="en-US" sz="1800" dirty="0">
              <a:latin typeface="Courier" pitchFamily="2" charset="0"/>
            </a:endParaRPr>
          </a:p>
          <a:p>
            <a:r>
              <a:rPr lang="en-US" dirty="0"/>
              <a:t>Great visual examples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4A8F9B-B785-AE42-AB8D-3B7C8AE51B8E}"/>
              </a:ext>
            </a:extLst>
          </p:cNvPr>
          <p:cNvGrpSpPr/>
          <p:nvPr/>
        </p:nvGrpSpPr>
        <p:grpSpPr>
          <a:xfrm>
            <a:off x="2072376" y="2677959"/>
            <a:ext cx="8047247" cy="3849422"/>
            <a:chOff x="1286534" y="2991200"/>
            <a:chExt cx="7460411" cy="35361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7EC865-2577-7B47-A051-E9AF3C696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394"/>
            <a:stretch/>
          </p:blipFill>
          <p:spPr>
            <a:xfrm>
              <a:off x="1759789" y="2991200"/>
              <a:ext cx="6513902" cy="353618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473238-720D-8144-BEAC-21E909E9EB1C}"/>
                </a:ext>
              </a:extLst>
            </p:cNvPr>
            <p:cNvSpPr txBox="1"/>
            <p:nvPr/>
          </p:nvSpPr>
          <p:spPr>
            <a:xfrm>
              <a:off x="1286534" y="3059668"/>
              <a:ext cx="746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6"/>
                  </a:solidFill>
                  <a:latin typeface="Courier" pitchFamily="2" charset="0"/>
                </a:rPr>
                <a:t>bedtools</a:t>
              </a:r>
              <a:r>
                <a:rPr lang="en-US" b="1" dirty="0">
                  <a:solidFill>
                    <a:schemeClr val="accent6"/>
                  </a:solidFill>
                  <a:latin typeface="Courier" pitchFamily="2" charset="0"/>
                </a:rPr>
                <a:t> intersect</a:t>
              </a:r>
            </a:p>
          </p:txBody>
        </p:sp>
      </p:grp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D7B7C3-4D75-E146-A0B6-1D53488C8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007" y="2677959"/>
            <a:ext cx="8981984" cy="3849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150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8614-92EC-5E4A-866C-B29644C4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variants in Bad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6F1D-EC18-B446-8C4D-9C43B2E1B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9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intersectBed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–a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in.bed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   –b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mask.bed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   –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wa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–v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&gt;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in.filtered.bed</a:t>
            </a: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dirty="0"/>
              <a:t>-</a:t>
            </a:r>
            <a:r>
              <a:rPr lang="en-US" dirty="0" err="1"/>
              <a:t>wa</a:t>
            </a:r>
            <a:r>
              <a:rPr lang="en-US" dirty="0"/>
              <a:t> : write original entry in A</a:t>
            </a:r>
          </a:p>
          <a:p>
            <a:r>
              <a:rPr lang="en-US" dirty="0"/>
              <a:t>-v : report the opposite (variants that do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overlap B)</a:t>
            </a:r>
          </a:p>
        </p:txBody>
      </p:sp>
    </p:spTree>
    <p:extLst>
      <p:ext uri="{BB962C8B-B14F-4D97-AF65-F5344CB8AC3E}">
        <p14:creationId xmlns:p14="http://schemas.microsoft.com/office/powerpoint/2010/main" val="354556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93A-5D94-D54A-9466-694A80BD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GTF -&gt; BED: making a BED file of exons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6938-C33D-D243-81DE-6AB93EA5D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51" y="1825625"/>
            <a:ext cx="1157664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zcat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gencode.gtf.gz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| \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grep “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protein_coding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” | \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6"/>
                </a:solidFill>
                <a:latin typeface="Courier" pitchFamily="2" charset="0"/>
              </a:rPr>
              <a:t>awk</a:t>
            </a: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 ‘{ if($3 == “exon”) { print $1”\t”</a:t>
            </a:r>
            <a:r>
              <a:rPr lang="en-US" sz="2400" b="1" dirty="0">
                <a:solidFill>
                  <a:srgbClr val="FF0000"/>
                </a:solidFill>
                <a:latin typeface="Courier" pitchFamily="2" charset="0"/>
              </a:rPr>
              <a:t>$4-1</a:t>
            </a:r>
            <a:r>
              <a:rPr lang="en-US" sz="2400" dirty="0">
                <a:solidFill>
                  <a:schemeClr val="accent6"/>
                </a:solidFill>
                <a:latin typeface="Courier" pitchFamily="2" charset="0"/>
              </a:rPr>
              <a:t>”\t”$5”\t”$0 }’ | \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cut –f 1-3,12 &gt;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gencode_exons.bed</a:t>
            </a: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  <a:latin typeface="Courier" pitchFamily="2" charset="0"/>
              </a:rPr>
              <a:t>***** WARNING: File gencode_exons.hg19.bed has inconsistent naming convention for record:</a:t>
            </a:r>
          </a:p>
          <a:p>
            <a:endParaRPr lang="en-US" sz="2000" i="1" dirty="0">
              <a:solidFill>
                <a:srgbClr val="FF0000"/>
              </a:solidFill>
              <a:latin typeface="Courier" pitchFamily="2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If this happens likely one file has “chr1” and the other has “1”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8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0FF4-4E6D-4243-99FD-27E69972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one-liners to fix “</a:t>
            </a:r>
            <a:r>
              <a:rPr lang="en-US" dirty="0" err="1"/>
              <a:t>chr</a:t>
            </a:r>
            <a:r>
              <a:rPr lang="en-US" dirty="0"/>
              <a:t>”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5F7B-E617-1141-AE8D-4D4FFEB8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perl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–pi –e ‘s/^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chr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//g’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in.bed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</a:t>
            </a:r>
            <a:br>
              <a:rPr lang="en-US" dirty="0">
                <a:solidFill>
                  <a:schemeClr val="accent6"/>
                </a:solidFill>
                <a:latin typeface="Courier" pitchFamily="2" charset="0"/>
              </a:rPr>
            </a:b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“</a:t>
            </a:r>
            <a:r>
              <a:rPr lang="en-US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from the beginning of each line</a:t>
            </a:r>
          </a:p>
          <a:p>
            <a:pPr marL="0" indent="0">
              <a:buNone/>
            </a:pPr>
            <a:endParaRPr lang="en-US" i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perl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–pi –e ‘s/^/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chr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/g’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in.bed</a:t>
            </a: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“</a:t>
            </a:r>
            <a:r>
              <a:rPr lang="en-US" i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to the beginning of each line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2C9E-C0F4-CA4E-A39C-81A945FB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overlap to unique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E3BF-98C2-B140-96BB-7934CD50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9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accent6"/>
                </a:solidFill>
                <a:latin typeface="Courier" pitchFamily="2" charset="0"/>
              </a:rPr>
              <a:t>intersectBed</a:t>
            </a:r>
            <a:r>
              <a:rPr lang="en-US" sz="2000" b="1" dirty="0">
                <a:solidFill>
                  <a:schemeClr val="accent6"/>
                </a:solidFill>
                <a:latin typeface="Courier" pitchFamily="2" charset="0"/>
              </a:rPr>
              <a:t> –a </a:t>
            </a:r>
            <a:r>
              <a:rPr lang="en-US" sz="2000" b="1" dirty="0" err="1">
                <a:solidFill>
                  <a:schemeClr val="accent6"/>
                </a:solidFill>
                <a:latin typeface="Courier" pitchFamily="2" charset="0"/>
              </a:rPr>
              <a:t>in.bed</a:t>
            </a:r>
            <a:r>
              <a:rPr lang="en-US" sz="2000" b="1" dirty="0">
                <a:solidFill>
                  <a:schemeClr val="accent6"/>
                </a:solidFill>
                <a:latin typeface="Courier" pitchFamily="2" charset="0"/>
              </a:rPr>
              <a:t> –b </a:t>
            </a:r>
            <a:r>
              <a:rPr lang="en-US" sz="2000" b="1" dirty="0" err="1">
                <a:solidFill>
                  <a:schemeClr val="accent6"/>
                </a:solidFill>
                <a:latin typeface="Courier" pitchFamily="2" charset="0"/>
              </a:rPr>
              <a:t>exons.bed</a:t>
            </a:r>
            <a:r>
              <a:rPr lang="en-US" sz="2000" b="1" dirty="0">
                <a:solidFill>
                  <a:schemeClr val="accent6"/>
                </a:solidFill>
                <a:latin typeface="Courier" pitchFamily="2" charset="0"/>
              </a:rPr>
              <a:t> –</a:t>
            </a:r>
            <a:r>
              <a:rPr lang="en-US" sz="2000" b="1" dirty="0" err="1">
                <a:solidFill>
                  <a:schemeClr val="accent6"/>
                </a:solidFill>
                <a:latin typeface="Courier" pitchFamily="2" charset="0"/>
              </a:rPr>
              <a:t>wa</a:t>
            </a:r>
            <a:r>
              <a:rPr lang="en-US" sz="2000" b="1" dirty="0">
                <a:solidFill>
                  <a:schemeClr val="accent6"/>
                </a:solidFill>
                <a:latin typeface="Courier" pitchFamily="2" charset="0"/>
              </a:rPr>
              <a:t> –</a:t>
            </a:r>
            <a:r>
              <a:rPr lang="en-US" sz="2000" b="1" dirty="0" err="1">
                <a:solidFill>
                  <a:schemeClr val="accent6"/>
                </a:solidFill>
                <a:latin typeface="Courier" pitchFamily="2" charset="0"/>
              </a:rPr>
              <a:t>wb</a:t>
            </a:r>
            <a:r>
              <a:rPr lang="en-US" sz="2000" b="1" dirty="0">
                <a:solidFill>
                  <a:schemeClr val="accent6"/>
                </a:solidFill>
                <a:latin typeface="Courier" pitchFamily="2" charset="0"/>
              </a:rPr>
              <a:t> &gt;</a:t>
            </a:r>
            <a:r>
              <a:rPr lang="en-US" sz="2000" b="1" dirty="0" err="1">
                <a:solidFill>
                  <a:schemeClr val="accent6"/>
                </a:solidFill>
                <a:latin typeface="Courier" pitchFamily="2" charset="0"/>
              </a:rPr>
              <a:t>in.exons.bed</a:t>
            </a:r>
            <a:endParaRPr lang="en-US" sz="2000" b="1" dirty="0">
              <a:solidFill>
                <a:schemeClr val="accent6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both the A and B entry if they overlap</a:t>
            </a:r>
          </a:p>
          <a:p>
            <a:endParaRPr lang="en-US" dirty="0"/>
          </a:p>
          <a:p>
            <a:r>
              <a:rPr lang="en-US" dirty="0"/>
              <a:t>Then write a script to parse out the gene name (if needed) </a:t>
            </a:r>
          </a:p>
          <a:p>
            <a:pPr lvl="1"/>
            <a:r>
              <a:rPr lang="en-US" dirty="0"/>
              <a:t>Dictionary of dictionaries example </a:t>
            </a:r>
          </a:p>
        </p:txBody>
      </p:sp>
    </p:spTree>
    <p:extLst>
      <p:ext uri="{BB962C8B-B14F-4D97-AF65-F5344CB8AC3E}">
        <p14:creationId xmlns:p14="http://schemas.microsoft.com/office/powerpoint/2010/main" val="22803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50BE-45C4-BA47-91EC-27624786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062"/>
            <a:ext cx="10515600" cy="1325563"/>
          </a:xfrm>
        </p:spPr>
        <p:txBody>
          <a:bodyPr/>
          <a:lstStyle/>
          <a:p>
            <a:r>
              <a:rPr lang="en-US" b="1" dirty="0"/>
              <a:t>Browser Extensible Data </a:t>
            </a:r>
            <a:r>
              <a:rPr lang="en-US" b="1" i="1" dirty="0">
                <a:latin typeface="Courier" pitchFamily="2" charset="0"/>
              </a:rPr>
              <a:t>.bed</a:t>
            </a:r>
            <a:endParaRPr lang="en-US" i="1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28F8-B87E-B444-9D88-CD109FDD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3072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latin typeface="Courier" pitchFamily="2" charset="0"/>
                <a:hlinkClick r:id="rId2"/>
              </a:rPr>
              <a:t>https://en.wikipedia.org/wiki/BED_(file_format)</a:t>
            </a:r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3300" dirty="0"/>
              <a:t>File containing Genomic Regions </a:t>
            </a:r>
          </a:p>
          <a:p>
            <a:pPr lvl="1"/>
            <a:r>
              <a:rPr lang="en-US" sz="2800" dirty="0"/>
              <a:t>0-base coordinates (more on this later!)</a:t>
            </a:r>
          </a:p>
          <a:p>
            <a:pPr marL="457200" lvl="1" indent="0">
              <a:buNone/>
            </a:pPr>
            <a:br>
              <a:rPr lang="en-US" sz="2800" dirty="0"/>
            </a:br>
            <a:endParaRPr lang="en-US" sz="2800" dirty="0"/>
          </a:p>
          <a:p>
            <a:r>
              <a:rPr lang="en-US" sz="3300" dirty="0"/>
              <a:t>Tab </a:t>
            </a:r>
            <a:r>
              <a:rPr lang="en-US" sz="3300" i="1" dirty="0">
                <a:latin typeface="Courier" pitchFamily="2" charset="0"/>
              </a:rPr>
              <a:t>\t</a:t>
            </a:r>
            <a:r>
              <a:rPr lang="en-US" sz="3300" dirty="0"/>
              <a:t> delimited</a:t>
            </a:r>
          </a:p>
          <a:p>
            <a:endParaRPr lang="en-US" sz="3300" dirty="0"/>
          </a:p>
          <a:p>
            <a:r>
              <a:rPr lang="en-US" sz="3300" dirty="0" err="1"/>
              <a:t>BEDtools</a:t>
            </a:r>
            <a:r>
              <a:rPr lang="en-US" sz="3300" dirty="0"/>
              <a:t> command line tool</a:t>
            </a:r>
          </a:p>
          <a:p>
            <a:pPr lvl="1"/>
            <a:r>
              <a:rPr lang="en-US" sz="1900" i="1" dirty="0">
                <a:latin typeface="Courier" pitchFamily="2" charset="0"/>
                <a:hlinkClick r:id="rId3"/>
              </a:rPr>
              <a:t>https://bedtools.readthedocs.io/en/latest/</a:t>
            </a:r>
            <a:endParaRPr lang="en-US" sz="1900" i="1" dirty="0">
              <a:latin typeface="Courier" pitchFamily="2" charset="0"/>
            </a:endParaRPr>
          </a:p>
          <a:p>
            <a:pPr lvl="1"/>
            <a:r>
              <a:rPr lang="en-US" sz="1900" i="1" dirty="0">
                <a:latin typeface="Courier" pitchFamily="2" charset="0"/>
              </a:rPr>
              <a:t>Fast AF</a:t>
            </a:r>
          </a:p>
          <a:p>
            <a:pPr marL="457200" lvl="1" indent="0">
              <a:buNone/>
            </a:pPr>
            <a:br>
              <a:rPr lang="en-US" sz="2000" i="1" dirty="0">
                <a:latin typeface="Courier" pitchFamily="2" charset="0"/>
              </a:rPr>
            </a:br>
            <a:endParaRPr lang="en-US" sz="2000" i="1" dirty="0">
              <a:latin typeface="Courier" pitchFamily="2" charset="0"/>
            </a:endParaRPr>
          </a:p>
        </p:txBody>
      </p:sp>
      <p:pic>
        <p:nvPicPr>
          <p:cNvPr id="5" name="Picture 4" descr="A picture containing clock, green, sitting, table&#10;&#10;Description automatically generated">
            <a:extLst>
              <a:ext uri="{FF2B5EF4-FFF2-40B4-BE49-F238E27FC236}">
                <a16:creationId xmlns:a16="http://schemas.microsoft.com/office/drawing/2014/main" id="{BD5A2E5B-8312-E24A-A447-79DAD0DAA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954" y="2294030"/>
            <a:ext cx="3447845" cy="28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8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A285-C7F0-7848-85F0-BCCCC817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206148"/>
            <a:ext cx="10515600" cy="1325563"/>
          </a:xfrm>
        </p:spPr>
        <p:txBody>
          <a:bodyPr/>
          <a:lstStyle/>
          <a:p>
            <a:r>
              <a:rPr lang="en-US" dirty="0"/>
              <a:t>BED requires  </a:t>
            </a:r>
            <a:r>
              <a:rPr lang="en-US" i="1" dirty="0" err="1">
                <a:latin typeface="Courier" pitchFamily="2" charset="0"/>
              </a:rPr>
              <a:t>chrom</a:t>
            </a:r>
            <a:r>
              <a:rPr lang="en-US" i="1" dirty="0">
                <a:latin typeface="Courier" pitchFamily="2" charset="0"/>
              </a:rPr>
              <a:t> start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2DCD-B363-844B-87BA-30354D1C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5" y="1531711"/>
            <a:ext cx="11059885" cy="1603375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2 flavors of BED file</a:t>
            </a:r>
          </a:p>
          <a:p>
            <a:pPr lvl="1"/>
            <a:r>
              <a:rPr lang="en-US" dirty="0"/>
              <a:t>UCSC BED for Genome Browser</a:t>
            </a:r>
          </a:p>
          <a:p>
            <a:pPr lvl="1"/>
            <a:r>
              <a:rPr lang="en-US" dirty="0"/>
              <a:t>Everything else</a:t>
            </a:r>
          </a:p>
          <a:p>
            <a:pPr lvl="1"/>
            <a:endParaRPr lang="en-US" dirty="0"/>
          </a:p>
          <a:p>
            <a:r>
              <a:rPr lang="en-US" i="1" dirty="0"/>
              <a:t>Append information to a genomic position!</a:t>
            </a:r>
          </a:p>
          <a:p>
            <a:pPr lvl="1"/>
            <a:r>
              <a:rPr lang="en-US" i="1" dirty="0">
                <a:latin typeface="Courier" pitchFamily="2" charset="0"/>
              </a:rPr>
              <a:t>chr1 0 100 </a:t>
            </a:r>
            <a:r>
              <a:rPr lang="en-US" i="1" dirty="0" err="1">
                <a:latin typeface="Courier" pitchFamily="2" charset="0"/>
              </a:rPr>
              <a:t>GeneX</a:t>
            </a:r>
            <a:r>
              <a:rPr lang="en-US" i="1" dirty="0">
                <a:latin typeface="Courier" pitchFamily="2" charset="0"/>
              </a:rPr>
              <a:t> </a:t>
            </a:r>
            <a:r>
              <a:rPr lang="en-US" i="1" dirty="0" err="1">
                <a:latin typeface="Courier" pitchFamily="2" charset="0"/>
              </a:rPr>
              <a:t>ScoreY</a:t>
            </a:r>
            <a:r>
              <a:rPr lang="en-US" i="1" dirty="0">
                <a:latin typeface="Courier" pitchFamily="2" charset="0"/>
              </a:rPr>
              <a:t> …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EDD992-2879-F44E-AB12-87F90477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66" y="2940997"/>
            <a:ext cx="9625781" cy="37108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20ECF5-D369-8E4C-BB0C-D00A428C5390}"/>
              </a:ext>
            </a:extLst>
          </p:cNvPr>
          <p:cNvSpPr/>
          <p:nvPr/>
        </p:nvSpPr>
        <p:spPr>
          <a:xfrm>
            <a:off x="6096000" y="3244645"/>
            <a:ext cx="993058" cy="285136"/>
          </a:xfrm>
          <a:prstGeom prst="rect">
            <a:avLst/>
          </a:prstGeom>
          <a:solidFill>
            <a:srgbClr val="EB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2748E-6AAB-4647-93C9-7C888C124648}"/>
              </a:ext>
            </a:extLst>
          </p:cNvPr>
          <p:cNvSpPr txBox="1"/>
          <p:nvPr/>
        </p:nvSpPr>
        <p:spPr>
          <a:xfrm>
            <a:off x="2762864" y="3202547"/>
            <a:ext cx="778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UCSC BED assumes col4 will always contain a name entry</a:t>
            </a:r>
          </a:p>
        </p:txBody>
      </p:sp>
    </p:spTree>
    <p:extLst>
      <p:ext uri="{BB962C8B-B14F-4D97-AF65-F5344CB8AC3E}">
        <p14:creationId xmlns:p14="http://schemas.microsoft.com/office/powerpoint/2010/main" val="23645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70E9-E082-304B-BA4B-1C33BAF8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0-base: </a:t>
            </a:r>
            <a:r>
              <a:rPr lang="en-US" dirty="0" err="1"/>
              <a:t>chrom</a:t>
            </a:r>
            <a:r>
              <a:rPr lang="en-US" dirty="0"/>
              <a:t>. begins with 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0</a:t>
            </a:r>
            <a:r>
              <a:rPr lang="en-US" dirty="0"/>
              <a:t> not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E8E35-AC5D-C741-A982-68AD91D1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Convert 0-base to 1-base</a:t>
            </a:r>
          </a:p>
          <a:p>
            <a:pPr lvl="1"/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start1 = start0+1;</a:t>
            </a:r>
          </a:p>
          <a:p>
            <a:pPr lvl="1"/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end1 = end0;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pPr lvl="1"/>
            <a:endParaRPr lang="en-US" dirty="0">
              <a:latin typeface="Courier" pitchFamily="2" charset="0"/>
            </a:endParaRPr>
          </a:p>
        </p:txBody>
      </p:sp>
      <p:pic>
        <p:nvPicPr>
          <p:cNvPr id="7" name="Picture 6" descr="A clock in the middle of a watch&#10;&#10;Description automatically generated">
            <a:extLst>
              <a:ext uri="{FF2B5EF4-FFF2-40B4-BE49-F238E27FC236}">
                <a16:creationId xmlns:a16="http://schemas.microsoft.com/office/drawing/2014/main" id="{7F8372A9-EAEA-5543-80D3-1A5E8136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7792"/>
            <a:ext cx="100838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0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ck in the middle of a watch&#10;&#10;Description automatically generated">
            <a:extLst>
              <a:ext uri="{FF2B5EF4-FFF2-40B4-BE49-F238E27FC236}">
                <a16:creationId xmlns:a16="http://schemas.microsoft.com/office/drawing/2014/main" id="{4F07390F-C4DF-8E42-A68F-E9A7C2C8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6" y="1226867"/>
            <a:ext cx="10083800" cy="18415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286845-A993-2742-8862-A41D076F7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66" y="3848103"/>
            <a:ext cx="10172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5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0555-B924-7043-ACA5-CBD86B28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90" y="226961"/>
            <a:ext cx="5161605" cy="5156095"/>
          </a:xfrm>
        </p:spPr>
        <p:txBody>
          <a:bodyPr>
            <a:noAutofit/>
          </a:bodyPr>
          <a:lstStyle/>
          <a:p>
            <a:r>
              <a:rPr lang="en-US" sz="6600" dirty="0"/>
              <a:t>BED </a:t>
            </a:r>
            <a:r>
              <a:rPr lang="en-US" sz="6600" dirty="0">
                <a:solidFill>
                  <a:schemeClr val="accent6"/>
                </a:solidFill>
                <a:latin typeface="Courier" pitchFamily="2" charset="0"/>
              </a:rPr>
              <a:t>0-Base</a:t>
            </a:r>
            <a:r>
              <a:rPr lang="en-US" sz="6600" dirty="0"/>
              <a:t>. </a:t>
            </a:r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VCF </a:t>
            </a:r>
            <a:r>
              <a:rPr lang="en-US" sz="6600" dirty="0">
                <a:solidFill>
                  <a:srgbClr val="FF0000"/>
                </a:solidFill>
                <a:latin typeface="Courier" pitchFamily="2" charset="0"/>
              </a:rPr>
              <a:t>1-Base</a:t>
            </a:r>
            <a:r>
              <a:rPr lang="en-US" sz="6600" dirty="0"/>
              <a:t>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A8FD04-6BC8-7D46-B43C-74868E98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06" y="537339"/>
            <a:ext cx="5548356" cy="5927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9863BB-B57A-6D4A-83F1-A92F6EAFD2B1}"/>
              </a:ext>
            </a:extLst>
          </p:cNvPr>
          <p:cNvSpPr txBox="1"/>
          <p:nvPr/>
        </p:nvSpPr>
        <p:spPr>
          <a:xfrm>
            <a:off x="667379" y="5063880"/>
            <a:ext cx="4761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Bad rule of thumb: </a:t>
            </a:r>
            <a:br>
              <a:rPr lang="en-US" sz="3200" dirty="0"/>
            </a:br>
            <a:r>
              <a:rPr lang="en-US" sz="3200" i="1" dirty="0">
                <a:latin typeface="Courier" pitchFamily="2" charset="0"/>
              </a:rPr>
              <a:t>if you can read it, it’s 1-base</a:t>
            </a:r>
          </a:p>
        </p:txBody>
      </p:sp>
    </p:spTree>
    <p:extLst>
      <p:ext uri="{BB962C8B-B14F-4D97-AF65-F5344CB8AC3E}">
        <p14:creationId xmlns:p14="http://schemas.microsoft.com/office/powerpoint/2010/main" val="6621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362E-AA3F-6542-976D-AEBE8A9E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VCF -&gt; BED with AWK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044C-DF45-E845-BA8C-ACFE1CD1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Print SNPs into a BED file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grep -v "#" 1000G_omni2.5.b37.sites.vcf | \</a:t>
            </a:r>
            <a:br>
              <a:rPr lang="en-US" dirty="0">
                <a:solidFill>
                  <a:schemeClr val="accent6"/>
                </a:solidFill>
                <a:latin typeface="Courier" pitchFamily="2" charset="0"/>
              </a:rPr>
            </a:br>
            <a:br>
              <a:rPr lang="en-US" dirty="0">
                <a:solidFill>
                  <a:schemeClr val="accent6"/>
                </a:solidFill>
                <a:latin typeface="Courier" pitchFamily="2" charset="0"/>
              </a:rPr>
            </a:b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awk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'{ print $1"\t"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$2-1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"\t"$2"\t"$3 }’</a:t>
            </a:r>
            <a:br>
              <a:rPr lang="en-US" dirty="0">
                <a:solidFill>
                  <a:schemeClr val="accent6"/>
                </a:solidFill>
                <a:latin typeface="Courier" pitchFamily="2" charset="0"/>
              </a:rPr>
            </a:br>
            <a:br>
              <a:rPr lang="en-US" dirty="0">
                <a:solidFill>
                  <a:schemeClr val="accent6"/>
                </a:solidFill>
                <a:latin typeface="Courier" pitchFamily="2" charset="0"/>
              </a:rPr>
            </a:br>
            <a:br>
              <a:rPr lang="en-US" dirty="0">
                <a:solidFill>
                  <a:schemeClr val="accent6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&gt;1kgp_omni2.5.hg19.bed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Intersect to regions of interest (blacklisted regions, genes, etc.)</a:t>
            </a:r>
          </a:p>
          <a:p>
            <a:pPr lvl="1"/>
            <a:r>
              <a:rPr lang="en-US" dirty="0" err="1"/>
              <a:t>BEDtools</a:t>
            </a:r>
            <a:r>
              <a:rPr lang="en-US" dirty="0"/>
              <a:t> can take VCF as input  </a:t>
            </a:r>
            <a:r>
              <a:rPr lang="en-US" dirty="0">
                <a:solidFill>
                  <a:srgbClr val="FF0000"/>
                </a:solidFill>
              </a:rPr>
              <a:t>BUT</a:t>
            </a:r>
          </a:p>
          <a:p>
            <a:pPr lvl="2"/>
            <a:r>
              <a:rPr lang="en-US" dirty="0"/>
              <a:t>Only considers the POS not the END if SV</a:t>
            </a:r>
          </a:p>
        </p:txBody>
      </p:sp>
    </p:spTree>
    <p:extLst>
      <p:ext uri="{BB962C8B-B14F-4D97-AF65-F5344CB8AC3E}">
        <p14:creationId xmlns:p14="http://schemas.microsoft.com/office/powerpoint/2010/main" val="242808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56D5-4A24-794A-B534-059CE87F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BEDtools</a:t>
            </a:r>
            <a:r>
              <a:rPr lang="en-US" dirty="0"/>
              <a:t> 💚 sorted BED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9C36-9A87-E346-AC58-3196DE5B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sort –k1,1 –k2,2n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in.bed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&gt;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in.sorted.bed</a:t>
            </a: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  <a:p>
            <a:endParaRPr lang="en-US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US" dirty="0"/>
              <a:t>Many commands require sorted files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intersectBed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–sorted … </a:t>
            </a:r>
            <a:r>
              <a:rPr lang="en-US" dirty="0"/>
              <a:t>much faster 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bgzip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in.bed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;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tabix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 –p bed </a:t>
            </a:r>
            <a:r>
              <a:rPr lang="en-US" dirty="0" err="1">
                <a:solidFill>
                  <a:schemeClr val="accent6"/>
                </a:solidFill>
                <a:latin typeface="Courier" pitchFamily="2" charset="0"/>
              </a:rPr>
              <a:t>in.bed.gz</a:t>
            </a:r>
            <a:endParaRPr lang="en-US" dirty="0">
              <a:solidFill>
                <a:schemeClr val="accent6"/>
              </a:solidFill>
              <a:latin typeface="Courier" pitchFamily="2" charset="0"/>
            </a:endParaRPr>
          </a:p>
          <a:p>
            <a:pPr lvl="1"/>
            <a:r>
              <a:rPr lang="en-US" dirty="0"/>
              <a:t>Compress and index a BED file </a:t>
            </a:r>
          </a:p>
          <a:p>
            <a:endParaRPr lang="en-US" dirty="0"/>
          </a:p>
          <a:p>
            <a:r>
              <a:rPr lang="en-US" dirty="0"/>
              <a:t>Naming convention</a:t>
            </a:r>
          </a:p>
          <a:p>
            <a:pPr lvl="1"/>
            <a:r>
              <a:rPr lang="en-US" dirty="0" err="1"/>
              <a:t>dataset.reference.bed</a:t>
            </a:r>
            <a:endParaRPr lang="en-US" dirty="0"/>
          </a:p>
          <a:p>
            <a:pPr lvl="1"/>
            <a:r>
              <a:rPr lang="en-US" i="1" dirty="0">
                <a:solidFill>
                  <a:schemeClr val="accent6"/>
                </a:solidFill>
                <a:latin typeface="Courier" pitchFamily="2" charset="0"/>
              </a:rPr>
              <a:t>gnomad_sv.hg38.bed</a:t>
            </a:r>
          </a:p>
        </p:txBody>
      </p:sp>
    </p:spTree>
    <p:extLst>
      <p:ext uri="{BB962C8B-B14F-4D97-AF65-F5344CB8AC3E}">
        <p14:creationId xmlns:p14="http://schemas.microsoft.com/office/powerpoint/2010/main" val="397328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283F-A3D4-A74B-A4E5-2DB7ED8F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BED by chromosome with </a:t>
            </a:r>
            <a:r>
              <a:rPr lang="en-US" dirty="0" err="1"/>
              <a:t>awk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69B8-BCAA-3844-8B8D-C78052DC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73" y="1842878"/>
            <a:ext cx="1106625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accent6"/>
                </a:solidFill>
                <a:latin typeface="Courier" pitchFamily="2" charset="0"/>
              </a:rPr>
              <a:t>zcat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Courier" pitchFamily="2" charset="0"/>
              </a:rPr>
              <a:t>in.bed.gz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| </a:t>
            </a:r>
            <a:r>
              <a:rPr lang="en-US" b="1" dirty="0" err="1">
                <a:solidFill>
                  <a:schemeClr val="accent6"/>
                </a:solidFill>
                <a:latin typeface="Courier" pitchFamily="2" charset="0"/>
              </a:rPr>
              <a:t>awk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 ‘{ print $0 &gt;&gt;”in.”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$1</a:t>
            </a:r>
            <a:r>
              <a:rPr lang="en-US" b="1" dirty="0">
                <a:solidFill>
                  <a:schemeClr val="accent6"/>
                </a:solidFill>
                <a:latin typeface="Courier" pitchFamily="2" charset="0"/>
              </a:rPr>
              <a:t>”.bed” }’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</a:t>
            </a:r>
            <a:r>
              <a:rPr lang="en-US" i="1" dirty="0">
                <a:solidFill>
                  <a:srgbClr val="FF0000"/>
                </a:solidFill>
                <a:latin typeface="Courier" pitchFamily="2" charset="0"/>
              </a:rPr>
              <a:t>&gt;&gt;</a:t>
            </a:r>
            <a:r>
              <a:rPr lang="en-US" dirty="0"/>
              <a:t> is the append operator</a:t>
            </a:r>
          </a:p>
          <a:p>
            <a:pPr lvl="1"/>
            <a:r>
              <a:rPr lang="en-US" dirty="0"/>
              <a:t>Delete files if you need to run again!</a:t>
            </a:r>
          </a:p>
        </p:txBody>
      </p:sp>
    </p:spTree>
    <p:extLst>
      <p:ext uri="{BB962C8B-B14F-4D97-AF65-F5344CB8AC3E}">
        <p14:creationId xmlns:p14="http://schemas.microsoft.com/office/powerpoint/2010/main" val="23728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643</Words>
  <Application>Microsoft Macintosh PowerPoint</Application>
  <PresentationFormat>Widescreen</PresentationFormat>
  <Paragraphs>95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Office Theme</vt:lpstr>
      <vt:lpstr>BED Format</vt:lpstr>
      <vt:lpstr>Browser Extensible Data .bed</vt:lpstr>
      <vt:lpstr>BED requires  chrom start end</vt:lpstr>
      <vt:lpstr>0-base: chrom. begins with 0 not 1</vt:lpstr>
      <vt:lpstr>PowerPoint Presentation</vt:lpstr>
      <vt:lpstr>BED 0-Base.    VCF 1-Base. </vt:lpstr>
      <vt:lpstr>Convert VCF -&gt; BED with AWK</vt:lpstr>
      <vt:lpstr>BEDtools 💚 sorted BED files </vt:lpstr>
      <vt:lpstr>Split BED by chromosome with awk</vt:lpstr>
      <vt:lpstr>Check the Docs! 📗</vt:lpstr>
      <vt:lpstr>Filter variants in Bad regions</vt:lpstr>
      <vt:lpstr>GTF -&gt; BED: making a BED file of exons</vt:lpstr>
      <vt:lpstr>Perl one-liners to fix “chr” problems</vt:lpstr>
      <vt:lpstr>Report overlap to unique genes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 Format</dc:title>
  <dc:creator>Danny  Antaki</dc:creator>
  <cp:lastModifiedBy>Danny  Antaki</cp:lastModifiedBy>
  <cp:revision>11</cp:revision>
  <dcterms:created xsi:type="dcterms:W3CDTF">2020-07-30T15:23:32Z</dcterms:created>
  <dcterms:modified xsi:type="dcterms:W3CDTF">2020-07-30T21:10:52Z</dcterms:modified>
</cp:coreProperties>
</file>