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Lst>
  <p:sldSz cy="5143500" cx="9144000"/>
  <p:notesSz cx="6858000" cy="9144000"/>
  <p:embeddedFontLst>
    <p:embeddedFont>
      <p:font typeface="Nunito"/>
      <p:regular r:id="rId94"/>
      <p:bold r:id="rId95"/>
      <p:italic r:id="rId96"/>
      <p:boldItalic r:id="rId9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98" roundtripDataSignature="AMtx7mgMuJWEktzsX3Xk39o2N0vEQnXw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7BBA4C-025A-4DA9-92AF-2319B51F8B9E}">
  <a:tblStyle styleId="{7B7BBA4C-025A-4DA9-92AF-2319B51F8B9E}"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38CF7B2-28F0-4B9D-A824-51FA7168B6FB}"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Nunito-bold.fntdata"/><Relationship Id="rId94" Type="http://schemas.openxmlformats.org/officeDocument/2006/relationships/font" Target="fonts/Nunito-regular.fntdata"/><Relationship Id="rId97" Type="http://schemas.openxmlformats.org/officeDocument/2006/relationships/font" Target="fonts/Nunito-boldItalic.fntdata"/><Relationship Id="rId96" Type="http://schemas.openxmlformats.org/officeDocument/2006/relationships/font" Target="fonts/Nunito-italic.fntdata"/><Relationship Id="rId11" Type="http://schemas.openxmlformats.org/officeDocument/2006/relationships/slide" Target="slides/slide5.xml"/><Relationship Id="rId10" Type="http://schemas.openxmlformats.org/officeDocument/2006/relationships/slide" Target="slides/slide4.xml"/><Relationship Id="rId98"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60e4290a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060e4290a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60e4290a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060e4290a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60e4290a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60e4290a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86"/>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6"/>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6"/>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6"/>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86"/>
          <p:cNvGrpSpPr/>
          <p:nvPr/>
        </p:nvGrpSpPr>
        <p:grpSpPr>
          <a:xfrm>
            <a:off x="255200" y="592"/>
            <a:ext cx="2250363" cy="1044300"/>
            <a:chOff x="255200" y="592"/>
            <a:chExt cx="2250363" cy="1044300"/>
          </a:xfrm>
        </p:grpSpPr>
        <p:sp>
          <p:nvSpPr>
            <p:cNvPr id="15" name="Google Shape;15;p86"/>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8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6"/>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86"/>
          <p:cNvGrpSpPr/>
          <p:nvPr/>
        </p:nvGrpSpPr>
        <p:grpSpPr>
          <a:xfrm>
            <a:off x="905395" y="592"/>
            <a:ext cx="2250363" cy="1044300"/>
            <a:chOff x="905395" y="592"/>
            <a:chExt cx="2250363" cy="1044300"/>
          </a:xfrm>
        </p:grpSpPr>
        <p:sp>
          <p:nvSpPr>
            <p:cNvPr id="19" name="Google Shape;19;p86"/>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86"/>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86"/>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86"/>
          <p:cNvGrpSpPr/>
          <p:nvPr/>
        </p:nvGrpSpPr>
        <p:grpSpPr>
          <a:xfrm>
            <a:off x="7057468" y="5088"/>
            <a:ext cx="1851282" cy="752108"/>
            <a:chOff x="6917201" y="0"/>
            <a:chExt cx="2227777" cy="863400"/>
          </a:xfrm>
        </p:grpSpPr>
        <p:sp>
          <p:nvSpPr>
            <p:cNvPr id="23" name="Google Shape;23;p8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8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8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86"/>
          <p:cNvGrpSpPr/>
          <p:nvPr/>
        </p:nvGrpSpPr>
        <p:grpSpPr>
          <a:xfrm>
            <a:off x="6553032" y="4217852"/>
            <a:ext cx="2389068" cy="925737"/>
            <a:chOff x="6917201" y="0"/>
            <a:chExt cx="2227777" cy="863400"/>
          </a:xfrm>
        </p:grpSpPr>
        <p:sp>
          <p:nvSpPr>
            <p:cNvPr id="27" name="Google Shape;27;p86"/>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6"/>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86"/>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86"/>
          <p:cNvGrpSpPr/>
          <p:nvPr/>
        </p:nvGrpSpPr>
        <p:grpSpPr>
          <a:xfrm>
            <a:off x="199149" y="4055652"/>
            <a:ext cx="2795413" cy="1083308"/>
            <a:chOff x="6917201" y="0"/>
            <a:chExt cx="2227777" cy="863400"/>
          </a:xfrm>
        </p:grpSpPr>
        <p:sp>
          <p:nvSpPr>
            <p:cNvPr id="31" name="Google Shape;31;p8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8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86"/>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86"/>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8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16" name="Shape 116"/>
        <p:cNvGrpSpPr/>
        <p:nvPr/>
      </p:nvGrpSpPr>
      <p:grpSpPr>
        <a:xfrm>
          <a:off x="0" y="0"/>
          <a:ext cx="0" cy="0"/>
          <a:chOff x="0" y="0"/>
          <a:chExt cx="0" cy="0"/>
        </a:xfrm>
      </p:grpSpPr>
      <p:sp>
        <p:nvSpPr>
          <p:cNvPr id="117" name="Google Shape;117;p95"/>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5"/>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21" name="Google Shape;121;p9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9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37" name="Shape 37"/>
        <p:cNvGrpSpPr/>
        <p:nvPr/>
      </p:nvGrpSpPr>
      <p:grpSpPr>
        <a:xfrm>
          <a:off x="0" y="0"/>
          <a:ext cx="0" cy="0"/>
          <a:chOff x="0" y="0"/>
          <a:chExt cx="0" cy="0"/>
        </a:xfrm>
      </p:grpSpPr>
      <p:sp>
        <p:nvSpPr>
          <p:cNvPr id="38" name="Google Shape;38;p87"/>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87"/>
          <p:cNvGrpSpPr/>
          <p:nvPr/>
        </p:nvGrpSpPr>
        <p:grpSpPr>
          <a:xfrm>
            <a:off x="5959222" y="4119576"/>
            <a:ext cx="2520951" cy="1024165"/>
            <a:chOff x="6917201" y="0"/>
            <a:chExt cx="2227777" cy="863400"/>
          </a:xfrm>
        </p:grpSpPr>
        <p:sp>
          <p:nvSpPr>
            <p:cNvPr id="40" name="Google Shape;40;p8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8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8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87"/>
          <p:cNvGrpSpPr/>
          <p:nvPr/>
        </p:nvGrpSpPr>
        <p:grpSpPr>
          <a:xfrm>
            <a:off x="199149" y="2"/>
            <a:ext cx="2795413" cy="1083308"/>
            <a:chOff x="6917201" y="0"/>
            <a:chExt cx="2227777" cy="863400"/>
          </a:xfrm>
        </p:grpSpPr>
        <p:sp>
          <p:nvSpPr>
            <p:cNvPr id="44" name="Google Shape;44;p8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8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87"/>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48" name="Google Shape;48;p87"/>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49" name="Google Shape;49;p8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0" name="Shape 50"/>
        <p:cNvGrpSpPr/>
        <p:nvPr/>
      </p:nvGrpSpPr>
      <p:grpSpPr>
        <a:xfrm>
          <a:off x="0" y="0"/>
          <a:ext cx="0" cy="0"/>
          <a:chOff x="0" y="0"/>
          <a:chExt cx="0" cy="0"/>
        </a:xfrm>
      </p:grpSpPr>
      <p:sp>
        <p:nvSpPr>
          <p:cNvPr id="51" name="Google Shape;51;p8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8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5" name="Google Shape;55;p8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8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7" name="Shape 57"/>
        <p:cNvGrpSpPr/>
        <p:nvPr/>
      </p:nvGrpSpPr>
      <p:grpSpPr>
        <a:xfrm>
          <a:off x="0" y="0"/>
          <a:ext cx="0" cy="0"/>
          <a:chOff x="0" y="0"/>
          <a:chExt cx="0" cy="0"/>
        </a:xfrm>
      </p:grpSpPr>
      <p:sp>
        <p:nvSpPr>
          <p:cNvPr id="58" name="Google Shape;58;p89"/>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89"/>
          <p:cNvGrpSpPr/>
          <p:nvPr/>
        </p:nvGrpSpPr>
        <p:grpSpPr>
          <a:xfrm>
            <a:off x="5594190" y="3961115"/>
            <a:ext cx="2910144" cy="1182340"/>
            <a:chOff x="6917201" y="0"/>
            <a:chExt cx="2227777" cy="863400"/>
          </a:xfrm>
        </p:grpSpPr>
        <p:sp>
          <p:nvSpPr>
            <p:cNvPr id="60" name="Google Shape;60;p8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8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8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89"/>
          <p:cNvGrpSpPr/>
          <p:nvPr/>
        </p:nvGrpSpPr>
        <p:grpSpPr>
          <a:xfrm>
            <a:off x="199149" y="2"/>
            <a:ext cx="2795413" cy="1083308"/>
            <a:chOff x="6917201" y="0"/>
            <a:chExt cx="2227777" cy="863400"/>
          </a:xfrm>
        </p:grpSpPr>
        <p:sp>
          <p:nvSpPr>
            <p:cNvPr id="64" name="Google Shape;64;p8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89"/>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8" name="Google Shape;68;p8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9" name="Shape 69"/>
        <p:cNvGrpSpPr/>
        <p:nvPr/>
      </p:nvGrpSpPr>
      <p:grpSpPr>
        <a:xfrm>
          <a:off x="0" y="0"/>
          <a:ext cx="0" cy="0"/>
          <a:chOff x="0" y="0"/>
          <a:chExt cx="0" cy="0"/>
        </a:xfrm>
      </p:grpSpPr>
      <p:sp>
        <p:nvSpPr>
          <p:cNvPr id="70" name="Google Shape;70;p9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4" name="Google Shape;74;p90"/>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5" name="Google Shape;75;p90"/>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9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7" name="Shape 77"/>
        <p:cNvGrpSpPr/>
        <p:nvPr/>
      </p:nvGrpSpPr>
      <p:grpSpPr>
        <a:xfrm>
          <a:off x="0" y="0"/>
          <a:ext cx="0" cy="0"/>
          <a:chOff x="0" y="0"/>
          <a:chExt cx="0" cy="0"/>
        </a:xfrm>
      </p:grpSpPr>
      <p:sp>
        <p:nvSpPr>
          <p:cNvPr id="78" name="Google Shape;78;p9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2" name="Google Shape;82;p9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3" name="Shape 83"/>
        <p:cNvGrpSpPr/>
        <p:nvPr/>
      </p:nvGrpSpPr>
      <p:grpSpPr>
        <a:xfrm>
          <a:off x="0" y="0"/>
          <a:ext cx="0" cy="0"/>
          <a:chOff x="0" y="0"/>
          <a:chExt cx="0" cy="0"/>
        </a:xfrm>
      </p:grpSpPr>
      <p:sp>
        <p:nvSpPr>
          <p:cNvPr id="84" name="Google Shape;84;p9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2"/>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p92"/>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9" name="Google Shape;89;p9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90" name="Shape 90"/>
        <p:cNvGrpSpPr/>
        <p:nvPr/>
      </p:nvGrpSpPr>
      <p:grpSpPr>
        <a:xfrm>
          <a:off x="0" y="0"/>
          <a:ext cx="0" cy="0"/>
          <a:chOff x="0" y="0"/>
          <a:chExt cx="0" cy="0"/>
        </a:xfrm>
      </p:grpSpPr>
      <p:sp>
        <p:nvSpPr>
          <p:cNvPr id="91" name="Google Shape;91;p93"/>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3"/>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93"/>
          <p:cNvGrpSpPr/>
          <p:nvPr/>
        </p:nvGrpSpPr>
        <p:grpSpPr>
          <a:xfrm>
            <a:off x="255991" y="-118"/>
            <a:ext cx="2251347" cy="1043408"/>
            <a:chOff x="3961956" y="4383950"/>
            <a:chExt cx="1160548" cy="548700"/>
          </a:xfrm>
        </p:grpSpPr>
        <p:sp>
          <p:nvSpPr>
            <p:cNvPr id="94" name="Google Shape;94;p93"/>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3"/>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9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93"/>
          <p:cNvGrpSpPr/>
          <p:nvPr/>
        </p:nvGrpSpPr>
        <p:grpSpPr>
          <a:xfrm>
            <a:off x="34934" y="4522125"/>
            <a:ext cx="1593306" cy="617072"/>
            <a:chOff x="6917201" y="0"/>
            <a:chExt cx="2227777" cy="863400"/>
          </a:xfrm>
        </p:grpSpPr>
        <p:sp>
          <p:nvSpPr>
            <p:cNvPr id="99" name="Google Shape;99;p93"/>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93"/>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3"/>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93"/>
          <p:cNvGrpSpPr/>
          <p:nvPr/>
        </p:nvGrpSpPr>
        <p:grpSpPr>
          <a:xfrm>
            <a:off x="5886353" y="1243"/>
            <a:ext cx="3257454" cy="1261514"/>
            <a:chOff x="6917201" y="0"/>
            <a:chExt cx="2227777" cy="863400"/>
          </a:xfrm>
        </p:grpSpPr>
        <p:sp>
          <p:nvSpPr>
            <p:cNvPr id="103" name="Google Shape;103;p9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9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93"/>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07" name="Google Shape;107;p9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08" name="Shape 108"/>
        <p:cNvGrpSpPr/>
        <p:nvPr/>
      </p:nvGrpSpPr>
      <p:grpSpPr>
        <a:xfrm>
          <a:off x="0" y="0"/>
          <a:ext cx="0" cy="0"/>
          <a:chOff x="0" y="0"/>
          <a:chExt cx="0" cy="0"/>
        </a:xfrm>
      </p:grpSpPr>
      <p:sp>
        <p:nvSpPr>
          <p:cNvPr id="109" name="Google Shape;109;p9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9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94"/>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3" name="Google Shape;113;p94"/>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14" name="Google Shape;114;p94"/>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5" name="Google Shape;115;p9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85"/>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8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hyperlink" Target="http://www.php.net" TargetMode="External"/><Relationship Id="rId4" Type="http://schemas.openxmlformats.org/officeDocument/2006/relationships/hyperlink" Target="http://www.w3schools.com" TargetMode="External"/><Relationship Id="rId5" Type="http://schemas.openxmlformats.org/officeDocument/2006/relationships/hyperlink" Target="http://www.youtube.com"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127125" y="1822825"/>
            <a:ext cx="6667500" cy="14481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800"/>
              <a:buNone/>
            </a:pPr>
            <a:r>
              <a:rPr lang="en-GB"/>
              <a:t>Attendance Management System</a:t>
            </a:r>
            <a:endParaRPr/>
          </a:p>
        </p:txBody>
      </p:sp>
      <p:sp>
        <p:nvSpPr>
          <p:cNvPr id="129" name="Google Shape;129;p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GB"/>
              <a:t>By Monis Pathan and Urvish Sojitra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10"/>
          <p:cNvGraphicFramePr/>
          <p:nvPr/>
        </p:nvGraphicFramePr>
        <p:xfrm>
          <a:off x="1217813" y="782950"/>
          <a:ext cx="3000000" cy="3000000"/>
        </p:xfrm>
        <a:graphic>
          <a:graphicData uri="http://schemas.openxmlformats.org/drawingml/2006/table">
            <a:tbl>
              <a:tblPr>
                <a:noFill/>
                <a:tableStyleId>{7B7BBA4C-025A-4DA9-92AF-2319B51F8B9E}</a:tableStyleId>
              </a:tblPr>
              <a:tblGrid>
                <a:gridCol w="1294800"/>
                <a:gridCol w="3605325"/>
                <a:gridCol w="1808250"/>
              </a:tblGrid>
              <a:tr h="674850">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RN</a:t>
                      </a:r>
                      <a:endParaRPr b="1"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Description</a:t>
                      </a:r>
                      <a:endParaRPr b="1"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Comments</a:t>
                      </a:r>
                      <a:endParaRPr b="1"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(operation)</a:t>
                      </a:r>
                      <a:endParaRPr b="1" sz="1600" u="none" cap="none" strike="noStrike">
                        <a:latin typeface="Times New Roman"/>
                        <a:ea typeface="Times New Roman"/>
                        <a:cs typeface="Times New Roman"/>
                        <a:sym typeface="Times New Roman"/>
                      </a:endParaRPr>
                    </a:p>
                  </a:txBody>
                  <a:tcPr marT="63500" marB="63500" marR="63500" marL="63500"/>
                </a:tc>
              </a:tr>
              <a:tr h="7265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FR1</a:t>
                      </a:r>
                      <a:endParaRPr b="1"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System shall allow Admin to register Students and Faculty either manually or using csv file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student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Faculty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63500" marB="63500" marR="63500" marL="63500"/>
                </a:tc>
              </a:tr>
              <a:tr h="92275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FR2</a:t>
                      </a:r>
                      <a:endParaRPr b="1"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System shall validate Admin ,Student and faculty with username, password, role  and status and only then allow them to login into the system.</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Login page </a:t>
                      </a:r>
                      <a:endParaRPr sz="1200" u="none" cap="none" strike="noStrike">
                        <a:latin typeface="Times New Roman"/>
                        <a:ea typeface="Times New Roman"/>
                        <a:cs typeface="Times New Roman"/>
                        <a:sym typeface="Times New Roman"/>
                      </a:endParaRPr>
                    </a:p>
                  </a:txBody>
                  <a:tcPr marT="63500" marB="63500" marR="63500" marL="63500"/>
                </a:tc>
              </a:tr>
              <a:tr h="1315275">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FR3</a:t>
                      </a:r>
                      <a:endParaRPr b="1"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System shall provide ‘forget password’ functionality to valid Students,faculty and who have forgotten their password.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Password shall be reset by sending a confirmation email</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Forget password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(OTP by mail)</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
        <p:nvSpPr>
          <p:cNvPr id="179" name="Google Shape;179;p10"/>
          <p:cNvSpPr txBox="1"/>
          <p:nvPr/>
        </p:nvSpPr>
        <p:spPr>
          <a:xfrm>
            <a:off x="1078750" y="336575"/>
            <a:ext cx="6708300" cy="446400"/>
          </a:xfrm>
          <a:prstGeom prst="rect">
            <a:avLst/>
          </a:prstGeom>
          <a:noFill/>
          <a:ln>
            <a:noFill/>
          </a:ln>
        </p:spPr>
        <p:txBody>
          <a:bodyPr anchorCtr="0" anchor="t" bIns="91425" lIns="91425" spcFirstLastPara="1" rIns="91425" wrap="square" tIns="91425">
            <a:spAutoFit/>
          </a:bodyPr>
          <a:lstStyle/>
          <a:p>
            <a:pPr indent="457200" lvl="0" marL="1371600" marR="0" rtl="0" algn="l">
              <a:lnSpc>
                <a:spcPct val="150000"/>
              </a:lnSpc>
              <a:spcBef>
                <a:spcPts val="0"/>
              </a:spcBef>
              <a:spcAft>
                <a:spcPts val="0"/>
              </a:spcAft>
              <a:buClr>
                <a:srgbClr val="000000"/>
              </a:buClr>
              <a:buSzPts val="1700"/>
              <a:buFont typeface="Arial"/>
              <a:buNone/>
            </a:pPr>
            <a:r>
              <a:rPr b="1" i="0" lang="en-GB" sz="1700" u="none" cap="none" strike="noStrike">
                <a:solidFill>
                  <a:srgbClr val="000000"/>
                </a:solidFill>
                <a:latin typeface="Times New Roman"/>
                <a:ea typeface="Times New Roman"/>
                <a:cs typeface="Times New Roman"/>
                <a:sym typeface="Times New Roman"/>
              </a:rPr>
              <a:t>1.Manage Login/Registration</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p11"/>
          <p:cNvGraphicFramePr/>
          <p:nvPr/>
        </p:nvGraphicFramePr>
        <p:xfrm>
          <a:off x="1370263" y="732500"/>
          <a:ext cx="3000000" cy="3000000"/>
        </p:xfrm>
        <a:graphic>
          <a:graphicData uri="http://schemas.openxmlformats.org/drawingml/2006/table">
            <a:tbl>
              <a:tblPr>
                <a:noFill/>
                <a:tableStyleId>{7B7BBA4C-025A-4DA9-92AF-2319B51F8B9E}</a:tableStyleId>
              </a:tblPr>
              <a:tblGrid>
                <a:gridCol w="1096650"/>
                <a:gridCol w="3534225"/>
                <a:gridCol w="1772575"/>
              </a:tblGrid>
              <a:tr h="36785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FR4</a:t>
                      </a:r>
                      <a:endParaRPr b="1"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To manage this module the following operations shall be performed by the: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Admin: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Shall be able to Add Student and Faculty details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Shall be able to view Student and Faculty details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Shall be able to Update Student and faculty details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Shall be able to assign counselor role to faculty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shall be able to set status as active or inactive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Student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Faculty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Assign counselor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nvSpPr>
        <p:spPr>
          <a:xfrm>
            <a:off x="1078750" y="336575"/>
            <a:ext cx="6708300" cy="446400"/>
          </a:xfrm>
          <a:prstGeom prst="rect">
            <a:avLst/>
          </a:prstGeom>
          <a:noFill/>
          <a:ln>
            <a:noFill/>
          </a:ln>
        </p:spPr>
        <p:txBody>
          <a:bodyPr anchorCtr="0" anchor="t" bIns="91425" lIns="91425" spcFirstLastPara="1" rIns="91425" wrap="square" tIns="91425">
            <a:spAutoFit/>
          </a:bodyPr>
          <a:lstStyle/>
          <a:p>
            <a:pPr indent="457200" lvl="0" marL="1828800" marR="0" rtl="0" algn="l">
              <a:lnSpc>
                <a:spcPct val="150000"/>
              </a:lnSpc>
              <a:spcBef>
                <a:spcPts val="0"/>
              </a:spcBef>
              <a:spcAft>
                <a:spcPts val="0"/>
              </a:spcAft>
              <a:buClr>
                <a:srgbClr val="000000"/>
              </a:buClr>
              <a:buSzPts val="1700"/>
              <a:buFont typeface="Arial"/>
              <a:buNone/>
            </a:pPr>
            <a:r>
              <a:rPr b="1" i="0" lang="en-GB" sz="1700" u="none" cap="none" strike="noStrike">
                <a:solidFill>
                  <a:srgbClr val="000000"/>
                </a:solidFill>
                <a:latin typeface="Times New Roman"/>
                <a:ea typeface="Times New Roman"/>
                <a:cs typeface="Times New Roman"/>
                <a:sym typeface="Times New Roman"/>
              </a:rPr>
              <a:t>2. Manage Profile</a:t>
            </a:r>
            <a:endParaRPr b="1" i="0" sz="2000" u="none" cap="none" strike="noStrike">
              <a:solidFill>
                <a:srgbClr val="000000"/>
              </a:solidFill>
              <a:latin typeface="Times New Roman"/>
              <a:ea typeface="Times New Roman"/>
              <a:cs typeface="Times New Roman"/>
              <a:sym typeface="Times New Roman"/>
            </a:endParaRPr>
          </a:p>
        </p:txBody>
      </p:sp>
      <p:graphicFrame>
        <p:nvGraphicFramePr>
          <p:cNvPr id="190" name="Google Shape;190;p12"/>
          <p:cNvGraphicFramePr/>
          <p:nvPr/>
        </p:nvGraphicFramePr>
        <p:xfrm>
          <a:off x="1604950" y="1029913"/>
          <a:ext cx="3000000" cy="3000000"/>
        </p:xfrm>
        <a:graphic>
          <a:graphicData uri="http://schemas.openxmlformats.org/drawingml/2006/table">
            <a:tbl>
              <a:tblPr>
                <a:noFill/>
                <a:tableStyleId>{7B7BBA4C-025A-4DA9-92AF-2319B51F8B9E}</a:tableStyleId>
              </a:tblPr>
              <a:tblGrid>
                <a:gridCol w="1247775"/>
                <a:gridCol w="3057525"/>
                <a:gridCol w="1628775"/>
              </a:tblGrid>
              <a:tr h="524300">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RN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Description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Comments</a:t>
                      </a:r>
                      <a:endParaRPr b="1" sz="1600" u="none" cap="none" strike="noStrike">
                        <a:latin typeface="Times New Roman"/>
                        <a:ea typeface="Times New Roman"/>
                        <a:cs typeface="Times New Roman"/>
                        <a:sym typeface="Times New Roman"/>
                      </a:endParaRPr>
                    </a:p>
                  </a:txBody>
                  <a:tcPr marT="63500" marB="63500" marR="63500" marL="63500"/>
                </a:tc>
              </a:tr>
              <a:tr h="684275">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highlight>
                            <a:srgbClr val="FFFFFF"/>
                          </a:highlight>
                          <a:latin typeface="Times New Roman"/>
                          <a:ea typeface="Times New Roman"/>
                          <a:cs typeface="Times New Roman"/>
                          <a:sym typeface="Times New Roman"/>
                        </a:rPr>
                        <a:t>FR1</a:t>
                      </a:r>
                      <a:endParaRPr b="1"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After successful registration by Admin,Student and Faculty shall be able to view their profile</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profile page</a:t>
                      </a:r>
                      <a:endParaRPr b="1" sz="1600" u="none" cap="none" strike="noStrike">
                        <a:latin typeface="Times New Roman"/>
                        <a:ea typeface="Times New Roman"/>
                        <a:cs typeface="Times New Roman"/>
                        <a:sym typeface="Times New Roman"/>
                      </a:endParaRPr>
                    </a:p>
                  </a:txBody>
                  <a:tcPr marT="63500" marB="63500" marR="63500" marL="63500"/>
                </a:tc>
              </a:tr>
              <a:tr h="93755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highlight>
                            <a:srgbClr val="FFFFFF"/>
                          </a:highlight>
                          <a:latin typeface="Times New Roman"/>
                          <a:ea typeface="Times New Roman"/>
                          <a:cs typeface="Times New Roman"/>
                          <a:sym typeface="Times New Roman"/>
                        </a:rPr>
                        <a:t>FR2</a:t>
                      </a:r>
                      <a:endParaRPr b="1"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Valid admin,students and faculty shall be able  to update their passwords using ‘change password’</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profile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‘change password</a:t>
                      </a:r>
                      <a:endParaRPr sz="1600" u="none" cap="none" strike="noStrike">
                        <a:latin typeface="Times New Roman"/>
                        <a:ea typeface="Times New Roman"/>
                        <a:cs typeface="Times New Roman"/>
                        <a:sym typeface="Times New Roman"/>
                      </a:endParaRPr>
                    </a:p>
                  </a:txBody>
                  <a:tcPr marT="63500" marB="63500" marR="63500" marL="63500"/>
                </a:tc>
              </a:tr>
              <a:tr h="93755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FR3</a:t>
                      </a:r>
                      <a:endParaRPr b="1"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If student and Faculty wants to update their profile details ,they have to file a written application and and give it to admin</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student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faculty page</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nvSpPr>
        <p:spPr>
          <a:xfrm>
            <a:off x="1217850" y="388350"/>
            <a:ext cx="6708300" cy="446400"/>
          </a:xfrm>
          <a:prstGeom prst="rect">
            <a:avLst/>
          </a:prstGeom>
          <a:noFill/>
          <a:ln>
            <a:noFill/>
          </a:ln>
        </p:spPr>
        <p:txBody>
          <a:bodyPr anchorCtr="0" anchor="t" bIns="91425" lIns="91425" spcFirstLastPara="1" rIns="91425" wrap="square" tIns="91425">
            <a:spAutoFit/>
          </a:bodyPr>
          <a:lstStyle/>
          <a:p>
            <a:pPr indent="457200" lvl="0" marL="1371600" marR="0" rtl="0" algn="l">
              <a:lnSpc>
                <a:spcPct val="150000"/>
              </a:lnSpc>
              <a:spcBef>
                <a:spcPts val="0"/>
              </a:spcBef>
              <a:spcAft>
                <a:spcPts val="0"/>
              </a:spcAft>
              <a:buClr>
                <a:srgbClr val="000000"/>
              </a:buClr>
              <a:buSzPts val="1700"/>
              <a:buFont typeface="Arial"/>
              <a:buNone/>
            </a:pPr>
            <a:r>
              <a:rPr b="1" i="0" lang="en-GB" sz="1700" u="none" cap="none" strike="noStrike">
                <a:solidFill>
                  <a:srgbClr val="000000"/>
                </a:solidFill>
                <a:latin typeface="Times New Roman"/>
                <a:ea typeface="Times New Roman"/>
                <a:cs typeface="Times New Roman"/>
                <a:sym typeface="Times New Roman"/>
              </a:rPr>
              <a:t>3. Manage academic details</a:t>
            </a:r>
            <a:endParaRPr b="1" i="0" sz="2300" u="none" cap="none" strike="noStrike">
              <a:solidFill>
                <a:srgbClr val="000000"/>
              </a:solidFill>
              <a:latin typeface="Times New Roman"/>
              <a:ea typeface="Times New Roman"/>
              <a:cs typeface="Times New Roman"/>
              <a:sym typeface="Times New Roman"/>
            </a:endParaRPr>
          </a:p>
        </p:txBody>
      </p:sp>
      <p:graphicFrame>
        <p:nvGraphicFramePr>
          <p:cNvPr id="196" name="Google Shape;196;p13"/>
          <p:cNvGraphicFramePr/>
          <p:nvPr/>
        </p:nvGraphicFramePr>
        <p:xfrm>
          <a:off x="1604963" y="969138"/>
          <a:ext cx="3000000" cy="3000000"/>
        </p:xfrm>
        <a:graphic>
          <a:graphicData uri="http://schemas.openxmlformats.org/drawingml/2006/table">
            <a:tbl>
              <a:tblPr>
                <a:noFill/>
                <a:tableStyleId>{7B7BBA4C-025A-4DA9-92AF-2319B51F8B9E}</a:tableStyleId>
              </a:tblPr>
              <a:tblGrid>
                <a:gridCol w="1247775"/>
                <a:gridCol w="3057525"/>
                <a:gridCol w="1628775"/>
              </a:tblGrid>
              <a:tr h="366925">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RN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Description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Comments</a:t>
                      </a:r>
                      <a:endParaRPr b="1" sz="1600" u="none" cap="none" strike="noStrike">
                        <a:latin typeface="Times New Roman"/>
                        <a:ea typeface="Times New Roman"/>
                        <a:cs typeface="Times New Roman"/>
                        <a:sym typeface="Times New Roman"/>
                      </a:endParaRPr>
                    </a:p>
                  </a:txBody>
                  <a:tcPr marT="63500" marB="63500" marR="63500" marL="63500"/>
                </a:tc>
              </a:tr>
              <a:tr h="1542275">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highlight>
                            <a:srgbClr val="FFFFFF"/>
                          </a:highlight>
                          <a:latin typeface="Times New Roman"/>
                          <a:ea typeface="Times New Roman"/>
                          <a:cs typeface="Times New Roman"/>
                          <a:sym typeface="Times New Roman"/>
                        </a:rPr>
                        <a:t>FR1</a:t>
                      </a:r>
                      <a:endParaRPr b="1"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In this module admin shall manage:</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academic year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course</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semester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division</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subject</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pages involved: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academic year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course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semester</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division</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subject</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63500" marB="63500" marR="63500" marL="63500"/>
                </a:tc>
              </a:tr>
              <a:tr h="136505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highlight>
                            <a:srgbClr val="FFFFFF"/>
                          </a:highlight>
                          <a:latin typeface="Times New Roman"/>
                          <a:ea typeface="Times New Roman"/>
                          <a:cs typeface="Times New Roman"/>
                          <a:sym typeface="Times New Roman"/>
                        </a:rPr>
                        <a:t>FR2</a:t>
                      </a:r>
                      <a:endParaRPr b="1"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To manage this module Admin shall:</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Add new details like academic year, course, semester, division and subject</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Update existing details</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View existing Details </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pages involved: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academic year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course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semester</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division</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subject</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nvSpPr>
        <p:spPr>
          <a:xfrm>
            <a:off x="1217850" y="388350"/>
            <a:ext cx="6708300" cy="446400"/>
          </a:xfrm>
          <a:prstGeom prst="rect">
            <a:avLst/>
          </a:prstGeom>
          <a:noFill/>
          <a:ln>
            <a:noFill/>
          </a:ln>
        </p:spPr>
        <p:txBody>
          <a:bodyPr anchorCtr="0" anchor="t" bIns="91425" lIns="91425" spcFirstLastPara="1" rIns="91425" wrap="square" tIns="91425">
            <a:spAutoFit/>
          </a:bodyPr>
          <a:lstStyle/>
          <a:p>
            <a:pPr indent="457200" lvl="0" marL="1828800" marR="0" rtl="0" algn="l">
              <a:lnSpc>
                <a:spcPct val="150000"/>
              </a:lnSpc>
              <a:spcBef>
                <a:spcPts val="0"/>
              </a:spcBef>
              <a:spcAft>
                <a:spcPts val="0"/>
              </a:spcAft>
              <a:buClr>
                <a:srgbClr val="000000"/>
              </a:buClr>
              <a:buSzPts val="1700"/>
              <a:buFont typeface="Arial"/>
              <a:buNone/>
            </a:pPr>
            <a:r>
              <a:rPr b="1" i="0" lang="en-GB" sz="1700" u="none" cap="none" strike="noStrike">
                <a:solidFill>
                  <a:srgbClr val="000000"/>
                </a:solidFill>
                <a:latin typeface="Times New Roman"/>
                <a:ea typeface="Times New Roman"/>
                <a:cs typeface="Times New Roman"/>
                <a:sym typeface="Times New Roman"/>
              </a:rPr>
              <a:t>4.Manage Faculty</a:t>
            </a:r>
            <a:endParaRPr b="1" i="0" sz="2600" u="none" cap="none" strike="noStrike">
              <a:solidFill>
                <a:srgbClr val="000000"/>
              </a:solidFill>
              <a:latin typeface="Times New Roman"/>
              <a:ea typeface="Times New Roman"/>
              <a:cs typeface="Times New Roman"/>
              <a:sym typeface="Times New Roman"/>
            </a:endParaRPr>
          </a:p>
        </p:txBody>
      </p:sp>
      <p:graphicFrame>
        <p:nvGraphicFramePr>
          <p:cNvPr id="202" name="Google Shape;202;p14"/>
          <p:cNvGraphicFramePr/>
          <p:nvPr/>
        </p:nvGraphicFramePr>
        <p:xfrm>
          <a:off x="1604963" y="1506538"/>
          <a:ext cx="3000000" cy="3000000"/>
        </p:xfrm>
        <a:graphic>
          <a:graphicData uri="http://schemas.openxmlformats.org/drawingml/2006/table">
            <a:tbl>
              <a:tblPr>
                <a:noFill/>
                <a:tableStyleId>{7B7BBA4C-025A-4DA9-92AF-2319B51F8B9E}</a:tableStyleId>
              </a:tblPr>
              <a:tblGrid>
                <a:gridCol w="1247775"/>
                <a:gridCol w="3057525"/>
                <a:gridCol w="1628775"/>
              </a:tblGrid>
              <a:tr h="12700">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RN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Description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Comments</a:t>
                      </a:r>
                      <a:endParaRPr b="1" sz="16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highlight>
                            <a:srgbClr val="FFFFFF"/>
                          </a:highlight>
                          <a:latin typeface="Times New Roman"/>
                          <a:ea typeface="Times New Roman"/>
                          <a:cs typeface="Times New Roman"/>
                          <a:sym typeface="Times New Roman"/>
                        </a:rPr>
                        <a:t>FR1</a:t>
                      </a:r>
                      <a:endParaRPr b="1"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In this module admin shall be able to:</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Add new faculty details</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Update existing faculty details</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View and search existing Faculty details</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Set faculty status as active or inactive</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Assign subject to Faculty</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Assign counselor role to faculty</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set </a:t>
                      </a:r>
                      <a:r>
                        <a:rPr lang="en-GB" sz="1200" u="none" cap="none" strike="noStrike">
                          <a:latin typeface="Times New Roman"/>
                          <a:ea typeface="Times New Roman"/>
                          <a:cs typeface="Times New Roman"/>
                          <a:sym typeface="Times New Roman"/>
                        </a:rPr>
                        <a:t>class schedule</a:t>
                      </a:r>
                      <a:endParaRPr sz="1200" u="none" cap="none" strike="noStrike">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faculty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Assign Counselor page</a:t>
                      </a:r>
                      <a:endParaRPr sz="1200" u="none" cap="none" strike="noStrike">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Class Schedule page</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aphicFrame>
        <p:nvGraphicFramePr>
          <p:cNvPr id="207" name="Google Shape;207;p15"/>
          <p:cNvGraphicFramePr/>
          <p:nvPr/>
        </p:nvGraphicFramePr>
        <p:xfrm>
          <a:off x="1604963" y="1116013"/>
          <a:ext cx="3000000" cy="3000000"/>
        </p:xfrm>
        <a:graphic>
          <a:graphicData uri="http://schemas.openxmlformats.org/drawingml/2006/table">
            <a:tbl>
              <a:tblPr>
                <a:noFill/>
                <a:tableStyleId>{7B7BBA4C-025A-4DA9-92AF-2319B51F8B9E}</a:tableStyleId>
              </a:tblPr>
              <a:tblGrid>
                <a:gridCol w="1247775"/>
                <a:gridCol w="3057525"/>
                <a:gridCol w="1628775"/>
              </a:tblGrid>
              <a:tr h="127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FR2</a:t>
                      </a:r>
                      <a:endParaRPr b="1"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Inactive faculty can not access the system</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login denied</a:t>
                      </a:r>
                      <a:endParaRPr sz="1200" u="none" cap="none" strike="noStrike">
                        <a:latin typeface="Times New Roman"/>
                        <a:ea typeface="Times New Roman"/>
                        <a:cs typeface="Times New Roman"/>
                        <a:sym typeface="Times New Roman"/>
                      </a:endParaRPr>
                    </a:p>
                  </a:txBody>
                  <a:tcPr marT="63500" marB="63500" marR="63500" marL="63500"/>
                </a:tc>
              </a:tr>
              <a:tr h="4737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latin typeface="Times New Roman"/>
                          <a:ea typeface="Times New Roman"/>
                          <a:cs typeface="Times New Roman"/>
                          <a:sym typeface="Times New Roman"/>
                        </a:rPr>
                        <a:t>FR3</a:t>
                      </a:r>
                      <a:endParaRPr b="1"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Faculty shall be able to view details assigned by admin</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academic year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course</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semester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division</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subject</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add attendance </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view attendance </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update attendance </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Class Schedule</a:t>
                      </a:r>
                      <a:endParaRPr sz="1200" u="none" cap="none" strike="noStrike">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Faculty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attendance page</a:t>
                      </a:r>
                      <a:endParaRPr sz="1200" u="none" cap="none" strike="noStrike">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Class Schedule page</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1211088" y="379575"/>
            <a:ext cx="7113600" cy="750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3000"/>
              <a:buNone/>
            </a:pPr>
            <a:r>
              <a:rPr b="1" lang="en-GB" sz="1700">
                <a:solidFill>
                  <a:srgbClr val="000000"/>
                </a:solidFill>
                <a:latin typeface="Times New Roman"/>
                <a:ea typeface="Times New Roman"/>
                <a:cs typeface="Times New Roman"/>
                <a:sym typeface="Times New Roman"/>
              </a:rPr>
              <a:t>5.Manage Students</a:t>
            </a:r>
            <a:endParaRPr b="1"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1700"/>
          </a:p>
        </p:txBody>
      </p:sp>
      <p:graphicFrame>
        <p:nvGraphicFramePr>
          <p:cNvPr id="213" name="Google Shape;213;p16"/>
          <p:cNvGraphicFramePr/>
          <p:nvPr/>
        </p:nvGraphicFramePr>
        <p:xfrm>
          <a:off x="1800850" y="1130463"/>
          <a:ext cx="3000000" cy="3000000"/>
        </p:xfrm>
        <a:graphic>
          <a:graphicData uri="http://schemas.openxmlformats.org/drawingml/2006/table">
            <a:tbl>
              <a:tblPr>
                <a:noFill/>
                <a:tableStyleId>{7B7BBA4C-025A-4DA9-92AF-2319B51F8B9E}</a:tableStyleId>
              </a:tblPr>
              <a:tblGrid>
                <a:gridCol w="1247775"/>
                <a:gridCol w="3057525"/>
                <a:gridCol w="1628775"/>
              </a:tblGrid>
              <a:tr h="322025">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RN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Description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Comments</a:t>
                      </a:r>
                      <a:endParaRPr b="1" sz="1600" u="none" cap="none" strike="noStrike">
                        <a:latin typeface="Times New Roman"/>
                        <a:ea typeface="Times New Roman"/>
                        <a:cs typeface="Times New Roman"/>
                        <a:sym typeface="Times New Roman"/>
                      </a:endParaRPr>
                    </a:p>
                  </a:txBody>
                  <a:tcPr marT="63500" marB="63500" marR="63500" marL="63500"/>
                </a:tc>
              </a:tr>
              <a:tr h="10425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FR1</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In this module admin shall be able to:</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Add new student details</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Update existing students details</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View and search existing students details</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Set student status as active or inactive</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Add student page</a:t>
                      </a:r>
                      <a:endParaRPr sz="1200" u="none" cap="none" strike="noStrike">
                        <a:latin typeface="Times New Roman"/>
                        <a:ea typeface="Times New Roman"/>
                        <a:cs typeface="Times New Roman"/>
                        <a:sym typeface="Times New Roman"/>
                      </a:endParaRPr>
                    </a:p>
                  </a:txBody>
                  <a:tcPr marT="63500" marB="63500" marR="63500" marL="63500"/>
                </a:tc>
              </a:tr>
              <a:tr h="289275">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FR2</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Inactive Students cannot access the system</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login denied</a:t>
                      </a:r>
                      <a:endParaRPr sz="1200" u="none" cap="none" strike="noStrike">
                        <a:latin typeface="Times New Roman"/>
                        <a:ea typeface="Times New Roman"/>
                        <a:cs typeface="Times New Roman"/>
                        <a:sym typeface="Times New Roman"/>
                      </a:endParaRPr>
                    </a:p>
                  </a:txBody>
                  <a:tcPr marT="63500" marB="63500" marR="63500" marL="63500"/>
                </a:tc>
              </a:tr>
              <a:tr h="11980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FR3</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After Allocation Students shall be able to view details assigned by admin.</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academic year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course</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semester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division</a:t>
                      </a:r>
                      <a:endParaRPr sz="1200" u="none" cap="none" strike="noStrike">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student page</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880175" y="345050"/>
            <a:ext cx="6941100" cy="33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GB" sz="1700">
                <a:solidFill>
                  <a:srgbClr val="000000"/>
                </a:solidFill>
                <a:highlight>
                  <a:srgbClr val="FFFFFF"/>
                </a:highlight>
                <a:latin typeface="Times New Roman"/>
                <a:ea typeface="Times New Roman"/>
                <a:cs typeface="Times New Roman"/>
                <a:sym typeface="Times New Roman"/>
              </a:rPr>
              <a:t>6.</a:t>
            </a:r>
            <a:r>
              <a:rPr b="1" lang="en-GB" sz="1700">
                <a:solidFill>
                  <a:srgbClr val="000000"/>
                </a:solidFill>
                <a:latin typeface="Times New Roman"/>
                <a:ea typeface="Times New Roman"/>
                <a:cs typeface="Times New Roman"/>
                <a:sym typeface="Times New Roman"/>
              </a:rPr>
              <a:t>Assign academic detail</a:t>
            </a:r>
            <a:endParaRPr b="1" sz="17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1700"/>
          </a:p>
        </p:txBody>
      </p:sp>
      <p:graphicFrame>
        <p:nvGraphicFramePr>
          <p:cNvPr id="219" name="Google Shape;219;p17"/>
          <p:cNvGraphicFramePr/>
          <p:nvPr/>
        </p:nvGraphicFramePr>
        <p:xfrm>
          <a:off x="1604963" y="681650"/>
          <a:ext cx="3000000" cy="3000000"/>
        </p:xfrm>
        <a:graphic>
          <a:graphicData uri="http://schemas.openxmlformats.org/drawingml/2006/table">
            <a:tbl>
              <a:tblPr>
                <a:noFill/>
                <a:tableStyleId>{7B7BBA4C-025A-4DA9-92AF-2319B51F8B9E}</a:tableStyleId>
              </a:tblPr>
              <a:tblGrid>
                <a:gridCol w="1247775"/>
                <a:gridCol w="3057525"/>
                <a:gridCol w="1628775"/>
              </a:tblGrid>
              <a:tr h="359425">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RN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Description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Comments</a:t>
                      </a:r>
                      <a:endParaRPr b="1" sz="1600" u="none" cap="none" strike="noStrike">
                        <a:latin typeface="Times New Roman"/>
                        <a:ea typeface="Times New Roman"/>
                        <a:cs typeface="Times New Roman"/>
                        <a:sym typeface="Times New Roman"/>
                      </a:endParaRPr>
                    </a:p>
                  </a:txBody>
                  <a:tcPr marT="63500" marB="63500" marR="63500" marL="63500"/>
                </a:tc>
              </a:tr>
              <a:tr h="1858050">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FR1</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After adding academic details and faculty</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Admin shall allocate these details to faculty:</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academic year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course</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semester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division</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subject</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Faculty shall be able to view details assigned by admin</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Dashboard and Faculty profile</a:t>
                      </a:r>
                      <a:endParaRPr sz="1200" u="none" cap="none" strike="noStrike">
                        <a:latin typeface="Times New Roman"/>
                        <a:ea typeface="Times New Roman"/>
                        <a:cs typeface="Times New Roman"/>
                        <a:sym typeface="Times New Roman"/>
                      </a:endParaRPr>
                    </a:p>
                  </a:txBody>
                  <a:tcPr marT="63500" marB="63500" marR="63500" marL="63500"/>
                </a:tc>
              </a:tr>
              <a:tr h="1858050">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FR2</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After adding academic details and Student</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Admin shall allocate these details to Student:</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academic year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course</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semester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division</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Students shall be able to view details assigned by the admin.</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Dashboard and student profile</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1073000" y="345050"/>
            <a:ext cx="6748200" cy="336600"/>
          </a:xfrm>
          <a:prstGeom prst="rect">
            <a:avLst/>
          </a:prstGeom>
          <a:noFill/>
          <a:ln>
            <a:noFill/>
          </a:ln>
        </p:spPr>
        <p:txBody>
          <a:bodyPr anchorCtr="0" anchor="t" bIns="91425" lIns="91425" spcFirstLastPara="1" rIns="91425" wrap="square" tIns="91425">
            <a:noAutofit/>
          </a:bodyPr>
          <a:lstStyle/>
          <a:p>
            <a:pPr indent="457200" lvl="0" marL="1828800" rtl="0" algn="l">
              <a:lnSpc>
                <a:spcPct val="150000"/>
              </a:lnSpc>
              <a:spcBef>
                <a:spcPts val="0"/>
              </a:spcBef>
              <a:spcAft>
                <a:spcPts val="0"/>
              </a:spcAft>
              <a:buSzPts val="3000"/>
              <a:buNone/>
            </a:pPr>
            <a:r>
              <a:rPr b="1" lang="en-GB" sz="1700">
                <a:solidFill>
                  <a:srgbClr val="000000"/>
                </a:solidFill>
                <a:latin typeface="Times New Roman"/>
                <a:ea typeface="Times New Roman"/>
                <a:cs typeface="Times New Roman"/>
                <a:sym typeface="Times New Roman"/>
              </a:rPr>
              <a:t>7.Manage Counselor</a:t>
            </a:r>
            <a:endParaRPr b="1" sz="17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1700"/>
          </a:p>
        </p:txBody>
      </p:sp>
      <p:graphicFrame>
        <p:nvGraphicFramePr>
          <p:cNvPr id="225" name="Google Shape;225;p18"/>
          <p:cNvGraphicFramePr/>
          <p:nvPr/>
        </p:nvGraphicFramePr>
        <p:xfrm>
          <a:off x="1604963" y="1261925"/>
          <a:ext cx="3000000" cy="3000000"/>
        </p:xfrm>
        <a:graphic>
          <a:graphicData uri="http://schemas.openxmlformats.org/drawingml/2006/table">
            <a:tbl>
              <a:tblPr>
                <a:noFill/>
                <a:tableStyleId>{7B7BBA4C-025A-4DA9-92AF-2319B51F8B9E}</a:tableStyleId>
              </a:tblPr>
              <a:tblGrid>
                <a:gridCol w="1247775"/>
                <a:gridCol w="3057525"/>
                <a:gridCol w="1628775"/>
              </a:tblGrid>
              <a:tr h="420800">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RN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Description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Comments</a:t>
                      </a:r>
                      <a:endParaRPr b="1" sz="1600" u="none" cap="none" strike="noStrike">
                        <a:latin typeface="Times New Roman"/>
                        <a:ea typeface="Times New Roman"/>
                        <a:cs typeface="Times New Roman"/>
                        <a:sym typeface="Times New Roman"/>
                      </a:endParaRPr>
                    </a:p>
                  </a:txBody>
                  <a:tcPr marT="63500" marB="63500" marR="63500" marL="63500"/>
                </a:tc>
              </a:tr>
              <a:tr h="420800">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FR1</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Admin shall assign counselor role to faculty</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Assign Counselor</a:t>
                      </a:r>
                      <a:endParaRPr sz="1200" u="none" cap="none" strike="noStrike">
                        <a:latin typeface="Times New Roman"/>
                        <a:ea typeface="Times New Roman"/>
                        <a:cs typeface="Times New Roman"/>
                        <a:sym typeface="Times New Roman"/>
                      </a:endParaRPr>
                    </a:p>
                  </a:txBody>
                  <a:tcPr marT="63500" marB="63500" marR="63500" marL="63500"/>
                </a:tc>
              </a:tr>
              <a:tr h="420800">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FR2</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Admin shall assign students to counselors</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Assign Counselor</a:t>
                      </a:r>
                      <a:endParaRPr sz="1200" u="none" cap="none" strike="noStrike">
                        <a:latin typeface="Times New Roman"/>
                        <a:ea typeface="Times New Roman"/>
                        <a:cs typeface="Times New Roman"/>
                        <a:sym typeface="Times New Roman"/>
                      </a:endParaRPr>
                    </a:p>
                  </a:txBody>
                  <a:tcPr marT="63500" marB="63500" marR="63500" marL="63500"/>
                </a:tc>
              </a:tr>
              <a:tr h="549175">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FR3</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Admin shall view number of active or inactive counselors</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Dashboard</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Assign Counselor</a:t>
                      </a:r>
                      <a:endParaRPr sz="1200" u="none" cap="none" strike="noStrike">
                        <a:latin typeface="Times New Roman"/>
                        <a:ea typeface="Times New Roman"/>
                        <a:cs typeface="Times New Roman"/>
                        <a:sym typeface="Times New Roman"/>
                      </a:endParaRPr>
                    </a:p>
                  </a:txBody>
                  <a:tcPr marT="63500" marB="63500" marR="63500" marL="63500"/>
                </a:tc>
              </a:tr>
              <a:tr h="549175">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FR4</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Counselor can see the students assigned to them and their reports</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Counselor page</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1297375" y="345050"/>
            <a:ext cx="6523800" cy="336600"/>
          </a:xfrm>
          <a:prstGeom prst="rect">
            <a:avLst/>
          </a:prstGeom>
          <a:noFill/>
          <a:ln>
            <a:noFill/>
          </a:ln>
        </p:spPr>
        <p:txBody>
          <a:bodyPr anchorCtr="0" anchor="t" bIns="91425" lIns="91425" spcFirstLastPara="1" rIns="91425" wrap="square" tIns="91425">
            <a:noAutofit/>
          </a:bodyPr>
          <a:lstStyle/>
          <a:p>
            <a:pPr indent="457200" lvl="0" marL="1371600" rtl="0" algn="l">
              <a:lnSpc>
                <a:spcPct val="150000"/>
              </a:lnSpc>
              <a:spcBef>
                <a:spcPts val="0"/>
              </a:spcBef>
              <a:spcAft>
                <a:spcPts val="0"/>
              </a:spcAft>
              <a:buSzPts val="3000"/>
              <a:buNone/>
            </a:pPr>
            <a:r>
              <a:rPr b="1" lang="en-GB" sz="1700">
                <a:solidFill>
                  <a:srgbClr val="000000"/>
                </a:solidFill>
                <a:latin typeface="Times New Roman"/>
                <a:ea typeface="Times New Roman"/>
                <a:cs typeface="Times New Roman"/>
                <a:sym typeface="Times New Roman"/>
              </a:rPr>
              <a:t>8.Manage Class Schedule</a:t>
            </a:r>
            <a:endParaRPr b="1"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1700"/>
          </a:p>
        </p:txBody>
      </p:sp>
      <p:graphicFrame>
        <p:nvGraphicFramePr>
          <p:cNvPr id="231" name="Google Shape;231;p19"/>
          <p:cNvGraphicFramePr/>
          <p:nvPr/>
        </p:nvGraphicFramePr>
        <p:xfrm>
          <a:off x="1592238" y="773113"/>
          <a:ext cx="3000000" cy="3000000"/>
        </p:xfrm>
        <a:graphic>
          <a:graphicData uri="http://schemas.openxmlformats.org/drawingml/2006/table">
            <a:tbl>
              <a:tblPr>
                <a:noFill/>
                <a:tableStyleId>{7B7BBA4C-025A-4DA9-92AF-2319B51F8B9E}</a:tableStyleId>
              </a:tblPr>
              <a:tblGrid>
                <a:gridCol w="1247775"/>
                <a:gridCol w="3057525"/>
                <a:gridCol w="1628775"/>
              </a:tblGrid>
              <a:tr h="12700">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RN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Description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Comments</a:t>
                      </a:r>
                      <a:endParaRPr b="1" sz="16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FR1</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To manage this module the following operations shall be performed by the Admin: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Schedule the lecture in the Class Schedule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update the lectures in Class Schedule</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5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Class Schedule</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FR2</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Admin shall assign subject division and course to faculty and make the </a:t>
                      </a:r>
                      <a:r>
                        <a:rPr lang="en-GB" sz="1200" u="none" cap="none" strike="noStrike">
                          <a:latin typeface="Times New Roman"/>
                          <a:ea typeface="Times New Roman"/>
                          <a:cs typeface="Times New Roman"/>
                          <a:sym typeface="Times New Roman"/>
                        </a:rPr>
                        <a:t>Class Schedule</a:t>
                      </a:r>
                      <a:r>
                        <a:rPr lang="en-GB" sz="1200" u="none" cap="none" strike="noStrike">
                          <a:highlight>
                            <a:srgbClr val="FFFFFF"/>
                          </a:highlight>
                          <a:latin typeface="Times New Roman"/>
                          <a:ea typeface="Times New Roman"/>
                          <a:cs typeface="Times New Roman"/>
                          <a:sym typeface="Times New Roman"/>
                        </a:rPr>
                        <a:t> based on these parameters.</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Assign subject</a:t>
                      </a:r>
                      <a:endParaRPr sz="1200" u="none" cap="none" strike="noStrike">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Class Schedule page</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FR3</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After lectures have been assigned Faculty shall be able to see their </a:t>
                      </a:r>
                      <a:r>
                        <a:rPr lang="en-GB" sz="1200" u="none" cap="none" strike="noStrike">
                          <a:latin typeface="Times New Roman"/>
                          <a:ea typeface="Times New Roman"/>
                          <a:cs typeface="Times New Roman"/>
                          <a:sym typeface="Times New Roman"/>
                        </a:rPr>
                        <a:t>Class Schedule</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Class Schedule page</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FR4</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This module will contain:</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subject</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semester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Start time of lecture</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End time of lecture</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Class Schedule page</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1385850" y="1881900"/>
            <a:ext cx="6372300" cy="1379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600"/>
              <a:buNone/>
            </a:pPr>
            <a:r>
              <a:rPr b="1" lang="en-GB" sz="4500">
                <a:solidFill>
                  <a:srgbClr val="222222"/>
                </a:solidFill>
                <a:highlight>
                  <a:srgbClr val="FFFFFF"/>
                </a:highlight>
                <a:latin typeface="Times New Roman"/>
                <a:ea typeface="Times New Roman"/>
                <a:cs typeface="Times New Roman"/>
                <a:sym typeface="Times New Roman"/>
              </a:rPr>
              <a:t>1.Introduction</a:t>
            </a:r>
            <a:endParaRPr sz="11900"/>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969450" y="345050"/>
            <a:ext cx="6851700" cy="336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3000"/>
              <a:buNone/>
            </a:pPr>
            <a:r>
              <a:rPr b="1" lang="en-GB" sz="1700">
                <a:solidFill>
                  <a:srgbClr val="000000"/>
                </a:solidFill>
                <a:latin typeface="Times New Roman"/>
                <a:ea typeface="Times New Roman"/>
                <a:cs typeface="Times New Roman"/>
                <a:sym typeface="Times New Roman"/>
              </a:rPr>
              <a:t>9.Manage Attendance</a:t>
            </a:r>
            <a:endParaRPr b="1"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1700"/>
          </a:p>
        </p:txBody>
      </p:sp>
      <p:graphicFrame>
        <p:nvGraphicFramePr>
          <p:cNvPr id="237" name="Google Shape;237;p20"/>
          <p:cNvGraphicFramePr/>
          <p:nvPr/>
        </p:nvGraphicFramePr>
        <p:xfrm>
          <a:off x="1604963" y="746125"/>
          <a:ext cx="3000000" cy="3000000"/>
        </p:xfrm>
        <a:graphic>
          <a:graphicData uri="http://schemas.openxmlformats.org/drawingml/2006/table">
            <a:tbl>
              <a:tblPr>
                <a:noFill/>
                <a:tableStyleId>{7B7BBA4C-025A-4DA9-92AF-2319B51F8B9E}</a:tableStyleId>
              </a:tblPr>
              <a:tblGrid>
                <a:gridCol w="1247775"/>
                <a:gridCol w="3057525"/>
                <a:gridCol w="1628775"/>
              </a:tblGrid>
              <a:tr h="12700">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RN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Description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Comments</a:t>
                      </a:r>
                      <a:endParaRPr b="1" sz="16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FR1</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After allocation of academic details faculty can take attendance </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Academic details:</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academic year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course</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semester</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division</a:t>
                      </a:r>
                      <a:endParaRPr sz="1200" u="none" cap="none" strike="noStrike">
                        <a:highlight>
                          <a:srgbClr val="FFFFFF"/>
                        </a:highlight>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subject</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Attendance </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FR2</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Faculty can set whether the student was present or absent during their assigned lectures.</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Faculty can enter attendance by the subject assigned to them</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Attendance page</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63500" marB="63500" marR="63500" marL="63500"/>
                </a:tc>
              </a:tr>
              <a:tr h="127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FR3</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After taking attendance Faculty shall be able to view and update attendance till end of week</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Attendance page</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type="title"/>
          </p:nvPr>
        </p:nvSpPr>
        <p:spPr>
          <a:xfrm>
            <a:off x="969450" y="345050"/>
            <a:ext cx="6851700" cy="336600"/>
          </a:xfrm>
          <a:prstGeom prst="rect">
            <a:avLst/>
          </a:prstGeom>
          <a:noFill/>
          <a:ln>
            <a:noFill/>
          </a:ln>
        </p:spPr>
        <p:txBody>
          <a:bodyPr anchorCtr="0" anchor="t" bIns="91425" lIns="91425" spcFirstLastPara="1" rIns="91425" wrap="square" tIns="91425">
            <a:noAutofit/>
          </a:bodyPr>
          <a:lstStyle/>
          <a:p>
            <a:pPr indent="457200" lvl="0" marL="1828800" rtl="0" algn="l">
              <a:lnSpc>
                <a:spcPct val="150000"/>
              </a:lnSpc>
              <a:spcBef>
                <a:spcPts val="0"/>
              </a:spcBef>
              <a:spcAft>
                <a:spcPts val="0"/>
              </a:spcAft>
              <a:buSzPts val="3000"/>
              <a:buNone/>
            </a:pPr>
            <a:r>
              <a:rPr b="1" lang="en-GB" sz="1700">
                <a:solidFill>
                  <a:srgbClr val="000000"/>
                </a:solidFill>
                <a:latin typeface="Times New Roman"/>
                <a:ea typeface="Times New Roman"/>
                <a:cs typeface="Times New Roman"/>
                <a:sym typeface="Times New Roman"/>
              </a:rPr>
              <a:t>10. Generate reports</a:t>
            </a:r>
            <a:endParaRPr b="1" sz="2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1700"/>
          </a:p>
        </p:txBody>
      </p:sp>
      <p:graphicFrame>
        <p:nvGraphicFramePr>
          <p:cNvPr id="243" name="Google Shape;243;p21"/>
          <p:cNvGraphicFramePr/>
          <p:nvPr/>
        </p:nvGraphicFramePr>
        <p:xfrm>
          <a:off x="1702850" y="995200"/>
          <a:ext cx="3000000" cy="3000000"/>
        </p:xfrm>
        <a:graphic>
          <a:graphicData uri="http://schemas.openxmlformats.org/drawingml/2006/table">
            <a:tbl>
              <a:tblPr>
                <a:noFill/>
                <a:tableStyleId>{7B7BBA4C-025A-4DA9-92AF-2319B51F8B9E}</a:tableStyleId>
              </a:tblPr>
              <a:tblGrid>
                <a:gridCol w="1247775"/>
                <a:gridCol w="3067050"/>
                <a:gridCol w="1619250"/>
              </a:tblGrid>
              <a:tr h="628050">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RN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highlight>
                            <a:srgbClr val="FFFFFF"/>
                          </a:highlight>
                          <a:latin typeface="Times New Roman"/>
                          <a:ea typeface="Times New Roman"/>
                          <a:cs typeface="Times New Roman"/>
                          <a:sym typeface="Times New Roman"/>
                        </a:rPr>
                        <a:t>Description</a:t>
                      </a:r>
                      <a:endParaRPr b="1"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ctr">
                        <a:lnSpc>
                          <a:spcPct val="100000"/>
                        </a:lnSpc>
                        <a:spcBef>
                          <a:spcPts val="0"/>
                        </a:spcBef>
                        <a:spcAft>
                          <a:spcPts val="0"/>
                        </a:spcAft>
                        <a:buClr>
                          <a:srgbClr val="000000"/>
                        </a:buClr>
                        <a:buSzPts val="1600"/>
                        <a:buFont typeface="Arial"/>
                        <a:buNone/>
                      </a:pPr>
                      <a:r>
                        <a:rPr b="1" lang="en-GB" sz="1600" u="none" cap="none" strike="noStrike">
                          <a:latin typeface="Times New Roman"/>
                          <a:ea typeface="Times New Roman"/>
                          <a:cs typeface="Times New Roman"/>
                          <a:sym typeface="Times New Roman"/>
                        </a:rPr>
                        <a:t>Comments</a:t>
                      </a:r>
                      <a:endParaRPr b="1" sz="1600" u="none" cap="none" strike="noStrike">
                        <a:latin typeface="Times New Roman"/>
                        <a:ea typeface="Times New Roman"/>
                        <a:cs typeface="Times New Roman"/>
                        <a:sym typeface="Times New Roman"/>
                      </a:endParaRPr>
                    </a:p>
                  </a:txBody>
                  <a:tcPr marT="63500" marB="63500" marR="63500" marL="63500"/>
                </a:tc>
              </a:tr>
              <a:tr h="819650">
                <a:tc>
                  <a:txBody>
                    <a:bodyPr/>
                    <a:lstStyle/>
                    <a:p>
                      <a:pPr indent="0" lvl="0" marL="0" marR="0" rtl="0" algn="ctr">
                        <a:lnSpc>
                          <a:spcPct val="100000"/>
                        </a:lnSpc>
                        <a:spcBef>
                          <a:spcPts val="0"/>
                        </a:spcBef>
                        <a:spcAft>
                          <a:spcPts val="0"/>
                        </a:spcAft>
                        <a:buClr>
                          <a:srgbClr val="000000"/>
                        </a:buClr>
                        <a:buSzPts val="1600"/>
                        <a:buFont typeface="Arial"/>
                        <a:buNone/>
                      </a:pPr>
                      <a:r>
                        <a:rPr lang="en-GB" sz="1600" u="none" cap="none" strike="noStrike">
                          <a:highlight>
                            <a:srgbClr val="FFFFFF"/>
                          </a:highlight>
                          <a:latin typeface="Times New Roman"/>
                          <a:ea typeface="Times New Roman"/>
                          <a:cs typeface="Times New Roman"/>
                          <a:sym typeface="Times New Roman"/>
                        </a:rPr>
                        <a:t>FR1</a:t>
                      </a:r>
                      <a:endParaRPr sz="16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System shall generate reports based on the attendance taken by faculty</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Report page</a:t>
                      </a:r>
                      <a:endParaRPr sz="1200" u="none" cap="none" strike="noStrike">
                        <a:latin typeface="Times New Roman"/>
                        <a:ea typeface="Times New Roman"/>
                        <a:cs typeface="Times New Roman"/>
                        <a:sym typeface="Times New Roman"/>
                      </a:endParaRPr>
                    </a:p>
                  </a:txBody>
                  <a:tcPr marT="63500" marB="63500" marR="63500" marL="63500"/>
                </a:tc>
              </a:tr>
              <a:tr h="81965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FR2</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Faculty can view reports based on their subject and role like counselor</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Report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aphicFrame>
        <p:nvGraphicFramePr>
          <p:cNvPr id="248" name="Google Shape;248;p22"/>
          <p:cNvGraphicFramePr/>
          <p:nvPr/>
        </p:nvGraphicFramePr>
        <p:xfrm>
          <a:off x="1604963" y="584200"/>
          <a:ext cx="3000000" cy="3000000"/>
        </p:xfrm>
        <a:graphic>
          <a:graphicData uri="http://schemas.openxmlformats.org/drawingml/2006/table">
            <a:tbl>
              <a:tblPr>
                <a:noFill/>
                <a:tableStyleId>{7B7BBA4C-025A-4DA9-92AF-2319B51F8B9E}</a:tableStyleId>
              </a:tblPr>
              <a:tblGrid>
                <a:gridCol w="1247775"/>
                <a:gridCol w="3067050"/>
                <a:gridCol w="1619250"/>
              </a:tblGrid>
              <a:tr h="127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FR3</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Reports shall be generated on:</a:t>
                      </a:r>
                      <a:endParaRPr sz="1200" u="none" cap="none" strike="noStrike">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FF0000"/>
                        </a:solidFill>
                        <a:highlight>
                          <a:srgbClr val="FFFFFF"/>
                        </a:highlight>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The percentage of present and absent days by subject and </a:t>
                      </a:r>
                      <a:r>
                        <a:rPr lang="en-GB" sz="1200" u="none" cap="none" strike="noStrike">
                          <a:highlight>
                            <a:srgbClr val="FFFFFF"/>
                          </a:highlight>
                          <a:latin typeface="Times New Roman"/>
                          <a:ea typeface="Times New Roman"/>
                          <a:cs typeface="Times New Roman"/>
                          <a:sym typeface="Times New Roman"/>
                        </a:rPr>
                        <a:t>lectures</a:t>
                      </a:r>
                      <a:r>
                        <a:rPr lang="en-GB" sz="1200" u="none" cap="none" strike="noStrike">
                          <a:latin typeface="Times New Roman"/>
                          <a:ea typeface="Times New Roman"/>
                          <a:cs typeface="Times New Roman"/>
                          <a:sym typeface="Times New Roman"/>
                        </a:rPr>
                        <a:t> of a student</a:t>
                      </a:r>
                      <a:endParaRPr sz="1200" u="none" cap="none" strike="noStrike">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The most absent student ,by </a:t>
                      </a:r>
                      <a:r>
                        <a:rPr lang="en-GB" sz="1200" u="none" cap="none" strike="noStrike">
                          <a:highlight>
                            <a:srgbClr val="FFFFFF"/>
                          </a:highlight>
                          <a:latin typeface="Times New Roman"/>
                          <a:ea typeface="Times New Roman"/>
                          <a:cs typeface="Times New Roman"/>
                          <a:sym typeface="Times New Roman"/>
                        </a:rPr>
                        <a:t>lectures</a:t>
                      </a:r>
                      <a:r>
                        <a:rPr lang="en-GB"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434343"/>
                        </a:buClr>
                        <a:buSzPts val="1200"/>
                        <a:buFont typeface="Times New Roman"/>
                        <a:buChar char="●"/>
                      </a:pPr>
                      <a:r>
                        <a:rPr lang="en-GB" sz="1200" u="none" cap="none" strike="noStrike">
                          <a:latin typeface="Times New Roman"/>
                          <a:ea typeface="Times New Roman"/>
                          <a:cs typeface="Times New Roman"/>
                          <a:sym typeface="Times New Roman"/>
                        </a:rPr>
                        <a:t>Average Daily Attendance</a:t>
                      </a:r>
                      <a:endParaRPr b="1" sz="1200" u="none" cap="none" strike="noStrike">
                        <a:solidFill>
                          <a:srgbClr val="434343"/>
                        </a:solidFill>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434343"/>
                        </a:buClr>
                        <a:buSzPts val="1200"/>
                        <a:buFont typeface="Times New Roman"/>
                        <a:buChar char="●"/>
                      </a:pPr>
                      <a:r>
                        <a:rPr lang="en-GB" sz="1200" u="none" cap="none" strike="noStrike">
                          <a:latin typeface="Times New Roman"/>
                          <a:ea typeface="Times New Roman"/>
                          <a:cs typeface="Times New Roman"/>
                          <a:sym typeface="Times New Roman"/>
                        </a:rPr>
                        <a:t>Average Attendance by Day</a:t>
                      </a:r>
                      <a:endParaRPr b="1" sz="1200" u="none" cap="none" strike="noStrike">
                        <a:solidFill>
                          <a:srgbClr val="434343"/>
                        </a:solidFill>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434343"/>
                        </a:buClr>
                        <a:buSzPts val="1200"/>
                        <a:buFont typeface="Times New Roman"/>
                        <a:buChar char="●"/>
                      </a:pPr>
                      <a:r>
                        <a:rPr lang="en-GB" sz="1200" u="none" cap="none" strike="noStrike">
                          <a:latin typeface="Times New Roman"/>
                          <a:ea typeface="Times New Roman"/>
                          <a:cs typeface="Times New Roman"/>
                          <a:sym typeface="Times New Roman"/>
                        </a:rPr>
                        <a:t>Attendance Chart</a:t>
                      </a:r>
                      <a:endParaRPr b="1" sz="1200" u="none" cap="none" strike="noStrike">
                        <a:solidFill>
                          <a:srgbClr val="434343"/>
                        </a:solidFill>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434343"/>
                        </a:buClr>
                        <a:buSzPts val="1200"/>
                        <a:buFont typeface="Times New Roman"/>
                        <a:buChar char="●"/>
                      </a:pPr>
                      <a:r>
                        <a:rPr lang="en-GB" sz="1200" u="none" cap="none" strike="noStrike">
                          <a:latin typeface="Times New Roman"/>
                          <a:ea typeface="Times New Roman"/>
                          <a:cs typeface="Times New Roman"/>
                          <a:sym typeface="Times New Roman"/>
                        </a:rPr>
                        <a:t>Absence Summary</a:t>
                      </a:r>
                      <a:endParaRPr b="1" sz="1200" u="none" cap="none" strike="noStrike">
                        <a:solidFill>
                          <a:srgbClr val="434343"/>
                        </a:solidFill>
                        <a:latin typeface="Times New Roman"/>
                        <a:ea typeface="Times New Roman"/>
                        <a:cs typeface="Times New Roman"/>
                        <a:sym typeface="Times New Roman"/>
                      </a:endParaRPr>
                    </a:p>
                    <a:p>
                      <a:pPr indent="-304800" lvl="0" marL="457200" marR="0" rtl="0" algn="just">
                        <a:lnSpc>
                          <a:spcPct val="150000"/>
                        </a:lnSpc>
                        <a:spcBef>
                          <a:spcPts val="0"/>
                        </a:spcBef>
                        <a:spcAft>
                          <a:spcPts val="0"/>
                        </a:spcAft>
                        <a:buClr>
                          <a:srgbClr val="000000"/>
                        </a:buClr>
                        <a:buSzPts val="1200"/>
                        <a:buFont typeface="Calibri"/>
                        <a:buChar char="●"/>
                      </a:pPr>
                      <a:r>
                        <a:rPr lang="en-GB" sz="1200" u="none" cap="none" strike="noStrike">
                          <a:latin typeface="Times New Roman"/>
                          <a:ea typeface="Times New Roman"/>
                          <a:cs typeface="Times New Roman"/>
                          <a:sym typeface="Times New Roman"/>
                        </a:rPr>
                        <a:t>Attendance for given duration</a:t>
                      </a:r>
                      <a:endParaRPr sz="1200" u="none" cap="none" strike="noStrike">
                        <a:latin typeface="Calibri"/>
                        <a:ea typeface="Calibri"/>
                        <a:cs typeface="Calibri"/>
                        <a:sym typeface="Calibri"/>
                      </a:endParaRPr>
                    </a:p>
                    <a:p>
                      <a:pPr indent="-304800" lvl="0" marL="457200" marR="0" rtl="0" algn="just">
                        <a:lnSpc>
                          <a:spcPct val="150000"/>
                        </a:lnSpc>
                        <a:spcBef>
                          <a:spcPts val="100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Subject wise absent report</a:t>
                      </a:r>
                      <a:endParaRPr sz="1200" u="none" cap="none" strike="noStrike">
                        <a:latin typeface="Times New Roman"/>
                        <a:ea typeface="Times New Roman"/>
                        <a:cs typeface="Times New Roman"/>
                        <a:sym typeface="Times New Roman"/>
                      </a:endParaRPr>
                    </a:p>
                    <a:p>
                      <a:pPr indent="-304800" lvl="0" marL="457200" marR="0" rtl="0" algn="just">
                        <a:lnSpc>
                          <a:spcPct val="150000"/>
                        </a:lnSpc>
                        <a:spcBef>
                          <a:spcPts val="100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Student wise absent report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00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Admin can view all the reports</a:t>
                      </a:r>
                      <a:endParaRPr sz="1100" u="none" cap="none" strike="noStrike">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Report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aphicFrame>
        <p:nvGraphicFramePr>
          <p:cNvPr id="253" name="Google Shape;253;p23"/>
          <p:cNvGraphicFramePr/>
          <p:nvPr/>
        </p:nvGraphicFramePr>
        <p:xfrm>
          <a:off x="1604963" y="814950"/>
          <a:ext cx="3000000" cy="3000000"/>
        </p:xfrm>
        <a:graphic>
          <a:graphicData uri="http://schemas.openxmlformats.org/drawingml/2006/table">
            <a:tbl>
              <a:tblPr>
                <a:noFill/>
                <a:tableStyleId>{7B7BBA4C-025A-4DA9-92AF-2319B51F8B9E}</a:tableStyleId>
              </a:tblPr>
              <a:tblGrid>
                <a:gridCol w="1247775"/>
                <a:gridCol w="3067050"/>
                <a:gridCol w="1619250"/>
              </a:tblGrid>
              <a:tr h="6607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FR4</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highlight>
                            <a:srgbClr val="FFFFFF"/>
                          </a:highlight>
                          <a:latin typeface="Times New Roman"/>
                          <a:ea typeface="Times New Roman"/>
                          <a:cs typeface="Times New Roman"/>
                          <a:sym typeface="Times New Roman"/>
                        </a:rPr>
                        <a:t>Admin and Faculty can download the required reports in pdf form</a:t>
                      </a:r>
                      <a:endParaRPr sz="12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Report page</a:t>
                      </a:r>
                      <a:endParaRPr sz="1200" u="none" cap="none" strike="noStrike">
                        <a:latin typeface="Times New Roman"/>
                        <a:ea typeface="Times New Roman"/>
                        <a:cs typeface="Times New Roman"/>
                        <a:sym typeface="Times New Roman"/>
                      </a:endParaRPr>
                    </a:p>
                  </a:txBody>
                  <a:tcPr marT="63500" marB="63500" marR="63500" marL="63500"/>
                </a:tc>
              </a:tr>
              <a:tr h="2127975">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highlight>
                            <a:srgbClr val="FFFFFF"/>
                          </a:highlight>
                          <a:latin typeface="Times New Roman"/>
                          <a:ea typeface="Times New Roman"/>
                          <a:cs typeface="Times New Roman"/>
                          <a:sym typeface="Times New Roman"/>
                        </a:rPr>
                        <a:t>FR5</a:t>
                      </a:r>
                      <a:endParaRPr sz="1400" u="none" cap="none" strike="noStrike">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To manage this module the following operations shall be performed by the Faculty and admin: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View the reports appropriate to them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latin typeface="Times New Roman"/>
                          <a:ea typeface="Times New Roman"/>
                          <a:cs typeface="Times New Roman"/>
                          <a:sym typeface="Times New Roman"/>
                        </a:rPr>
                        <a:t>Faculty can see reports on the students assigned to them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GB" sz="1200" u="none" cap="none" strike="noStrike">
                          <a:highlight>
                            <a:srgbClr val="FFFFFF"/>
                          </a:highlight>
                          <a:latin typeface="Times New Roman"/>
                          <a:ea typeface="Times New Roman"/>
                          <a:cs typeface="Times New Roman"/>
                          <a:sym typeface="Times New Roman"/>
                        </a:rPr>
                        <a:t>Counselor shall be able to see the reports of students assigned to them</a:t>
                      </a:r>
                      <a:endParaRPr sz="12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lang="en-GB" sz="1200" u="none" cap="none" strike="noStrike">
                          <a:latin typeface="Times New Roman"/>
                          <a:ea typeface="Times New Roman"/>
                          <a:cs typeface="Times New Roman"/>
                          <a:sym typeface="Times New Roman"/>
                        </a:rPr>
                        <a:t>Report page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819150" y="457400"/>
            <a:ext cx="7505700" cy="707700"/>
          </a:xfrm>
          <a:prstGeom prst="rect">
            <a:avLst/>
          </a:prstGeom>
          <a:noFill/>
          <a:ln>
            <a:noFill/>
          </a:ln>
        </p:spPr>
        <p:txBody>
          <a:bodyPr anchorCtr="0" anchor="t" bIns="91425" lIns="91425" spcFirstLastPara="1" rIns="91425" wrap="square" tIns="91425">
            <a:normAutofit/>
          </a:bodyPr>
          <a:lstStyle/>
          <a:p>
            <a:pPr indent="0" lvl="0" marL="0" rtl="0" algn="ctr">
              <a:lnSpc>
                <a:spcPct val="150000"/>
              </a:lnSpc>
              <a:spcBef>
                <a:spcPts val="0"/>
              </a:spcBef>
              <a:spcAft>
                <a:spcPts val="0"/>
              </a:spcAft>
              <a:buSzPts val="3000"/>
              <a:buNone/>
            </a:pPr>
            <a:r>
              <a:rPr b="1" lang="en-GB" sz="3050">
                <a:latin typeface="Times New Roman"/>
                <a:ea typeface="Times New Roman"/>
                <a:cs typeface="Times New Roman"/>
                <a:sym typeface="Times New Roman"/>
              </a:rPr>
              <a:t>4.2 Non-Functional Requirements</a:t>
            </a:r>
            <a:endParaRPr sz="3050"/>
          </a:p>
        </p:txBody>
      </p:sp>
      <p:sp>
        <p:nvSpPr>
          <p:cNvPr id="259" name="Google Shape;259;p24"/>
          <p:cNvSpPr txBox="1"/>
          <p:nvPr>
            <p:ph idx="1" type="body"/>
          </p:nvPr>
        </p:nvSpPr>
        <p:spPr>
          <a:xfrm>
            <a:off x="819150" y="1165100"/>
            <a:ext cx="7505700" cy="32736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770"/>
              <a:buNone/>
            </a:pPr>
            <a:r>
              <a:rPr b="1" lang="en-GB" sz="1180">
                <a:solidFill>
                  <a:srgbClr val="000000"/>
                </a:solidFill>
                <a:latin typeface="Times New Roman"/>
                <a:ea typeface="Times New Roman"/>
                <a:cs typeface="Times New Roman"/>
                <a:sym typeface="Times New Roman"/>
              </a:rPr>
              <a:t>1)Performance</a:t>
            </a:r>
            <a:endParaRPr b="1" sz="1180">
              <a:solidFill>
                <a:srgbClr val="000000"/>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770"/>
              <a:buNone/>
            </a:pPr>
            <a:r>
              <a:rPr lang="en-GB" sz="1040">
                <a:solidFill>
                  <a:srgbClr val="000000"/>
                </a:solidFill>
                <a:latin typeface="Times New Roman"/>
                <a:ea typeface="Times New Roman"/>
                <a:cs typeface="Times New Roman"/>
                <a:sym typeface="Times New Roman"/>
              </a:rPr>
              <a:t>Easy tracking of records and updating can be done due to:</a:t>
            </a:r>
            <a:endParaRPr sz="1040">
              <a:solidFill>
                <a:srgbClr val="000000"/>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770"/>
              <a:buNone/>
            </a:pPr>
            <a:r>
              <a:rPr lang="en-GB" sz="1040">
                <a:solidFill>
                  <a:srgbClr val="000000"/>
                </a:solidFill>
                <a:latin typeface="Times New Roman"/>
                <a:ea typeface="Times New Roman"/>
                <a:cs typeface="Times New Roman"/>
                <a:sym typeface="Times New Roman"/>
              </a:rPr>
              <a:t>This software uses an underlying database which shall be on a central server while the frontend shall be available to Administrative staff ,faculty and students.</a:t>
            </a:r>
            <a:endParaRPr sz="1040">
              <a:solidFill>
                <a:srgbClr val="000000"/>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770"/>
              <a:buNone/>
            </a:pPr>
            <a:r>
              <a:rPr lang="en-GB" sz="1040">
                <a:solidFill>
                  <a:srgbClr val="000000"/>
                </a:solidFill>
                <a:latin typeface="Times New Roman"/>
                <a:ea typeface="Times New Roman"/>
                <a:cs typeface="Times New Roman"/>
                <a:sym typeface="Times New Roman"/>
              </a:rPr>
              <a:t>The Software can handle many users at the same time.</a:t>
            </a:r>
            <a:endParaRPr sz="1040">
              <a:solidFill>
                <a:srgbClr val="000000"/>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770"/>
              <a:buNone/>
            </a:pPr>
            <a:r>
              <a:t/>
            </a:r>
            <a:endParaRPr sz="1040">
              <a:solidFill>
                <a:srgbClr val="000000"/>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770"/>
              <a:buNone/>
            </a:pPr>
            <a:r>
              <a:rPr b="1" lang="en-GB" sz="1180">
                <a:solidFill>
                  <a:srgbClr val="000000"/>
                </a:solidFill>
                <a:latin typeface="Times New Roman"/>
                <a:ea typeface="Times New Roman"/>
                <a:cs typeface="Times New Roman"/>
                <a:sym typeface="Times New Roman"/>
              </a:rPr>
              <a:t>2)Reliability</a:t>
            </a:r>
            <a:endParaRPr b="1" sz="1180">
              <a:solidFill>
                <a:srgbClr val="000000"/>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770"/>
              <a:buNone/>
            </a:pPr>
            <a:r>
              <a:rPr lang="en-GB" sz="1040">
                <a:solidFill>
                  <a:srgbClr val="000000"/>
                </a:solidFill>
                <a:latin typeface="Times New Roman"/>
                <a:ea typeface="Times New Roman"/>
                <a:cs typeface="Times New Roman"/>
                <a:sym typeface="Times New Roman"/>
              </a:rPr>
              <a:t>This software shall not be able to connect to the centralized database in the event that the Server is down due to hardware or software failure.</a:t>
            </a:r>
            <a:endParaRPr sz="1040">
              <a:solidFill>
                <a:srgbClr val="000000"/>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770"/>
              <a:buNone/>
            </a:pPr>
            <a:r>
              <a:t/>
            </a:r>
            <a:endParaRPr sz="1040">
              <a:solidFill>
                <a:srgbClr val="000000"/>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770"/>
              <a:buNone/>
            </a:pPr>
            <a:r>
              <a:rPr b="1" lang="en-GB" sz="1180">
                <a:solidFill>
                  <a:srgbClr val="000000"/>
                </a:solidFill>
                <a:latin typeface="Times New Roman"/>
                <a:ea typeface="Times New Roman"/>
                <a:cs typeface="Times New Roman"/>
                <a:sym typeface="Times New Roman"/>
              </a:rPr>
              <a:t>3)Availability </a:t>
            </a:r>
            <a:endParaRPr b="1" sz="1180">
              <a:solidFill>
                <a:srgbClr val="000000"/>
              </a:solidFill>
              <a:latin typeface="Times New Roman"/>
              <a:ea typeface="Times New Roman"/>
              <a:cs typeface="Times New Roman"/>
              <a:sym typeface="Times New Roman"/>
            </a:endParaRPr>
          </a:p>
          <a:p>
            <a:pPr indent="0" lvl="0" marL="0" rtl="0" algn="l">
              <a:lnSpc>
                <a:spcPct val="140000"/>
              </a:lnSpc>
              <a:spcBef>
                <a:spcPts val="0"/>
              </a:spcBef>
              <a:spcAft>
                <a:spcPts val="0"/>
              </a:spcAft>
              <a:buSzPts val="770"/>
              <a:buNone/>
            </a:pPr>
            <a:r>
              <a:rPr lang="en-GB" sz="1040">
                <a:solidFill>
                  <a:srgbClr val="000000"/>
                </a:solidFill>
                <a:latin typeface="Times New Roman"/>
                <a:ea typeface="Times New Roman"/>
                <a:cs typeface="Times New Roman"/>
                <a:sym typeface="Times New Roman"/>
              </a:rPr>
              <a:t>The software shall be only available to authorized users of the college like Teachers who shall mark the attendance of students,Students to check their leave and Admin to maintain the system.</a:t>
            </a:r>
            <a:endParaRPr sz="10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770"/>
              <a:buNone/>
            </a:pPr>
            <a:r>
              <a:t/>
            </a:r>
            <a:endParaRPr sz="101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GB" sz="3050">
                <a:solidFill>
                  <a:srgbClr val="222222"/>
                </a:solidFill>
                <a:highlight>
                  <a:srgbClr val="FFFFFF"/>
                </a:highlight>
                <a:latin typeface="Times New Roman"/>
                <a:ea typeface="Times New Roman"/>
                <a:cs typeface="Times New Roman"/>
                <a:sym typeface="Times New Roman"/>
              </a:rPr>
              <a:t>3.System Design</a:t>
            </a:r>
            <a:endParaRPr sz="305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b="1" lang="en-GB" sz="3050">
                <a:highlight>
                  <a:srgbClr val="FFFFFF"/>
                </a:highlight>
                <a:latin typeface="Times New Roman"/>
                <a:ea typeface="Times New Roman"/>
                <a:cs typeface="Times New Roman"/>
                <a:sym typeface="Times New Roman"/>
              </a:rPr>
              <a:t>3.1 Database Design</a:t>
            </a:r>
            <a:endParaRPr b="1" sz="3050"/>
          </a:p>
        </p:txBody>
      </p:sp>
      <p:sp>
        <p:nvSpPr>
          <p:cNvPr id="270" name="Google Shape;270;p2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2000">
                <a:latin typeface="Times New Roman"/>
                <a:ea typeface="Times New Roman"/>
                <a:cs typeface="Times New Roman"/>
                <a:sym typeface="Times New Roman"/>
              </a:rPr>
              <a:t>Database Design Consists of:</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GB" sz="2000">
                <a:solidFill>
                  <a:srgbClr val="000000"/>
                </a:solidFill>
                <a:latin typeface="Times New Roman"/>
                <a:ea typeface="Times New Roman"/>
                <a:cs typeface="Times New Roman"/>
                <a:sym typeface="Times New Roman"/>
              </a:rPr>
              <a:t> </a:t>
            </a:r>
            <a:r>
              <a:rPr lang="en-GB" sz="2000">
                <a:solidFill>
                  <a:srgbClr val="000000"/>
                </a:solidFill>
                <a:latin typeface="Times New Roman"/>
                <a:ea typeface="Times New Roman"/>
                <a:cs typeface="Times New Roman"/>
                <a:sym typeface="Times New Roman"/>
              </a:rPr>
              <a:t>3</a:t>
            </a:r>
            <a:r>
              <a:rPr b="1" lang="en-GB" sz="2000">
                <a:solidFill>
                  <a:srgbClr val="000000"/>
                </a:solidFill>
                <a:latin typeface="Times New Roman"/>
                <a:ea typeface="Times New Roman"/>
                <a:cs typeface="Times New Roman"/>
                <a:sym typeface="Times New Roman"/>
              </a:rPr>
              <a:t>.</a:t>
            </a:r>
            <a:r>
              <a:rPr lang="en-GB" sz="2000">
                <a:solidFill>
                  <a:srgbClr val="000000"/>
                </a:solidFill>
                <a:latin typeface="Times New Roman"/>
                <a:ea typeface="Times New Roman"/>
                <a:cs typeface="Times New Roman"/>
                <a:sym typeface="Times New Roman"/>
              </a:rPr>
              <a:t>1.1</a:t>
            </a:r>
            <a:r>
              <a:rPr b="1" lang="en-GB" sz="2000">
                <a:solidFill>
                  <a:srgbClr val="000000"/>
                </a:solidFill>
                <a:latin typeface="Times New Roman"/>
                <a:ea typeface="Times New Roman"/>
                <a:cs typeface="Times New Roman"/>
                <a:sym typeface="Times New Roman"/>
              </a:rPr>
              <a:t>.</a:t>
            </a:r>
            <a:r>
              <a:rPr lang="en-GB" sz="2000">
                <a:solidFill>
                  <a:srgbClr val="000000"/>
                </a:solidFill>
                <a:latin typeface="Times New Roman"/>
                <a:ea typeface="Times New Roman"/>
                <a:cs typeface="Times New Roman"/>
                <a:sym typeface="Times New Roman"/>
              </a:rPr>
              <a:t>Database Schema</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GB" sz="2000">
                <a:solidFill>
                  <a:srgbClr val="000000"/>
                </a:solidFill>
                <a:latin typeface="Times New Roman"/>
                <a:ea typeface="Times New Roman"/>
                <a:cs typeface="Times New Roman"/>
                <a:sym typeface="Times New Roman"/>
              </a:rPr>
              <a:t> 3</a:t>
            </a:r>
            <a:r>
              <a:rPr b="1" lang="en-GB" sz="2000">
                <a:solidFill>
                  <a:srgbClr val="000000"/>
                </a:solidFill>
                <a:latin typeface="Times New Roman"/>
                <a:ea typeface="Times New Roman"/>
                <a:cs typeface="Times New Roman"/>
                <a:sym typeface="Times New Roman"/>
              </a:rPr>
              <a:t>.</a:t>
            </a:r>
            <a:r>
              <a:rPr lang="en-GB" sz="2000">
                <a:solidFill>
                  <a:srgbClr val="000000"/>
                </a:solidFill>
                <a:latin typeface="Times New Roman"/>
                <a:ea typeface="Times New Roman"/>
                <a:cs typeface="Times New Roman"/>
                <a:sym typeface="Times New Roman"/>
              </a:rPr>
              <a:t>1.2.Data Dictionary</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SzPts val="3000"/>
              <a:buNone/>
            </a:pPr>
            <a:r>
              <a:rPr b="1" lang="en-GB" sz="2600">
                <a:latin typeface="Times New Roman"/>
                <a:ea typeface="Times New Roman"/>
                <a:cs typeface="Times New Roman"/>
                <a:sym typeface="Times New Roman"/>
              </a:rPr>
              <a:t> 3.1.1.Database Schema</a:t>
            </a:r>
            <a:endParaRPr b="1" sz="3600"/>
          </a:p>
        </p:txBody>
      </p:sp>
      <p:sp>
        <p:nvSpPr>
          <p:cNvPr id="276" name="Google Shape;276;p27"/>
          <p:cNvSpPr txBox="1"/>
          <p:nvPr/>
        </p:nvSpPr>
        <p:spPr>
          <a:xfrm>
            <a:off x="1239275" y="2171550"/>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
        <p:nvSpPr>
          <p:cNvPr id="277" name="Google Shape;277;p27"/>
          <p:cNvSpPr txBox="1"/>
          <p:nvPr/>
        </p:nvSpPr>
        <p:spPr>
          <a:xfrm>
            <a:off x="1266900" y="2017650"/>
            <a:ext cx="6610200" cy="13545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latin typeface="Times New Roman"/>
                <a:ea typeface="Times New Roman"/>
                <a:cs typeface="Times New Roman"/>
                <a:sym typeface="Times New Roman"/>
              </a:rPr>
              <a:t>6.1.1.1 tbl_academicYear:-</a:t>
            </a:r>
            <a:endParaRPr b="1">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tbl_academicYear(AcademicYearID[PK],AcademicYear,AcademicYearCreatedAt,AcademicYearEndAt)</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FD:AcademicYearID→ {AcademicYear,AcademicYearCreatedAt,AcademicYearEndAt}</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nvSpPr>
        <p:spPr>
          <a:xfrm>
            <a:off x="1166500" y="1988400"/>
            <a:ext cx="7158900" cy="1233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latin typeface="Times New Roman"/>
                <a:ea typeface="Times New Roman"/>
                <a:cs typeface="Times New Roman"/>
                <a:sym typeface="Times New Roman"/>
              </a:rPr>
              <a:t>6.1.1.2 tbl_course</a:t>
            </a:r>
            <a:endParaRPr b="1"/>
          </a:p>
          <a:p>
            <a:pPr indent="0" lvl="0" marL="0" rtl="0" algn="l">
              <a:spcBef>
                <a:spcPts val="1200"/>
              </a:spcBef>
              <a:spcAft>
                <a:spcPts val="0"/>
              </a:spcAft>
              <a:buNone/>
            </a:pPr>
            <a:r>
              <a:rPr lang="en-GB">
                <a:latin typeface="Times New Roman"/>
                <a:ea typeface="Times New Roman"/>
                <a:cs typeface="Times New Roman"/>
                <a:sym typeface="Times New Roman"/>
              </a:rPr>
              <a:t>tbl_course(CourseID[PK],CourseName,CourseDescription,CourseCreatedAt)</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FD:CourseID→ {CourseName,CourseDescription,CourseCreatedAt}</a:t>
            </a:r>
            <a:endParaRPr b="1">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nvSpPr>
        <p:spPr>
          <a:xfrm>
            <a:off x="828225" y="10356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
        <p:nvSpPr>
          <p:cNvPr id="288" name="Google Shape;288;p29"/>
          <p:cNvSpPr txBox="1"/>
          <p:nvPr/>
        </p:nvSpPr>
        <p:spPr>
          <a:xfrm>
            <a:off x="1223650" y="1670675"/>
            <a:ext cx="6305400" cy="15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GB">
                <a:latin typeface="Times New Roman"/>
                <a:ea typeface="Times New Roman"/>
                <a:cs typeface="Times New Roman"/>
                <a:sym typeface="Times New Roman"/>
              </a:rPr>
              <a:t>6.1.1.3 tbl_semester_division</a:t>
            </a:r>
            <a:endParaRPr b="1"/>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en-GB">
                <a:latin typeface="Times New Roman"/>
                <a:ea typeface="Times New Roman"/>
                <a:cs typeface="Times New Roman"/>
                <a:sym typeface="Times New Roman"/>
              </a:rPr>
              <a:t>tbl_semester_division(SemesterDivisionID[PK],SemesterName,DivisionName)</a:t>
            </a:r>
            <a:endParaRPr/>
          </a:p>
          <a:p>
            <a:pPr indent="0" lvl="0" marL="0" rtl="0" algn="just">
              <a:spcBef>
                <a:spcPts val="0"/>
              </a:spcBef>
              <a:spcAft>
                <a:spcPts val="0"/>
              </a:spcAft>
              <a:buNone/>
            </a:pPr>
            <a:r>
              <a:rPr lang="en-GB">
                <a:latin typeface="Times New Roman"/>
                <a:ea typeface="Times New Roman"/>
                <a:cs typeface="Times New Roman"/>
                <a:sym typeface="Times New Roman"/>
              </a:rPr>
              <a:t>FD: SemesterDivisionID→{SemesterName,DivisionName}</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32351"/>
              <a:buFont typeface="Arial"/>
              <a:buNone/>
            </a:pPr>
            <a:r>
              <a:rPr b="1" lang="en-GB" sz="3400">
                <a:latin typeface="Times New Roman"/>
                <a:ea typeface="Times New Roman"/>
                <a:cs typeface="Times New Roman"/>
                <a:sym typeface="Times New Roman"/>
              </a:rPr>
              <a:t>1.1 Problem Definition</a:t>
            </a:r>
            <a:endParaRPr b="1" sz="3400">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140" name="Google Shape;140;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300"/>
              <a:buNone/>
            </a:pPr>
            <a:r>
              <a:rPr lang="en-GB" sz="1800">
                <a:solidFill>
                  <a:srgbClr val="000000"/>
                </a:solidFill>
                <a:latin typeface="Times New Roman"/>
                <a:ea typeface="Times New Roman"/>
                <a:cs typeface="Times New Roman"/>
                <a:sym typeface="Times New Roman"/>
              </a:rPr>
              <a:t>By maintaining the attendance manually efficient reports cannot be generated. As the attendance is maintained in registers it is a tough task for admin and staff to maintain. Also older record keeping methods are outdated and inefficient.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nvSpPr>
        <p:spPr>
          <a:xfrm>
            <a:off x="1076400" y="1963800"/>
            <a:ext cx="3495600" cy="1215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latin typeface="Times New Roman"/>
                <a:ea typeface="Times New Roman"/>
                <a:cs typeface="Times New Roman"/>
                <a:sym typeface="Times New Roman"/>
              </a:rPr>
              <a:t>6.1.1.4 tbl_subject</a:t>
            </a:r>
            <a:endParaRPr b="1"/>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en-GB">
                <a:latin typeface="Times New Roman"/>
                <a:ea typeface="Times New Roman"/>
                <a:cs typeface="Times New Roman"/>
                <a:sym typeface="Times New Roman"/>
              </a:rPr>
              <a:t>tbl_subject(SubjectID[PK],SubjectName)</a:t>
            </a:r>
            <a:endParaRPr/>
          </a:p>
          <a:p>
            <a:pPr indent="0" lvl="0" marL="0" rtl="0" algn="just">
              <a:spcBef>
                <a:spcPts val="0"/>
              </a:spcBef>
              <a:spcAft>
                <a:spcPts val="0"/>
              </a:spcAft>
              <a:buNone/>
            </a:pPr>
            <a:r>
              <a:rPr lang="en-GB">
                <a:latin typeface="Times New Roman"/>
                <a:ea typeface="Times New Roman"/>
                <a:cs typeface="Times New Roman"/>
                <a:sym typeface="Times New Roman"/>
              </a:rPr>
              <a:t>FD:SubjectID→{SubjectName}</a:t>
            </a:r>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nvSpPr>
        <p:spPr>
          <a:xfrm>
            <a:off x="804550" y="1625100"/>
            <a:ext cx="7296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6.1.1.5 tbl_user</a:t>
            </a:r>
            <a:endParaRPr b="1"/>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en-GB">
                <a:latin typeface="Times New Roman"/>
                <a:ea typeface="Times New Roman"/>
                <a:cs typeface="Times New Roman"/>
                <a:sym typeface="Times New Roman"/>
              </a:rPr>
              <a:t>tbl_user(UserID[PK],UserName,Password,Usertype,UserStatus,UserCreaetedAt,UserDeletedAt)</a:t>
            </a:r>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en-GB">
                <a:latin typeface="Times New Roman"/>
                <a:ea typeface="Times New Roman"/>
                <a:cs typeface="Times New Roman"/>
                <a:sym typeface="Times New Roman"/>
              </a:rPr>
              <a:t>FD:UserID→{UserName,UserPassword,Usertype,UserStatus,UserCreaetedAt,UserDeletedAt}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nvSpPr>
        <p:spPr>
          <a:xfrm>
            <a:off x="933450" y="762000"/>
            <a:ext cx="3000000" cy="1139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latin typeface="Times New Roman"/>
                <a:ea typeface="Times New Roman"/>
                <a:cs typeface="Times New Roman"/>
                <a:sym typeface="Times New Roman"/>
              </a:rPr>
              <a:t>6.1.6 tbl_state</a:t>
            </a:r>
            <a:endParaRPr b="1">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tbl_state(StateID[PK],StateName)</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FD:StateID-&gt;{StateName}</a:t>
            </a:r>
            <a:endParaRPr>
              <a:latin typeface="Times New Roman"/>
              <a:ea typeface="Times New Roman"/>
              <a:cs typeface="Times New Roman"/>
              <a:sym typeface="Times New Roman"/>
            </a:endParaRPr>
          </a:p>
        </p:txBody>
      </p:sp>
      <p:sp>
        <p:nvSpPr>
          <p:cNvPr id="304" name="Google Shape;304;p32"/>
          <p:cNvSpPr txBox="1"/>
          <p:nvPr/>
        </p:nvSpPr>
        <p:spPr>
          <a:xfrm>
            <a:off x="933450" y="2781300"/>
            <a:ext cx="3000000" cy="13545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latin typeface="Times New Roman"/>
                <a:ea typeface="Times New Roman"/>
                <a:cs typeface="Times New Roman"/>
                <a:sym typeface="Times New Roman"/>
              </a:rPr>
              <a:t>6.1.7 tbl_city</a:t>
            </a:r>
            <a:endParaRPr b="1">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tbl_city(CityID[PK],CityName,SateID[FK])</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FD:CityID-&gt;{SateID[FK]}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3"/>
          <p:cNvSpPr txBox="1"/>
          <p:nvPr/>
        </p:nvSpPr>
        <p:spPr>
          <a:xfrm>
            <a:off x="683550" y="863250"/>
            <a:ext cx="7776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6.1.1.8 tbl_admin</a:t>
            </a:r>
            <a:endParaRPr b="1"/>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a:latin typeface="Times New Roman"/>
                <a:ea typeface="Times New Roman"/>
                <a:cs typeface="Times New Roman"/>
                <a:sym typeface="Times New Roman"/>
              </a:rPr>
              <a:t>tbl_admin(AdminID[PK],AdminFname,AdminMname,,AdminLnameAdminPhoto,AdminGender,AdminDOB,AdminlocalAddress,AdminpermanantlAddress,AdminCaste,AdminSubCaste,AdminBloodGroup,AdminEmail,AdminContactNo,AdminCity,AdminState,AdminMaritalStatus,AdminSpouse,AdminDisability,AdminAadharcardno,AdminHighestQualification,UserID[FK])</a:t>
            </a:r>
            <a:endParaRPr/>
          </a:p>
          <a:p>
            <a:pPr indent="0" lvl="0" marL="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a:latin typeface="Times New Roman"/>
                <a:ea typeface="Times New Roman"/>
                <a:cs typeface="Times New Roman"/>
                <a:sym typeface="Times New Roman"/>
              </a:rPr>
              <a:t>FD:AdminID→{AdminFname,AdminMname,AdminLnameAdminPhoto,AdminGender,AdminDOB,AdminlocalAddress,AdminpermanantlAddress,AdminCaste,AdminSubCaste,AdminBloodGroup,AdminEmail,AdminContactNo,AdminCity,AdminState,AdminMaritalStatus,AdminSpouse,AdminDisability,AdminAadharcardno,AdminHighestQualification,UserID[F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4"/>
          <p:cNvSpPr txBox="1"/>
          <p:nvPr/>
        </p:nvSpPr>
        <p:spPr>
          <a:xfrm>
            <a:off x="617825" y="345200"/>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
        <p:nvSpPr>
          <p:cNvPr id="315" name="Google Shape;315;p34"/>
          <p:cNvSpPr txBox="1"/>
          <p:nvPr/>
        </p:nvSpPr>
        <p:spPr>
          <a:xfrm>
            <a:off x="378750" y="813150"/>
            <a:ext cx="8386500" cy="3517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latin typeface="Times New Roman"/>
                <a:ea typeface="Times New Roman"/>
                <a:cs typeface="Times New Roman"/>
                <a:sym typeface="Times New Roman"/>
              </a:rPr>
              <a:t>6.1.1.9 tbl_faculty</a:t>
            </a:r>
            <a:endParaRPr b="1"/>
          </a:p>
          <a:p>
            <a:pPr indent="0" lvl="0" marL="0" rtl="0" algn="just">
              <a:lnSpc>
                <a:spcPct val="150000"/>
              </a:lnSpc>
              <a:spcBef>
                <a:spcPts val="1200"/>
              </a:spcBef>
              <a:spcAft>
                <a:spcPts val="0"/>
              </a:spcAft>
              <a:buNone/>
            </a:pPr>
            <a:r>
              <a:rPr lang="en-GB">
                <a:latin typeface="Times New Roman"/>
                <a:ea typeface="Times New Roman"/>
                <a:cs typeface="Times New Roman"/>
                <a:sym typeface="Times New Roman"/>
              </a:rPr>
              <a:t>tbl_faculty(FacultyID[PK],FacultyFname,FacultyMname,FacultyLname,,FacultyPhoto,FacultyGender,FacultyDOB,FacultyLocalAddress,FacultyPermanantAddress,FacultyCaste,FacultySubCaste,FacultyBloodGroup,FacultyEmail,FacultyContactNo,FacultyStateCityID,FacultyMaritalStatus,FacultySpouse,FacultyDisabilty,FacultyAadharcardno,FacultyHighestQualification,AcadmicYearID[FK],FacultyCourseID[FK],UserID[FK])</a:t>
            </a:r>
            <a:endParaRPr/>
          </a:p>
          <a:p>
            <a:pPr indent="0" lvl="0" marL="0" rtl="0" algn="just">
              <a:lnSpc>
                <a:spcPct val="150000"/>
              </a:lnSpc>
              <a:spcBef>
                <a:spcPts val="630"/>
              </a:spcBef>
              <a:spcAft>
                <a:spcPts val="0"/>
              </a:spcAft>
              <a:buNone/>
            </a:pPr>
            <a:r>
              <a:t/>
            </a:r>
            <a:endParaRPr>
              <a:latin typeface="Times New Roman"/>
              <a:ea typeface="Times New Roman"/>
              <a:cs typeface="Times New Roman"/>
              <a:sym typeface="Times New Roman"/>
            </a:endParaRPr>
          </a:p>
          <a:p>
            <a:pPr indent="0" lvl="0" marL="0" rtl="0" algn="just">
              <a:lnSpc>
                <a:spcPct val="150000"/>
              </a:lnSpc>
              <a:spcBef>
                <a:spcPts val="630"/>
              </a:spcBef>
              <a:spcAft>
                <a:spcPts val="630"/>
              </a:spcAft>
              <a:buNone/>
            </a:pPr>
            <a:r>
              <a:rPr lang="en-GB">
                <a:latin typeface="Times New Roman"/>
                <a:ea typeface="Times New Roman"/>
                <a:cs typeface="Times New Roman"/>
                <a:sym typeface="Times New Roman"/>
              </a:rPr>
              <a:t>FD:FacultyID→{FacultyFname,FacultyMname,FacultyLname,,FacultyPhoto,FacultyGender,FacultyDOB,FacultyLocalAddress,FacultyPermanantAddress,FacultyCaste,FacultySubCaste,FacultyBloodGroup,FacultyEmail,FacultyContactNo,FacultyStateCityID,FacultyMaritalStatus,FacultySpouse,FacultyDisabilty,FacultyAadharcardno,FacultyHighestQualification,AcadmicYearID[FK],FacultyCourseID[FK],UserID[F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nvSpPr>
        <p:spPr>
          <a:xfrm>
            <a:off x="150150" y="570750"/>
            <a:ext cx="8577000" cy="4002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solidFill>
                  <a:srgbClr val="202124"/>
                </a:solidFill>
                <a:latin typeface="Times New Roman"/>
                <a:ea typeface="Times New Roman"/>
                <a:cs typeface="Times New Roman"/>
                <a:sym typeface="Times New Roman"/>
              </a:rPr>
              <a:t>6.1.1.10 tbl_students</a:t>
            </a:r>
            <a:endParaRPr b="1">
              <a:solidFill>
                <a:srgbClr val="202124"/>
              </a:solidFill>
            </a:endParaRPr>
          </a:p>
          <a:p>
            <a:pPr indent="0" lvl="0" marL="0" rtl="0" algn="l">
              <a:lnSpc>
                <a:spcPct val="150000"/>
              </a:lnSpc>
              <a:spcBef>
                <a:spcPts val="1200"/>
              </a:spcBef>
              <a:spcAft>
                <a:spcPts val="0"/>
              </a:spcAft>
              <a:buNone/>
            </a:pPr>
            <a:r>
              <a:rPr lang="en-GB">
                <a:latin typeface="Times New Roman"/>
                <a:ea typeface="Times New Roman"/>
                <a:cs typeface="Times New Roman"/>
                <a:sym typeface="Times New Roman"/>
              </a:rPr>
              <a:t>tbl_students_details(StudentID[PK],StudentEnrollmentNo,StudentFname,StudentMname,StudentLname,StudentPhoto,StudentGender,StudentPermanantAddress,StudentLocalAddress,StudentFatherName,StudentFatherContactNo,StudentMotherName,StudentMotherContactNo,StudentCaste,StudentSubCaste,StudentBloodGroup,StudentEmail,StudentContactNo,StudentStateCityID[FK],StudentAadharcardno,StudentHighestQualification,,EnrollYear,AcademicYearID[FK],CourseSemesterID[FK],UserID[FK])</a:t>
            </a:r>
            <a:endParaRPr/>
          </a:p>
          <a:p>
            <a:pPr indent="0" lvl="0" marL="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a:latin typeface="Times New Roman"/>
                <a:ea typeface="Times New Roman"/>
                <a:cs typeface="Times New Roman"/>
                <a:sym typeface="Times New Roman"/>
              </a:rPr>
              <a:t>FD:StudentID→{StudentEnrollmentNo,StudentFname,StudentMname,StudentLname,StudentPhoto,StudentGender,StudentPermanantAddress,StudentLocalAddress,StudentFatherName,StudentFatherContactNo,StudentMotherName,StudentMotherContactNo,StudentCaste,StudentSubCaste,StudentBloodGroup,StudentEmail,StudentContactNo,StudentStateCityID[FK],StudentAadharcardno,StudentHighestQualification,,EnrollYear,AcademicYearID[FK],CourseSemesterID[FK],UserID[F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nvSpPr>
        <p:spPr>
          <a:xfrm>
            <a:off x="652150" y="1494300"/>
            <a:ext cx="7905600" cy="1723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latin typeface="Times New Roman"/>
                <a:ea typeface="Times New Roman"/>
                <a:cs typeface="Times New Roman"/>
                <a:sym typeface="Times New Roman"/>
              </a:rPr>
              <a:t>6.1.1.11 tbl_course_semester</a:t>
            </a:r>
            <a:endParaRPr b="1"/>
          </a:p>
          <a:p>
            <a:pPr indent="0" lvl="0" marL="0" rtl="0" algn="l">
              <a:spcBef>
                <a:spcPts val="1200"/>
              </a:spcBef>
              <a:spcAft>
                <a:spcPts val="0"/>
              </a:spcAft>
              <a:buNone/>
            </a:pPr>
            <a:r>
              <a:rPr lang="en-GB">
                <a:latin typeface="Times New Roman"/>
                <a:ea typeface="Times New Roman"/>
                <a:cs typeface="Times New Roman"/>
                <a:sym typeface="Times New Roman"/>
              </a:rPr>
              <a:t>tbl_course_semester(CourseSemesterID[PK],AcademicYearID[FK],CourseID[FK],</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SemesterDivisionID[FK],SemesterCreatedDate,SemesterEndDate)</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FD:CourseSemesterID→{AcademicYearID[FK],CourseID[FK],SemesterDivisionID[FK],SemesterCreatedDate,SemesterEndDate}</a:t>
            </a:r>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nvSpPr>
        <p:spPr>
          <a:xfrm>
            <a:off x="597900" y="1556375"/>
            <a:ext cx="7948200" cy="18933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latin typeface="Times New Roman"/>
                <a:ea typeface="Times New Roman"/>
                <a:cs typeface="Times New Roman"/>
                <a:sym typeface="Times New Roman"/>
              </a:rPr>
              <a:t>6.1.1.12 tbl_semester_subject</a:t>
            </a:r>
            <a:endParaRPr b="1"/>
          </a:p>
          <a:p>
            <a:pPr indent="0" lvl="0" marL="0" rtl="0" algn="l">
              <a:lnSpc>
                <a:spcPct val="150000"/>
              </a:lnSpc>
              <a:spcBef>
                <a:spcPts val="1200"/>
              </a:spcBef>
              <a:spcAft>
                <a:spcPts val="0"/>
              </a:spcAft>
              <a:buNone/>
            </a:pPr>
            <a:r>
              <a:rPr lang="en-GB">
                <a:latin typeface="Times New Roman"/>
                <a:ea typeface="Times New Roman"/>
                <a:cs typeface="Times New Roman"/>
                <a:sym typeface="Times New Roman"/>
              </a:rPr>
              <a:t>tbl_semester_subject(SemesterSubjectID[PK],CourseSemesterID[FK],SubjectID[FK],SubjectCode,SubjectDescription,SubjectType,SubjectCreatedDate,SubjectEndDate)</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n-GB">
                <a:latin typeface="Times New Roman"/>
                <a:ea typeface="Times New Roman"/>
                <a:cs typeface="Times New Roman"/>
                <a:sym typeface="Times New Roman"/>
              </a:rPr>
              <a:t>FD:SemesterSubjectID→{CourseSemesterID[FK],SubjectID[FK],SubjectCode,SubjectDescription,SubjectType,SubjectCreatedDate,SubjectEndDate}</a:t>
            </a:r>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txBox="1"/>
          <p:nvPr/>
        </p:nvSpPr>
        <p:spPr>
          <a:xfrm>
            <a:off x="542850" y="1848300"/>
            <a:ext cx="8058300" cy="1569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latin typeface="Times New Roman"/>
                <a:ea typeface="Times New Roman"/>
                <a:cs typeface="Times New Roman"/>
                <a:sym typeface="Times New Roman"/>
              </a:rPr>
              <a:t>6.1.1.13 tbl_faculty_subject_allocation</a:t>
            </a:r>
            <a:endParaRPr b="1"/>
          </a:p>
          <a:p>
            <a:pPr indent="0" lvl="0" marL="0" rtl="0" algn="l">
              <a:lnSpc>
                <a:spcPct val="150000"/>
              </a:lnSpc>
              <a:spcBef>
                <a:spcPts val="1200"/>
              </a:spcBef>
              <a:spcAft>
                <a:spcPts val="0"/>
              </a:spcAft>
              <a:buNone/>
            </a:pPr>
            <a:r>
              <a:rPr lang="en-GB">
                <a:latin typeface="Times New Roman"/>
                <a:ea typeface="Times New Roman"/>
                <a:cs typeface="Times New Roman"/>
                <a:sym typeface="Times New Roman"/>
              </a:rPr>
              <a:t>tbl_faculty_subject_allocation(FacultyAllocationID[PK],FacultyID[FK],SemesterSubjectID[FK],SemesterCreatedDate,SemesterEndDate)</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n-GB">
                <a:latin typeface="Times New Roman"/>
                <a:ea typeface="Times New Roman"/>
                <a:cs typeface="Times New Roman"/>
                <a:sym typeface="Times New Roman"/>
              </a:rPr>
              <a:t>FD:FacultyAllocationID→{FacultyID[FK],SemesterSubjectID[FK],SemesterCreatedDate,SemesterEndDate}</a:t>
            </a:r>
            <a:endParaRPr>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nvSpPr>
        <p:spPr>
          <a:xfrm>
            <a:off x="518800" y="1663650"/>
            <a:ext cx="7962900" cy="13545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latin typeface="Times New Roman"/>
                <a:ea typeface="Times New Roman"/>
                <a:cs typeface="Times New Roman"/>
                <a:sym typeface="Times New Roman"/>
              </a:rPr>
              <a:t>6.1.1.14 tbl_counselor_allocation:-</a:t>
            </a:r>
            <a:endParaRPr b="1"/>
          </a:p>
          <a:p>
            <a:pPr indent="0" lvl="0" marL="0" rtl="0" algn="l">
              <a:spcBef>
                <a:spcPts val="1200"/>
              </a:spcBef>
              <a:spcAft>
                <a:spcPts val="0"/>
              </a:spcAft>
              <a:buNone/>
            </a:pPr>
            <a:r>
              <a:rPr lang="en-GB">
                <a:latin typeface="Times New Roman"/>
                <a:ea typeface="Times New Roman"/>
                <a:cs typeface="Times New Roman"/>
                <a:sym typeface="Times New Roman"/>
              </a:rPr>
              <a:t>tbl_counselor_allocation(CouncelorAllocationI[PK],FacultyID[FK],StudentID[FK],AllocatedDate,DeallocatedFDate)</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FD:CouncelorAllocationID→{FacultyID[FK],StudentID[FK],AllocatedDate,DeallocatedFDate}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700"/>
              </a:spcAft>
              <a:buSzPts val="990"/>
              <a:buNone/>
            </a:pPr>
            <a:r>
              <a:rPr b="1" lang="en-GB" sz="3060">
                <a:solidFill>
                  <a:srgbClr val="BF9000"/>
                </a:solidFill>
                <a:latin typeface="Times New Roman"/>
                <a:ea typeface="Times New Roman"/>
                <a:cs typeface="Times New Roman"/>
                <a:sym typeface="Times New Roman"/>
              </a:rPr>
              <a:t>1.2 Project Objective</a:t>
            </a:r>
            <a:endParaRPr b="1" sz="4140">
              <a:solidFill>
                <a:srgbClr val="BF9000"/>
              </a:solidFill>
            </a:endParaRPr>
          </a:p>
        </p:txBody>
      </p:sp>
      <p:sp>
        <p:nvSpPr>
          <p:cNvPr id="146" name="Google Shape;146;p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81440"/>
              <a:buNone/>
            </a:pPr>
            <a:r>
              <a:rPr lang="en-GB" sz="6385">
                <a:solidFill>
                  <a:srgbClr val="000000"/>
                </a:solidFill>
                <a:latin typeface="Times New Roman"/>
                <a:ea typeface="Times New Roman"/>
                <a:cs typeface="Times New Roman"/>
                <a:sym typeface="Times New Roman"/>
              </a:rPr>
              <a:t>This project aims to make an effective student attendance management system for teachers</a:t>
            </a:r>
            <a:r>
              <a:rPr lang="en-GB" sz="6385">
                <a:solidFill>
                  <a:srgbClr val="000000"/>
                </a:solidFill>
                <a:highlight>
                  <a:srgbClr val="FFFFFF"/>
                </a:highlight>
                <a:latin typeface="Times New Roman"/>
                <a:ea typeface="Times New Roman"/>
                <a:cs typeface="Times New Roman"/>
                <a:sym typeface="Times New Roman"/>
              </a:rPr>
              <a:t>,and to</a:t>
            </a:r>
            <a:endParaRPr sz="6385">
              <a:solidFill>
                <a:srgbClr val="000000"/>
              </a:solidFill>
              <a:latin typeface="Times New Roman"/>
              <a:ea typeface="Times New Roman"/>
              <a:cs typeface="Times New Roman"/>
              <a:sym typeface="Times New Roman"/>
            </a:endParaRPr>
          </a:p>
          <a:p>
            <a:pPr indent="-329991" lvl="0" marL="457200" rtl="0" algn="l">
              <a:lnSpc>
                <a:spcPct val="115000"/>
              </a:lnSpc>
              <a:spcBef>
                <a:spcPts val="700"/>
              </a:spcBef>
              <a:spcAft>
                <a:spcPts val="0"/>
              </a:spcAft>
              <a:buClr>
                <a:srgbClr val="000000"/>
              </a:buClr>
              <a:buSzPct val="100000"/>
              <a:buFont typeface="Times New Roman"/>
              <a:buAutoNum type="arabicPeriod"/>
            </a:pPr>
            <a:r>
              <a:rPr lang="en-GB" sz="6385">
                <a:solidFill>
                  <a:srgbClr val="000000"/>
                </a:solidFill>
                <a:latin typeface="Times New Roman"/>
                <a:ea typeface="Times New Roman"/>
                <a:cs typeface="Times New Roman"/>
                <a:sym typeface="Times New Roman"/>
              </a:rPr>
              <a:t>To reduce the cost of operation </a:t>
            </a:r>
            <a:endParaRPr sz="6385">
              <a:solidFill>
                <a:srgbClr val="000000"/>
              </a:solidFill>
              <a:latin typeface="Times New Roman"/>
              <a:ea typeface="Times New Roman"/>
              <a:cs typeface="Times New Roman"/>
              <a:sym typeface="Times New Roman"/>
            </a:endParaRPr>
          </a:p>
          <a:p>
            <a:pPr indent="-329991" lvl="0" marL="457200" rtl="0" algn="l">
              <a:lnSpc>
                <a:spcPct val="115000"/>
              </a:lnSpc>
              <a:spcBef>
                <a:spcPts val="0"/>
              </a:spcBef>
              <a:spcAft>
                <a:spcPts val="0"/>
              </a:spcAft>
              <a:buClr>
                <a:srgbClr val="000000"/>
              </a:buClr>
              <a:buSzPct val="100000"/>
              <a:buFont typeface="Times New Roman"/>
              <a:buAutoNum type="arabicPeriod"/>
            </a:pPr>
            <a:r>
              <a:rPr lang="en-GB" sz="6385">
                <a:solidFill>
                  <a:srgbClr val="000000"/>
                </a:solidFill>
                <a:latin typeface="Times New Roman"/>
                <a:ea typeface="Times New Roman"/>
                <a:cs typeface="Times New Roman"/>
                <a:sym typeface="Times New Roman"/>
              </a:rPr>
              <a:t>To Reduce time consumption</a:t>
            </a:r>
            <a:endParaRPr sz="6385">
              <a:solidFill>
                <a:srgbClr val="000000"/>
              </a:solidFill>
              <a:latin typeface="Times New Roman"/>
              <a:ea typeface="Times New Roman"/>
              <a:cs typeface="Times New Roman"/>
              <a:sym typeface="Times New Roman"/>
            </a:endParaRPr>
          </a:p>
          <a:p>
            <a:pPr indent="-329991" lvl="0" marL="457200" rtl="0" algn="l">
              <a:lnSpc>
                <a:spcPct val="115000"/>
              </a:lnSpc>
              <a:spcBef>
                <a:spcPts val="0"/>
              </a:spcBef>
              <a:spcAft>
                <a:spcPts val="0"/>
              </a:spcAft>
              <a:buClr>
                <a:srgbClr val="000000"/>
              </a:buClr>
              <a:buSzPct val="100000"/>
              <a:buFont typeface="Times New Roman"/>
              <a:buAutoNum type="arabicPeriod"/>
            </a:pPr>
            <a:r>
              <a:rPr lang="en-GB" sz="6385">
                <a:solidFill>
                  <a:srgbClr val="000000"/>
                </a:solidFill>
                <a:latin typeface="Times New Roman"/>
                <a:ea typeface="Times New Roman"/>
                <a:cs typeface="Times New Roman"/>
                <a:sym typeface="Times New Roman"/>
              </a:rPr>
              <a:t>To Reduce human error </a:t>
            </a:r>
            <a:endParaRPr sz="6385">
              <a:solidFill>
                <a:srgbClr val="000000"/>
              </a:solidFill>
              <a:latin typeface="Times New Roman"/>
              <a:ea typeface="Times New Roman"/>
              <a:cs typeface="Times New Roman"/>
              <a:sym typeface="Times New Roman"/>
            </a:endParaRPr>
          </a:p>
          <a:p>
            <a:pPr indent="-329991" lvl="0" marL="457200" rtl="0" algn="l">
              <a:lnSpc>
                <a:spcPct val="115000"/>
              </a:lnSpc>
              <a:spcBef>
                <a:spcPts val="0"/>
              </a:spcBef>
              <a:spcAft>
                <a:spcPts val="0"/>
              </a:spcAft>
              <a:buClr>
                <a:srgbClr val="000000"/>
              </a:buClr>
              <a:buSzPct val="100000"/>
              <a:buFont typeface="Times New Roman"/>
              <a:buAutoNum type="arabicPeriod"/>
            </a:pPr>
            <a:r>
              <a:rPr lang="en-GB" sz="6385">
                <a:solidFill>
                  <a:srgbClr val="000000"/>
                </a:solidFill>
                <a:latin typeface="Times New Roman"/>
                <a:ea typeface="Times New Roman"/>
                <a:cs typeface="Times New Roman"/>
                <a:sym typeface="Times New Roman"/>
              </a:rPr>
              <a:t>To reduce paperwork</a:t>
            </a:r>
            <a:endParaRPr sz="6385">
              <a:solidFill>
                <a:srgbClr val="000000"/>
              </a:solidFill>
              <a:latin typeface="Times New Roman"/>
              <a:ea typeface="Times New Roman"/>
              <a:cs typeface="Times New Roman"/>
              <a:sym typeface="Times New Roman"/>
            </a:endParaRPr>
          </a:p>
          <a:p>
            <a:pPr indent="-329991" lvl="0" marL="457200" rtl="0" algn="l">
              <a:lnSpc>
                <a:spcPct val="115000"/>
              </a:lnSpc>
              <a:spcBef>
                <a:spcPts val="0"/>
              </a:spcBef>
              <a:spcAft>
                <a:spcPts val="0"/>
              </a:spcAft>
              <a:buClr>
                <a:srgbClr val="000000"/>
              </a:buClr>
              <a:buSzPct val="100000"/>
              <a:buFont typeface="Times New Roman"/>
              <a:buAutoNum type="arabicPeriod"/>
            </a:pPr>
            <a:r>
              <a:rPr lang="en-GB" sz="6385">
                <a:solidFill>
                  <a:srgbClr val="000000"/>
                </a:solidFill>
                <a:latin typeface="Times New Roman"/>
                <a:ea typeface="Times New Roman"/>
                <a:cs typeface="Times New Roman"/>
                <a:sym typeface="Times New Roman"/>
              </a:rPr>
              <a:t>To make report generation easy </a:t>
            </a:r>
            <a:endParaRPr sz="6385">
              <a:solidFill>
                <a:srgbClr val="000000"/>
              </a:solidFill>
              <a:latin typeface="Times New Roman"/>
              <a:ea typeface="Times New Roman"/>
              <a:cs typeface="Times New Roman"/>
              <a:sym typeface="Times New Roman"/>
            </a:endParaRPr>
          </a:p>
          <a:p>
            <a:pPr indent="-329991" lvl="0" marL="457200" rtl="0" algn="l">
              <a:lnSpc>
                <a:spcPct val="115000"/>
              </a:lnSpc>
              <a:spcBef>
                <a:spcPts val="0"/>
              </a:spcBef>
              <a:spcAft>
                <a:spcPts val="0"/>
              </a:spcAft>
              <a:buClr>
                <a:srgbClr val="000000"/>
              </a:buClr>
              <a:buSzPct val="100000"/>
              <a:buFont typeface="Times New Roman"/>
              <a:buAutoNum type="arabicPeriod"/>
            </a:pPr>
            <a:r>
              <a:rPr lang="en-GB" sz="6385">
                <a:solidFill>
                  <a:srgbClr val="000000"/>
                </a:solidFill>
                <a:latin typeface="Times New Roman"/>
                <a:ea typeface="Times New Roman"/>
                <a:cs typeface="Times New Roman"/>
                <a:sym typeface="Times New Roman"/>
              </a:rPr>
              <a:t>To improve efficiency </a:t>
            </a:r>
            <a:endParaRPr sz="6385">
              <a:solidFill>
                <a:srgbClr val="000000"/>
              </a:solidFill>
              <a:latin typeface="Times New Roman"/>
              <a:ea typeface="Times New Roman"/>
              <a:cs typeface="Times New Roman"/>
              <a:sym typeface="Times New Roman"/>
            </a:endParaRPr>
          </a:p>
          <a:p>
            <a:pPr indent="-329991" lvl="0" marL="457200" rtl="0" algn="l">
              <a:lnSpc>
                <a:spcPct val="115000"/>
              </a:lnSpc>
              <a:spcBef>
                <a:spcPts val="0"/>
              </a:spcBef>
              <a:spcAft>
                <a:spcPts val="0"/>
              </a:spcAft>
              <a:buClr>
                <a:srgbClr val="000000"/>
              </a:buClr>
              <a:buSzPct val="100000"/>
              <a:buFont typeface="Times New Roman"/>
              <a:buAutoNum type="arabicPeriod"/>
            </a:pPr>
            <a:r>
              <a:rPr lang="en-GB" sz="6385">
                <a:solidFill>
                  <a:srgbClr val="000000"/>
                </a:solidFill>
                <a:latin typeface="Times New Roman"/>
                <a:ea typeface="Times New Roman"/>
                <a:cs typeface="Times New Roman"/>
                <a:sym typeface="Times New Roman"/>
              </a:rPr>
              <a:t>To Improve data security</a:t>
            </a:r>
            <a:endParaRPr sz="6385">
              <a:solidFill>
                <a:srgbClr val="000000"/>
              </a:solidFill>
              <a:latin typeface="Times New Roman"/>
              <a:ea typeface="Times New Roman"/>
              <a:cs typeface="Times New Roman"/>
              <a:sym typeface="Times New Roman"/>
            </a:endParaRPr>
          </a:p>
          <a:p>
            <a:pPr indent="0" lvl="0" marL="0" rtl="0" algn="l">
              <a:lnSpc>
                <a:spcPct val="115000"/>
              </a:lnSpc>
              <a:spcBef>
                <a:spcPts val="700"/>
              </a:spcBef>
              <a:spcAft>
                <a:spcPts val="1200"/>
              </a:spcAft>
              <a:buSzPts val="13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nvSpPr>
        <p:spPr>
          <a:xfrm>
            <a:off x="495300" y="1625100"/>
            <a:ext cx="8153400" cy="18933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latin typeface="Times New Roman"/>
                <a:ea typeface="Times New Roman"/>
                <a:cs typeface="Times New Roman"/>
                <a:sym typeface="Times New Roman"/>
              </a:rPr>
              <a:t>6.1.1.15 tbl_classschedule:-</a:t>
            </a:r>
            <a:endParaRPr b="1"/>
          </a:p>
          <a:p>
            <a:pPr indent="0" lvl="0" marL="0" rtl="0" algn="l">
              <a:lnSpc>
                <a:spcPct val="150000"/>
              </a:lnSpc>
              <a:spcBef>
                <a:spcPts val="1200"/>
              </a:spcBef>
              <a:spcAft>
                <a:spcPts val="0"/>
              </a:spcAft>
              <a:buNone/>
            </a:pPr>
            <a:r>
              <a:rPr lang="en-GB">
                <a:latin typeface="Times New Roman"/>
                <a:ea typeface="Times New Roman"/>
                <a:cs typeface="Times New Roman"/>
                <a:sym typeface="Times New Roman"/>
              </a:rPr>
              <a:t>tbl_class_schedule(ClassScheduleID[PK],FacultyAllocationID[FK],ClassScheduleDay,LectureFromTime,LectureToTime,ClassScheduleStartedDate,ClassScheduleEndedDate)</a:t>
            </a:r>
            <a:endParaRPr/>
          </a:p>
          <a:p>
            <a:pPr indent="0" lvl="0" marL="0" rtl="0" algn="l">
              <a:lnSpc>
                <a:spcPct val="150000"/>
              </a:lnSpc>
              <a:spcBef>
                <a:spcPts val="1200"/>
              </a:spcBef>
              <a:spcAft>
                <a:spcPts val="1200"/>
              </a:spcAft>
              <a:buNone/>
            </a:pPr>
            <a:r>
              <a:rPr lang="en-GB">
                <a:latin typeface="Times New Roman"/>
                <a:ea typeface="Times New Roman"/>
                <a:cs typeface="Times New Roman"/>
                <a:sym typeface="Times New Roman"/>
              </a:rPr>
              <a:t>FD:ClassScheduleID→{,FacultyAllocationID[FK],ClassScheduleDay,LectureFromTime,LectureToTime,ClassScheduleStartedDate,ClassScheduleEndedDate}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1"/>
          <p:cNvSpPr txBox="1"/>
          <p:nvPr/>
        </p:nvSpPr>
        <p:spPr>
          <a:xfrm>
            <a:off x="457200" y="1602000"/>
            <a:ext cx="8229600" cy="19395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solidFill>
                  <a:srgbClr val="202124"/>
                </a:solidFill>
                <a:latin typeface="Times New Roman"/>
                <a:ea typeface="Times New Roman"/>
                <a:cs typeface="Times New Roman"/>
                <a:sym typeface="Times New Roman"/>
              </a:rPr>
              <a:t>6.1.1.16 tbl_attendancemaster:-</a:t>
            </a:r>
            <a:endParaRPr b="1">
              <a:solidFill>
                <a:srgbClr val="202124"/>
              </a:solidFill>
            </a:endParaRPr>
          </a:p>
          <a:p>
            <a:pPr indent="0" lvl="0" marL="0" rtl="0" algn="l">
              <a:spcBef>
                <a:spcPts val="1200"/>
              </a:spcBef>
              <a:spcAft>
                <a:spcPts val="0"/>
              </a:spcAft>
              <a:buNone/>
            </a:pPr>
            <a:r>
              <a:rPr lang="en-GB">
                <a:solidFill>
                  <a:srgbClr val="202124"/>
                </a:solidFill>
                <a:latin typeface="Times New Roman"/>
                <a:ea typeface="Times New Roman"/>
                <a:cs typeface="Times New Roman"/>
                <a:sym typeface="Times New Roman"/>
              </a:rPr>
              <a:t>tbl_attendancemaster(AttendanceMasterID[PK],SemesterSubjectID[FK],FacultyID[FK],AttendanceDate,FromTime,ToTime,ClassScheduleID[FK],Topic)</a:t>
            </a:r>
            <a:endParaRPr>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rPr lang="en-GB">
                <a:solidFill>
                  <a:srgbClr val="202124"/>
                </a:solidFill>
                <a:latin typeface="Times New Roman"/>
                <a:ea typeface="Times New Roman"/>
                <a:cs typeface="Times New Roman"/>
                <a:sym typeface="Times New Roman"/>
              </a:rPr>
              <a:t>FD:AttendanceMasterID</a:t>
            </a:r>
            <a:r>
              <a:rPr lang="en-GB">
                <a:latin typeface="Times New Roman"/>
                <a:ea typeface="Times New Roman"/>
                <a:cs typeface="Times New Roman"/>
                <a:sym typeface="Times New Roman"/>
              </a:rPr>
              <a:t>→</a:t>
            </a:r>
            <a:r>
              <a:rPr lang="en-GB">
                <a:solidFill>
                  <a:srgbClr val="202124"/>
                </a:solidFill>
                <a:latin typeface="Times New Roman"/>
                <a:ea typeface="Times New Roman"/>
                <a:cs typeface="Times New Roman"/>
                <a:sym typeface="Times New Roman"/>
              </a:rPr>
              <a:t>{SemesterSubjectID[FK],FacultyID[FK],AttendanceDate,FromTime,ToTime,ClassScheduleID[FK],Topic}</a:t>
            </a:r>
            <a:endParaRPr>
              <a:solidFill>
                <a:srgbClr val="202124"/>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202124"/>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nvSpPr>
        <p:spPr>
          <a:xfrm>
            <a:off x="590550" y="1948350"/>
            <a:ext cx="7962900" cy="1246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a:solidFill>
                  <a:srgbClr val="202124"/>
                </a:solidFill>
                <a:latin typeface="Times New Roman"/>
                <a:ea typeface="Times New Roman"/>
                <a:cs typeface="Times New Roman"/>
                <a:sym typeface="Times New Roman"/>
              </a:rPr>
              <a:t>6.1.1.17 tbl_attendance:-</a:t>
            </a:r>
            <a:endParaRPr b="1">
              <a:solidFill>
                <a:srgbClr val="202124"/>
              </a:solidFill>
            </a:endParaRPr>
          </a:p>
          <a:p>
            <a:pPr indent="0" lvl="0" marL="0" rtl="0" algn="l">
              <a:lnSpc>
                <a:spcPct val="150000"/>
              </a:lnSpc>
              <a:spcBef>
                <a:spcPts val="1200"/>
              </a:spcBef>
              <a:spcAft>
                <a:spcPts val="0"/>
              </a:spcAft>
              <a:buNone/>
            </a:pPr>
            <a:r>
              <a:rPr lang="en-GB">
                <a:latin typeface="Times New Roman"/>
                <a:ea typeface="Times New Roman"/>
                <a:cs typeface="Times New Roman"/>
                <a:sym typeface="Times New Roman"/>
              </a:rPr>
              <a:t>tbl_attendance(AttendanceID[PK],StudentID[FK],AttendanceMasterID,AttendanceStatus)</a:t>
            </a:r>
            <a:endParaRPr/>
          </a:p>
          <a:p>
            <a:pPr indent="0" lvl="0" marL="0" rtl="0" algn="l">
              <a:lnSpc>
                <a:spcPct val="150000"/>
              </a:lnSpc>
              <a:spcBef>
                <a:spcPts val="1200"/>
              </a:spcBef>
              <a:spcAft>
                <a:spcPts val="1200"/>
              </a:spcAft>
              <a:buNone/>
            </a:pPr>
            <a:r>
              <a:rPr lang="en-GB">
                <a:latin typeface="Times New Roman"/>
                <a:ea typeface="Times New Roman"/>
                <a:cs typeface="Times New Roman"/>
                <a:sym typeface="Times New Roman"/>
              </a:rPr>
              <a:t>FD:AttendanceID→{StudentID[FK],StudentID[FK],AttendanceMasterID,AttendanceStatus}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819150" y="845600"/>
            <a:ext cx="7505700" cy="733800"/>
          </a:xfrm>
          <a:prstGeom prst="rect">
            <a:avLst/>
          </a:prstGeom>
          <a:noFill/>
          <a:ln>
            <a:noFill/>
          </a:ln>
        </p:spPr>
        <p:txBody>
          <a:bodyPr anchorCtr="0" anchor="t" bIns="91425" lIns="91425" spcFirstLastPara="1" rIns="91425" wrap="square" tIns="91425">
            <a:normAutofit/>
          </a:bodyPr>
          <a:lstStyle/>
          <a:p>
            <a:pPr indent="0" lvl="0" marL="1828800" rtl="0" algn="l">
              <a:lnSpc>
                <a:spcPct val="115000"/>
              </a:lnSpc>
              <a:spcBef>
                <a:spcPts val="1200"/>
              </a:spcBef>
              <a:spcAft>
                <a:spcPts val="1200"/>
              </a:spcAft>
              <a:buSzPts val="3000"/>
              <a:buNone/>
            </a:pPr>
            <a:r>
              <a:rPr b="1" lang="en-GB" sz="3050">
                <a:latin typeface="Times New Roman"/>
                <a:ea typeface="Times New Roman"/>
                <a:cs typeface="Times New Roman"/>
                <a:sym typeface="Times New Roman"/>
              </a:rPr>
              <a:t>3.1.2 Data Dictionary</a:t>
            </a:r>
            <a:endParaRPr sz="3050"/>
          </a:p>
        </p:txBody>
      </p:sp>
      <p:graphicFrame>
        <p:nvGraphicFramePr>
          <p:cNvPr id="361" name="Google Shape;361;p43"/>
          <p:cNvGraphicFramePr/>
          <p:nvPr/>
        </p:nvGraphicFramePr>
        <p:xfrm>
          <a:off x="1447800" y="2111375"/>
          <a:ext cx="3000000" cy="3000000"/>
        </p:xfrm>
        <a:graphic>
          <a:graphicData uri="http://schemas.openxmlformats.org/drawingml/2006/table">
            <a:tbl>
              <a:tblPr>
                <a:noFill/>
                <a:tableStyleId>{638CF7B2-28F0-4B9D-A824-51FA7168B6FB}</a:tableStyleId>
              </a:tblPr>
              <a:tblGrid>
                <a:gridCol w="1146175"/>
                <a:gridCol w="1146800"/>
                <a:gridCol w="1146800"/>
                <a:gridCol w="1146800"/>
                <a:gridCol w="1470650"/>
              </a:tblGrid>
              <a:tr h="127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Field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Type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Size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Constraint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Description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AcademicyearID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int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11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Primary Key</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Id for Academic year</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Academicyear</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varchar</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Not null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Current and previous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GB" sz="1200">
                          <a:latin typeface="Times New Roman"/>
                          <a:ea typeface="Times New Roman"/>
                          <a:cs typeface="Times New Roman"/>
                          <a:sym typeface="Times New Roman"/>
                        </a:rPr>
                        <a:t>Academic year</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AcademicYearCreatedAt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date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Not null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Start of Academic Year</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AcademicYearEndAt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date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null allowed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End of Academic Year</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62" name="Google Shape;362;p43"/>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6.1.2.1 tbl_academicYear:-</a:t>
            </a:r>
            <a:endParaRPr b="1" sz="11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graphicFrame>
        <p:nvGraphicFramePr>
          <p:cNvPr id="367" name="Google Shape;367;p44"/>
          <p:cNvGraphicFramePr/>
          <p:nvPr/>
        </p:nvGraphicFramePr>
        <p:xfrm>
          <a:off x="695650" y="1520638"/>
          <a:ext cx="3000000" cy="3000000"/>
        </p:xfrm>
        <a:graphic>
          <a:graphicData uri="http://schemas.openxmlformats.org/drawingml/2006/table">
            <a:tbl>
              <a:tblPr>
                <a:noFill/>
                <a:tableStyleId>{638CF7B2-28F0-4B9D-A824-51FA7168B6FB}</a:tableStyleId>
              </a:tblPr>
              <a:tblGrid>
                <a:gridCol w="1146175"/>
                <a:gridCol w="1146800"/>
                <a:gridCol w="1146800"/>
                <a:gridCol w="1146800"/>
                <a:gridCol w="3166100"/>
              </a:tblGrid>
              <a:tr h="459750">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97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CourseID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number of course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97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CourseName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Name of the course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99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CourseDescription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50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 of the course explaining the contents of the course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99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CourseCreatedAt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 of the course creation in dd/mm/yyyy</a:t>
                      </a:r>
                      <a:endParaRPr sz="1200"/>
                    </a:p>
                    <a:p>
                      <a:pPr indent="0" lvl="0" marL="0" rtl="0" algn="l">
                        <a:spcBef>
                          <a:spcPts val="0"/>
                        </a:spcBef>
                        <a:spcAft>
                          <a:spcPts val="0"/>
                        </a:spcAft>
                        <a:buNone/>
                      </a:pPr>
                      <a:r>
                        <a:rPr lang="en-GB" sz="1200"/>
                        <a:t>format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68" name="Google Shape;368;p44"/>
          <p:cNvSpPr txBox="1"/>
          <p:nvPr/>
        </p:nvSpPr>
        <p:spPr>
          <a:xfrm>
            <a:off x="695650" y="781050"/>
            <a:ext cx="3000000" cy="98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a:latin typeface="Times New Roman"/>
                <a:ea typeface="Times New Roman"/>
                <a:cs typeface="Times New Roman"/>
                <a:sym typeface="Times New Roman"/>
              </a:rPr>
              <a:t>6.1.2.2 tbl_Course</a:t>
            </a:r>
            <a:endParaRPr b="1" sz="1100">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aphicFrame>
        <p:nvGraphicFramePr>
          <p:cNvPr id="373" name="Google Shape;373;p45"/>
          <p:cNvGraphicFramePr/>
          <p:nvPr/>
        </p:nvGraphicFramePr>
        <p:xfrm>
          <a:off x="1242988" y="1131600"/>
          <a:ext cx="3000000" cy="3000000"/>
        </p:xfrm>
        <a:graphic>
          <a:graphicData uri="http://schemas.openxmlformats.org/drawingml/2006/table">
            <a:tbl>
              <a:tblPr>
                <a:noFill/>
                <a:tableStyleId>{638CF7B2-28F0-4B9D-A824-51FA7168B6FB}</a:tableStyleId>
              </a:tblPr>
              <a:tblGrid>
                <a:gridCol w="1332800"/>
                <a:gridCol w="1333525"/>
                <a:gridCol w="1333525"/>
                <a:gridCol w="1333525"/>
                <a:gridCol w="1333525"/>
              </a:tblGrid>
              <a:tr h="518875">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37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SemesterDivisionID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number of semester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37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SemesterName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Name of semester like ‘5’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37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DivisionName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Name of divsion like ‘ A’</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74" name="Google Shape;374;p45"/>
          <p:cNvSpPr txBox="1"/>
          <p:nvPr/>
        </p:nvSpPr>
        <p:spPr>
          <a:xfrm>
            <a:off x="1243000" y="0"/>
            <a:ext cx="3000000" cy="178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a:latin typeface="Times New Roman"/>
                <a:ea typeface="Times New Roman"/>
                <a:cs typeface="Times New Roman"/>
                <a:sym typeface="Times New Roman"/>
              </a:rPr>
              <a:t>6.1.2.3 tbl_semester_division</a:t>
            </a:r>
            <a:endParaRPr b="1" sz="1100">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aphicFrame>
        <p:nvGraphicFramePr>
          <p:cNvPr id="379" name="Google Shape;379;p46"/>
          <p:cNvGraphicFramePr/>
          <p:nvPr/>
        </p:nvGraphicFramePr>
        <p:xfrm>
          <a:off x="642575" y="1299200"/>
          <a:ext cx="3000000" cy="3000000"/>
        </p:xfrm>
        <a:graphic>
          <a:graphicData uri="http://schemas.openxmlformats.org/drawingml/2006/table">
            <a:tbl>
              <a:tblPr>
                <a:noFill/>
                <a:tableStyleId>{638CF7B2-28F0-4B9D-A824-51FA7168B6FB}</a:tableStyleId>
              </a:tblPr>
              <a:tblGrid>
                <a:gridCol w="1485125"/>
                <a:gridCol w="1485925"/>
                <a:gridCol w="1485925"/>
                <a:gridCol w="1485925"/>
                <a:gridCol w="1485925"/>
              </a:tblGrid>
              <a:tr h="580825">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221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SubjectID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number of subject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221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SubjectName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Name for the subjects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80" name="Google Shape;380;p46"/>
          <p:cNvSpPr txBox="1"/>
          <p:nvPr/>
        </p:nvSpPr>
        <p:spPr>
          <a:xfrm>
            <a:off x="613625" y="517525"/>
            <a:ext cx="3000000" cy="102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a:latin typeface="Times New Roman"/>
                <a:ea typeface="Times New Roman"/>
                <a:cs typeface="Times New Roman"/>
                <a:sym typeface="Times New Roman"/>
              </a:rPr>
              <a:t>6.1.2.4 tbl_subject</a:t>
            </a:r>
            <a:endParaRPr b="1">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graphicFrame>
        <p:nvGraphicFramePr>
          <p:cNvPr id="385" name="Google Shape;385;p47"/>
          <p:cNvGraphicFramePr/>
          <p:nvPr/>
        </p:nvGraphicFramePr>
        <p:xfrm>
          <a:off x="247988" y="895350"/>
          <a:ext cx="3000000" cy="3000000"/>
        </p:xfrm>
        <a:graphic>
          <a:graphicData uri="http://schemas.openxmlformats.org/drawingml/2006/table">
            <a:tbl>
              <a:tblPr>
                <a:noFill/>
                <a:tableStyleId>{638CF7B2-28F0-4B9D-A824-51FA7168B6FB}</a:tableStyleId>
              </a:tblPr>
              <a:tblGrid>
                <a:gridCol w="1146175"/>
                <a:gridCol w="1146800"/>
                <a:gridCol w="1146800"/>
                <a:gridCol w="1146800"/>
                <a:gridCol w="4061450"/>
              </a:tblGrid>
              <a:tr h="12700">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UserID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number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UserName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320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Username of users provided by admin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Enrollment number for Students</a:t>
                      </a:r>
                      <a:endParaRPr sz="1200"/>
                    </a:p>
                    <a:p>
                      <a:pPr indent="0" lvl="0" marL="0" rtl="0" algn="l">
                        <a:spcBef>
                          <a:spcPts val="0"/>
                        </a:spcBef>
                        <a:spcAft>
                          <a:spcPts val="0"/>
                        </a:spcAft>
                        <a:buNone/>
                      </a:pPr>
                      <a:r>
                        <a:rPr lang="en-GB" sz="1200"/>
                        <a:t>ex:’201906100110011’</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Email address for Faculty</a:t>
                      </a:r>
                      <a:endParaRPr sz="1200"/>
                    </a:p>
                    <a:p>
                      <a:pPr indent="0" lvl="0" marL="0" rtl="0" algn="l">
                        <a:spcBef>
                          <a:spcPts val="0"/>
                        </a:spcBef>
                        <a:spcAft>
                          <a:spcPts val="0"/>
                        </a:spcAft>
                        <a:buNone/>
                      </a:pPr>
                      <a:r>
                        <a:rPr lang="en-GB" sz="1200"/>
                        <a:t>ex:jhon@gmail.com</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UserPassword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Password is encrypted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Usertype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User type is faculty,admin or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76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UserStatus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tiny 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Active or inactive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UserCreatedAt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 of data creation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UserDeletedAt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 of inactivating the users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86" name="Google Shape;386;p47"/>
          <p:cNvSpPr txBox="1"/>
          <p:nvPr/>
        </p:nvSpPr>
        <p:spPr>
          <a:xfrm>
            <a:off x="248000" y="196850"/>
            <a:ext cx="3000000" cy="1181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a:latin typeface="Times New Roman"/>
                <a:ea typeface="Times New Roman"/>
                <a:cs typeface="Times New Roman"/>
                <a:sym typeface="Times New Roman"/>
              </a:rPr>
              <a:t>6.1.2.5 tbl_user</a:t>
            </a:r>
            <a:endParaRPr b="1" sz="1100">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graphicFrame>
        <p:nvGraphicFramePr>
          <p:cNvPr id="391" name="Google Shape;391;p48"/>
          <p:cNvGraphicFramePr/>
          <p:nvPr/>
        </p:nvGraphicFramePr>
        <p:xfrm>
          <a:off x="1338238" y="1465913"/>
          <a:ext cx="3000000" cy="3000000"/>
        </p:xfrm>
        <a:graphic>
          <a:graphicData uri="http://schemas.openxmlformats.org/drawingml/2006/table">
            <a:tbl>
              <a:tblPr>
                <a:noFill/>
                <a:tableStyleId>{638CF7B2-28F0-4B9D-A824-51FA7168B6FB}</a:tableStyleId>
              </a:tblPr>
              <a:tblGrid>
                <a:gridCol w="1298500"/>
                <a:gridCol w="1299225"/>
                <a:gridCol w="1299225"/>
                <a:gridCol w="1299225"/>
                <a:gridCol w="1299225"/>
              </a:tblGrid>
              <a:tr h="612950">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2950">
                <a:tc>
                  <a:txBody>
                    <a:bodyPr/>
                    <a:lstStyle/>
                    <a:p>
                      <a:pPr indent="0" lvl="0" marL="0" rtl="0" algn="l">
                        <a:spcBef>
                          <a:spcPts val="0"/>
                        </a:spcBef>
                        <a:spcAft>
                          <a:spcPts val="0"/>
                        </a:spcAft>
                        <a:buNone/>
                      </a:pPr>
                      <a:r>
                        <a:rPr lang="en-GB" sz="1200"/>
                        <a:t>StateID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2950">
                <a:tc>
                  <a:txBody>
                    <a:bodyPr/>
                    <a:lstStyle/>
                    <a:p>
                      <a:pPr indent="0" lvl="0" marL="0" rtl="0" algn="l">
                        <a:spcBef>
                          <a:spcPts val="0"/>
                        </a:spcBef>
                        <a:spcAft>
                          <a:spcPts val="0"/>
                        </a:spcAft>
                        <a:buNone/>
                      </a:pPr>
                      <a:r>
                        <a:rPr lang="en-GB" sz="1200"/>
                        <a:t>StateName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50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Sate name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92" name="Google Shape;392;p48"/>
          <p:cNvSpPr txBox="1"/>
          <p:nvPr/>
        </p:nvSpPr>
        <p:spPr>
          <a:xfrm>
            <a:off x="1338250" y="489575"/>
            <a:ext cx="3000000" cy="169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a:latin typeface="Calibri"/>
                <a:ea typeface="Calibri"/>
                <a:cs typeface="Calibri"/>
                <a:sym typeface="Calibri"/>
              </a:rPr>
              <a:t>6.1.2.6 tbl_State</a:t>
            </a:r>
            <a:endParaRPr b="1">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aphicFrame>
        <p:nvGraphicFramePr>
          <p:cNvPr id="397" name="Google Shape;397;p49"/>
          <p:cNvGraphicFramePr/>
          <p:nvPr/>
        </p:nvGraphicFramePr>
        <p:xfrm>
          <a:off x="852175" y="1282325"/>
          <a:ext cx="3000000" cy="3000000"/>
        </p:xfrm>
        <a:graphic>
          <a:graphicData uri="http://schemas.openxmlformats.org/drawingml/2006/table">
            <a:tbl>
              <a:tblPr>
                <a:noFill/>
                <a:tableStyleId>{638CF7B2-28F0-4B9D-A824-51FA7168B6FB}</a:tableStyleId>
              </a:tblPr>
              <a:tblGrid>
                <a:gridCol w="1447025"/>
                <a:gridCol w="1447825"/>
                <a:gridCol w="1447825"/>
                <a:gridCol w="1447825"/>
                <a:gridCol w="1447825"/>
              </a:tblGrid>
              <a:tr h="1117725">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8125">
                <a:tc>
                  <a:txBody>
                    <a:bodyPr/>
                    <a:lstStyle/>
                    <a:p>
                      <a:pPr indent="0" lvl="0" marL="0" rtl="0" algn="l">
                        <a:spcBef>
                          <a:spcPts val="0"/>
                        </a:spcBef>
                        <a:spcAft>
                          <a:spcPts val="0"/>
                        </a:spcAft>
                        <a:buNone/>
                      </a:pPr>
                      <a:r>
                        <a:rPr lang="en-GB" sz="1200"/>
                        <a:t>CityID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of city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8125">
                <a:tc>
                  <a:txBody>
                    <a:bodyPr/>
                    <a:lstStyle/>
                    <a:p>
                      <a:pPr indent="0" lvl="0" marL="0" rtl="0" algn="l">
                        <a:spcBef>
                          <a:spcPts val="0"/>
                        </a:spcBef>
                        <a:spcAft>
                          <a:spcPts val="0"/>
                        </a:spcAft>
                        <a:buNone/>
                      </a:pPr>
                      <a:r>
                        <a:rPr lang="en-GB" sz="1200"/>
                        <a:t>CityName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Name of City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6700">
                <a:tc>
                  <a:txBody>
                    <a:bodyPr/>
                    <a:lstStyle/>
                    <a:p>
                      <a:pPr indent="0" lvl="0" marL="0" rtl="0" algn="l">
                        <a:spcBef>
                          <a:spcPts val="0"/>
                        </a:spcBef>
                        <a:spcAft>
                          <a:spcPts val="0"/>
                        </a:spcAft>
                        <a:buNone/>
                      </a:pPr>
                      <a:r>
                        <a:rPr lang="en-GB" sz="1200"/>
                        <a:t>StateID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Sate if from tbl_state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98" name="Google Shape;398;p49"/>
          <p:cNvSpPr txBox="1"/>
          <p:nvPr/>
        </p:nvSpPr>
        <p:spPr>
          <a:xfrm>
            <a:off x="852175" y="590300"/>
            <a:ext cx="3000000" cy="1304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a:latin typeface="Calibri"/>
                <a:ea typeface="Calibri"/>
                <a:cs typeface="Calibri"/>
                <a:sym typeface="Calibri"/>
              </a:rPr>
              <a:t>6.1.2.7 tbl_City</a:t>
            </a:r>
            <a:endParaRPr b="1">
              <a:latin typeface="Calibri"/>
              <a:ea typeface="Calibri"/>
              <a:cs typeface="Calibri"/>
              <a:sym typeface="Calibri"/>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457200" lvl="0" marL="1828800" rtl="0" algn="l">
              <a:lnSpc>
                <a:spcPct val="150000"/>
              </a:lnSpc>
              <a:spcBef>
                <a:spcPts val="0"/>
              </a:spcBef>
              <a:spcAft>
                <a:spcPts val="0"/>
              </a:spcAft>
              <a:buSzPts val="3000"/>
              <a:buNone/>
            </a:pPr>
            <a:r>
              <a:rPr b="1" lang="en-GB" sz="3050">
                <a:latin typeface="Times New Roman"/>
                <a:ea typeface="Times New Roman"/>
                <a:cs typeface="Times New Roman"/>
                <a:sym typeface="Times New Roman"/>
              </a:rPr>
              <a:t>1.3 Project Scope</a:t>
            </a:r>
            <a:endParaRPr sz="3050"/>
          </a:p>
        </p:txBody>
      </p:sp>
      <p:sp>
        <p:nvSpPr>
          <p:cNvPr id="152" name="Google Shape;152;p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50000"/>
              </a:lnSpc>
              <a:spcBef>
                <a:spcPts val="0"/>
              </a:spcBef>
              <a:spcAft>
                <a:spcPts val="0"/>
              </a:spcAft>
              <a:buSzPct val="73968"/>
              <a:buNone/>
            </a:pPr>
            <a:r>
              <a:rPr lang="en-GB" sz="1900">
                <a:solidFill>
                  <a:srgbClr val="000000"/>
                </a:solidFill>
                <a:latin typeface="Times New Roman"/>
                <a:ea typeface="Times New Roman"/>
                <a:cs typeface="Times New Roman"/>
                <a:sym typeface="Times New Roman"/>
              </a:rPr>
              <a:t>The scope of the system is confined to one college in one department containing multiple courses ,which is an internet-based system and it only contains required functionality of the attendance system and not external modules like student grade management or marksheet generation. This system does not consist of the role of Director and does not consist of leave management.The system also does not contain elective subjects.</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ct val="108108"/>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txBox="1"/>
          <p:nvPr/>
        </p:nvSpPr>
        <p:spPr>
          <a:xfrm>
            <a:off x="266700" y="133350"/>
            <a:ext cx="3000000" cy="1061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a:latin typeface="Times New Roman"/>
                <a:ea typeface="Times New Roman"/>
                <a:cs typeface="Times New Roman"/>
                <a:sym typeface="Times New Roman"/>
              </a:rPr>
              <a:t>6.1.2.8 tbl_admin</a:t>
            </a:r>
            <a:endParaRPr b="1" sz="1100">
              <a:latin typeface="Calibri"/>
              <a:ea typeface="Calibri"/>
              <a:cs typeface="Calibri"/>
              <a:sym typeface="Calibri"/>
            </a:endParaRPr>
          </a:p>
        </p:txBody>
      </p:sp>
      <p:graphicFrame>
        <p:nvGraphicFramePr>
          <p:cNvPr id="404" name="Google Shape;404;p50"/>
          <p:cNvGraphicFramePr/>
          <p:nvPr/>
        </p:nvGraphicFramePr>
        <p:xfrm>
          <a:off x="304800" y="902950"/>
          <a:ext cx="3000000" cy="3000000"/>
        </p:xfrm>
        <a:graphic>
          <a:graphicData uri="http://schemas.openxmlformats.org/drawingml/2006/table">
            <a:tbl>
              <a:tblPr>
                <a:noFill/>
                <a:tableStyleId>{638CF7B2-28F0-4B9D-A824-51FA7168B6FB}</a:tableStyleId>
              </a:tblPr>
              <a:tblGrid>
                <a:gridCol w="1682125"/>
                <a:gridCol w="1683050"/>
                <a:gridCol w="1683050"/>
                <a:gridCol w="1683050"/>
                <a:gridCol w="1683050"/>
              </a:tblGrid>
              <a:tr h="311150">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0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Admin year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0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AdminFname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First Name of admin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0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AdminMname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Middle Name of admin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39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AdminLname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Last Name or surname of admin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0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AdminPhoto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Photo source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0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AdminGender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One letter for gender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0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AdminDOB</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 of birth of admin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0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AdminLocalAddress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Full address of admin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17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AdminpermanentAddress</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Original Full address of admin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aphicFrame>
        <p:nvGraphicFramePr>
          <p:cNvPr id="409" name="Google Shape;409;p51"/>
          <p:cNvGraphicFramePr/>
          <p:nvPr/>
        </p:nvGraphicFramePr>
        <p:xfrm>
          <a:off x="304800" y="559450"/>
          <a:ext cx="3000000" cy="3000000"/>
        </p:xfrm>
        <a:graphic>
          <a:graphicData uri="http://schemas.openxmlformats.org/drawingml/2006/table">
            <a:tbl>
              <a:tblPr>
                <a:noFill/>
                <a:tableStyleId>{638CF7B2-28F0-4B9D-A824-51FA7168B6FB}</a:tableStyleId>
              </a:tblPr>
              <a:tblGrid>
                <a:gridCol w="1670700"/>
                <a:gridCol w="1671625"/>
                <a:gridCol w="1671625"/>
                <a:gridCol w="1671625"/>
                <a:gridCol w="1671625"/>
              </a:tblGrid>
              <a:tr h="4605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AdminCaste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Caste of admin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05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AdminSubCaste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SubCaste of admin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05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AdminBloodGroup</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Blood group</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05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AdminEmail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320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null,Unique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Email of admin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05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AdminContactNo</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bigint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null,Unique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Mobile number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05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AdminCity</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Name of the city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05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AdminState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Name of State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90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AdminMaritalStatus</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tinyint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If Admin is married or not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graphicFrame>
        <p:nvGraphicFramePr>
          <p:cNvPr id="414" name="Google Shape;414;p52"/>
          <p:cNvGraphicFramePr/>
          <p:nvPr/>
        </p:nvGraphicFramePr>
        <p:xfrm>
          <a:off x="299750" y="613400"/>
          <a:ext cx="3000000" cy="3000000"/>
        </p:xfrm>
        <a:graphic>
          <a:graphicData uri="http://schemas.openxmlformats.org/drawingml/2006/table">
            <a:tbl>
              <a:tblPr>
                <a:noFill/>
                <a:tableStyleId>{638CF7B2-28F0-4B9D-A824-51FA7168B6FB}</a:tableStyleId>
              </a:tblPr>
              <a:tblGrid>
                <a:gridCol w="1679350"/>
                <a:gridCol w="1680250"/>
                <a:gridCol w="1680250"/>
                <a:gridCol w="1680250"/>
                <a:gridCol w="1680250"/>
              </a:tblGrid>
              <a:tr h="6313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AdminSpouse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70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Name of spouse if admin is married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324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AdminDisabilty</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If Admin has a disability state what it is and </a:t>
                      </a:r>
                      <a:endParaRPr sz="1200"/>
                    </a:p>
                    <a:p>
                      <a:pPr indent="0" lvl="0" marL="0" rtl="0" algn="l">
                        <a:spcBef>
                          <a:spcPts val="0"/>
                        </a:spcBef>
                        <a:spcAft>
                          <a:spcPts val="0"/>
                        </a:spcAft>
                        <a:buNone/>
                      </a:pPr>
                      <a:r>
                        <a:rPr lang="en-GB" sz="1200"/>
                        <a:t>if no then leave it empty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46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AdminAadharcardno</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bigint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null,Unique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Aadhar card number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51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Admin Highest Qualification</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70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Highest Qualification of admin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51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UserID[FK]</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a:t>
                      </a:r>
                      <a:endParaRPr sz="1200"/>
                    </a:p>
                    <a:p>
                      <a:pPr indent="0" lvl="0" marL="0" rtl="0" algn="l">
                        <a:spcBef>
                          <a:spcPts val="0"/>
                        </a:spcBef>
                        <a:spcAft>
                          <a:spcPts val="0"/>
                        </a:spcAft>
                        <a:buNone/>
                      </a:pPr>
                      <a:r>
                        <a:rPr lang="en-GB" sz="1200"/>
                        <a:t>tbl_user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graphicFrame>
        <p:nvGraphicFramePr>
          <p:cNvPr id="419" name="Google Shape;419;p53"/>
          <p:cNvGraphicFramePr/>
          <p:nvPr/>
        </p:nvGraphicFramePr>
        <p:xfrm>
          <a:off x="389875" y="746800"/>
          <a:ext cx="3000000" cy="3000000"/>
        </p:xfrm>
        <a:graphic>
          <a:graphicData uri="http://schemas.openxmlformats.org/drawingml/2006/table">
            <a:tbl>
              <a:tblPr>
                <a:noFill/>
                <a:tableStyleId>{638CF7B2-28F0-4B9D-A824-51FA7168B6FB}</a:tableStyleId>
              </a:tblPr>
              <a:tblGrid>
                <a:gridCol w="1619425"/>
                <a:gridCol w="1620300"/>
                <a:gridCol w="1620300"/>
                <a:gridCol w="1620300"/>
                <a:gridCol w="1620300"/>
              </a:tblGrid>
              <a:tr h="365625">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number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FacultyFname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First name of faculty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FacultyMname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Middle name of faculty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FacultyLname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Last name of faculty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FacultyPhoto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50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Photo source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31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FacultyGender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Gender in one character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FacultyDOB</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 of birth</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6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FacultyLocalAddress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Full Local address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31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FacultyPermanentAddress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Original Full address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20" name="Google Shape;420;p53"/>
          <p:cNvSpPr txBox="1"/>
          <p:nvPr/>
        </p:nvSpPr>
        <p:spPr>
          <a:xfrm>
            <a:off x="389875" y="346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latin typeface="Times New Roman"/>
                <a:ea typeface="Times New Roman"/>
                <a:cs typeface="Times New Roman"/>
                <a:sym typeface="Times New Roman"/>
              </a:rPr>
              <a:t>6.1.2.7 tbl_faculty</a:t>
            </a:r>
            <a:endParaRPr b="1">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graphicFrame>
        <p:nvGraphicFramePr>
          <p:cNvPr id="425" name="Google Shape;425;p54"/>
          <p:cNvGraphicFramePr/>
          <p:nvPr/>
        </p:nvGraphicFramePr>
        <p:xfrm>
          <a:off x="356875" y="422900"/>
          <a:ext cx="3000000" cy="3000000"/>
        </p:xfrm>
        <a:graphic>
          <a:graphicData uri="http://schemas.openxmlformats.org/drawingml/2006/table">
            <a:tbl>
              <a:tblPr>
                <a:noFill/>
                <a:tableStyleId>{638CF7B2-28F0-4B9D-A824-51FA7168B6FB}</a:tableStyleId>
              </a:tblPr>
              <a:tblGrid>
                <a:gridCol w="1679350"/>
                <a:gridCol w="1680250"/>
                <a:gridCol w="1680250"/>
                <a:gridCol w="1680250"/>
                <a:gridCol w="1680250"/>
              </a:tblGrid>
              <a:tr h="4262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FacultyCaste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Caste of faculty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2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FacultySubCaste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SubCaste of faculty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2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FacultyBloodGroup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Blood group</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2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FacultyEmail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null,unique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email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64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FacultyContactNo</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bigint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null,unique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Mobile number of faculty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64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FacultyStateCityID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City and State  id from tbl_state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64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FacultyMaritalStatus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tinyint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if faculty is married or not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64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FacultySpouse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70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Name of spouse if admin is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aphicFrame>
        <p:nvGraphicFramePr>
          <p:cNvPr id="430" name="Google Shape;430;p55"/>
          <p:cNvGraphicFramePr/>
          <p:nvPr/>
        </p:nvGraphicFramePr>
        <p:xfrm>
          <a:off x="419400" y="426725"/>
          <a:ext cx="3000000" cy="3000000"/>
        </p:xfrm>
        <a:graphic>
          <a:graphicData uri="http://schemas.openxmlformats.org/drawingml/2006/table">
            <a:tbl>
              <a:tblPr>
                <a:noFill/>
                <a:tableStyleId>{638CF7B2-28F0-4B9D-A824-51FA7168B6FB}</a:tableStyleId>
              </a:tblPr>
              <a:tblGrid>
                <a:gridCol w="1660300"/>
                <a:gridCol w="1661225"/>
                <a:gridCol w="1661225"/>
                <a:gridCol w="1661225"/>
                <a:gridCol w="1661225"/>
              </a:tblGrid>
              <a:tr h="14195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FacultyDisability</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If Faculty has a disability state what it is and </a:t>
                      </a:r>
                      <a:endParaRPr sz="1200"/>
                    </a:p>
                    <a:p>
                      <a:pPr indent="0" lvl="0" marL="0" rtl="0" algn="l">
                        <a:spcBef>
                          <a:spcPts val="0"/>
                        </a:spcBef>
                        <a:spcAft>
                          <a:spcPts val="0"/>
                        </a:spcAft>
                        <a:buNone/>
                      </a:pPr>
                      <a:r>
                        <a:rPr lang="en-GB" sz="1200"/>
                        <a:t>if no then leave it empty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67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FacultyAadharcardNo</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bigint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allowed,unique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Aadhar card no</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26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FacultyHighestQualification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70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Highest Qualification of faculty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26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Academic</a:t>
                      </a:r>
                      <a:endParaRPr sz="1200">
                        <a:latin typeface="Times New Roman"/>
                        <a:ea typeface="Times New Roman"/>
                        <a:cs typeface="Times New Roman"/>
                        <a:sym typeface="Times New Roman"/>
                      </a:endParaRPr>
                    </a:p>
                    <a:p>
                      <a:pPr indent="0" lvl="0" marL="0" rtl="0" algn="l">
                        <a:spcBef>
                          <a:spcPts val="0"/>
                        </a:spcBef>
                        <a:spcAft>
                          <a:spcPts val="0"/>
                        </a:spcAft>
                        <a:buNone/>
                      </a:pPr>
                      <a:r>
                        <a:rPr lang="en-GB" sz="1200">
                          <a:latin typeface="Times New Roman"/>
                          <a:ea typeface="Times New Roman"/>
                          <a:cs typeface="Times New Roman"/>
                          <a:sym typeface="Times New Roman"/>
                        </a:rPr>
                        <a:t>YearID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academic year 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67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FacultyCourseID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Faculty course 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26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UserID[FK]</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 form tbl_User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aphicFrame>
        <p:nvGraphicFramePr>
          <p:cNvPr id="435" name="Google Shape;435;p56"/>
          <p:cNvGraphicFramePr/>
          <p:nvPr/>
        </p:nvGraphicFramePr>
        <p:xfrm>
          <a:off x="337875" y="708700"/>
          <a:ext cx="3000000" cy="3000000"/>
        </p:xfrm>
        <a:graphic>
          <a:graphicData uri="http://schemas.openxmlformats.org/drawingml/2006/table">
            <a:tbl>
              <a:tblPr>
                <a:noFill/>
                <a:tableStyleId>{638CF7B2-28F0-4B9D-A824-51FA7168B6FB}</a:tableStyleId>
              </a:tblPr>
              <a:tblGrid>
                <a:gridCol w="1694575"/>
                <a:gridCol w="1695500"/>
                <a:gridCol w="1695500"/>
                <a:gridCol w="1695500"/>
                <a:gridCol w="1695500"/>
              </a:tblGrid>
              <a:tr h="322200">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for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1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StudentEnrollment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bigint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Enrollment number of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StudenFname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First name of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StudenMname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Middle name of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StudenLname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Last name of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1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StudentPhoto</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Source of photo(location)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1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StudentGender</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Single character for gender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StudentDOB</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 of birth of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61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StudentPermanantAddress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Where students</a:t>
                      </a:r>
                      <a:endParaRPr sz="1200"/>
                    </a:p>
                    <a:p>
                      <a:pPr indent="0" lvl="0" marL="0" rtl="0" algn="l">
                        <a:spcBef>
                          <a:spcPts val="0"/>
                        </a:spcBef>
                        <a:spcAft>
                          <a:spcPts val="0"/>
                        </a:spcAft>
                        <a:buNone/>
                      </a:pPr>
                      <a:r>
                        <a:rPr lang="en-GB" sz="1200"/>
                        <a:t>originally are from</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36" name="Google Shape;436;p56"/>
          <p:cNvSpPr txBox="1"/>
          <p:nvPr/>
        </p:nvSpPr>
        <p:spPr>
          <a:xfrm>
            <a:off x="152400" y="3085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latin typeface="Times New Roman"/>
                <a:ea typeface="Times New Roman"/>
                <a:cs typeface="Times New Roman"/>
                <a:sym typeface="Times New Roman"/>
              </a:rPr>
              <a:t>6.1.2.8 tbl_students</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graphicFrame>
        <p:nvGraphicFramePr>
          <p:cNvPr id="441" name="Google Shape;441;p57"/>
          <p:cNvGraphicFramePr/>
          <p:nvPr/>
        </p:nvGraphicFramePr>
        <p:xfrm>
          <a:off x="699800" y="819150"/>
          <a:ext cx="3000000" cy="3000000"/>
        </p:xfrm>
        <a:graphic>
          <a:graphicData uri="http://schemas.openxmlformats.org/drawingml/2006/table">
            <a:tbl>
              <a:tblPr>
                <a:noFill/>
                <a:tableStyleId>{638CF7B2-28F0-4B9D-A824-51FA7168B6FB}</a:tableStyleId>
              </a:tblPr>
              <a:tblGrid>
                <a:gridCol w="1538450"/>
                <a:gridCol w="1539275"/>
                <a:gridCol w="1539275"/>
                <a:gridCol w="1539275"/>
                <a:gridCol w="1539275"/>
              </a:tblGrid>
              <a:tr h="9163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StudentLocalAddress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Where student currently reside in</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42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StudentFatherName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70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Full Name of father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87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StudentFatherContactNo</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bigint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Father’s mobile number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42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StudentMotherName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Mothers full name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87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StudentMotherContactNo</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Mother’s mobile number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427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StudentCaste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Caste of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graphicFrame>
        <p:nvGraphicFramePr>
          <p:cNvPr id="446" name="Google Shape;446;p58"/>
          <p:cNvGraphicFramePr/>
          <p:nvPr/>
        </p:nvGraphicFramePr>
        <p:xfrm>
          <a:off x="152400" y="152400"/>
          <a:ext cx="3000000" cy="3000000"/>
        </p:xfrm>
        <a:graphic>
          <a:graphicData uri="http://schemas.openxmlformats.org/drawingml/2006/table">
            <a:tbl>
              <a:tblPr>
                <a:noFill/>
                <a:tableStyleId>{638CF7B2-28F0-4B9D-A824-51FA7168B6FB}</a:tableStyleId>
              </a:tblPr>
              <a:tblGrid>
                <a:gridCol w="1750675"/>
                <a:gridCol w="1751650"/>
                <a:gridCol w="1751650"/>
                <a:gridCol w="1751650"/>
                <a:gridCol w="1751650"/>
              </a:tblGrid>
              <a:tr h="2368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StudentSubCaste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Sub Caste of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68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StudentBloodGroup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Blood group of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68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StudentEmail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256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Email address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60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StudentContactNo</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Mobile number of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60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StudentStateCityID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State and City where student resides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60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StudentAadharcardno</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bigint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Aadhar card no of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60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StudentHighestQualification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70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Highest qualification of 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60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EnrollYear</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Year when student is admitted in college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51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AcademicYearID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 id </a:t>
                      </a:r>
                      <a:endParaRPr sz="1200"/>
                    </a:p>
                    <a:p>
                      <a:pPr indent="0" lvl="0" marL="0" rtl="0" algn="l">
                        <a:spcBef>
                          <a:spcPts val="0"/>
                        </a:spcBef>
                        <a:spcAft>
                          <a:spcPts val="0"/>
                        </a:spcAft>
                        <a:buNone/>
                      </a:pPr>
                      <a:r>
                        <a:rPr lang="en-GB" sz="1200"/>
                        <a:t>From tbl_academic-year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515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CourseSemesterID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 </a:t>
                      </a:r>
                      <a:endParaRPr sz="1200"/>
                    </a:p>
                    <a:p>
                      <a:pPr indent="0" lvl="0" marL="0" rtl="0" algn="l">
                        <a:spcBef>
                          <a:spcPts val="0"/>
                        </a:spcBef>
                        <a:spcAft>
                          <a:spcPts val="0"/>
                        </a:spcAft>
                        <a:buNone/>
                      </a:pPr>
                      <a:r>
                        <a:rPr lang="en-GB" sz="1200"/>
                        <a:t>from tbl_course_semester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60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UserID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 id from tbl_users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graphicFrame>
        <p:nvGraphicFramePr>
          <p:cNvPr id="451" name="Google Shape;451;p59"/>
          <p:cNvGraphicFramePr/>
          <p:nvPr/>
        </p:nvGraphicFramePr>
        <p:xfrm>
          <a:off x="304800" y="626200"/>
          <a:ext cx="3000000" cy="3000000"/>
        </p:xfrm>
        <a:graphic>
          <a:graphicData uri="http://schemas.openxmlformats.org/drawingml/2006/table">
            <a:tbl>
              <a:tblPr>
                <a:noFill/>
                <a:tableStyleId>{638CF7B2-28F0-4B9D-A824-51FA7168B6FB}</a:tableStyleId>
              </a:tblPr>
              <a:tblGrid>
                <a:gridCol w="1126100"/>
                <a:gridCol w="1126725"/>
                <a:gridCol w="1126725"/>
                <a:gridCol w="1126725"/>
                <a:gridCol w="4046500"/>
              </a:tblGrid>
              <a:tr h="296300">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4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CourseSemesterID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number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4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AcademicYearID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 </a:t>
                      </a:r>
                      <a:r>
                        <a:rPr lang="en-GB" sz="1200">
                          <a:latin typeface="Times New Roman"/>
                          <a:ea typeface="Times New Roman"/>
                          <a:cs typeface="Times New Roman"/>
                          <a:sym typeface="Times New Roman"/>
                        </a:rPr>
                        <a:t> tbl_academicYear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7925">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CourseID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 </a:t>
                      </a:r>
                      <a:r>
                        <a:rPr lang="en-GB">
                          <a:latin typeface="Times New Roman"/>
                          <a:ea typeface="Times New Roman"/>
                          <a:cs typeface="Times New Roman"/>
                          <a:sym typeface="Times New Roman"/>
                        </a:rPr>
                        <a:t>tbl_Course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87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SemesterDivisionID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a:t>
                      </a:r>
                      <a:endParaRPr sz="1200"/>
                    </a:p>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tbl_semester_division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86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SemesterCreatedDate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Creation date</a:t>
                      </a:r>
                      <a:endParaRPr sz="1200"/>
                    </a:p>
                    <a:p>
                      <a:pPr indent="0" lvl="0" marL="0" rtl="0" algn="l">
                        <a:spcBef>
                          <a:spcPts val="0"/>
                        </a:spcBef>
                        <a:spcAft>
                          <a:spcPts val="0"/>
                        </a:spcAft>
                        <a:buNone/>
                      </a:pPr>
                      <a:r>
                        <a:rPr lang="en-GB" sz="1200"/>
                        <a:t>Date in dd/mm/yyyy</a:t>
                      </a:r>
                      <a:endParaRPr sz="1200"/>
                    </a:p>
                    <a:p>
                      <a:pPr indent="0" lvl="0" marL="0" rtl="0" algn="l">
                        <a:spcBef>
                          <a:spcPts val="0"/>
                        </a:spcBef>
                        <a:spcAft>
                          <a:spcPts val="0"/>
                        </a:spcAft>
                        <a:buNone/>
                      </a:pPr>
                      <a:r>
                        <a:rPr lang="en-GB" sz="1200"/>
                        <a:t>Format</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86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SemesterEndDate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End date</a:t>
                      </a:r>
                      <a:endParaRPr sz="1200"/>
                    </a:p>
                    <a:p>
                      <a:pPr indent="0" lvl="0" marL="0" rtl="0" algn="l">
                        <a:spcBef>
                          <a:spcPts val="0"/>
                        </a:spcBef>
                        <a:spcAft>
                          <a:spcPts val="0"/>
                        </a:spcAft>
                        <a:buNone/>
                      </a:pPr>
                      <a:r>
                        <a:rPr lang="en-GB" sz="1200"/>
                        <a:t>Date in dd/mm/yyyy</a:t>
                      </a:r>
                      <a:endParaRPr sz="1200"/>
                    </a:p>
                    <a:p>
                      <a:pPr indent="0" lvl="0" marL="0" rtl="0" algn="l">
                        <a:spcBef>
                          <a:spcPts val="0"/>
                        </a:spcBef>
                        <a:spcAft>
                          <a:spcPts val="0"/>
                        </a:spcAft>
                        <a:buNone/>
                      </a:pPr>
                      <a:r>
                        <a:rPr lang="en-GB" sz="1200"/>
                        <a:t>Format</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52" name="Google Shape;452;p59"/>
          <p:cNvSpPr txBox="1"/>
          <p:nvPr/>
        </p:nvSpPr>
        <p:spPr>
          <a:xfrm>
            <a:off x="304800" y="0"/>
            <a:ext cx="3000000" cy="1096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6.1.2.9 tbl_Course_semester</a:t>
            </a:r>
            <a:endParaRPr sz="1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1412875" y="1746100"/>
            <a:ext cx="63819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GB">
                <a:solidFill>
                  <a:srgbClr val="222222"/>
                </a:solidFill>
                <a:highlight>
                  <a:srgbClr val="FFFFFF"/>
                </a:highlight>
                <a:latin typeface="Times New Roman"/>
                <a:ea typeface="Times New Roman"/>
                <a:cs typeface="Times New Roman"/>
                <a:sym typeface="Times New Roman"/>
              </a:rPr>
              <a:t>2.System Specific Requirements</a:t>
            </a:r>
            <a:endParaRPr/>
          </a:p>
        </p:txBody>
      </p:sp>
    </p:spTree>
  </p:cSld>
  <p:clrMapOvr>
    <a:masterClrMapping/>
  </p:clrMapOvr>
  <mc:AlternateContent>
    <mc:Choice Requires="p14">
      <p:transition p14:dur="0">
        <p:push dir="r"/>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graphicFrame>
        <p:nvGraphicFramePr>
          <p:cNvPr id="457" name="Google Shape;457;p60"/>
          <p:cNvGraphicFramePr/>
          <p:nvPr/>
        </p:nvGraphicFramePr>
        <p:xfrm>
          <a:off x="433050" y="789275"/>
          <a:ext cx="3000000" cy="3000000"/>
        </p:xfrm>
        <a:graphic>
          <a:graphicData uri="http://schemas.openxmlformats.org/drawingml/2006/table">
            <a:tbl>
              <a:tblPr>
                <a:noFill/>
                <a:tableStyleId>{638CF7B2-28F0-4B9D-A824-51FA7168B6FB}</a:tableStyleId>
              </a:tblPr>
              <a:tblGrid>
                <a:gridCol w="1108550"/>
                <a:gridCol w="1109175"/>
                <a:gridCol w="1109175"/>
                <a:gridCol w="1109175"/>
                <a:gridCol w="3836050"/>
              </a:tblGrid>
              <a:tr h="370900">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77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SemesterSubjectID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for subject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871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CourseSemesterID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a:t>
                      </a:r>
                      <a:endParaRPr sz="1200"/>
                    </a:p>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tbl_Course_semester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395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SubjectID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a:t>
                      </a:r>
                      <a:endParaRPr sz="1200"/>
                    </a:p>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tbl_subject</a:t>
                      </a:r>
                      <a:endParaRPr sz="1200"/>
                    </a:p>
                    <a:p>
                      <a:pPr indent="0" lvl="0" marL="0" rtl="0" algn="l">
                        <a:lnSpc>
                          <a:spcPct val="115000"/>
                        </a:lnSpc>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53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SubjectCode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Subject code assigned for semester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53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SubjectType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Theory or practical subject types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58" name="Google Shape;458;p60"/>
          <p:cNvSpPr txBox="1"/>
          <p:nvPr/>
        </p:nvSpPr>
        <p:spPr>
          <a:xfrm>
            <a:off x="152400" y="0"/>
            <a:ext cx="3000000" cy="1115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6.1.2.10 tbl_semester_subject</a:t>
            </a:r>
            <a:endParaRPr sz="1100">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graphicFrame>
        <p:nvGraphicFramePr>
          <p:cNvPr id="463" name="Google Shape;463;p61"/>
          <p:cNvGraphicFramePr/>
          <p:nvPr/>
        </p:nvGraphicFramePr>
        <p:xfrm>
          <a:off x="304775" y="765850"/>
          <a:ext cx="3000000" cy="3000000"/>
        </p:xfrm>
        <a:graphic>
          <a:graphicData uri="http://schemas.openxmlformats.org/drawingml/2006/table">
            <a:tbl>
              <a:tblPr>
                <a:noFill/>
                <a:tableStyleId>{638CF7B2-28F0-4B9D-A824-51FA7168B6FB}</a:tableStyleId>
              </a:tblPr>
              <a:tblGrid>
                <a:gridCol w="1125750"/>
                <a:gridCol w="1126375"/>
                <a:gridCol w="1126375"/>
                <a:gridCol w="1126375"/>
                <a:gridCol w="3895525"/>
              </a:tblGrid>
              <a:tr h="355450">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13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FacultyAllocationID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number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00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FacultyID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a:t>
                      </a:r>
                      <a:endParaRPr sz="1200"/>
                    </a:p>
                    <a:p>
                      <a:pPr indent="0" lvl="0" marL="0" rtl="0" algn="l">
                        <a:spcBef>
                          <a:spcPts val="0"/>
                        </a:spcBef>
                        <a:spcAft>
                          <a:spcPts val="0"/>
                        </a:spcAft>
                        <a:buNone/>
                      </a:pPr>
                      <a:r>
                        <a:rPr lang="en-GB" sz="1200"/>
                        <a:t>tbl_faculty_details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2725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SemesterSubjectID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a:t>
                      </a:r>
                      <a:endParaRPr sz="1200"/>
                    </a:p>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tbl_semester_subject</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13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SemesterCreateddate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start of semester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13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SemesterDatedate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end of semester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64" name="Google Shape;464;p61"/>
          <p:cNvSpPr txBox="1"/>
          <p:nvPr/>
        </p:nvSpPr>
        <p:spPr>
          <a:xfrm>
            <a:off x="304775" y="0"/>
            <a:ext cx="3000000" cy="108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6.1.2.11 tbl_faculty_subject_allocation</a:t>
            </a:r>
            <a:endParaRPr sz="1100">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graphicFrame>
        <p:nvGraphicFramePr>
          <p:cNvPr id="469" name="Google Shape;469;p62"/>
          <p:cNvGraphicFramePr/>
          <p:nvPr/>
        </p:nvGraphicFramePr>
        <p:xfrm>
          <a:off x="433050" y="499050"/>
          <a:ext cx="3000000" cy="3000000"/>
        </p:xfrm>
        <a:graphic>
          <a:graphicData uri="http://schemas.openxmlformats.org/drawingml/2006/table">
            <a:tbl>
              <a:tblPr>
                <a:noFill/>
                <a:tableStyleId>{638CF7B2-28F0-4B9D-A824-51FA7168B6FB}</a:tableStyleId>
              </a:tblPr>
              <a:tblGrid>
                <a:gridCol w="1108550"/>
                <a:gridCol w="1109175"/>
                <a:gridCol w="1109175"/>
                <a:gridCol w="1109175"/>
                <a:gridCol w="3836050"/>
              </a:tblGrid>
              <a:tr h="455625">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37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CouncelorAllocationID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number for allocating counselor students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16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FacultyID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 tbl_faculty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16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StudentID</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 tbl_student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37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AllocatedDate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 when information is added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37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DeallocatedFDate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 when counselor is deallocated</a:t>
                      </a:r>
                      <a:endParaRPr sz="1200"/>
                    </a:p>
                    <a:p>
                      <a:pPr indent="0" lvl="0" marL="0" rtl="0" algn="l">
                        <a:spcBef>
                          <a:spcPts val="0"/>
                        </a:spcBef>
                        <a:spcAft>
                          <a:spcPts val="0"/>
                        </a:spcAft>
                        <a:buNone/>
                      </a:pPr>
                      <a:r>
                        <a:rPr lang="en-GB" sz="1200"/>
                        <a:t>I.e counselor no longer is assigned to students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70" name="Google Shape;470;p62"/>
          <p:cNvSpPr txBox="1"/>
          <p:nvPr/>
        </p:nvSpPr>
        <p:spPr>
          <a:xfrm>
            <a:off x="433050" y="-89025"/>
            <a:ext cx="3000000" cy="1043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6.1.2.12 tbl_counselor_allocation</a:t>
            </a:r>
            <a:endParaRPr>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graphicFrame>
        <p:nvGraphicFramePr>
          <p:cNvPr id="475" name="Google Shape;475;g1060e4290a0_0_110"/>
          <p:cNvGraphicFramePr/>
          <p:nvPr/>
        </p:nvGraphicFramePr>
        <p:xfrm>
          <a:off x="528300" y="598150"/>
          <a:ext cx="3000000" cy="3000000"/>
        </p:xfrm>
        <a:graphic>
          <a:graphicData uri="http://schemas.openxmlformats.org/drawingml/2006/table">
            <a:tbl>
              <a:tblPr>
                <a:noFill/>
                <a:tableStyleId>{638CF7B2-28F0-4B9D-A824-51FA7168B6FB}</a:tableStyleId>
              </a:tblPr>
              <a:tblGrid>
                <a:gridCol w="1096025"/>
                <a:gridCol w="1096625"/>
                <a:gridCol w="1096625"/>
                <a:gridCol w="1096625"/>
                <a:gridCol w="3829075"/>
              </a:tblGrid>
              <a:tr h="329400">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3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ClassScheduleID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number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125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FacultyAllocationID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a:t>
                      </a:r>
                      <a:endParaRPr sz="1200"/>
                    </a:p>
                    <a:p>
                      <a:pPr indent="0" lvl="0" marL="0" rtl="0" algn="l">
                        <a:lnSpc>
                          <a:spcPct val="115000"/>
                        </a:lnSpc>
                        <a:spcBef>
                          <a:spcPts val="0"/>
                        </a:spcBef>
                        <a:spcAft>
                          <a:spcPts val="0"/>
                        </a:spcAft>
                        <a:buNone/>
                      </a:pPr>
                      <a:r>
                        <a:rPr lang="en-GB" sz="1200">
                          <a:latin typeface="Times New Roman"/>
                          <a:ea typeface="Times New Roman"/>
                          <a:cs typeface="Times New Roman"/>
                          <a:sym typeface="Times New Roman"/>
                        </a:rPr>
                        <a:t>tbl_faculty_subject_allocation</a:t>
                      </a:r>
                      <a:endParaRPr sz="1200"/>
                    </a:p>
                    <a:p>
                      <a:pPr indent="0" lvl="0" marL="0" rtl="0" algn="l">
                        <a:spcBef>
                          <a:spcPts val="0"/>
                        </a:spcBef>
                        <a:spcAft>
                          <a:spcPts val="0"/>
                        </a:spcAft>
                        <a:buNone/>
                      </a:pPr>
                      <a:r>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3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ClassScheduleDay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Day of the week in three letters like sun,mon,tue,wed,thu,fri,sat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3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LectureFromTime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time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Start time of lectures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94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LectureToTime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time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End time of lectures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3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ClassScheduleStartedDate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Start time of schedule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7300">
                <a:tc>
                  <a:txBody>
                    <a:bodyPr/>
                    <a:lstStyle/>
                    <a:p>
                      <a:pPr indent="0" lvl="0" marL="0" rtl="0" algn="l">
                        <a:spcBef>
                          <a:spcPts val="0"/>
                        </a:spcBef>
                        <a:spcAft>
                          <a:spcPts val="0"/>
                        </a:spcAft>
                        <a:buNone/>
                      </a:pPr>
                      <a:r>
                        <a:rPr lang="en-GB" sz="1200">
                          <a:latin typeface="Times New Roman"/>
                          <a:ea typeface="Times New Roman"/>
                          <a:cs typeface="Times New Roman"/>
                          <a:sym typeface="Times New Roman"/>
                        </a:rPr>
                        <a:t>ClassScheduleEndedDate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Null allowed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End time of schedule</a:t>
                      </a:r>
                      <a:endParaRPr sz="1200"/>
                    </a:p>
                    <a:p>
                      <a:pPr indent="0" lvl="0" marL="0" rtl="0" algn="l">
                        <a:spcBef>
                          <a:spcPts val="0"/>
                        </a:spcBef>
                        <a:spcAft>
                          <a:spcPts val="0"/>
                        </a:spcAft>
                        <a:buNone/>
                      </a:pPr>
                      <a:r>
                        <a:rPr lang="en-GB" sz="1200"/>
                        <a:t>Ie ster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76" name="Google Shape;476;g1060e4290a0_0_110"/>
          <p:cNvSpPr txBox="1"/>
          <p:nvPr/>
        </p:nvSpPr>
        <p:spPr>
          <a:xfrm>
            <a:off x="419100" y="0"/>
            <a:ext cx="3000000" cy="106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6.1.2.13 tbl_class_schedule</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graphicFrame>
        <p:nvGraphicFramePr>
          <p:cNvPr id="481" name="Google Shape;481;g1060e4290a0_0_119"/>
          <p:cNvGraphicFramePr/>
          <p:nvPr/>
        </p:nvGraphicFramePr>
        <p:xfrm>
          <a:off x="433075" y="696975"/>
          <a:ext cx="3000000" cy="3000000"/>
        </p:xfrm>
        <a:graphic>
          <a:graphicData uri="http://schemas.openxmlformats.org/drawingml/2006/table">
            <a:tbl>
              <a:tblPr>
                <a:noFill/>
                <a:tableStyleId>{638CF7B2-28F0-4B9D-A824-51FA7168B6FB}</a:tableStyleId>
              </a:tblPr>
              <a:tblGrid>
                <a:gridCol w="1108225"/>
                <a:gridCol w="1108825"/>
                <a:gridCol w="1108825"/>
                <a:gridCol w="1108825"/>
                <a:gridCol w="3761200"/>
              </a:tblGrid>
              <a:tr h="289550">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1600">
                <a:tc>
                  <a:txBody>
                    <a:bodyPr/>
                    <a:lstStyle/>
                    <a:p>
                      <a:pPr indent="0" lvl="0" marL="0" rtl="0" algn="l">
                        <a:spcBef>
                          <a:spcPts val="0"/>
                        </a:spcBef>
                        <a:spcAft>
                          <a:spcPts val="0"/>
                        </a:spcAft>
                        <a:buNone/>
                      </a:pPr>
                      <a:r>
                        <a:rPr lang="en-GB" sz="1200"/>
                        <a:t>AttendanceMasterID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number for master attendance table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1700">
                <a:tc>
                  <a:txBody>
                    <a:bodyPr/>
                    <a:lstStyle/>
                    <a:p>
                      <a:pPr indent="0" lvl="0" marL="0" rtl="0" algn="l">
                        <a:spcBef>
                          <a:spcPts val="0"/>
                        </a:spcBef>
                        <a:spcAft>
                          <a:spcPts val="0"/>
                        </a:spcAft>
                        <a:buNone/>
                      </a:pPr>
                      <a:r>
                        <a:rPr lang="en-GB" sz="1200"/>
                        <a:t>SemesterID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 id from tbl_semester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20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FacultyID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 </a:t>
                      </a:r>
                      <a:endParaRPr sz="1200"/>
                    </a:p>
                    <a:p>
                      <a:pPr indent="0" lvl="0" marL="0" rtl="0" algn="l">
                        <a:spcBef>
                          <a:spcPts val="0"/>
                        </a:spcBef>
                        <a:spcAft>
                          <a:spcPts val="0"/>
                        </a:spcAft>
                        <a:buNone/>
                      </a:pPr>
                      <a:r>
                        <a:rPr lang="en-GB" sz="1200"/>
                        <a:t>tbl_faculty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49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AttendanceDate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Date of attendance taken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28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FromTime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time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lecture start time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28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ToTime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time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Lecture End Time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49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ClassScheduleID</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forign key id from tbl_classsheduel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28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Topic</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varchar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70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What the lecture contained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82" name="Google Shape;482;g1060e4290a0_0_119"/>
          <p:cNvSpPr txBox="1"/>
          <p:nvPr/>
        </p:nvSpPr>
        <p:spPr>
          <a:xfrm>
            <a:off x="433075" y="0"/>
            <a:ext cx="3000000" cy="110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6.1.2.14 tbl_attendance_master</a:t>
            </a:r>
            <a:endParaRPr>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graphicFrame>
        <p:nvGraphicFramePr>
          <p:cNvPr id="487" name="Google Shape;487;g1060e4290a0_0_128"/>
          <p:cNvGraphicFramePr/>
          <p:nvPr/>
        </p:nvGraphicFramePr>
        <p:xfrm>
          <a:off x="623575" y="727675"/>
          <a:ext cx="3000000" cy="3000000"/>
        </p:xfrm>
        <a:graphic>
          <a:graphicData uri="http://schemas.openxmlformats.org/drawingml/2006/table">
            <a:tbl>
              <a:tblPr>
                <a:noFill/>
                <a:tableStyleId>{638CF7B2-28F0-4B9D-A824-51FA7168B6FB}</a:tableStyleId>
              </a:tblPr>
              <a:tblGrid>
                <a:gridCol w="1083025"/>
                <a:gridCol w="1083625"/>
                <a:gridCol w="1083625"/>
                <a:gridCol w="1083625"/>
                <a:gridCol w="3747700"/>
              </a:tblGrid>
              <a:tr h="486575">
                <a:tc>
                  <a:txBody>
                    <a:bodyPr/>
                    <a:lstStyle/>
                    <a:p>
                      <a:pPr indent="0" lvl="0" marL="0" rtl="0" algn="l">
                        <a:spcBef>
                          <a:spcPts val="0"/>
                        </a:spcBef>
                        <a:spcAft>
                          <a:spcPts val="0"/>
                        </a:spcAft>
                        <a:buNone/>
                      </a:pPr>
                      <a:r>
                        <a:rPr lang="en-GB" sz="1200"/>
                        <a:t>Field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Type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Size </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Constraint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Description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57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AttendanceID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Primary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Id number of Attendance information</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266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StudentID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 </a:t>
                      </a:r>
                      <a:endParaRPr sz="1200"/>
                    </a:p>
                    <a:p>
                      <a:pPr indent="0" lvl="0" marL="0" rtl="0" algn="l">
                        <a:spcBef>
                          <a:spcPts val="0"/>
                        </a:spcBef>
                        <a:spcAft>
                          <a:spcPts val="0"/>
                        </a:spcAft>
                        <a:buNone/>
                      </a:pPr>
                      <a:r>
                        <a:rPr lang="en-GB" sz="1200"/>
                        <a:t>From tbl_student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26675">
                <a:tc>
                  <a:txBody>
                    <a:bodyPr/>
                    <a:lstStyle/>
                    <a:p>
                      <a:pPr indent="0" lvl="0" marL="0" rtl="0" algn="l">
                        <a:spcBef>
                          <a:spcPts val="0"/>
                        </a:spcBef>
                        <a:spcAft>
                          <a:spcPts val="0"/>
                        </a:spcAft>
                        <a:buNone/>
                      </a:pPr>
                      <a:r>
                        <a:rPr lang="en-GB" sz="1200"/>
                        <a:t>Attendance MasterID</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Foreign key</a:t>
                      </a:r>
                      <a:endParaRPr sz="1200"/>
                    </a:p>
                    <a:p>
                      <a:pPr indent="0" lvl="0" marL="0" rtl="0" algn="l">
                        <a:spcBef>
                          <a:spcPts val="0"/>
                        </a:spcBef>
                        <a:spcAft>
                          <a:spcPts val="0"/>
                        </a:spcAft>
                        <a:buNone/>
                      </a:pPr>
                      <a:r>
                        <a:rPr lang="en-GB" sz="1200"/>
                        <a:t>Id from </a:t>
                      </a:r>
                      <a:endParaRPr sz="1200"/>
                    </a:p>
                    <a:p>
                      <a:pPr indent="0" lvl="0" marL="0" rtl="0" algn="l">
                        <a:spcBef>
                          <a:spcPts val="0"/>
                        </a:spcBef>
                        <a:spcAft>
                          <a:spcPts val="0"/>
                        </a:spcAft>
                        <a:buNone/>
                      </a:pPr>
                      <a:r>
                        <a:rPr lang="en-GB" sz="1200"/>
                        <a:t>From tbl_attendancemaster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369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AttendanceStatus</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tinyint</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Not null</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t>Active or inactive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88" name="Google Shape;488;g1060e4290a0_0_128"/>
          <p:cNvSpPr txBox="1"/>
          <p:nvPr/>
        </p:nvSpPr>
        <p:spPr>
          <a:xfrm>
            <a:off x="623575" y="0"/>
            <a:ext cx="3000000" cy="110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6.1.2.15 tbl_attendance</a:t>
            </a:r>
            <a:endParaRPr>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GB" sz="3050">
                <a:solidFill>
                  <a:srgbClr val="222222"/>
                </a:solidFill>
                <a:highlight>
                  <a:srgbClr val="FFFFFF"/>
                </a:highlight>
                <a:latin typeface="Times New Roman"/>
                <a:ea typeface="Times New Roman"/>
                <a:cs typeface="Times New Roman"/>
                <a:sym typeface="Times New Roman"/>
              </a:rPr>
              <a:t>4.System Implementation</a:t>
            </a:r>
            <a:endParaRPr sz="305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GB"/>
              <a:t>4.1 Screenshots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65"/>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66"/>
          <p:cNvPicPr preferRelativeResize="0"/>
          <p:nvPr/>
        </p:nvPicPr>
        <p:blipFill rotWithShape="1">
          <a:blip r:embed="rId3">
            <a:alphaModFix/>
          </a:blip>
          <a:srcRect b="0" l="0" r="0" t="0"/>
          <a:stretch/>
        </p:blipFill>
        <p:spPr>
          <a:xfrm>
            <a:off x="152400" y="152400"/>
            <a:ext cx="8602133"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GB" sz="3050">
                <a:latin typeface="Times New Roman"/>
                <a:ea typeface="Times New Roman"/>
                <a:cs typeface="Times New Roman"/>
                <a:sym typeface="Times New Roman"/>
              </a:rPr>
              <a:t>2.1 Functional Requirement</a:t>
            </a:r>
            <a:endParaRPr sz="3050"/>
          </a:p>
        </p:txBody>
      </p:sp>
      <p:sp>
        <p:nvSpPr>
          <p:cNvPr id="163" name="Google Shape;163;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46710" lvl="0" marL="914400" rtl="0" algn="l">
              <a:lnSpc>
                <a:spcPct val="140000"/>
              </a:lnSpc>
              <a:spcBef>
                <a:spcPts val="0"/>
              </a:spcBef>
              <a:spcAft>
                <a:spcPts val="0"/>
              </a:spcAft>
              <a:buClr>
                <a:srgbClr val="000000"/>
              </a:buClr>
              <a:buSzPts val="1860"/>
              <a:buFont typeface="Times New Roman"/>
              <a:buAutoNum type="arabicPeriod"/>
            </a:pPr>
            <a:r>
              <a:rPr b="1" lang="en-GB" sz="1860">
                <a:solidFill>
                  <a:srgbClr val="000000"/>
                </a:solidFill>
                <a:latin typeface="Times New Roman"/>
                <a:ea typeface="Times New Roman"/>
                <a:cs typeface="Times New Roman"/>
                <a:sym typeface="Times New Roman"/>
              </a:rPr>
              <a:t>Manage Login/Registration</a:t>
            </a:r>
            <a:endParaRPr b="1" sz="1860">
              <a:solidFill>
                <a:srgbClr val="000000"/>
              </a:solidFill>
              <a:latin typeface="Times New Roman"/>
              <a:ea typeface="Times New Roman"/>
              <a:cs typeface="Times New Roman"/>
              <a:sym typeface="Times New Roman"/>
            </a:endParaRPr>
          </a:p>
          <a:p>
            <a:pPr indent="-346710" lvl="0" marL="914400" rtl="0" algn="l">
              <a:lnSpc>
                <a:spcPct val="140000"/>
              </a:lnSpc>
              <a:spcBef>
                <a:spcPts val="0"/>
              </a:spcBef>
              <a:spcAft>
                <a:spcPts val="0"/>
              </a:spcAft>
              <a:buClr>
                <a:srgbClr val="000000"/>
              </a:buClr>
              <a:buSzPts val="1860"/>
              <a:buFont typeface="Times New Roman"/>
              <a:buAutoNum type="arabicPeriod"/>
            </a:pPr>
            <a:r>
              <a:rPr b="1" lang="en-GB" sz="1860">
                <a:solidFill>
                  <a:srgbClr val="000000"/>
                </a:solidFill>
                <a:latin typeface="Times New Roman"/>
                <a:ea typeface="Times New Roman"/>
                <a:cs typeface="Times New Roman"/>
                <a:sym typeface="Times New Roman"/>
              </a:rPr>
              <a:t>Manage Profile</a:t>
            </a:r>
            <a:endParaRPr b="1" sz="1860">
              <a:solidFill>
                <a:srgbClr val="000000"/>
              </a:solidFill>
              <a:latin typeface="Times New Roman"/>
              <a:ea typeface="Times New Roman"/>
              <a:cs typeface="Times New Roman"/>
              <a:sym typeface="Times New Roman"/>
            </a:endParaRPr>
          </a:p>
          <a:p>
            <a:pPr indent="-346710" lvl="0" marL="914400" rtl="0" algn="l">
              <a:lnSpc>
                <a:spcPct val="140000"/>
              </a:lnSpc>
              <a:spcBef>
                <a:spcPts val="0"/>
              </a:spcBef>
              <a:spcAft>
                <a:spcPts val="0"/>
              </a:spcAft>
              <a:buClr>
                <a:srgbClr val="000000"/>
              </a:buClr>
              <a:buSzPts val="1860"/>
              <a:buFont typeface="Times New Roman"/>
              <a:buAutoNum type="arabicPeriod"/>
            </a:pPr>
            <a:r>
              <a:rPr b="1" lang="en-GB" sz="1860">
                <a:solidFill>
                  <a:srgbClr val="000000"/>
                </a:solidFill>
                <a:latin typeface="Times New Roman"/>
                <a:ea typeface="Times New Roman"/>
                <a:cs typeface="Times New Roman"/>
                <a:sym typeface="Times New Roman"/>
              </a:rPr>
              <a:t>Manage academic details                                   </a:t>
            </a:r>
            <a:endParaRPr b="1" sz="1860">
              <a:solidFill>
                <a:srgbClr val="000000"/>
              </a:solidFill>
              <a:latin typeface="Times New Roman"/>
              <a:ea typeface="Times New Roman"/>
              <a:cs typeface="Times New Roman"/>
              <a:sym typeface="Times New Roman"/>
            </a:endParaRPr>
          </a:p>
          <a:p>
            <a:pPr indent="-341630" lvl="1" marL="1371600" rtl="0" algn="l">
              <a:lnSpc>
                <a:spcPct val="90000"/>
              </a:lnSpc>
              <a:spcBef>
                <a:spcPts val="0"/>
              </a:spcBef>
              <a:spcAft>
                <a:spcPts val="0"/>
              </a:spcAft>
              <a:buClr>
                <a:srgbClr val="000000"/>
              </a:buClr>
              <a:buSzPts val="1780"/>
              <a:buFont typeface="Times New Roman"/>
              <a:buAutoNum type="alphaLcPeriod"/>
            </a:pPr>
            <a:r>
              <a:rPr lang="en-GB" sz="1779">
                <a:solidFill>
                  <a:srgbClr val="000000"/>
                </a:solidFill>
                <a:highlight>
                  <a:srgbClr val="FFFFFF"/>
                </a:highlight>
                <a:latin typeface="Times New Roman"/>
                <a:ea typeface="Times New Roman"/>
                <a:cs typeface="Times New Roman"/>
                <a:sym typeface="Times New Roman"/>
              </a:rPr>
              <a:t>Academic year</a:t>
            </a:r>
            <a:endParaRPr sz="1779">
              <a:solidFill>
                <a:srgbClr val="000000"/>
              </a:solidFill>
              <a:highlight>
                <a:srgbClr val="FFFFFF"/>
              </a:highlight>
              <a:latin typeface="Times New Roman"/>
              <a:ea typeface="Times New Roman"/>
              <a:cs typeface="Times New Roman"/>
              <a:sym typeface="Times New Roman"/>
            </a:endParaRPr>
          </a:p>
          <a:p>
            <a:pPr indent="-341630" lvl="1" marL="1371600" rtl="0" algn="l">
              <a:lnSpc>
                <a:spcPct val="90000"/>
              </a:lnSpc>
              <a:spcBef>
                <a:spcPts val="0"/>
              </a:spcBef>
              <a:spcAft>
                <a:spcPts val="0"/>
              </a:spcAft>
              <a:buClr>
                <a:srgbClr val="000000"/>
              </a:buClr>
              <a:buSzPts val="1780"/>
              <a:buFont typeface="Times New Roman"/>
              <a:buAutoNum type="alphaLcPeriod"/>
            </a:pPr>
            <a:r>
              <a:rPr lang="en-GB" sz="1779">
                <a:solidFill>
                  <a:srgbClr val="000000"/>
                </a:solidFill>
                <a:highlight>
                  <a:srgbClr val="FFFFFF"/>
                </a:highlight>
                <a:latin typeface="Times New Roman"/>
                <a:ea typeface="Times New Roman"/>
                <a:cs typeface="Times New Roman"/>
                <a:sym typeface="Times New Roman"/>
              </a:rPr>
              <a:t>Course</a:t>
            </a:r>
            <a:endParaRPr sz="1779">
              <a:solidFill>
                <a:srgbClr val="000000"/>
              </a:solidFill>
              <a:highlight>
                <a:srgbClr val="FFFFFF"/>
              </a:highlight>
              <a:latin typeface="Times New Roman"/>
              <a:ea typeface="Times New Roman"/>
              <a:cs typeface="Times New Roman"/>
              <a:sym typeface="Times New Roman"/>
            </a:endParaRPr>
          </a:p>
          <a:p>
            <a:pPr indent="-341630" lvl="1" marL="1371600" rtl="0" algn="l">
              <a:lnSpc>
                <a:spcPct val="90000"/>
              </a:lnSpc>
              <a:spcBef>
                <a:spcPts val="0"/>
              </a:spcBef>
              <a:spcAft>
                <a:spcPts val="0"/>
              </a:spcAft>
              <a:buClr>
                <a:srgbClr val="000000"/>
              </a:buClr>
              <a:buSzPts val="1780"/>
              <a:buFont typeface="Times New Roman"/>
              <a:buAutoNum type="alphaLcPeriod"/>
            </a:pPr>
            <a:r>
              <a:rPr lang="en-GB" sz="1779">
                <a:solidFill>
                  <a:srgbClr val="000000"/>
                </a:solidFill>
                <a:highlight>
                  <a:srgbClr val="FFFFFF"/>
                </a:highlight>
                <a:latin typeface="Times New Roman"/>
                <a:ea typeface="Times New Roman"/>
                <a:cs typeface="Times New Roman"/>
                <a:sym typeface="Times New Roman"/>
              </a:rPr>
              <a:t>Semester_Division</a:t>
            </a:r>
            <a:endParaRPr sz="1779">
              <a:solidFill>
                <a:srgbClr val="000000"/>
              </a:solidFill>
              <a:highlight>
                <a:srgbClr val="FFFFFF"/>
              </a:highlight>
              <a:latin typeface="Times New Roman"/>
              <a:ea typeface="Times New Roman"/>
              <a:cs typeface="Times New Roman"/>
              <a:sym typeface="Times New Roman"/>
            </a:endParaRPr>
          </a:p>
          <a:p>
            <a:pPr indent="-341630" lvl="1" marL="1371600" rtl="0" algn="l">
              <a:lnSpc>
                <a:spcPct val="90000"/>
              </a:lnSpc>
              <a:spcBef>
                <a:spcPts val="0"/>
              </a:spcBef>
              <a:spcAft>
                <a:spcPts val="0"/>
              </a:spcAft>
              <a:buClr>
                <a:srgbClr val="000000"/>
              </a:buClr>
              <a:buSzPts val="1780"/>
              <a:buFont typeface="Times New Roman"/>
              <a:buAutoNum type="alphaLcPeriod"/>
            </a:pPr>
            <a:r>
              <a:rPr lang="en-GB" sz="1779">
                <a:solidFill>
                  <a:srgbClr val="000000"/>
                </a:solidFill>
                <a:highlight>
                  <a:srgbClr val="FFFFFF"/>
                </a:highlight>
                <a:latin typeface="Times New Roman"/>
                <a:ea typeface="Times New Roman"/>
                <a:cs typeface="Times New Roman"/>
                <a:sym typeface="Times New Roman"/>
              </a:rPr>
              <a:t>Subject</a:t>
            </a:r>
            <a:endParaRPr sz="1779">
              <a:solidFill>
                <a:srgbClr val="000000"/>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1200"/>
              </a:spcAft>
              <a:buSzPts val="440"/>
              <a:buNone/>
            </a:pPr>
            <a:r>
              <a:t/>
            </a:r>
            <a:endParaRPr sz="52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67"/>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p68"/>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69"/>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70"/>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pic>
        <p:nvPicPr>
          <p:cNvPr id="533" name="Google Shape;533;p71"/>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72"/>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id="543" name="Google Shape;543;p73"/>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74"/>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pic>
        <p:nvPicPr>
          <p:cNvPr id="553" name="Google Shape;553;p75"/>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76"/>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idx="1" type="body"/>
          </p:nvPr>
        </p:nvSpPr>
        <p:spPr>
          <a:xfrm>
            <a:off x="819150" y="560950"/>
            <a:ext cx="7505700" cy="38778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l">
              <a:lnSpc>
                <a:spcPct val="90000"/>
              </a:lnSpc>
              <a:spcBef>
                <a:spcPts val="0"/>
              </a:spcBef>
              <a:spcAft>
                <a:spcPts val="0"/>
              </a:spcAft>
              <a:buClr>
                <a:srgbClr val="000000"/>
              </a:buClr>
              <a:buSzPts val="242"/>
              <a:buFont typeface="Arial"/>
              <a:buNone/>
            </a:pPr>
            <a:r>
              <a:t/>
            </a:r>
            <a:endParaRPr sz="3075">
              <a:solidFill>
                <a:srgbClr val="000000"/>
              </a:solidFill>
              <a:highlight>
                <a:srgbClr val="FFFFFF"/>
              </a:highlight>
              <a:latin typeface="Times New Roman"/>
              <a:ea typeface="Times New Roman"/>
              <a:cs typeface="Times New Roman"/>
              <a:sym typeface="Times New Roman"/>
            </a:endParaRPr>
          </a:p>
          <a:p>
            <a:pPr indent="0" lvl="0" marL="914400" rtl="0" algn="l">
              <a:lnSpc>
                <a:spcPct val="100000"/>
              </a:lnSpc>
              <a:spcBef>
                <a:spcPts val="0"/>
              </a:spcBef>
              <a:spcAft>
                <a:spcPts val="0"/>
              </a:spcAft>
              <a:buSzPct val="66844"/>
              <a:buNone/>
            </a:pPr>
            <a:r>
              <a:rPr b="1" lang="en-GB" sz="3536">
                <a:solidFill>
                  <a:srgbClr val="000000"/>
                </a:solidFill>
                <a:latin typeface="Times New Roman"/>
                <a:ea typeface="Times New Roman"/>
                <a:cs typeface="Times New Roman"/>
                <a:sym typeface="Times New Roman"/>
              </a:rPr>
              <a:t>4.Manage Faculty </a:t>
            </a:r>
            <a:endParaRPr b="1" sz="3536">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SzPct val="66844"/>
              <a:buNone/>
            </a:pPr>
            <a:r>
              <a:t/>
            </a:r>
            <a:endParaRPr b="1" sz="3536">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SzPct val="66844"/>
              <a:buNone/>
            </a:pPr>
            <a:r>
              <a:rPr b="1" lang="en-GB" sz="3536">
                <a:solidFill>
                  <a:srgbClr val="000000"/>
                </a:solidFill>
                <a:latin typeface="Times New Roman"/>
                <a:ea typeface="Times New Roman"/>
                <a:cs typeface="Times New Roman"/>
                <a:sym typeface="Times New Roman"/>
              </a:rPr>
              <a:t>5.Manage Student </a:t>
            </a:r>
            <a:endParaRPr b="1" sz="3536">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SzPct val="66844"/>
              <a:buNone/>
            </a:pPr>
            <a:r>
              <a:t/>
            </a:r>
            <a:endParaRPr b="1" sz="3536">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SzPct val="66844"/>
              <a:buNone/>
            </a:pPr>
            <a:r>
              <a:rPr b="1" lang="en-GB" sz="3536">
                <a:solidFill>
                  <a:srgbClr val="000000"/>
                </a:solidFill>
                <a:latin typeface="Times New Roman"/>
                <a:ea typeface="Times New Roman"/>
                <a:cs typeface="Times New Roman"/>
                <a:sym typeface="Times New Roman"/>
              </a:rPr>
              <a:t>6.Assign academic detail </a:t>
            </a:r>
            <a:endParaRPr b="1" sz="3536">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rgbClr val="000000"/>
              </a:buClr>
              <a:buSzPts val="242"/>
              <a:buFont typeface="Arial"/>
              <a:buNone/>
            </a:pPr>
            <a:r>
              <a:t/>
            </a:r>
            <a:endParaRPr b="1" sz="3747">
              <a:solidFill>
                <a:srgbClr val="000000"/>
              </a:solidFill>
              <a:latin typeface="Times New Roman"/>
              <a:ea typeface="Times New Roman"/>
              <a:cs typeface="Times New Roman"/>
              <a:sym typeface="Times New Roman"/>
            </a:endParaRPr>
          </a:p>
          <a:p>
            <a:pPr indent="-341964" lvl="0" marL="1371600" rtl="0" algn="l">
              <a:lnSpc>
                <a:spcPct val="100000"/>
              </a:lnSpc>
              <a:spcBef>
                <a:spcPts val="0"/>
              </a:spcBef>
              <a:spcAft>
                <a:spcPts val="0"/>
              </a:spcAft>
              <a:buClr>
                <a:srgbClr val="000000"/>
              </a:buClr>
              <a:buSzPct val="98751"/>
              <a:buFont typeface="Times New Roman"/>
              <a:buAutoNum type="alphaUcPeriod"/>
            </a:pPr>
            <a:r>
              <a:rPr lang="en-GB" sz="3284">
                <a:solidFill>
                  <a:srgbClr val="000000"/>
                </a:solidFill>
                <a:highlight>
                  <a:srgbClr val="FFFFFF"/>
                </a:highlight>
                <a:latin typeface="Times New Roman"/>
                <a:ea typeface="Times New Roman"/>
                <a:cs typeface="Times New Roman"/>
                <a:sym typeface="Times New Roman"/>
              </a:rPr>
              <a:t>Academic year</a:t>
            </a:r>
            <a:endParaRPr sz="3245">
              <a:solidFill>
                <a:srgbClr val="000000"/>
              </a:solidFill>
              <a:latin typeface="Times New Roman"/>
              <a:ea typeface="Times New Roman"/>
              <a:cs typeface="Times New Roman"/>
              <a:sym typeface="Times New Roman"/>
            </a:endParaRPr>
          </a:p>
          <a:p>
            <a:pPr indent="-343361" lvl="0" marL="1371600" rtl="0" algn="l">
              <a:lnSpc>
                <a:spcPct val="100000"/>
              </a:lnSpc>
              <a:spcBef>
                <a:spcPts val="0"/>
              </a:spcBef>
              <a:spcAft>
                <a:spcPts val="0"/>
              </a:spcAft>
              <a:buClr>
                <a:srgbClr val="000000"/>
              </a:buClr>
              <a:buSzPct val="99969"/>
              <a:buFont typeface="Times New Roman"/>
              <a:buAutoNum type="alphaUcPeriod"/>
            </a:pPr>
            <a:r>
              <a:rPr lang="en-GB" sz="3284">
                <a:solidFill>
                  <a:srgbClr val="000000"/>
                </a:solidFill>
                <a:highlight>
                  <a:srgbClr val="FFFFFF"/>
                </a:highlight>
                <a:latin typeface="Times New Roman"/>
                <a:ea typeface="Times New Roman"/>
                <a:cs typeface="Times New Roman"/>
                <a:sym typeface="Times New Roman"/>
              </a:rPr>
              <a:t>Course</a:t>
            </a:r>
            <a:endParaRPr sz="3284">
              <a:solidFill>
                <a:srgbClr val="000000"/>
              </a:solidFill>
              <a:highlight>
                <a:srgbClr val="FFFFFF"/>
              </a:highlight>
              <a:latin typeface="Times New Roman"/>
              <a:ea typeface="Times New Roman"/>
              <a:cs typeface="Times New Roman"/>
              <a:sym typeface="Times New Roman"/>
            </a:endParaRPr>
          </a:p>
          <a:p>
            <a:pPr indent="-343361" lvl="0" marL="1371600" rtl="0" algn="l">
              <a:lnSpc>
                <a:spcPct val="100000"/>
              </a:lnSpc>
              <a:spcBef>
                <a:spcPts val="0"/>
              </a:spcBef>
              <a:spcAft>
                <a:spcPts val="0"/>
              </a:spcAft>
              <a:buClr>
                <a:srgbClr val="000000"/>
              </a:buClr>
              <a:buSzPct val="99969"/>
              <a:buFont typeface="Times New Roman"/>
              <a:buAutoNum type="alphaUcPeriod"/>
            </a:pPr>
            <a:r>
              <a:rPr lang="en-GB" sz="3284">
                <a:solidFill>
                  <a:srgbClr val="000000"/>
                </a:solidFill>
                <a:highlight>
                  <a:srgbClr val="FFFFFF"/>
                </a:highlight>
                <a:latin typeface="Times New Roman"/>
                <a:ea typeface="Times New Roman"/>
                <a:cs typeface="Times New Roman"/>
                <a:sym typeface="Times New Roman"/>
              </a:rPr>
              <a:t>Semester_Division</a:t>
            </a:r>
            <a:endParaRPr sz="3284">
              <a:solidFill>
                <a:srgbClr val="000000"/>
              </a:solidFill>
              <a:highlight>
                <a:srgbClr val="FFFFFF"/>
              </a:highlight>
              <a:latin typeface="Times New Roman"/>
              <a:ea typeface="Times New Roman"/>
              <a:cs typeface="Times New Roman"/>
              <a:sym typeface="Times New Roman"/>
            </a:endParaRPr>
          </a:p>
          <a:p>
            <a:pPr indent="-343361" lvl="0" marL="1371600" rtl="0" algn="l">
              <a:lnSpc>
                <a:spcPct val="100000"/>
              </a:lnSpc>
              <a:spcBef>
                <a:spcPts val="0"/>
              </a:spcBef>
              <a:spcAft>
                <a:spcPts val="0"/>
              </a:spcAft>
              <a:buClr>
                <a:srgbClr val="000000"/>
              </a:buClr>
              <a:buSzPct val="99969"/>
              <a:buFont typeface="Times New Roman"/>
              <a:buAutoNum type="alphaUcPeriod"/>
            </a:pPr>
            <a:r>
              <a:rPr lang="en-GB" sz="3284">
                <a:solidFill>
                  <a:srgbClr val="000000"/>
                </a:solidFill>
                <a:highlight>
                  <a:srgbClr val="FFFFFF"/>
                </a:highlight>
                <a:latin typeface="Times New Roman"/>
                <a:ea typeface="Times New Roman"/>
                <a:cs typeface="Times New Roman"/>
                <a:sym typeface="Times New Roman"/>
              </a:rPr>
              <a:t>Subject</a:t>
            </a:r>
            <a:endParaRPr sz="3284">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ct val="71952"/>
              <a:buNone/>
            </a:pPr>
            <a:r>
              <a:t/>
            </a:r>
            <a:endParaRPr sz="3284">
              <a:solidFill>
                <a:srgbClr val="000000"/>
              </a:solidFill>
              <a:highlight>
                <a:srgbClr val="FFFFFF"/>
              </a:highlight>
              <a:latin typeface="Times New Roman"/>
              <a:ea typeface="Times New Roman"/>
              <a:cs typeface="Times New Roman"/>
              <a:sym typeface="Times New Roman"/>
            </a:endParaRPr>
          </a:p>
          <a:p>
            <a:pPr indent="0" lvl="0" marL="914400" rtl="0" algn="l">
              <a:lnSpc>
                <a:spcPct val="100000"/>
              </a:lnSpc>
              <a:spcBef>
                <a:spcPts val="0"/>
              </a:spcBef>
              <a:spcAft>
                <a:spcPts val="0"/>
              </a:spcAft>
              <a:buSzPct val="74917"/>
              <a:buNone/>
            </a:pPr>
            <a:r>
              <a:rPr b="1" lang="en-GB" sz="3155">
                <a:solidFill>
                  <a:srgbClr val="000000"/>
                </a:solidFill>
                <a:latin typeface="Times New Roman"/>
                <a:ea typeface="Times New Roman"/>
                <a:cs typeface="Times New Roman"/>
                <a:sym typeface="Times New Roman"/>
              </a:rPr>
              <a:t>7. Manage Counselor</a:t>
            </a:r>
            <a:endParaRPr b="1" sz="3155">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71952"/>
              <a:buNone/>
            </a:pPr>
            <a:r>
              <a:t/>
            </a:r>
            <a:endParaRPr sz="3284">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1200"/>
              </a:spcAft>
              <a:buSzPct val="181818"/>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pic>
        <p:nvPicPr>
          <p:cNvPr id="563" name="Google Shape;563;p77"/>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id="568" name="Google Shape;568;p78"/>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p79"/>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80"/>
          <p:cNvPicPr preferRelativeResize="0"/>
          <p:nvPr/>
        </p:nvPicPr>
        <p:blipFill rotWithShape="1">
          <a:blip r:embed="rId3">
            <a:alphaModFix/>
          </a:blip>
          <a:srcRect b="0" l="0" r="0" t="0"/>
          <a:stretch/>
        </p:blipFill>
        <p:spPr>
          <a:xfrm>
            <a:off x="152400" y="152400"/>
            <a:ext cx="8606333" cy="48387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t>6.Future Enhancement</a:t>
            </a:r>
            <a:endParaRPr/>
          </a:p>
        </p:txBody>
      </p:sp>
      <p:sp>
        <p:nvSpPr>
          <p:cNvPr id="584" name="Google Shape;584;p81"/>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AutoNum type="arabicPeriod"/>
            </a:pPr>
            <a:r>
              <a:rPr lang="en-GB" sz="1700"/>
              <a:t>system shall be available for whole college with multiple departments.</a:t>
            </a:r>
            <a:endParaRPr sz="1700"/>
          </a:p>
          <a:p>
            <a:pPr indent="-336550" lvl="0" marL="457200" rtl="0" algn="l">
              <a:lnSpc>
                <a:spcPct val="115000"/>
              </a:lnSpc>
              <a:spcBef>
                <a:spcPts val="0"/>
              </a:spcBef>
              <a:spcAft>
                <a:spcPts val="0"/>
              </a:spcAft>
              <a:buSzPts val="1700"/>
              <a:buAutoNum type="arabicPeriod"/>
            </a:pPr>
            <a:r>
              <a:rPr lang="en-GB" sz="1700"/>
              <a:t>System shall be available worldwide.</a:t>
            </a:r>
            <a:endParaRPr sz="1700"/>
          </a:p>
          <a:p>
            <a:pPr indent="-336550" lvl="0" marL="457200" rtl="0" algn="l">
              <a:lnSpc>
                <a:spcPct val="115000"/>
              </a:lnSpc>
              <a:spcBef>
                <a:spcPts val="0"/>
              </a:spcBef>
              <a:spcAft>
                <a:spcPts val="0"/>
              </a:spcAft>
              <a:buSzPts val="1700"/>
              <a:buAutoNum type="arabicPeriod"/>
            </a:pPr>
            <a:r>
              <a:rPr lang="en-GB" sz="1700"/>
              <a:t>System shall have director role.</a:t>
            </a:r>
            <a:endParaRPr sz="1700"/>
          </a:p>
          <a:p>
            <a:pPr indent="-336550" lvl="0" marL="457200" rtl="0" algn="l">
              <a:lnSpc>
                <a:spcPct val="115000"/>
              </a:lnSpc>
              <a:spcBef>
                <a:spcPts val="0"/>
              </a:spcBef>
              <a:spcAft>
                <a:spcPts val="0"/>
              </a:spcAft>
              <a:buSzPts val="1700"/>
              <a:buAutoNum type="arabicPeriod"/>
            </a:pPr>
            <a:r>
              <a:rPr lang="en-GB" sz="1700"/>
              <a:t>System shall be able to maintain elective subject attendance differently.</a:t>
            </a:r>
            <a:endParaRPr sz="1700"/>
          </a:p>
          <a:p>
            <a:pPr indent="0" lvl="0" marL="0" rtl="0" algn="l">
              <a:lnSpc>
                <a:spcPct val="115000"/>
              </a:lnSpc>
              <a:spcBef>
                <a:spcPts val="1200"/>
              </a:spcBef>
              <a:spcAft>
                <a:spcPts val="1200"/>
              </a:spcAft>
              <a:buSzPts val="1300"/>
              <a:buNone/>
            </a:pPr>
            <a:r>
              <a:t/>
            </a:r>
            <a:endParaRPr sz="15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t>Conclusion</a:t>
            </a:r>
            <a:endParaRPr/>
          </a:p>
        </p:txBody>
      </p:sp>
      <p:sp>
        <p:nvSpPr>
          <p:cNvPr id="590" name="Google Shape;590;p8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In conclusion,Attendance management system provides a user friendly and efficient manner to maintain attendance of many students.This not only eases the burden on humans but reduces human error in general.</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t>Biblography</a:t>
            </a:r>
            <a:endParaRPr/>
          </a:p>
        </p:txBody>
      </p:sp>
      <p:sp>
        <p:nvSpPr>
          <p:cNvPr id="596" name="Google Shape;596;p8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en-GB" u="sng">
                <a:solidFill>
                  <a:schemeClr val="hlink"/>
                </a:solidFill>
                <a:hlinkClick r:id="rId3"/>
              </a:rPr>
              <a:t>www.php.net</a:t>
            </a:r>
            <a:endParaRPr/>
          </a:p>
          <a:p>
            <a:pPr indent="-311150" lvl="0" marL="457200" rtl="0" algn="l">
              <a:lnSpc>
                <a:spcPct val="115000"/>
              </a:lnSpc>
              <a:spcBef>
                <a:spcPts val="0"/>
              </a:spcBef>
              <a:spcAft>
                <a:spcPts val="0"/>
              </a:spcAft>
              <a:buSzPts val="1300"/>
              <a:buAutoNum type="arabicPeriod"/>
            </a:pPr>
            <a:r>
              <a:rPr lang="en-GB" u="sng">
                <a:solidFill>
                  <a:schemeClr val="hlink"/>
                </a:solidFill>
                <a:hlinkClick r:id="rId4"/>
              </a:rPr>
              <a:t>www.w3schools.com</a:t>
            </a:r>
            <a:endParaRPr/>
          </a:p>
          <a:p>
            <a:pPr indent="-311150" lvl="0" marL="457200" rtl="0" algn="l">
              <a:lnSpc>
                <a:spcPct val="115000"/>
              </a:lnSpc>
              <a:spcBef>
                <a:spcPts val="0"/>
              </a:spcBef>
              <a:spcAft>
                <a:spcPts val="0"/>
              </a:spcAft>
              <a:buSzPts val="1300"/>
              <a:buAutoNum type="arabicPeriod"/>
            </a:pPr>
            <a:r>
              <a:rPr lang="en-GB"/>
              <a:t>www.stackoverflow.com</a:t>
            </a:r>
            <a:endParaRPr/>
          </a:p>
          <a:p>
            <a:pPr indent="-311150" lvl="0" marL="457200" rtl="0" algn="l">
              <a:lnSpc>
                <a:spcPct val="115000"/>
              </a:lnSpc>
              <a:spcBef>
                <a:spcPts val="0"/>
              </a:spcBef>
              <a:spcAft>
                <a:spcPts val="0"/>
              </a:spcAft>
              <a:buSzPts val="1300"/>
              <a:buAutoNum type="arabicPeriod"/>
            </a:pPr>
            <a:r>
              <a:rPr lang="en-GB" u="sng">
                <a:solidFill>
                  <a:schemeClr val="hlink"/>
                </a:solidFill>
                <a:hlinkClick r:id="rId5"/>
              </a:rPr>
              <a:t>www.youtube.com</a:t>
            </a:r>
            <a:endParaRPr/>
          </a:p>
          <a:p>
            <a:pPr indent="0" lvl="0" marL="457200" rtl="0" algn="l">
              <a:lnSpc>
                <a:spcPct val="115000"/>
              </a:lnSpc>
              <a:spcBef>
                <a:spcPts val="1200"/>
              </a:spcBef>
              <a:spcAft>
                <a:spcPts val="1200"/>
              </a:spcAft>
              <a:buSzPts val="1300"/>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t/>
            </a:r>
            <a:endParaRPr/>
          </a:p>
        </p:txBody>
      </p:sp>
      <p:sp>
        <p:nvSpPr>
          <p:cNvPr id="602" name="Google Shape;602;p8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idx="1" type="body"/>
          </p:nvPr>
        </p:nvSpPr>
        <p:spPr>
          <a:xfrm>
            <a:off x="819150" y="630000"/>
            <a:ext cx="7505700" cy="3808800"/>
          </a:xfrm>
          <a:prstGeom prst="rect">
            <a:avLst/>
          </a:prstGeom>
          <a:noFill/>
          <a:ln>
            <a:noFill/>
          </a:ln>
        </p:spPr>
        <p:txBody>
          <a:bodyPr anchorCtr="0" anchor="t" bIns="91425" lIns="91425" spcFirstLastPara="1" rIns="91425" wrap="square" tIns="91425">
            <a:normAutofit/>
          </a:bodyPr>
          <a:lstStyle/>
          <a:p>
            <a:pPr indent="0" lvl="0" marL="914400" rtl="0" algn="l">
              <a:lnSpc>
                <a:spcPct val="100000"/>
              </a:lnSpc>
              <a:spcBef>
                <a:spcPts val="0"/>
              </a:spcBef>
              <a:spcAft>
                <a:spcPts val="0"/>
              </a:spcAft>
              <a:buSzPts val="1300"/>
              <a:buNone/>
            </a:pPr>
            <a:r>
              <a:rPr b="1" lang="en-GB" sz="1900">
                <a:solidFill>
                  <a:srgbClr val="000000"/>
                </a:solidFill>
                <a:latin typeface="Times New Roman"/>
                <a:ea typeface="Times New Roman"/>
                <a:cs typeface="Times New Roman"/>
                <a:sym typeface="Times New Roman"/>
              </a:rPr>
              <a:t>8.Manage Class Schedule </a:t>
            </a:r>
            <a:endParaRPr b="1" sz="1900">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SzPts val="1300"/>
              <a:buNone/>
            </a:pPr>
            <a:r>
              <a:t/>
            </a:r>
            <a:endParaRPr b="1" sz="1900">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SzPts val="1300"/>
              <a:buNone/>
            </a:pPr>
            <a:r>
              <a:rPr b="1" lang="en-GB" sz="1900">
                <a:solidFill>
                  <a:srgbClr val="000000"/>
                </a:solidFill>
                <a:latin typeface="Times New Roman"/>
                <a:ea typeface="Times New Roman"/>
                <a:cs typeface="Times New Roman"/>
                <a:sym typeface="Times New Roman"/>
              </a:rPr>
              <a:t>9..Manage Attendance</a:t>
            </a:r>
            <a:endParaRPr b="1" sz="1900">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SzPts val="1300"/>
              <a:buNone/>
            </a:pPr>
            <a:r>
              <a:t/>
            </a:r>
            <a:endParaRPr b="1" sz="1900">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SzPts val="1300"/>
              <a:buNone/>
            </a:pPr>
            <a:r>
              <a:rPr b="1" lang="en-GB" sz="1900">
                <a:solidFill>
                  <a:srgbClr val="000000"/>
                </a:solidFill>
                <a:latin typeface="Times New Roman"/>
                <a:ea typeface="Times New Roman"/>
                <a:cs typeface="Times New Roman"/>
                <a:sym typeface="Times New Roman"/>
              </a:rPr>
              <a:t>10.Generate reports</a:t>
            </a:r>
            <a:endParaRPr b="1"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sz="520"/>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