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Disaster Recovery And Business 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45A0D-3AD6-7542-8F12-4CEEC05AE2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January 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January 7,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2950387"/>
            <a:ext cx="3912475" cy="3531403"/>
          </a:xfrm>
        </p:spPr>
        <p:txBody>
          <a:bodyPr anchor="t"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Benefits, Models,</a:t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and Shared </a:t>
            </a:r>
            <a:r>
              <a:rPr lang="en-US" sz="2500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8013-1F58-EFB3-8D25-E87BF518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5174-ABE8-FA78-E6B9-622C1F9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Increase or decrease resources as needed to meet user demands.</a:t>
            </a:r>
          </a:p>
          <a:p>
            <a:r>
              <a:rPr lang="en-US" b="1" dirty="0"/>
              <a:t>Elasticity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Automatic adjustment of resources to optimize cost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56084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3BC0-21DE-CABF-E7D8-D2680AAA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661374" cy="1234440"/>
          </a:xfrm>
        </p:spPr>
        <p:txBody>
          <a:bodyPr>
            <a:normAutofit/>
          </a:bodyPr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56BB-EEBD-D510-DF6D-27B98C2D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services provide backup and restore capabilities.</a:t>
            </a:r>
          </a:p>
          <a:p>
            <a:r>
              <a:rPr lang="en-US" dirty="0"/>
              <a:t>Data is stored across multiple geographic locations for redundancy.</a:t>
            </a:r>
          </a:p>
          <a:p>
            <a:r>
              <a:rPr lang="en-US" dirty="0"/>
              <a:t>Ensures minimal downtime and data loss during catastrophic events.</a:t>
            </a:r>
          </a:p>
        </p:txBody>
      </p:sp>
    </p:spTree>
    <p:extLst>
      <p:ext uri="{BB962C8B-B14F-4D97-AF65-F5344CB8AC3E}">
        <p14:creationId xmlns:p14="http://schemas.microsoft.com/office/powerpoint/2010/main" val="230582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EB13-EBC6-A91D-6B21-B913741D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855B-43A5-5059-7545-7AE8EB94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providers offer robust security measures:</a:t>
            </a:r>
          </a:p>
          <a:p>
            <a:pPr lvl="1"/>
            <a:r>
              <a:rPr lang="en-US" b="1" dirty="0"/>
              <a:t>Data encryption</a:t>
            </a:r>
            <a:r>
              <a:rPr lang="en-US" dirty="0"/>
              <a:t>, </a:t>
            </a:r>
            <a:r>
              <a:rPr lang="en-US" b="1" dirty="0"/>
              <a:t>identity management</a:t>
            </a:r>
            <a:r>
              <a:rPr lang="en-US" dirty="0"/>
              <a:t>, </a:t>
            </a:r>
            <a:r>
              <a:rPr lang="en-US" b="1" dirty="0"/>
              <a:t>and access control</a:t>
            </a:r>
            <a:r>
              <a:rPr lang="en-US" dirty="0"/>
              <a:t>.</a:t>
            </a:r>
          </a:p>
          <a:p>
            <a:r>
              <a:rPr lang="en-US" dirty="0"/>
              <a:t>Regular security updates ensure protection against evolving threats.</a:t>
            </a:r>
          </a:p>
        </p:txBody>
      </p:sp>
    </p:spTree>
    <p:extLst>
      <p:ext uri="{BB962C8B-B14F-4D97-AF65-F5344CB8AC3E}">
        <p14:creationId xmlns:p14="http://schemas.microsoft.com/office/powerpoint/2010/main" val="291420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offers benefits like scalability, high availability, and agility.</a:t>
            </a:r>
          </a:p>
          <a:p>
            <a:r>
              <a:rPr lang="en-US" dirty="0" err="1"/>
              <a:t>CapEx</a:t>
            </a:r>
            <a:r>
              <a:rPr lang="en-US" dirty="0"/>
              <a:t> involves upfront investments, while </a:t>
            </a:r>
            <a:r>
              <a:rPr lang="en-US" dirty="0" err="1"/>
              <a:t>OpEx</a:t>
            </a:r>
            <a:r>
              <a:rPr lang="en-US" dirty="0"/>
              <a:t> reduces entry barriers.</a:t>
            </a:r>
          </a:p>
          <a:p>
            <a:r>
              <a:rPr lang="en-US" dirty="0"/>
              <a:t>IaaS, PaaS, and SaaS cater to various user needs with differing responsibilities.</a:t>
            </a:r>
          </a:p>
          <a:p>
            <a:r>
              <a:rPr lang="en-US" dirty="0"/>
              <a:t>The shared responsibility model ensures a collaborative approach to cloud security.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what Cloud is and what Cloud Computing entails. Understand the benefits of Cloud Computing.</a:t>
            </a:r>
          </a:p>
          <a:p>
            <a:r>
              <a:rPr lang="en-US" sz="2400" dirty="0"/>
              <a:t>Differentiate between </a:t>
            </a:r>
            <a:r>
              <a:rPr lang="en-US" sz="2400" dirty="0" err="1"/>
              <a:t>CapEx</a:t>
            </a:r>
            <a:r>
              <a:rPr lang="en-US" sz="2400" dirty="0"/>
              <a:t> and </a:t>
            </a:r>
            <a:r>
              <a:rPr lang="en-US" sz="2400" dirty="0" err="1"/>
              <a:t>OpEx</a:t>
            </a:r>
            <a:r>
              <a:rPr lang="en-US" sz="2400" dirty="0"/>
              <a:t>.</a:t>
            </a:r>
          </a:p>
          <a:p>
            <a:r>
              <a:rPr lang="en-US" sz="2400" dirty="0"/>
              <a:t>Explore cloud service models (IaaS, PaaS, SaaS).</a:t>
            </a:r>
          </a:p>
          <a:p>
            <a:r>
              <a:rPr lang="en-US" sz="2400" dirty="0"/>
              <a:t>Comprehend the shared responsibility model.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ud computing network with blue icons&#10;&#10;Description automatically generated with medium confidence">
            <a:extLst>
              <a:ext uri="{FF2B5EF4-FFF2-40B4-BE49-F238E27FC236}">
                <a16:creationId xmlns:a16="http://schemas.microsoft.com/office/drawing/2014/main" id="{007E8C52-A226-78E0-9F74-2D69AB4E7D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440" r="134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6F0-4E44-77EF-2CC5-0EA6B989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Cloud</a:t>
            </a:r>
            <a:r>
              <a:rPr lang="en-US" dirty="0"/>
              <a:t> refers to a network of servers accessed over the internet that provide various services like storage, computing power, and applications.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B2679-0F6D-8999-91BF-CE94653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Cloud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035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FC1432A-F4C3-A848-ECFC-B527623B919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845" r="584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Computing </a:t>
            </a:r>
            <a:r>
              <a:rPr lang="en-US" dirty="0"/>
              <a:t>is the delivery of these services on-demand, allowing users to access resources without owning physical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 include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flexibility, cost-efficiency</a:t>
            </a:r>
            <a:r>
              <a:rPr lang="en-US" dirty="0"/>
              <a:t>, and </a:t>
            </a:r>
            <a:r>
              <a:rPr lang="en-US" b="1" dirty="0"/>
              <a:t>accessibility</a:t>
            </a:r>
            <a:r>
              <a:rPr lang="en-US" dirty="0"/>
              <a:t> from anywhere.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Cloud and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FC7-2083-5A9A-8ADF-4203A0A5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C7A-554C-4023-CB4A-57556ED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 Availability</a:t>
            </a:r>
            <a:r>
              <a:rPr lang="en-US" dirty="0"/>
              <a:t>: Systems are operational and accessible most of the time.</a:t>
            </a:r>
          </a:p>
          <a:p>
            <a:r>
              <a:rPr lang="en-US" b="1" dirty="0"/>
              <a:t>Scalability</a:t>
            </a:r>
            <a:r>
              <a:rPr lang="en-US" dirty="0"/>
              <a:t>: Easily scale resources up or down based on demand.</a:t>
            </a:r>
          </a:p>
          <a:p>
            <a:r>
              <a:rPr lang="en-US" b="1" dirty="0"/>
              <a:t>Elasticity</a:t>
            </a:r>
            <a:r>
              <a:rPr lang="en-US" dirty="0"/>
              <a:t>: Automatically adjusts resources to match workloads.</a:t>
            </a:r>
          </a:p>
          <a:p>
            <a:r>
              <a:rPr lang="en-US" b="1" dirty="0"/>
              <a:t>Agility</a:t>
            </a:r>
            <a:r>
              <a:rPr lang="en-US" dirty="0"/>
              <a:t>: Rapid deployment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01277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CapEx</a:t>
            </a:r>
            <a:r>
              <a:rPr lang="en-US" dirty="0"/>
              <a:t> vs </a:t>
            </a:r>
            <a:r>
              <a:rPr lang="en-US" dirty="0" err="1"/>
              <a:t>OpEx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Capital Expenditure </a:t>
            </a:r>
            <a:r>
              <a:rPr lang="en-US" dirty="0"/>
              <a:t>(</a:t>
            </a:r>
            <a:r>
              <a:rPr lang="en-US" b="1" dirty="0" err="1"/>
              <a:t>CapEx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Upfront costs for physical hardware and infrastructure.</a:t>
            </a:r>
          </a:p>
          <a:p>
            <a:pPr lvl="1"/>
            <a:r>
              <a:rPr lang="en-US" dirty="0"/>
              <a:t>Long-term investment with depreciation over time.</a:t>
            </a:r>
          </a:p>
          <a:p>
            <a:endParaRPr lang="en-US" dirty="0"/>
          </a:p>
          <a:p>
            <a:r>
              <a:rPr lang="en-US" b="1" dirty="0"/>
              <a:t>Operational Expenditure </a:t>
            </a:r>
            <a:r>
              <a:rPr lang="en-US" dirty="0"/>
              <a:t>(</a:t>
            </a:r>
            <a:r>
              <a:rPr lang="en-US" b="1" dirty="0" err="1"/>
              <a:t>OpEx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Pay-as-you-go model for cloud resources.</a:t>
            </a:r>
          </a:p>
          <a:p>
            <a:pPr lvl="1"/>
            <a:r>
              <a:rPr lang="en-US" dirty="0"/>
              <a:t>Immediate cost based on usage, reducing upfront investment.</a:t>
            </a:r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9D5-8748-FE70-1B80-7F6C478A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D379-E122-F780-92BB-51727A08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1. Infrastructure as a Service (IaaS):</a:t>
            </a:r>
          </a:p>
          <a:p>
            <a:pPr lvl="1"/>
            <a:r>
              <a:rPr lang="en-US" dirty="0"/>
              <a:t>Provides virtualized computing resources.</a:t>
            </a:r>
          </a:p>
          <a:p>
            <a:pPr lvl="1"/>
            <a:r>
              <a:rPr lang="en-US" dirty="0"/>
              <a:t>Example: AWS EC2, Azure Virtual Machines.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Platform as a Service (PaaS):</a:t>
            </a:r>
          </a:p>
          <a:p>
            <a:pPr lvl="1"/>
            <a:r>
              <a:rPr lang="en-US" dirty="0"/>
              <a:t>Platform for app development and deployment.</a:t>
            </a:r>
          </a:p>
          <a:p>
            <a:pPr lvl="1"/>
            <a:r>
              <a:rPr lang="en-US" dirty="0"/>
              <a:t>Example: Google App Engine, Azure App Services.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Software as a Service (SaaS):</a:t>
            </a:r>
          </a:p>
          <a:p>
            <a:pPr lvl="1"/>
            <a:r>
              <a:rPr lang="en-US" dirty="0"/>
              <a:t>Delivers software over the internet. Users connect to and use cloud-based apps over the internet.</a:t>
            </a:r>
          </a:p>
          <a:p>
            <a:pPr lvl="1"/>
            <a:r>
              <a:rPr lang="en-US" dirty="0"/>
              <a:t>Example: Microsoft 365, Salesforce.</a:t>
            </a:r>
          </a:p>
        </p:txBody>
      </p:sp>
    </p:spTree>
    <p:extLst>
      <p:ext uri="{BB962C8B-B14F-4D97-AF65-F5344CB8AC3E}">
        <p14:creationId xmlns:p14="http://schemas.microsoft.com/office/powerpoint/2010/main" val="102879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A2A-1E89-DC44-B96E-2FBD10E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Responsibility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C406-0646-D970-A116-061C8DC0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</a:t>
            </a:r>
            <a:r>
              <a:rPr lang="en-US" dirty="0"/>
              <a:t> </a:t>
            </a:r>
            <a:r>
              <a:rPr lang="en-US" b="1" dirty="0"/>
              <a:t>Provider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Responsible for securing physical infrastructure, network, and hardware.</a:t>
            </a:r>
          </a:p>
          <a:p>
            <a:r>
              <a:rPr lang="en-US" b="1" dirty="0"/>
              <a:t>Customer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Responsible for data, user access, and configurations within the cloud.</a:t>
            </a:r>
          </a:p>
          <a:p>
            <a:r>
              <a:rPr lang="en-US" dirty="0"/>
              <a:t>This shared approach ensures </a:t>
            </a:r>
            <a:r>
              <a:rPr lang="en-US" b="1" dirty="0"/>
              <a:t>comprehensive security</a:t>
            </a:r>
            <a:r>
              <a:rPr lang="en-US" dirty="0"/>
              <a:t> and </a:t>
            </a:r>
            <a:r>
              <a:rPr lang="en-US" b="1" dirty="0"/>
              <a:t>operational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72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B731-F2EB-2232-90C0-4E52BBB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6FC9-6D6E-434E-A372-44019169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Netflix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Utilizes AWS for scalability during peak streaming times.</a:t>
            </a:r>
          </a:p>
          <a:p>
            <a:r>
              <a:rPr lang="en-US" b="1" dirty="0"/>
              <a:t>Slack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Runs on cloud infrastructure to ensure uptime and collaboration.</a:t>
            </a:r>
          </a:p>
          <a:p>
            <a:r>
              <a:rPr lang="en-US" b="1" dirty="0"/>
              <a:t>Dropbox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Provides SaaS for file storage and sharing.</a:t>
            </a:r>
          </a:p>
        </p:txBody>
      </p:sp>
    </p:spTree>
    <p:extLst>
      <p:ext uri="{BB962C8B-B14F-4D97-AF65-F5344CB8AC3E}">
        <p14:creationId xmlns:p14="http://schemas.microsoft.com/office/powerpoint/2010/main" val="277502161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519</Words>
  <Application>Microsoft Macintosh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Avenir Next LT Pro</vt:lpstr>
      <vt:lpstr>GradientRiseVTI</vt:lpstr>
      <vt:lpstr>Benefits, Models, and Shared Responsibility</vt:lpstr>
      <vt:lpstr>Lecture Objectives</vt:lpstr>
      <vt:lpstr>Cloud and Cloud Computing</vt:lpstr>
      <vt:lpstr>Cloud and Cloud Computing</vt:lpstr>
      <vt:lpstr>Benefits of Cloud Computing</vt:lpstr>
      <vt:lpstr>CapEx vs OpEx</vt:lpstr>
      <vt:lpstr>Cloud Service Models</vt:lpstr>
      <vt:lpstr>Shared Responsibility Model</vt:lpstr>
      <vt:lpstr>Cloud Computing in Action</vt:lpstr>
      <vt:lpstr>Scalability and Elasticity</vt:lpstr>
      <vt:lpstr>Disaster Recovery</vt:lpstr>
      <vt:lpstr>Security Enhancements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5</cp:revision>
  <dcterms:created xsi:type="dcterms:W3CDTF">2025-01-08T02:28:29Z</dcterms:created>
  <dcterms:modified xsi:type="dcterms:W3CDTF">2025-01-08T03:26:26Z</dcterms:modified>
</cp:coreProperties>
</file>