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7"/>
  </p:notesMasterIdLst>
  <p:sldIdLst>
    <p:sldId id="256" r:id="rId2"/>
    <p:sldId id="258" r:id="rId3"/>
    <p:sldId id="260" r:id="rId4"/>
    <p:sldId id="274" r:id="rId5"/>
    <p:sldId id="275" r:id="rId6"/>
    <p:sldId id="276" r:id="rId7"/>
    <p:sldId id="278" r:id="rId8"/>
    <p:sldId id="277" r:id="rId9"/>
    <p:sldId id="280" r:id="rId10"/>
    <p:sldId id="281" r:id="rId11"/>
    <p:sldId id="282" r:id="rId12"/>
    <p:sldId id="283" r:id="rId13"/>
    <p:sldId id="262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3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January 31,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January 31,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January 31,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January 31,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January 31,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January 31,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January 31,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January 31,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January 31,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January 31,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January 31,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January 31,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2" y="2950387"/>
            <a:ext cx="4265454" cy="3907185"/>
          </a:xfrm>
        </p:spPr>
        <p:txBody>
          <a:bodyPr anchor="t">
            <a:normAutofit/>
          </a:bodyPr>
          <a:lstStyle/>
          <a:p>
            <a:pPr algn="l"/>
            <a:r>
              <a:rPr lang="en-US" sz="2910" dirty="0">
                <a:solidFill>
                  <a:schemeClr val="bg1"/>
                </a:solidFill>
              </a:rPr>
              <a:t>Introduction to Major Cloud Providers    and Services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Introduction to Cloud Computing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82B459D-50D6-0D42-2391-D01B9F53C10E}"/>
              </a:ext>
            </a:extLst>
          </p:cNvPr>
          <p:cNvSpPr txBox="1">
            <a:spLocks/>
          </p:cNvSpPr>
          <p:nvPr/>
        </p:nvSpPr>
        <p:spPr>
          <a:xfrm>
            <a:off x="0" y="5434638"/>
            <a:ext cx="4150463" cy="128147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1"/>
            <a:r>
              <a:rPr lang="en-US" sz="1200" b="1" dirty="0">
                <a:solidFill>
                  <a:schemeClr val="bg1"/>
                </a:solidFill>
              </a:rPr>
              <a:t>AWS, Azure, Google Cloud &amp; Cloud Marketplaces</a:t>
            </a:r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A54F0-5DAF-85E2-868D-E6942E2E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1656-0B0F-1A85-5D4B-69D7398EC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405575"/>
            <a:ext cx="5880295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Faster deployment </a:t>
            </a:r>
            <a:r>
              <a:rPr lang="en-US" dirty="0"/>
              <a:t>of third-party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Pre-configured integrations </a:t>
            </a:r>
            <a:r>
              <a:rPr lang="en-US" dirty="0"/>
              <a:t>with cloud provider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Subscription-based models </a:t>
            </a:r>
            <a:r>
              <a:rPr lang="en-US" dirty="0"/>
              <a:t>for scalability.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BC6A5C-8676-F29A-ABD4-7032BBC5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Benefits of Cloud Marketplaces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9C66A51-7217-6349-F64B-2BC25C7EFBE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1826" t="-10953" r="-31826" b="-10953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145591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FE149-66AB-A41C-18AC-FC68AA855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84A27-B0AE-8C03-F7C2-AE66B3D30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405575"/>
            <a:ext cx="5880295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Why Multi-Cloud?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Avoid vendor lock-in.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Best-of-breed services from different providers.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20C8AB-FEF7-E167-9F0D-CAF9D8F87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Multi-Cloud Considerations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F22ECD9-262C-A911-595F-2A8E5E8F02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4551" t="-10953" r="-4551" b="-10953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296286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FCCC4-D4F7-FC03-824A-BAA24C323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371FF-BA68-D248-D275-CB5BDEF53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405575"/>
            <a:ext cx="5880295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Why Hybrid Cloud?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Balance between private data security and public scalability.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Compliance with regulatory requirements.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83E4E0E-B58C-830E-7E01-64E6EED93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Hybrid Cloud Considerations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4FA35AB-F39B-6CBE-457B-6A3BD7EEF8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5251" r="5251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97873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E996-5C0A-61D1-3BA2-B077230E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291771"/>
          </a:xfrm>
        </p:spPr>
        <p:txBody>
          <a:bodyPr>
            <a:normAutofit/>
          </a:bodyPr>
          <a:lstStyle/>
          <a:p>
            <a:r>
              <a:rPr lang="en-US" b="1"/>
              <a:t>Lab-2: </a:t>
            </a:r>
            <a:br>
              <a:rPr lang="en-US" b="1" dirty="0"/>
            </a:br>
            <a:r>
              <a:rPr lang="en-US" b="1" dirty="0"/>
              <a:t>Exploring Cloud Provider Services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8F50-8B31-98CE-2FB6-7155EB6D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1698169"/>
            <a:ext cx="11303391" cy="4489559"/>
          </a:xfrm>
        </p:spPr>
        <p:txBody>
          <a:bodyPr>
            <a:normAutofit/>
          </a:bodyPr>
          <a:lstStyle/>
          <a:p>
            <a:r>
              <a:rPr lang="en-US" b="1" dirty="0"/>
              <a:t>Activity: </a:t>
            </a:r>
          </a:p>
          <a:p>
            <a:pPr lvl="1"/>
            <a:r>
              <a:rPr lang="en-US" dirty="0"/>
              <a:t>Hands-on exploration of AWS, Azure, or GCP services.</a:t>
            </a:r>
          </a:p>
          <a:p>
            <a:r>
              <a:rPr lang="en-US" b="1" dirty="0"/>
              <a:t>Tasks:</a:t>
            </a:r>
          </a:p>
          <a:p>
            <a:pPr lvl="1"/>
            <a:r>
              <a:rPr lang="en-US" dirty="0"/>
              <a:t>Create a free-tier account.</a:t>
            </a:r>
          </a:p>
          <a:p>
            <a:pPr lvl="1"/>
            <a:r>
              <a:rPr lang="en-US" dirty="0"/>
              <a:t>Deploy a simple virtual machine or storage bucket.</a:t>
            </a:r>
          </a:p>
          <a:p>
            <a:pPr lvl="1"/>
            <a:r>
              <a:rPr lang="en-US" dirty="0"/>
              <a:t>Explore AI/ML and networking services.</a:t>
            </a:r>
          </a:p>
          <a:p>
            <a:r>
              <a:rPr lang="en-US" b="1" dirty="0"/>
              <a:t>Assessment: Lab-1 (1.5%)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06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147-C5CC-E266-05F9-5814EBE1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6A8F-5C06-65A7-E4EF-D1235AE31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AWS:</a:t>
            </a:r>
            <a:r>
              <a:rPr lang="en-US" dirty="0"/>
              <a:t> Most comprehensive cloud offering, best for scalability.</a:t>
            </a:r>
          </a:p>
          <a:p>
            <a:r>
              <a:rPr lang="en-US" b="1" dirty="0"/>
              <a:t>Azure:</a:t>
            </a:r>
            <a:r>
              <a:rPr lang="en-US" dirty="0"/>
              <a:t> Enterprise-focused, best for Microsoft integrations.</a:t>
            </a:r>
          </a:p>
          <a:p>
            <a:r>
              <a:rPr lang="en-US" b="1" dirty="0"/>
              <a:t>GCP:</a:t>
            </a:r>
            <a:r>
              <a:rPr lang="en-US" dirty="0"/>
              <a:t> Best for AI/ML, open-source, and analytics workloads.</a:t>
            </a:r>
          </a:p>
          <a:p>
            <a:r>
              <a:rPr lang="en-US" b="1" dirty="0"/>
              <a:t>Cloud Marketplaces </a:t>
            </a:r>
            <a:r>
              <a:rPr lang="en-US" dirty="0"/>
              <a:t>make it easier to adopt third-party solutions.</a:t>
            </a:r>
          </a:p>
        </p:txBody>
      </p:sp>
    </p:spTree>
    <p:extLst>
      <p:ext uri="{BB962C8B-B14F-4D97-AF65-F5344CB8AC3E}">
        <p14:creationId xmlns:p14="http://schemas.microsoft.com/office/powerpoint/2010/main" val="75302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the top cloud providers and their market dominance.</a:t>
            </a:r>
          </a:p>
          <a:p>
            <a:r>
              <a:rPr lang="en-US" sz="2400" dirty="0"/>
              <a:t>Compare services and strengths of AWS, Azure, and Google Cloud.</a:t>
            </a:r>
          </a:p>
          <a:p>
            <a:r>
              <a:rPr lang="en-US" sz="2400" dirty="0"/>
              <a:t>Explore cloud marketplaces and their role in cloud adoption.</a:t>
            </a:r>
          </a:p>
          <a:p>
            <a:r>
              <a:rPr lang="en-US" sz="2400" dirty="0"/>
              <a:t>Participate in Lab-2: Exploring cloud provider service offerings.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FBC1F-A012-4710-94B8-FC21DD77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E81D2-28ED-7A96-8CEE-C50619B0D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Amazon Web Services (AWS):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Market leader in cloud computing.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Wide range of services including compute, storage, AI, and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Microsoft Azure: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enterprise adoption and integration with Microsoft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Hybrid cloud and AI-driven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Google Cloud Platform (GCP):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in AI/ML, analytics, and Kubernetes.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Competitive pricing and open-source focus..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D462D8F-2255-B59E-472C-546B3F61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173783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Overview of Leading Cloud Providers</a:t>
            </a:r>
          </a:p>
        </p:txBody>
      </p:sp>
      <p:pic>
        <p:nvPicPr>
          <p:cNvPr id="9" name="Picture Placeholder 8" descr="A group of logos with text&#10;&#10;AI-generated content may be incorrect.">
            <a:extLst>
              <a:ext uri="{FF2B5EF4-FFF2-40B4-BE49-F238E27FC236}">
                <a16:creationId xmlns:a16="http://schemas.microsoft.com/office/drawing/2014/main" id="{028E354D-54AE-B7C3-EDEC-51FD6E4049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258" t="-14998" r="10258" b="-14998"/>
          <a:stretch/>
        </p:blipFill>
        <p:spPr>
          <a:xfrm>
            <a:off x="5707265" y="1606417"/>
            <a:ext cx="6368730" cy="4873625"/>
          </a:xfrm>
        </p:spPr>
      </p:pic>
    </p:spTree>
    <p:extLst>
      <p:ext uri="{BB962C8B-B14F-4D97-AF65-F5344CB8AC3E}">
        <p14:creationId xmlns:p14="http://schemas.microsoft.com/office/powerpoint/2010/main" val="599648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D63D8-A16D-B9AE-1B6B-55927DDF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58CCB-4464-670C-E826-22110D0F2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Cloud Market Share (2023 Data):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AWS: ~33%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Azure: ~21%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GCP: ~10%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Others: ~36% (IBM, Oracle, Alibaba,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Trends: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Increased multi-cloud adoption.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and Machine Learning services driving cloud growth.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Edge computing and serverless adoption.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56E7FA-9741-24FD-7B62-FF259075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Cloud Market Share and Trends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84177805-FA6D-5FD4-0BD9-FA4DD58B04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6432" t="-1874" r="-6432" b="-1874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106597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66541-CF1B-EEA1-39A4-AB55EBA9A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4F6B921-4E67-E1E3-792C-FCEC13EB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Comparing Cloud Provider Services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075FEDC-44B6-5EA4-9E41-233533499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01024"/>
              </p:ext>
            </p:extLst>
          </p:nvPr>
        </p:nvGraphicFramePr>
        <p:xfrm>
          <a:off x="272127" y="2733480"/>
          <a:ext cx="1173594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282">
                  <a:extLst>
                    <a:ext uri="{9D8B030D-6E8A-4147-A177-3AD203B41FA5}">
                      <a16:colId xmlns:a16="http://schemas.microsoft.com/office/drawing/2014/main" val="2464131659"/>
                    </a:ext>
                  </a:extLst>
                </a:gridCol>
                <a:gridCol w="2806262">
                  <a:extLst>
                    <a:ext uri="{9D8B030D-6E8A-4147-A177-3AD203B41FA5}">
                      <a16:colId xmlns:a16="http://schemas.microsoft.com/office/drawing/2014/main" val="4175389865"/>
                    </a:ext>
                  </a:extLst>
                </a:gridCol>
                <a:gridCol w="3436882">
                  <a:extLst>
                    <a:ext uri="{9D8B030D-6E8A-4147-A177-3AD203B41FA5}">
                      <a16:colId xmlns:a16="http://schemas.microsoft.com/office/drawing/2014/main" val="2581317327"/>
                    </a:ext>
                  </a:extLst>
                </a:gridCol>
                <a:gridCol w="3573518">
                  <a:extLst>
                    <a:ext uri="{9D8B030D-6E8A-4147-A177-3AD203B41FA5}">
                      <a16:colId xmlns:a16="http://schemas.microsoft.com/office/drawing/2014/main" val="3086410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AWS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35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Compute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EC2,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Machines,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 Engine, Cloud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77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S3, EBS, Glacier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Blob, Disk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 Storage, </a:t>
                      </a:r>
                      <a:r>
                        <a:rPr lang="en-US" dirty="0" err="1"/>
                        <a:t>Filestore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141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Database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RDS, DynamoDB, Aurora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Database, Cosmos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 SQL, </a:t>
                      </a:r>
                      <a:r>
                        <a:rPr lang="en-US" dirty="0" err="1"/>
                        <a:t>BigQuery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237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AI/ML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SageMaker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Rekognition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AI, Cognitive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Vertex AI, </a:t>
                      </a:r>
                      <a:r>
                        <a:rPr lang="en-US" dirty="0" err="1"/>
                        <a:t>AutoML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3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Networking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VPC, Route 53, ELB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Virtual Network,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VPC, Cloud CDN, Cloud DNS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5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64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654F-0745-F182-1956-4A6C39251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C461C-4C08-6248-0A0C-36D97AAF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Largest cloud provider</a:t>
            </a:r>
            <a:r>
              <a:rPr lang="en-US" dirty="0"/>
              <a:t> with extensive service offerings.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Global network</a:t>
            </a:r>
            <a:r>
              <a:rPr lang="en-US" dirty="0"/>
              <a:t> with the most regions and availability zones.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Rich ecosystem </a:t>
            </a:r>
            <a:r>
              <a:rPr lang="en-US" dirty="0"/>
              <a:t>for startups, enterprises, and government.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for: </a:t>
            </a:r>
            <a:r>
              <a:rPr lang="en-US" dirty="0"/>
              <a:t>Scalability, large-scale computing, diverse workloads.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2EC0AC-117B-C4D2-EE13-0762F8F2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AWS Strengths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10747F6-706D-1C77-F76F-FF62D9D420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4551" t="-3002" r="-4551" b="-3002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247945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80D5-9F4E-9CC9-BDE2-EC90F6549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DA32D-1CA4-1A5C-F37D-C90C3F12C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405575"/>
            <a:ext cx="5880295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Strong integration </a:t>
            </a:r>
            <a:r>
              <a:rPr lang="en-US" dirty="0"/>
              <a:t>with Microsoft tools (Windows Server, Office 365, SQL Server).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Hybrid </a:t>
            </a:r>
            <a:r>
              <a:rPr lang="en-US" dirty="0"/>
              <a:t>and</a:t>
            </a:r>
            <a:r>
              <a:rPr lang="en-US" b="1" dirty="0"/>
              <a:t> on-premises support </a:t>
            </a:r>
            <a:r>
              <a:rPr lang="en-US" dirty="0"/>
              <a:t>with</a:t>
            </a:r>
            <a:r>
              <a:rPr lang="en-US" b="1" dirty="0"/>
              <a:t> Azure Arc.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for: </a:t>
            </a:r>
            <a:r>
              <a:rPr lang="en-US" dirty="0"/>
              <a:t>Enterprises using Microsoft products, hybrid cloud, compliance-driven organizations.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3772F5-CC3F-3218-72C8-2021F96A1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Azure Strengths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8DCD1A1-023F-0194-D789-5435736733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791" t="-71904" r="-2791" b="-71904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144909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5B6D7-A749-B2B2-EC2E-EB3B8CE17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80B02-F5B6-D567-CF08-38C9CDFF8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05575"/>
            <a:ext cx="5650992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Leader in AI and Machine Learning</a:t>
            </a:r>
            <a:r>
              <a:rPr lang="en-US" dirty="0"/>
              <a:t> (TensorFlow, Vertex AI).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Containerization and Kubernetes leadership </a:t>
            </a:r>
            <a:r>
              <a:rPr lang="en-US" dirty="0"/>
              <a:t>(GKE)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for:</a:t>
            </a:r>
            <a:r>
              <a:rPr lang="en-US" dirty="0"/>
              <a:t> Data analytics, AI-driven applications, open-source workloads.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DDB10D-59FC-5F26-0792-17F7AA8E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Google Cloud Strengths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A79D9386-B53B-8780-08EE-AF55818BF9E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27930" t="-21708" r="-27930" b="-21708"/>
          <a:stretch/>
        </p:blipFill>
        <p:spPr>
          <a:xfrm>
            <a:off x="6526333" y="942881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371227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A6B7D-3FB6-41B9-EB61-EF2F792B0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F9A32-AB0E-0322-801B-78E3496E7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" y="2405575"/>
            <a:ext cx="5880295" cy="39526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Definition: </a:t>
            </a:r>
            <a:r>
              <a:rPr lang="en-US" dirty="0"/>
              <a:t>Online portals where customers can discover, buy, and deploy cloud-based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AWS Marketplace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Azure Marketplace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Google Cloud Marketplace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55A61F-4E80-B5C6-6119-795D248E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4970"/>
            <a:ext cx="12019722" cy="1894511"/>
          </a:xfrm>
        </p:spPr>
        <p:txBody>
          <a:bodyPr>
            <a:normAutofit/>
          </a:bodyPr>
          <a:lstStyle/>
          <a:p>
            <a:r>
              <a:rPr lang="en-US" sz="3100" dirty="0"/>
              <a:t>Introduction to Cloud Marketplaces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ECFD4C58-3999-5D15-41EF-F1D70CA4AC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1826" t="-10953" r="-31826" b="-10953"/>
          <a:stretch/>
        </p:blipFill>
        <p:spPr>
          <a:xfrm>
            <a:off x="6090233" y="1913549"/>
            <a:ext cx="5985762" cy="4458789"/>
          </a:xfrm>
        </p:spPr>
      </p:pic>
    </p:spTree>
    <p:extLst>
      <p:ext uri="{BB962C8B-B14F-4D97-AF65-F5344CB8AC3E}">
        <p14:creationId xmlns:p14="http://schemas.microsoft.com/office/powerpoint/2010/main" val="16281378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583</Words>
  <Application>Microsoft Macintosh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Avenir Next LT Pro</vt:lpstr>
      <vt:lpstr>GradientRiseVTI</vt:lpstr>
      <vt:lpstr>Introduction to Major Cloud Providers    and Services</vt:lpstr>
      <vt:lpstr>Lecture Objectives</vt:lpstr>
      <vt:lpstr>Overview of Leading Cloud Providers</vt:lpstr>
      <vt:lpstr>Cloud Market Share and Trends</vt:lpstr>
      <vt:lpstr>Comparing Cloud Provider Services</vt:lpstr>
      <vt:lpstr>AWS Strengths</vt:lpstr>
      <vt:lpstr>Azure Strengths</vt:lpstr>
      <vt:lpstr>Google Cloud Strengths</vt:lpstr>
      <vt:lpstr>Introduction to Cloud Marketplaces</vt:lpstr>
      <vt:lpstr>Benefits of Cloud Marketplaces</vt:lpstr>
      <vt:lpstr>Multi-Cloud Considerations</vt:lpstr>
      <vt:lpstr>Hybrid Cloud Considerations</vt:lpstr>
      <vt:lpstr>Lab-2:  Exploring Cloud Provider Services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28</cp:revision>
  <dcterms:created xsi:type="dcterms:W3CDTF">2025-01-08T02:28:29Z</dcterms:created>
  <dcterms:modified xsi:type="dcterms:W3CDTF">2025-01-31T05:17:42Z</dcterms:modified>
</cp:coreProperties>
</file>