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60" r:id="rId4"/>
    <p:sldId id="292" r:id="rId5"/>
    <p:sldId id="274" r:id="rId6"/>
    <p:sldId id="293" r:id="rId7"/>
    <p:sldId id="285" r:id="rId8"/>
    <p:sldId id="291" r:id="rId9"/>
    <p:sldId id="29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21,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265454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Disaster Recovery in Cloud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C8D922-995F-9706-93E4-5E49E8A120D0}"/>
              </a:ext>
            </a:extLst>
          </p:cNvPr>
          <p:cNvSpPr txBox="1">
            <a:spLocks/>
          </p:cNvSpPr>
          <p:nvPr/>
        </p:nvSpPr>
        <p:spPr>
          <a:xfrm>
            <a:off x="103838" y="5009464"/>
            <a:ext cx="3575698" cy="104757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Backup Strategies, RPO/RTO, and Azure DR Solution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228"/>
            <a:ext cx="1024128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37736"/>
          </a:xfrm>
        </p:spPr>
        <p:txBody>
          <a:bodyPr>
            <a:normAutofit/>
          </a:bodyPr>
          <a:lstStyle/>
          <a:p>
            <a:r>
              <a:rPr lang="en-US" b="1" dirty="0"/>
              <a:t>📌 DR is a critical component of cloud strategy.</a:t>
            </a:r>
          </a:p>
          <a:p>
            <a:r>
              <a:rPr lang="en-US" b="1" dirty="0"/>
              <a:t>✅ Azure provides multiple DR tools: Backup, ASR, GRS, RA-GRS.</a:t>
            </a:r>
          </a:p>
          <a:p>
            <a:r>
              <a:rPr lang="en-US" b="1" dirty="0"/>
              <a:t>📌 Understand trade-offs between cost, speed, and complexity.</a:t>
            </a:r>
          </a:p>
          <a:p>
            <a:r>
              <a:rPr lang="en-US" b="1"/>
              <a:t>✅ Plan, automate, and test your DR plan regularly.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r>
              <a:rPr lang="en-US" sz="2400" dirty="0"/>
              <a:t>Understand key disaster recovery (DR) concepts in cloud computing.</a:t>
            </a:r>
          </a:p>
          <a:p>
            <a:r>
              <a:rPr lang="en-US" sz="2400" dirty="0"/>
              <a:t>Define and distinguish Recovery Point Objective (RPO) and Recovery Time Objective (RTO).</a:t>
            </a:r>
          </a:p>
          <a:p>
            <a:r>
              <a:rPr lang="en-US" sz="2400" dirty="0"/>
              <a:t>Explore various backup strategies used in the cloud.</a:t>
            </a:r>
          </a:p>
          <a:p>
            <a:r>
              <a:rPr lang="en-US" sz="2400" dirty="0"/>
              <a:t>Learn how to configure disaster recovery solutions in Microsoft Azure.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95065"/>
            <a:ext cx="1201972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📌 A set of policies, tools, and procedures to restore vital infrastructure and systems after a disruption.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It Matters: </a:t>
            </a:r>
            <a:r>
              <a:rPr lang="en-US" dirty="0"/>
              <a:t>Minimizes downtime and data loss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System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Cyberattacks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Natural disasters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Human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💡 Cloud providers offer scalable and automated DR capabilities.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244009"/>
            <a:ext cx="12019722" cy="824285"/>
          </a:xfrm>
        </p:spPr>
        <p:txBody>
          <a:bodyPr>
            <a:normAutofit/>
          </a:bodyPr>
          <a:lstStyle/>
          <a:p>
            <a:r>
              <a:rPr lang="en-US" sz="3100" dirty="0"/>
              <a:t>What is Disaster Recovery (DR)?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A68297-3EA7-314B-9BDA-22C72A3E109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11160-A762-07F7-B4BE-369F48FD2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3832C-96A2-ACEF-08C0-45D9AAEC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16208"/>
            <a:ext cx="12192000" cy="39526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📌 Cloud pricing varies based on geography!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🧠 Lower RPO/RTO = Higher cost due to faster recovery infrastructure.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021C51-7C2E-9094-CED3-9CBFAD7C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Key Metrics – RPO &amp; RTO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CE8AC2-9ACC-8D17-11FA-D08B437CA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32655"/>
              </p:ext>
            </p:extLst>
          </p:nvPr>
        </p:nvGraphicFramePr>
        <p:xfrm>
          <a:off x="172278" y="3090727"/>
          <a:ext cx="1159930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436">
                  <a:extLst>
                    <a:ext uri="{9D8B030D-6E8A-4147-A177-3AD203B41FA5}">
                      <a16:colId xmlns:a16="http://schemas.microsoft.com/office/drawing/2014/main" val="612305630"/>
                    </a:ext>
                  </a:extLst>
                </a:gridCol>
                <a:gridCol w="3866436">
                  <a:extLst>
                    <a:ext uri="{9D8B030D-6E8A-4147-A177-3AD203B41FA5}">
                      <a16:colId xmlns:a16="http://schemas.microsoft.com/office/drawing/2014/main" val="3959132963"/>
                    </a:ext>
                  </a:extLst>
                </a:gridCol>
                <a:gridCol w="3866436">
                  <a:extLst>
                    <a:ext uri="{9D8B030D-6E8A-4147-A177-3AD203B41FA5}">
                      <a16:colId xmlns:a16="http://schemas.microsoft.com/office/drawing/2014/main" val="4215858851"/>
                    </a:ext>
                  </a:extLst>
                </a:gridCol>
              </a:tblGrid>
              <a:tr h="285622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83461"/>
                  </a:ext>
                </a:extLst>
              </a:tr>
              <a:tr h="285622">
                <a:tc>
                  <a:txBody>
                    <a:bodyPr/>
                    <a:lstStyle/>
                    <a:p>
                      <a:r>
                        <a:rPr lang="en-US" sz="1400" dirty="0"/>
                        <a:t>RPO (Recovery Point Objective)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Maximum acceptable amount of data loss measured in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"We can afford to lose up to 15 minutes of data."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4338"/>
                  </a:ext>
                </a:extLst>
              </a:tr>
              <a:tr h="285622">
                <a:tc>
                  <a:txBody>
                    <a:bodyPr/>
                    <a:lstStyle/>
                    <a:p>
                      <a:r>
                        <a:rPr lang="en-US" sz="1400" dirty="0"/>
                        <a:t>RTO (Recovery Time Objective)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Maximum acceptable time to restore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"The system must be back online within 1 hour."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0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0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63D8-A16D-B9AE-1B6B-55927DDF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8CCB-4464-670C-E826-22110D0F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16208"/>
            <a:ext cx="12192000" cy="3952695"/>
          </a:xfrm>
        </p:spPr>
        <p:txBody>
          <a:bodyPr>
            <a:normAutofit/>
          </a:bodyPr>
          <a:lstStyle/>
          <a:p>
            <a:r>
              <a:rPr lang="en-US" b="1" dirty="0"/>
              <a:t>  ✅Full Backup – Copies entire system/data (slow but comprehensive).</a:t>
            </a:r>
          </a:p>
          <a:p>
            <a:r>
              <a:rPr lang="en-US" b="1" dirty="0"/>
              <a:t>  ✅Incremental Backup – Only backs up changes since last backup (fast and efficient).</a:t>
            </a:r>
          </a:p>
          <a:p>
            <a:r>
              <a:rPr lang="en-US" b="1" dirty="0"/>
              <a:t>  ✅Differential Backup – Backs up changes since last full backup.</a:t>
            </a:r>
          </a:p>
          <a:p>
            <a:r>
              <a:rPr lang="en-US" b="1" dirty="0"/>
              <a:t>  ✅Snapshot-Based Backup – Rapid, point-in-time backups (used in cloud environments).</a:t>
            </a:r>
          </a:p>
          <a:p>
            <a:r>
              <a:rPr lang="en-US" b="1" dirty="0"/>
              <a:t>  ✅Geo-Redundant Storage (GRS) – Replicates data to a secondary Azure region for disaster protection.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56E7FA-9741-24FD-7B62-FF25907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Common Backup Strategies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A52A4-BC79-7273-BA0A-C65F6F93CF6B}"/>
              </a:ext>
            </a:extLst>
          </p:cNvPr>
          <p:cNvSpPr txBox="1"/>
          <p:nvPr/>
        </p:nvSpPr>
        <p:spPr>
          <a:xfrm>
            <a:off x="1807779" y="21441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617AB-5D9B-76D2-E326-46C2A71C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1D67C-5A26-1371-5341-252391BB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16208"/>
            <a:ext cx="12192000" cy="3952695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3779A9-D478-8698-D265-68252F6B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Disaster Recovery Tiers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50B736-9391-3D72-93F6-B7B46151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76495"/>
              </p:ext>
            </p:extLst>
          </p:nvPr>
        </p:nvGraphicFramePr>
        <p:xfrm>
          <a:off x="1240220" y="2753710"/>
          <a:ext cx="8839202" cy="1921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677">
                  <a:extLst>
                    <a:ext uri="{9D8B030D-6E8A-4147-A177-3AD203B41FA5}">
                      <a16:colId xmlns:a16="http://schemas.microsoft.com/office/drawing/2014/main" val="612305630"/>
                    </a:ext>
                  </a:extLst>
                </a:gridCol>
                <a:gridCol w="2385848">
                  <a:extLst>
                    <a:ext uri="{9D8B030D-6E8A-4147-A177-3AD203B41FA5}">
                      <a16:colId xmlns:a16="http://schemas.microsoft.com/office/drawing/2014/main" val="3959132963"/>
                    </a:ext>
                  </a:extLst>
                </a:gridCol>
                <a:gridCol w="4750677">
                  <a:extLst>
                    <a:ext uri="{9D8B030D-6E8A-4147-A177-3AD203B41FA5}">
                      <a16:colId xmlns:a16="http://schemas.microsoft.com/office/drawing/2014/main" val="4215858851"/>
                    </a:ext>
                  </a:extLst>
                </a:gridCol>
              </a:tblGrid>
              <a:tr h="443533"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83461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r>
                        <a:rPr lang="en-US" sz="1400" dirty="0"/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Manual Backups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Periodic snapshots and exports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4338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r>
                        <a:rPr lang="en-US" sz="1400" dirty="0"/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Automated Backups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Scheduled with policies (e.g., Azure Backup Vault)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05867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r>
                        <a:rPr lang="en-US" sz="1400" dirty="0"/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Active-Passive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Standby infrastructure activated during a disaster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22854"/>
                  </a:ext>
                </a:extLst>
              </a:tr>
              <a:tr h="369611">
                <a:tc>
                  <a:txBody>
                    <a:bodyPr/>
                    <a:lstStyle/>
                    <a:p>
                      <a:r>
                        <a:rPr lang="en-US" sz="1400" dirty="0"/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Active-Active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Fully mirrored infrastructure across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240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88CAD9-43C0-2874-D3C1-B46341F8FDE5}"/>
              </a:ext>
            </a:extLst>
          </p:cNvPr>
          <p:cNvSpPr txBox="1"/>
          <p:nvPr/>
        </p:nvSpPr>
        <p:spPr>
          <a:xfrm>
            <a:off x="1240220" y="5027040"/>
            <a:ext cx="9133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⚙️ Azure Site Recovery supports active-passive failover scenario</a:t>
            </a:r>
          </a:p>
        </p:txBody>
      </p:sp>
    </p:spTree>
    <p:extLst>
      <p:ext uri="{BB962C8B-B14F-4D97-AF65-F5344CB8AC3E}">
        <p14:creationId xmlns:p14="http://schemas.microsoft.com/office/powerpoint/2010/main" val="422470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98BB-A250-3615-BA5E-4E134629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7752-B22F-534B-70CF-3F607B41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02682"/>
            <a:ext cx="12019722" cy="44587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Azure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Backs up VMs, files,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Centralized backup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Azure Site Recovery (ASR)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Replicates workloads across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auto-failover and failback.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Azure Storage Redundancy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Locally Redundant (LRS), Zone Redundant (ZRS), Geo-Redundant (GRS), Read-Access Geo-Redundant (RA-GRS).</a:t>
            </a:r>
          </a:p>
          <a:p>
            <a:r>
              <a:rPr lang="en-US" b="1" dirty="0"/>
              <a:t>📌 Most services can be configured for geo-replication and failover.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A728F0-3EBB-78ED-5F87-EF3475B5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Disaster Recovery in Azure</a:t>
            </a:r>
          </a:p>
        </p:txBody>
      </p:sp>
    </p:spTree>
    <p:extLst>
      <p:ext uri="{BB962C8B-B14F-4D97-AF65-F5344CB8AC3E}">
        <p14:creationId xmlns:p14="http://schemas.microsoft.com/office/powerpoint/2010/main" val="23122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56699-2470-9775-03CA-682DF8F0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1322-1411-3D4C-BB73-D73BBE964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Scenario: A mission-critical web application must recover from a regional failure.</a:t>
            </a:r>
          </a:p>
          <a:p>
            <a:r>
              <a:rPr lang="en-US" b="1" dirty="0"/>
              <a:t>🔹 Primary Region: East US</a:t>
            </a:r>
          </a:p>
          <a:p>
            <a:r>
              <a:rPr lang="en-US" b="1" dirty="0"/>
              <a:t>🔹 Backup Region: Central US</a:t>
            </a:r>
          </a:p>
          <a:p>
            <a:r>
              <a:rPr lang="en-US" b="1" dirty="0"/>
              <a:t>🔹 Azure Configuration: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 Backup enabled for VMs and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 Site Recovery configured for VM replication.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accounts use GRS for redundancy.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Gateway uses Traffic Manager for regional failover.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Activity: Hands-on Cost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📸 Architecture diagram and screenshots can be included in class demo or lab.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945F8-D224-6FB6-DF9C-A2D024ED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Example DR Scenario in Azure</a:t>
            </a:r>
          </a:p>
        </p:txBody>
      </p:sp>
    </p:spTree>
    <p:extLst>
      <p:ext uri="{BB962C8B-B14F-4D97-AF65-F5344CB8AC3E}">
        <p14:creationId xmlns:p14="http://schemas.microsoft.com/office/powerpoint/2010/main" val="346316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A5B0B-83C6-2FF0-038B-F941A0087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92917-3E8B-E383-A69E-22F05004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    ✅ Define RPO/RTO for each workload.</a:t>
            </a:r>
          </a:p>
          <a:p>
            <a:r>
              <a:rPr lang="en-US" b="1" dirty="0"/>
              <a:t>    ✅ Regularly test recovery procedures (runbook testing).</a:t>
            </a:r>
          </a:p>
          <a:p>
            <a:r>
              <a:rPr lang="en-US" b="1" dirty="0"/>
              <a:t>    ✅ Monitor DR configurations using Azure Monitor &amp; Alerts.</a:t>
            </a:r>
          </a:p>
          <a:p>
            <a:r>
              <a:rPr lang="en-US" b="1" dirty="0"/>
              <a:t>    ✅ Tag critical resources for backup and replication.</a:t>
            </a:r>
          </a:p>
          <a:p>
            <a:r>
              <a:rPr lang="en-US" b="1" dirty="0"/>
              <a:t>    ✅ Document and automate DR workflows (ARM templates, Bicep, or Terraform).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AE8B4E-D2EC-0BA1-32B9-2FEE7013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Best Practices for Cloud DR</a:t>
            </a:r>
          </a:p>
        </p:txBody>
      </p:sp>
    </p:spTree>
    <p:extLst>
      <p:ext uri="{BB962C8B-B14F-4D97-AF65-F5344CB8AC3E}">
        <p14:creationId xmlns:p14="http://schemas.microsoft.com/office/powerpoint/2010/main" val="27027056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624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Disaster Recovery in Cloud Environments</vt:lpstr>
      <vt:lpstr>Lecture Objectives</vt:lpstr>
      <vt:lpstr>What is Disaster Recovery (DR)?</vt:lpstr>
      <vt:lpstr>Key Metrics – RPO &amp; RTO</vt:lpstr>
      <vt:lpstr>Common Backup Strategies</vt:lpstr>
      <vt:lpstr>Disaster Recovery Tiers in the Cloud</vt:lpstr>
      <vt:lpstr>Disaster Recovery in Azure</vt:lpstr>
      <vt:lpstr>Example DR Scenario in Azure</vt:lpstr>
      <vt:lpstr>Best Practices for Cloud DR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46</cp:revision>
  <dcterms:created xsi:type="dcterms:W3CDTF">2025-01-08T02:28:29Z</dcterms:created>
  <dcterms:modified xsi:type="dcterms:W3CDTF">2025-03-21T04:59:44Z</dcterms:modified>
</cp:coreProperties>
</file>