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60" r:id="rId4"/>
    <p:sldId id="292" r:id="rId5"/>
    <p:sldId id="295" r:id="rId6"/>
    <p:sldId id="296" r:id="rId7"/>
    <p:sldId id="274" r:id="rId8"/>
    <p:sldId id="285" r:id="rId9"/>
    <p:sldId id="29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Scalability   in Cloud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3575698" cy="10475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Scaling Strategies, Load Balancing, and Elastic Resource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Scalability ensures cloud applications handle growth efficiently. </a:t>
            </a:r>
          </a:p>
          <a:p>
            <a:r>
              <a:rPr lang="en-US" b="1" dirty="0"/>
              <a:t>✅ Auto-scaling and load balancing are essential for high availability.</a:t>
            </a:r>
          </a:p>
          <a:p>
            <a:r>
              <a:rPr lang="en-US" b="1" dirty="0"/>
              <a:t>📌 Azure provides multiple auto-scaling solutions (VMSS, AKS, Functions).</a:t>
            </a:r>
          </a:p>
          <a:p>
            <a:r>
              <a:rPr lang="en-US" b="1"/>
              <a:t>✅ Lab-6 reinforces practical skills in setting up cloud scaling policies.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session, students will be able to:</a:t>
            </a:r>
          </a:p>
          <a:p>
            <a:pPr lvl="1"/>
            <a:r>
              <a:rPr lang="en-US" sz="2400" dirty="0"/>
              <a:t>✅ Understand the differences between horizontal and vertical scaling.</a:t>
            </a:r>
          </a:p>
          <a:p>
            <a:pPr lvl="1"/>
            <a:r>
              <a:rPr lang="en-US" sz="2400" dirty="0"/>
              <a:t>✅ Learn how load balancing improves performance and availability.</a:t>
            </a:r>
          </a:p>
          <a:p>
            <a:pPr lvl="1"/>
            <a:r>
              <a:rPr lang="en-US" sz="2400" dirty="0"/>
              <a:t>✅ Explore elastic resource allocation techniques in cloud environments.</a:t>
            </a:r>
          </a:p>
          <a:p>
            <a:pPr lvl="1"/>
            <a:r>
              <a:rPr lang="en-US" sz="2400" dirty="0"/>
              <a:t>✅ Participate in Lab-6: Configuring Autoscaling Policies in Azure.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0" y="2405575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📌 </a:t>
            </a:r>
            <a:r>
              <a:rPr lang="en-US" b="1" dirty="0"/>
              <a:t>Definition: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The ability of a system to handle increased workloads by dynamically adding or upgrading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📌 </a:t>
            </a:r>
            <a:r>
              <a:rPr lang="en-US" b="1" dirty="0"/>
              <a:t>Why It Matters: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Ensures performance remains stable under high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Reduces downtime and bottlenecks.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🔹 </a:t>
            </a:r>
            <a:r>
              <a:rPr lang="en-US" dirty="0" err="1"/>
              <a:t>mproves</a:t>
            </a:r>
            <a:r>
              <a:rPr lang="en-US" dirty="0"/>
              <a:t> cost efficiency by scaling only when needed.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244009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What is Scalability?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A68297-3EA7-314B-9BDA-22C72A3E109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11160-A762-07F7-B4BE-369F48FD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3832C-96A2-ACEF-08C0-45D9AAEC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53449"/>
            <a:ext cx="12192000" cy="3952695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🚀 Cloud providers favor horizontal scaling for large-scale applications.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021C51-7C2E-9094-CED3-9CBFAD7C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2800" dirty="0"/>
              <a:t>Horizontal Scaling vs. Vertical Scaling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CE8AC2-9ACC-8D17-11FA-D08B437CA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18612"/>
              </p:ext>
            </p:extLst>
          </p:nvPr>
        </p:nvGraphicFramePr>
        <p:xfrm>
          <a:off x="172278" y="2523170"/>
          <a:ext cx="11599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2">
                  <a:extLst>
                    <a:ext uri="{9D8B030D-6E8A-4147-A177-3AD203B41FA5}">
                      <a16:colId xmlns:a16="http://schemas.microsoft.com/office/drawing/2014/main" val="612305630"/>
                    </a:ext>
                  </a:extLst>
                </a:gridCol>
                <a:gridCol w="2319862">
                  <a:extLst>
                    <a:ext uri="{9D8B030D-6E8A-4147-A177-3AD203B41FA5}">
                      <a16:colId xmlns:a16="http://schemas.microsoft.com/office/drawing/2014/main" val="3959132963"/>
                    </a:ext>
                  </a:extLst>
                </a:gridCol>
                <a:gridCol w="2319862">
                  <a:extLst>
                    <a:ext uri="{9D8B030D-6E8A-4147-A177-3AD203B41FA5}">
                      <a16:colId xmlns:a16="http://schemas.microsoft.com/office/drawing/2014/main" val="4215858851"/>
                    </a:ext>
                  </a:extLst>
                </a:gridCol>
                <a:gridCol w="2319862">
                  <a:extLst>
                    <a:ext uri="{9D8B030D-6E8A-4147-A177-3AD203B41FA5}">
                      <a16:colId xmlns:a16="http://schemas.microsoft.com/office/drawing/2014/main" val="3787279481"/>
                    </a:ext>
                  </a:extLst>
                </a:gridCol>
                <a:gridCol w="2319862">
                  <a:extLst>
                    <a:ext uri="{9D8B030D-6E8A-4147-A177-3AD203B41FA5}">
                      <a16:colId xmlns:a16="http://schemas.microsoft.com/office/drawing/2014/main" val="1179756858"/>
                    </a:ext>
                  </a:extLst>
                </a:gridCol>
              </a:tblGrid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Scaling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83461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sz="1400" dirty="0"/>
                        <a:t>Horizontal Scaling (Scale-Out/In)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or removes instances dynamically.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Adding more virtual machines in a cluster.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availability, fault tolerance.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complex setup (load balancing needed).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4338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sz="1400" dirty="0"/>
                        <a:t>Vertical Scaling (Scale-Up/Down)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Increases or decreases the size of an existing instance.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Upgrading a VM from 2 to 8 CPUs.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to implement, no app redesign.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by hardware constraints, downtime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0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618A-FAC3-C761-9A9A-D4F5F04F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EFE19-DBE2-0C00-7BE4-0FBA9E95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Definition: </a:t>
            </a:r>
          </a:p>
          <a:p>
            <a:r>
              <a:rPr lang="en-US" b="1" dirty="0"/>
              <a:t>	 📌  </a:t>
            </a:r>
            <a:r>
              <a:rPr lang="en-US" dirty="0"/>
              <a:t>Distributes incoming traffic across multiple servers to improve performance and availability. </a:t>
            </a:r>
          </a:p>
          <a:p>
            <a:r>
              <a:rPr lang="en-US" b="1" dirty="0"/>
              <a:t>Types of Load Balancers: </a:t>
            </a:r>
          </a:p>
          <a:p>
            <a:r>
              <a:rPr lang="en-US" b="1" dirty="0"/>
              <a:t>	🔹 Application Load Balancer – </a:t>
            </a:r>
            <a:r>
              <a:rPr lang="en-US" dirty="0"/>
              <a:t>Works at the application layer (e.g., HTTP, HTTPS).</a:t>
            </a:r>
          </a:p>
          <a:p>
            <a:r>
              <a:rPr lang="en-US" b="1" dirty="0"/>
              <a:t>	🔹 Network Load Balancer – </a:t>
            </a:r>
            <a:r>
              <a:rPr lang="en-US" dirty="0"/>
              <a:t>Operates at the transport layer (e.g., TCP, UDP).</a:t>
            </a:r>
          </a:p>
          <a:p>
            <a:r>
              <a:rPr lang="en-US" b="1" dirty="0"/>
              <a:t>	🔹 Global Load Balancer – </a:t>
            </a:r>
            <a:r>
              <a:rPr lang="en-US" dirty="0"/>
              <a:t>Routes traffic across different regions.</a:t>
            </a:r>
          </a:p>
          <a:p>
            <a:r>
              <a:rPr lang="en-US" b="1" dirty="0"/>
              <a:t>      </a:t>
            </a:r>
            <a:endParaRPr lang="en-US" dirty="0"/>
          </a:p>
          <a:p>
            <a:r>
              <a:rPr lang="en-US" dirty="0"/>
              <a:t>💡 Example: AWS Elastic Load Balancer (ELB) or Azure Load Balancer.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235AF9-00F4-AF18-BAD4-CA2681F6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Load Balancing in the Cloud</a:t>
            </a:r>
          </a:p>
        </p:txBody>
      </p:sp>
    </p:spTree>
    <p:extLst>
      <p:ext uri="{BB962C8B-B14F-4D97-AF65-F5344CB8AC3E}">
        <p14:creationId xmlns:p14="http://schemas.microsoft.com/office/powerpoint/2010/main" val="37243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6EEEC-A716-C296-6C3E-7701A151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3F4C-0B17-4FC3-E873-4C54EE5C8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Elasticity: </a:t>
            </a:r>
          </a:p>
          <a:p>
            <a:r>
              <a:rPr lang="en-US" b="1" dirty="0"/>
              <a:t>	 📌 </a:t>
            </a:r>
            <a:r>
              <a:rPr lang="en-US" dirty="0"/>
              <a:t>The ability to automatically increase or decrease resource allocation based on demand.</a:t>
            </a:r>
          </a:p>
          <a:p>
            <a:r>
              <a:rPr lang="en-US" b="1" dirty="0"/>
              <a:t>Cloud Features Supporting Elasticity: </a:t>
            </a:r>
          </a:p>
          <a:p>
            <a:r>
              <a:rPr lang="en-US" b="1" dirty="0"/>
              <a:t>	 ✅ Auto-Scaling Groups (ASG) – Automatically adds/removes instances.</a:t>
            </a:r>
          </a:p>
          <a:p>
            <a:r>
              <a:rPr lang="en-US" b="1" dirty="0"/>
              <a:t>	✅ Serverless Computing – Scales functions dynamically (e.g., AWS Lambda, Azure Functions).</a:t>
            </a:r>
          </a:p>
          <a:p>
            <a:r>
              <a:rPr lang="en-US" b="1" dirty="0"/>
              <a:t>	✅ Kubernetes Horizontal Pod </a:t>
            </a:r>
            <a:r>
              <a:rPr lang="en-US" b="1" dirty="0" err="1"/>
              <a:t>Autoscaler</a:t>
            </a:r>
            <a:r>
              <a:rPr lang="en-US" b="1" dirty="0"/>
              <a:t> – Scales containerized applications.      </a:t>
            </a:r>
            <a:endParaRPr lang="en-US" dirty="0"/>
          </a:p>
          <a:p>
            <a:r>
              <a:rPr lang="en-US" dirty="0"/>
              <a:t>📌 Auto-scaling minimizes wasted resources and reduces costs.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3A4A27-8A9C-F856-C684-5FAB4674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Elastic Resource Allocation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D91BD-3C7B-769D-6612-5C318E6DD655}"/>
              </a:ext>
            </a:extLst>
          </p:cNvPr>
          <p:cNvSpPr txBox="1"/>
          <p:nvPr/>
        </p:nvSpPr>
        <p:spPr>
          <a:xfrm>
            <a:off x="483476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Virtual Machine Scale Sets (VMSS)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increases or decreases the number of VM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high availability for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Kubernetes Service (AKS) Auto-Scaling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Adjusts the number of container pods based on CPU/memory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well for microservices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Azure Functions – Serverless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only when triggered, scaling from 0 to thousands of executions.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Cost-effective for event-driven applications.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Auto-Scaling in Azure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A52A4-BC79-7273-BA0A-C65F6F93CF6B}"/>
              </a:ext>
            </a:extLst>
          </p:cNvPr>
          <p:cNvSpPr txBox="1"/>
          <p:nvPr/>
        </p:nvSpPr>
        <p:spPr>
          <a:xfrm>
            <a:off x="1807779" y="2144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98BB-A250-3615-BA5E-4E134629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7752-B22F-534B-70CF-3F607B41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23702"/>
            <a:ext cx="12019722" cy="4458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Activity: Hands-on Auto-Scaling in Azure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Configure an Azure Virtual Machine Scale Set (VMSS)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Deploy an Azure Load Balancer for traffic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Set auto-scaling rules based on CPU utilization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✅ Simulate load to observe scaling in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📌 Assessment: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Lab-6 (1.5%) – Submit screenshots of scaling policies and VM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Quiz-3 (4%) – Covering scalability concepts and cloud scaling strategies.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A728F0-3EBB-78ED-5F87-EF3475B5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Configuring Auto-Scaling Policies</a:t>
            </a:r>
          </a:p>
        </p:txBody>
      </p:sp>
    </p:spTree>
    <p:extLst>
      <p:ext uri="{BB962C8B-B14F-4D97-AF65-F5344CB8AC3E}">
        <p14:creationId xmlns:p14="http://schemas.microsoft.com/office/powerpoint/2010/main" val="231221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56699-2470-9775-03CA-682DF8F0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1322-1411-3D4C-BB73-D73BBE96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Use auto-scaling policies to match real-time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Implement load balancing to distribute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Choose horizontal scaling for large-scale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Monitor and adjust thresholds for auto-scaling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Consider serverless for unpredictable workloads.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945F8-D224-6FB6-DF9C-A2D024E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Best Practices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34631657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649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Scalability   in Cloud Solutions</vt:lpstr>
      <vt:lpstr>Lecture Objectives</vt:lpstr>
      <vt:lpstr>What is Scalability?</vt:lpstr>
      <vt:lpstr>Horizontal Scaling vs. Vertical Scaling</vt:lpstr>
      <vt:lpstr>Load Balancing in the Cloud</vt:lpstr>
      <vt:lpstr>Elastic Resource Allocation</vt:lpstr>
      <vt:lpstr>Auto-Scaling in Azure</vt:lpstr>
      <vt:lpstr>Configuring Auto-Scaling Policies</vt:lpstr>
      <vt:lpstr>Best Practices for Scalability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51</cp:revision>
  <dcterms:created xsi:type="dcterms:W3CDTF">2025-01-08T02:28:29Z</dcterms:created>
  <dcterms:modified xsi:type="dcterms:W3CDTF">2025-03-21T05:16:45Z</dcterms:modified>
</cp:coreProperties>
</file>