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60" r:id="rId4"/>
    <p:sldId id="297" r:id="rId5"/>
    <p:sldId id="295" r:id="rId6"/>
    <p:sldId id="298" r:id="rId7"/>
    <p:sldId id="299" r:id="rId8"/>
    <p:sldId id="291" r:id="rId9"/>
    <p:sldId id="30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21,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399450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Serverless Architecture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C8D922-995F-9706-93E4-5E49E8A120D0}"/>
              </a:ext>
            </a:extLst>
          </p:cNvPr>
          <p:cNvSpPr txBox="1">
            <a:spLocks/>
          </p:cNvSpPr>
          <p:nvPr/>
        </p:nvSpPr>
        <p:spPr>
          <a:xfrm>
            <a:off x="103838" y="5009464"/>
            <a:ext cx="4059374" cy="10475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Functions-as-a-Service (</a:t>
            </a:r>
            <a:r>
              <a:rPr lang="en-US" sz="1200" b="1" dirty="0" err="1">
                <a:solidFill>
                  <a:schemeClr val="bg1"/>
                </a:solidFill>
              </a:rPr>
              <a:t>FaaS</a:t>
            </a:r>
            <a:r>
              <a:rPr lang="en-US" sz="1200" b="1" dirty="0">
                <a:solidFill>
                  <a:schemeClr val="bg1"/>
                </a:solidFill>
              </a:rPr>
              <a:t>) and Event-Driven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Serverless computing allows event-driven, scalable applications.</a:t>
            </a:r>
          </a:p>
          <a:p>
            <a:r>
              <a:rPr lang="en-US" b="1" dirty="0"/>
              <a:t>✅ </a:t>
            </a:r>
            <a:r>
              <a:rPr lang="en-US" b="1" dirty="0" err="1"/>
              <a:t>FaaS</a:t>
            </a:r>
            <a:r>
              <a:rPr lang="en-US" b="1" dirty="0"/>
              <a:t> is the core model used by AWS Lambda, Azure Functions, and Google Cloud Functions.</a:t>
            </a:r>
          </a:p>
          <a:p>
            <a:r>
              <a:rPr lang="en-US" b="1" dirty="0"/>
              <a:t>📌 Event-driven architectures enable real-time processing and automation.</a:t>
            </a:r>
          </a:p>
          <a:p>
            <a:r>
              <a:rPr lang="en-US" b="1"/>
              <a:t>✅ Lab-7 provides hands-on experience in deploying a serverless function.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session, students will be able to:</a:t>
            </a:r>
          </a:p>
          <a:p>
            <a:pPr lvl="1"/>
            <a:r>
              <a:rPr lang="en-US" sz="2400" dirty="0"/>
              <a:t>✅ Understand the fundamentals of Functions-as-a-Service (</a:t>
            </a:r>
            <a:r>
              <a:rPr lang="en-US" sz="2400" dirty="0" err="1"/>
              <a:t>FaaS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✅ Learn how event-driven architectures work in the cloud.</a:t>
            </a:r>
          </a:p>
          <a:p>
            <a:pPr lvl="1"/>
            <a:r>
              <a:rPr lang="en-US" sz="2400" dirty="0"/>
              <a:t>✅ Explore serverless computing advantages and challenges.</a:t>
            </a:r>
          </a:p>
          <a:p>
            <a:pPr lvl="1"/>
            <a:r>
              <a:rPr lang="en-US" sz="2400" dirty="0"/>
              <a:t>✅ Participate in Lab-7: Deploying a Serverless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0" y="2405575"/>
            <a:ext cx="12019722" cy="395269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cloud computing model where developers run code without managing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Infrastructure Management – Fully managed by cloud providers.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Auto-Scaling – Functions execute on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Pay-Per-Execution – Charges based on actual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Common Providers: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 Lambda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Cloud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💡 Serverless != No Servers – The provider handles infrastructure dynamically.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244009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What is Serverless Computing?</a:t>
            </a:r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E648E-04E3-04AA-E3A9-F1617381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6ADE-6ABF-8A79-027C-6B95CB5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52652"/>
            <a:ext cx="1201972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FaaS</a:t>
            </a:r>
            <a:r>
              <a:rPr lang="en-US" b="1" dirty="0"/>
              <a:t>:</a:t>
            </a:r>
            <a:r>
              <a:rPr lang="en-US" dirty="0"/>
              <a:t> is the core of serverless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Developers write small, single-purpose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 trigger based on events (HTTP requests, database changes,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cloud provider provisions and scales resources automatically.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F41E40-242B-E238-7A39-56F479C0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1650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Functions-as-a-Service (</a:t>
            </a:r>
            <a:r>
              <a:rPr lang="en-US" sz="3100" dirty="0" err="1"/>
              <a:t>FaaS</a:t>
            </a:r>
            <a:r>
              <a:rPr lang="en-US" sz="3100" dirty="0"/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4302E9-78D9-4CDC-B8FF-EB5FC5D5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74940"/>
              </p:ext>
            </p:extLst>
          </p:nvPr>
        </p:nvGraphicFramePr>
        <p:xfrm>
          <a:off x="1213944" y="3988384"/>
          <a:ext cx="95918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955">
                  <a:extLst>
                    <a:ext uri="{9D8B030D-6E8A-4147-A177-3AD203B41FA5}">
                      <a16:colId xmlns:a16="http://schemas.microsoft.com/office/drawing/2014/main" val="3557752051"/>
                    </a:ext>
                  </a:extLst>
                </a:gridCol>
                <a:gridCol w="7498878">
                  <a:extLst>
                    <a:ext uri="{9D8B030D-6E8A-4147-A177-3AD203B41FA5}">
                      <a16:colId xmlns:a16="http://schemas.microsoft.com/office/drawing/2014/main" val="203666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 run only when an event occurs.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6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persistent storage; each execution is independent.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Functions auto-scale with traffic.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Cost-Effective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Charged based on execution time and resources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618A-FAC3-C761-9A9A-D4F5F04F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EFE19-DBE2-0C00-7BE4-0FBA9E95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Applications designed to respond to real-time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Common Event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API Gateway (HTTP Requests)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Cloud Storage (File Uploads)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Message Queues (Azure Event Grid, AWS SQS)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Database Changes (</a:t>
            </a:r>
            <a:r>
              <a:rPr lang="en-US" dirty="0" err="1"/>
              <a:t>CosmosDB</a:t>
            </a:r>
            <a:r>
              <a:rPr lang="en-US" dirty="0"/>
              <a:t>, DynamoDB 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data processing (IoT, logs, analytics)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workflows (CI/CD pipelines, notifications)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Chatbots, AI-driven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📌 Example: A serverless function triggers whenever a new file is uploaded to cloud storage.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235AF9-00F4-AF18-BAD4-CA2681F6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Event-Driven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72439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D226-7DD2-6954-D0AE-D446CABA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37476-86D0-7D5B-0ED0-3F5C846F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No Infrastructure Management</a:t>
            </a:r>
            <a:r>
              <a:rPr lang="en-US" dirty="0"/>
              <a:t> – Developers focus on writing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Auto-Scaling</a:t>
            </a:r>
            <a:r>
              <a:rPr lang="en-US" dirty="0"/>
              <a:t> – Functions scale up and down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High Availability</a:t>
            </a:r>
            <a:r>
              <a:rPr lang="en-US" dirty="0"/>
              <a:t> – Managed by cloud providers for redundancy.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Cost-Efficient</a:t>
            </a:r>
            <a:r>
              <a:rPr lang="en-US" dirty="0"/>
              <a:t> – Pay only for executed code, not idle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✅ Faster Deployment</a:t>
            </a:r>
            <a:r>
              <a:rPr lang="en-US" dirty="0"/>
              <a:t> – CI/CD-friendly, integrates with DevOps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🚨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Cold Starts – First-time function execution can be slow.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Vendor Lock-In – Serverless services are provider-specific.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Stateless Execution – No persistent session storage.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8972F1-2A36-F5DC-CAD7-5D02809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Benefits of Serverless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5838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C44D-F504-9ED8-3AD0-507CD3D0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8524-C7BE-B5E6-4592-53B9BB1A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Steps to Deploy a Serverless Function </a:t>
            </a:r>
            <a:r>
              <a:rPr lang="en-US" dirty="0"/>
              <a:t>(Azure Functions Example):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an Azure Function App: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HTTP trigger or other event triggers.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Python, Node.js, or C# as runtime.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Write the Function Code: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simple "Hello World" HTTP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Deploy to Azure: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Azure Portal, VS Code, or Azure CLI.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Trigger the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an HTTP request to test execution.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Monitor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execution logs and optimize response time.</a:t>
            </a:r>
          </a:p>
          <a:p>
            <a:r>
              <a:rPr lang="en-US" b="1" dirty="0"/>
              <a:t>📌 Lab-7 will walk through the full setup.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ABCC2D-13AB-E69A-E1AF-9EE998FC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Deploying a Serverless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FA547-C169-ABDA-242B-9947D97DDBE7}"/>
              </a:ext>
            </a:extLst>
          </p:cNvPr>
          <p:cNvSpPr txBox="1"/>
          <p:nvPr/>
        </p:nvSpPr>
        <p:spPr>
          <a:xfrm>
            <a:off x="2722179" y="10195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2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56699-2470-9775-03CA-682DF8F0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1322-1411-3D4C-BB73-D73BBE96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Activity: Hands-on Deployment of a Serverless Function</a:t>
            </a:r>
          </a:p>
          <a:p>
            <a:r>
              <a:rPr lang="en-US" b="1" dirty="0"/>
              <a:t>	✅ Deploy an Azure Function using an HTTP trigger</a:t>
            </a:r>
          </a:p>
          <a:p>
            <a:r>
              <a:rPr lang="en-US" b="1" dirty="0"/>
              <a:t>	✅ Test the function using a web request</a:t>
            </a:r>
          </a:p>
          <a:p>
            <a:r>
              <a:rPr lang="en-US" b="1" dirty="0"/>
              <a:t>	✅ Monitor execution logs in Azure Portal</a:t>
            </a:r>
          </a:p>
          <a:p>
            <a:r>
              <a:rPr lang="en-US" b="1" dirty="0"/>
              <a:t>	✅ Modify and redeploy to simulate updates</a:t>
            </a:r>
          </a:p>
          <a:p>
            <a:endParaRPr lang="en-US" b="1" dirty="0"/>
          </a:p>
          <a:p>
            <a:r>
              <a:rPr lang="en-US" b="1" dirty="0"/>
              <a:t>📌 Assessment:</a:t>
            </a:r>
          </a:p>
          <a:p>
            <a:r>
              <a:rPr lang="en-US" b="1" dirty="0"/>
              <a:t>	Lab-7 (1.5%) – Submit screenshots of function execution.</a:t>
            </a:r>
          </a:p>
          <a:p>
            <a:r>
              <a:rPr lang="en-US" b="1" dirty="0"/>
              <a:t>	Project-2 (12.5%) – Released this week.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945F8-D224-6FB6-DF9C-A2D024ED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Deploying a Serverless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31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AC13-423A-849A-0CB7-256BD1ED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003B-5EED-694B-31B0-08673053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	✅ Use asynchronous processing for high-latency tasks.</a:t>
            </a:r>
          </a:p>
          <a:p>
            <a:r>
              <a:rPr lang="en-US" b="1" dirty="0"/>
              <a:t>	✅ Minimize cold starts by keeping functions warm.</a:t>
            </a:r>
          </a:p>
          <a:p>
            <a:r>
              <a:rPr lang="en-US" b="1" dirty="0"/>
              <a:t>	✅ Optimize function execution time to reduce costs.</a:t>
            </a:r>
          </a:p>
          <a:p>
            <a:r>
              <a:rPr lang="en-US" b="1" dirty="0"/>
              <a:t>	✅ Use environment variables for configuration instead of hardcoding.</a:t>
            </a:r>
          </a:p>
          <a:p>
            <a:r>
              <a:rPr lang="en-US" b="1" dirty="0"/>
              <a:t>	✅ Secure serverless APIs with authentication (OAuth, API Gateway).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AE728-5C0E-BBCC-E4FB-307B3856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Best Practices for Serverless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193845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689</Words>
  <Application>Microsoft Macintosh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Serverless Architecture and Applications</vt:lpstr>
      <vt:lpstr>Lecture Objectives</vt:lpstr>
      <vt:lpstr>What is Serverless Computing?</vt:lpstr>
      <vt:lpstr>Functions-as-a-Service (FaaS)</vt:lpstr>
      <vt:lpstr>Event-Driven Architectures</vt:lpstr>
      <vt:lpstr>Benefits of Serverless Architecture</vt:lpstr>
      <vt:lpstr>Deploying a Serverless Application</vt:lpstr>
      <vt:lpstr>Deploying a Serverless Application</vt:lpstr>
      <vt:lpstr>Best Practices for Serverless Applications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55</cp:revision>
  <dcterms:created xsi:type="dcterms:W3CDTF">2025-01-08T02:28:29Z</dcterms:created>
  <dcterms:modified xsi:type="dcterms:W3CDTF">2025-03-21T05:37:28Z</dcterms:modified>
</cp:coreProperties>
</file>