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301" r:id="rId4"/>
    <p:sldId id="297" r:id="rId5"/>
    <p:sldId id="302" r:id="rId6"/>
    <p:sldId id="303" r:id="rId7"/>
    <p:sldId id="304" r:id="rId8"/>
    <p:sldId id="305" r:id="rId9"/>
    <p:sldId id="300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79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March 21,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March 21,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399450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Integration Project - Cloud System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C8D922-995F-9706-93E4-5E49E8A120D0}"/>
              </a:ext>
            </a:extLst>
          </p:cNvPr>
          <p:cNvSpPr txBox="1">
            <a:spLocks/>
          </p:cNvSpPr>
          <p:nvPr/>
        </p:nvSpPr>
        <p:spPr>
          <a:xfrm>
            <a:off x="103838" y="5009464"/>
            <a:ext cx="4059374" cy="104757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r>
              <a:rPr lang="en-US" sz="1200" b="1" dirty="0">
                <a:solidFill>
                  <a:schemeClr val="bg1"/>
                </a:solidFill>
              </a:rPr>
              <a:t>Architecture, Compute, Storage, and Networking Integration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1228"/>
            <a:ext cx="10241280" cy="123444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4237736"/>
          </a:xfrm>
        </p:spPr>
        <p:txBody>
          <a:bodyPr>
            <a:normAutofit/>
          </a:bodyPr>
          <a:lstStyle/>
          <a:p>
            <a:r>
              <a:rPr lang="en-US" b="1" dirty="0"/>
              <a:t>📌 Cloud system design involves integrating compute, storage, and networking.</a:t>
            </a:r>
          </a:p>
          <a:p>
            <a:r>
              <a:rPr lang="en-US" b="1" dirty="0"/>
              <a:t>✅ Cloud system design involves integrating compute, storage, and networking.</a:t>
            </a:r>
          </a:p>
          <a:p>
            <a:r>
              <a:rPr lang="en-US" b="1" dirty="0"/>
              <a:t>📌 Lab-8 provides practical experience in setting up system infrastructure.</a:t>
            </a:r>
          </a:p>
          <a:p>
            <a:r>
              <a:rPr lang="en-US" b="1"/>
              <a:t>✅ A well-architected cloud system is scalable, cost-efficient, and secure.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7" y="2112264"/>
            <a:ext cx="11242430" cy="3959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the end of this session, students will be able to:</a:t>
            </a:r>
          </a:p>
          <a:p>
            <a:pPr lvl="1"/>
            <a:r>
              <a:rPr lang="en-US" sz="2000" dirty="0"/>
              <a:t>✅ Understand </a:t>
            </a:r>
            <a:r>
              <a:rPr lang="en-US" sz="2000" b="1" dirty="0"/>
              <a:t>cloud solution architectures</a:t>
            </a:r>
            <a:r>
              <a:rPr lang="en-US" sz="2000" dirty="0"/>
              <a:t> for integrated systems. </a:t>
            </a:r>
          </a:p>
          <a:p>
            <a:pPr lvl="1"/>
            <a:r>
              <a:rPr lang="en-US" sz="2000" dirty="0"/>
              <a:t>✅ Learn how to </a:t>
            </a:r>
            <a:r>
              <a:rPr lang="en-US" sz="2000" b="1" dirty="0"/>
              <a:t>combine compute, storage, and networking</a:t>
            </a:r>
            <a:r>
              <a:rPr lang="en-US" sz="2000" dirty="0"/>
              <a:t> into a cloud solution. </a:t>
            </a:r>
          </a:p>
          <a:p>
            <a:pPr lvl="1"/>
            <a:r>
              <a:rPr lang="en-US" sz="2000" dirty="0"/>
              <a:t>✅ Explore </a:t>
            </a:r>
            <a:r>
              <a:rPr lang="en-US" sz="2000" b="1" dirty="0"/>
              <a:t>best practices</a:t>
            </a:r>
            <a:r>
              <a:rPr lang="en-US" sz="2000" dirty="0"/>
              <a:t> for designing cloud-based applications. </a:t>
            </a:r>
          </a:p>
          <a:p>
            <a:pPr lvl="1"/>
            <a:r>
              <a:rPr lang="en-US" sz="2000" dirty="0"/>
              <a:t>✅ Participate in </a:t>
            </a:r>
            <a:r>
              <a:rPr lang="en-US" sz="2000" b="1" dirty="0"/>
              <a:t>Lab-8</a:t>
            </a:r>
            <a:r>
              <a:rPr lang="en-US" sz="2000" dirty="0"/>
              <a:t>: Setting up a system infrastructure.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E54AF-3646-8FB8-843C-7A5323F9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6553D-67F8-580A-5049-707FB553C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The process of architecting cloud-based applications by integrating multiple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Components Involved: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(Virtual Machines, Containers, Serverless)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Storage (Object Storage, Databases, Backup)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Networking (Load Balancing, VPC, Firewalls)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📌 Goal: To design a scalable, secure, and cost-efficient cloud solution.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389DDC-DC40-4BFF-F3D8-C218FAC8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What is Cloud System Design?</a:t>
            </a:r>
          </a:p>
        </p:txBody>
      </p:sp>
    </p:spTree>
    <p:extLst>
      <p:ext uri="{BB962C8B-B14F-4D97-AF65-F5344CB8AC3E}">
        <p14:creationId xmlns:p14="http://schemas.microsoft.com/office/powerpoint/2010/main" val="324846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E648E-04E3-04AA-E3A9-F1617381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6ADE-6ABF-8A79-027C-6B95CB5C0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52652"/>
            <a:ext cx="1201972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4F41E40-242B-E238-7A39-56F479C0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71650"/>
            <a:ext cx="12019722" cy="824285"/>
          </a:xfrm>
        </p:spPr>
        <p:txBody>
          <a:bodyPr>
            <a:normAutofit/>
          </a:bodyPr>
          <a:lstStyle/>
          <a:p>
            <a:r>
              <a:rPr lang="en-US" sz="3100" dirty="0"/>
              <a:t>Cloud Architecture Components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4302E9-78D9-4CDC-B8FF-EB5FC5D50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10237"/>
              </p:ext>
            </p:extLst>
          </p:nvPr>
        </p:nvGraphicFramePr>
        <p:xfrm>
          <a:off x="536028" y="1452652"/>
          <a:ext cx="10993821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289">
                  <a:extLst>
                    <a:ext uri="{9D8B030D-6E8A-4147-A177-3AD203B41FA5}">
                      <a16:colId xmlns:a16="http://schemas.microsoft.com/office/drawing/2014/main" val="3557752051"/>
                    </a:ext>
                  </a:extLst>
                </a:gridCol>
                <a:gridCol w="4351782">
                  <a:extLst>
                    <a:ext uri="{9D8B030D-6E8A-4147-A177-3AD203B41FA5}">
                      <a16:colId xmlns:a16="http://schemas.microsoft.com/office/drawing/2014/main" val="2036668497"/>
                    </a:ext>
                  </a:extLst>
                </a:gridCol>
                <a:gridCol w="4823750">
                  <a:extLst>
                    <a:ext uri="{9D8B030D-6E8A-4147-A177-3AD203B41FA5}">
                      <a16:colId xmlns:a16="http://schemas.microsoft.com/office/drawing/2014/main" val="880817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6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Processes application workloads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Virtual Machines, Kubernetes, Serverless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56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persistent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Azure Blob Storage, AWS S3, Google Cloud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structured and unstructured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Azure </a:t>
                      </a:r>
                      <a:r>
                        <a:rPr lang="en-US" sz="1600" dirty="0" err="1"/>
                        <a:t>CosmosDB</a:t>
                      </a:r>
                      <a:r>
                        <a:rPr lang="en-US" sz="1600" dirty="0"/>
                        <a:t>, AWS RDS, Google </a:t>
                      </a:r>
                      <a:r>
                        <a:rPr lang="en-US" sz="1600" dirty="0" err="1"/>
                        <a:t>Firestore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Connects and secures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Virtual Network (VPC), Load Balancers, Firewalls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776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7E21D8-A85D-6AFC-2191-272C6CAF5141}"/>
              </a:ext>
            </a:extLst>
          </p:cNvPr>
          <p:cNvSpPr txBox="1"/>
          <p:nvPr/>
        </p:nvSpPr>
        <p:spPr>
          <a:xfrm>
            <a:off x="172278" y="4137074"/>
            <a:ext cx="8193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📌 A well-architected cloud system integrates these seamlessly.</a:t>
            </a:r>
          </a:p>
        </p:txBody>
      </p:sp>
    </p:spTree>
    <p:extLst>
      <p:ext uri="{BB962C8B-B14F-4D97-AF65-F5344CB8AC3E}">
        <p14:creationId xmlns:p14="http://schemas.microsoft.com/office/powerpoint/2010/main" val="7861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E3CE5-1322-C5FC-D958-D5EB10725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55DB8-6E81-D131-C3A3-30C57CBBC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🔹 Virtual Machines </a:t>
            </a:r>
            <a:r>
              <a:rPr lang="en-US" dirty="0"/>
              <a:t>– General-purpose workloads.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🔹 Containers </a:t>
            </a:r>
            <a:r>
              <a:rPr lang="en-US" dirty="0"/>
              <a:t>– Efficient, portable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🔹 Serverless</a:t>
            </a:r>
            <a:r>
              <a:rPr lang="en-US" dirty="0"/>
              <a:t> – Event-driven, auto-scaling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Practices: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Auto-scaling for traffic spikes.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 container orchestration </a:t>
            </a:r>
            <a:r>
              <a:rPr lang="en-US" dirty="0"/>
              <a:t>(Kubernetes, ECS, AKS).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Optimize VM sizes to avoid over-provisioning.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💡 Example: </a:t>
            </a:r>
            <a:r>
              <a:rPr lang="en-US" dirty="0"/>
              <a:t>A cloud-based e-commerce platform using</a:t>
            </a:r>
            <a:r>
              <a:rPr lang="en-US" b="1" dirty="0"/>
              <a:t> VMs, API Gateway, and Kubernetes.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C29346-76D5-7645-2829-39D24656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Compute Integration in Cloud Systems</a:t>
            </a:r>
          </a:p>
        </p:txBody>
      </p:sp>
    </p:spTree>
    <p:extLst>
      <p:ext uri="{BB962C8B-B14F-4D97-AF65-F5344CB8AC3E}">
        <p14:creationId xmlns:p14="http://schemas.microsoft.com/office/powerpoint/2010/main" val="403638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CC7DC-18BC-4CD3-F07B-23A11E1AF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8A09A-0827-8775-DAAA-1EF05C0B8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Types of Cloud Storage: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Storage – For VMs and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 Storage – Unstructured data (images, videos, logs).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Storage – Shared storage for distributed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Practices: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object storage for static content (e.g., CDN caching).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encryption for data at 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backup policies (hot, cold, archive tiers).</a:t>
            </a:r>
          </a:p>
          <a:p>
            <a:r>
              <a:rPr lang="en-US" b="1" dirty="0"/>
              <a:t>📌 Example: </a:t>
            </a:r>
            <a:r>
              <a:rPr lang="en-US" dirty="0"/>
              <a:t>Using Azure Blob Storage for scalable content delivery.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24FFDC-0671-DCD8-4031-27F7F35D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Storage Integration in Cloud Systems</a:t>
            </a:r>
          </a:p>
        </p:txBody>
      </p:sp>
    </p:spTree>
    <p:extLst>
      <p:ext uri="{BB962C8B-B14F-4D97-AF65-F5344CB8AC3E}">
        <p14:creationId xmlns:p14="http://schemas.microsoft.com/office/powerpoint/2010/main" val="19833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13D58-EB1C-654F-F413-CE89EC70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64BEF-140C-CB39-A20B-F36969459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Networking 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🔹 Virtual Private Cloud (VPC) </a:t>
            </a:r>
            <a:r>
              <a:rPr lang="en-US" dirty="0"/>
              <a:t>– Isolated networks for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🔹 Load Balancers</a:t>
            </a:r>
            <a:r>
              <a:rPr lang="en-US" dirty="0"/>
              <a:t> – Distributes traffic across instances.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🔹 Firewalls &amp; Access Controls</a:t>
            </a:r>
            <a:r>
              <a:rPr lang="en-US" dirty="0"/>
              <a:t> – Restricts unauthorized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Practices: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private IPs and VPNs for internal communications.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Web Application Firewalls (WAF).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Configure logging and monitoring for network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💡 Example: </a:t>
            </a:r>
            <a:r>
              <a:rPr lang="en-US" dirty="0"/>
              <a:t>A multi-tier architecture with secure API gateway and traffic distribution.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D8CCC1-0946-0BB9-6A6E-7740D7E3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Networking &amp; Security 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DCC51-4C1C-09D4-CC58-F285ACE1D978}"/>
              </a:ext>
            </a:extLst>
          </p:cNvPr>
          <p:cNvSpPr txBox="1"/>
          <p:nvPr/>
        </p:nvSpPr>
        <p:spPr>
          <a:xfrm>
            <a:off x="4834759" y="956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62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8D32-5CC7-2178-EA1C-4789A76E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92E9F-2148-4809-F8FF-C03EB2A58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Activity: Hands-on Integration of Compute, Storage, and Networking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Deploy Virtual Machines &amp; Configure Auto-Scaling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Set Up Cloud Storage &amp; Enable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Configure Load Balancers &amp; Firewalls for Network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Monitor System Performance Using Cloud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📌 Assessment: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Lab-8 (1.5%) – Submit screenshots of configured system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Quiz-4 (4%) – Covering cloud system design principles.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AD6392-57A4-1FCC-65C7-0088CD8D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Lab-8 - Setting Up System Infrastructure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C6564-4C74-8890-21EB-BFA8859432A5}"/>
              </a:ext>
            </a:extLst>
          </p:cNvPr>
          <p:cNvSpPr txBox="1"/>
          <p:nvPr/>
        </p:nvSpPr>
        <p:spPr>
          <a:xfrm>
            <a:off x="4834759" y="9564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3AC13-423A-849A-0CB7-256BD1ED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003B-5EED-694B-31B0-086730536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09700"/>
            <a:ext cx="12192000" cy="5067300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Ensure high availability using redundancy &amp; failover.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Optimize costs by choosing the right instance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Secure data &amp; applications with IAM policies.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Use infrastructure as code (Terraform, ARM, CloudFormation).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✅ Monitor and log all activities for security compliance.</a:t>
            </a:r>
          </a:p>
          <a:p>
            <a:r>
              <a:rPr lang="en-US" b="1" dirty="0"/>
              <a:t>📌 Following cloud best practices leads to scalable, resilient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8AE728-5C0E-BBCC-E4FB-307B3856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1"/>
            <a:ext cx="12019722" cy="833230"/>
          </a:xfrm>
        </p:spPr>
        <p:txBody>
          <a:bodyPr>
            <a:normAutofit/>
          </a:bodyPr>
          <a:lstStyle/>
          <a:p>
            <a:r>
              <a:rPr lang="en-US" sz="2800" dirty="0"/>
              <a:t>Best Practices for Cloud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3193845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644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Avenir Next LT Pro</vt:lpstr>
      <vt:lpstr>GradientRiseVTI</vt:lpstr>
      <vt:lpstr>Integration Project - Cloud System Design</vt:lpstr>
      <vt:lpstr>Lecture Objectives</vt:lpstr>
      <vt:lpstr>What is Cloud System Design?</vt:lpstr>
      <vt:lpstr>Cloud Architecture Components</vt:lpstr>
      <vt:lpstr>Compute Integration in Cloud Systems</vt:lpstr>
      <vt:lpstr>Storage Integration in Cloud Systems</vt:lpstr>
      <vt:lpstr>Networking &amp; Security Integration</vt:lpstr>
      <vt:lpstr>Lab-8 - Setting Up System Infrastructure</vt:lpstr>
      <vt:lpstr>Best Practices for Cloud System Design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60</cp:revision>
  <dcterms:created xsi:type="dcterms:W3CDTF">2025-01-08T02:28:29Z</dcterms:created>
  <dcterms:modified xsi:type="dcterms:W3CDTF">2025-03-21T05:51:56Z</dcterms:modified>
</cp:coreProperties>
</file>