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8" r:id="rId3"/>
    <p:sldId id="301" r:id="rId4"/>
    <p:sldId id="297" r:id="rId5"/>
    <p:sldId id="302" r:id="rId6"/>
    <p:sldId id="303" r:id="rId7"/>
    <p:sldId id="304" r:id="rId8"/>
    <p:sldId id="305" r:id="rId9"/>
    <p:sldId id="300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9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6A0E-29A2-D142-9D2B-F09E109408D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5A0D-3AD6-7542-8F12-4CEEC05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March 21,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45136B6-26E3-F2F6-F1B3-DA2CC84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7" b="413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FE30-7101-DF1B-2707-778663C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2" y="2950387"/>
            <a:ext cx="4399450" cy="3907185"/>
          </a:xfrm>
        </p:spPr>
        <p:txBody>
          <a:bodyPr anchor="t">
            <a:normAutofit/>
          </a:bodyPr>
          <a:lstStyle/>
          <a:p>
            <a:pPr algn="l"/>
            <a:r>
              <a:rPr lang="en-US" sz="2700" dirty="0">
                <a:solidFill>
                  <a:schemeClr val="bg1"/>
                </a:solidFill>
              </a:rPr>
              <a:t>Cloud Monitoring, Optimization, and Reporting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037D-4AA1-71A2-BBF3-3D6C2386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9" y="591157"/>
            <a:ext cx="3575698" cy="1047579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</a:rPr>
              <a:t>Introduction to Cloud Computing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BC8D922-995F-9706-93E4-5E49E8A120D0}"/>
              </a:ext>
            </a:extLst>
          </p:cNvPr>
          <p:cNvSpPr txBox="1">
            <a:spLocks/>
          </p:cNvSpPr>
          <p:nvPr/>
        </p:nvSpPr>
        <p:spPr>
          <a:xfrm>
            <a:off x="103838" y="5009464"/>
            <a:ext cx="4059374" cy="104757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1"/>
            <a:r>
              <a:rPr lang="en-US" sz="1200" b="1" dirty="0">
                <a:solidFill>
                  <a:schemeClr val="bg1"/>
                </a:solidFill>
              </a:rPr>
              <a:t>Performance Analysis &amp; Cost Management</a:t>
            </a:r>
          </a:p>
        </p:txBody>
      </p:sp>
    </p:spTree>
    <p:extLst>
      <p:ext uri="{BB962C8B-B14F-4D97-AF65-F5344CB8AC3E}">
        <p14:creationId xmlns:p14="http://schemas.microsoft.com/office/powerpoint/2010/main" val="169266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147-C5CC-E266-05F9-5814EBE1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1228"/>
            <a:ext cx="10241280" cy="123444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A8F-5C06-65A7-E4EF-D1235AE3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4237736"/>
          </a:xfrm>
        </p:spPr>
        <p:txBody>
          <a:bodyPr>
            <a:normAutofit/>
          </a:bodyPr>
          <a:lstStyle/>
          <a:p>
            <a:r>
              <a:rPr lang="en-US" b="1" dirty="0"/>
              <a:t>📌 Monitoring ensures system reliability and cost control.</a:t>
            </a:r>
          </a:p>
          <a:p>
            <a:r>
              <a:rPr lang="en-US" b="1" dirty="0"/>
              <a:t>✅ Tools like Azure Monitor and Log Analytics provide deep insights.</a:t>
            </a:r>
          </a:p>
          <a:p>
            <a:r>
              <a:rPr lang="en-US" b="1" dirty="0"/>
              <a:t>📌 Optimization strategies help reduce cloud expenses.</a:t>
            </a:r>
          </a:p>
          <a:p>
            <a:r>
              <a:rPr lang="en-US" b="1"/>
              <a:t>✅ Lab-10 provides hands-on experience in configuring monitoring tools.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5302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2C6F-10E0-3DC5-6D04-A07E72E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F61B-0FE0-B87B-F448-77A9814A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5F4-4C0B-DC03-F776-C27FCC48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8699-FD1E-E1DA-3FBD-267ADA49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7" y="2112264"/>
            <a:ext cx="1124243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By the end of this session, students will be able to:</a:t>
            </a:r>
          </a:p>
          <a:p>
            <a:pPr lvl="1" algn="justLow"/>
            <a:r>
              <a:rPr lang="en-US" dirty="0"/>
              <a:t>✅ Understand the importance of </a:t>
            </a:r>
            <a:r>
              <a:rPr lang="en-US" b="1" dirty="0"/>
              <a:t>cloud monitoring and reporting</a:t>
            </a:r>
            <a:r>
              <a:rPr lang="en-US" dirty="0"/>
              <a:t>.</a:t>
            </a:r>
          </a:p>
          <a:p>
            <a:pPr lvl="1" algn="justLow"/>
            <a:r>
              <a:rPr lang="en-US" dirty="0"/>
              <a:t>✅ Learn how to use </a:t>
            </a:r>
            <a:r>
              <a:rPr lang="en-US" b="1" dirty="0"/>
              <a:t>Azure Monitor and Log Analytics</a:t>
            </a:r>
            <a:r>
              <a:rPr lang="en-US" dirty="0"/>
              <a:t> for system health tracking.</a:t>
            </a:r>
          </a:p>
          <a:p>
            <a:pPr lvl="1" algn="justLow"/>
            <a:r>
              <a:rPr lang="en-US" dirty="0"/>
              <a:t>✅ Explore </a:t>
            </a:r>
            <a:r>
              <a:rPr lang="en-US" b="1" dirty="0"/>
              <a:t>cost and performance optimization strategies</a:t>
            </a:r>
            <a:r>
              <a:rPr lang="en-US" dirty="0"/>
              <a:t> in the cloud.</a:t>
            </a:r>
          </a:p>
          <a:p>
            <a:pPr lvl="1" algn="justLow"/>
            <a:r>
              <a:rPr lang="en-US" dirty="0"/>
              <a:t>✅ Participate in </a:t>
            </a:r>
            <a:r>
              <a:rPr lang="en-US" b="1" dirty="0"/>
              <a:t>Lab-10</a:t>
            </a:r>
            <a:r>
              <a:rPr lang="en-US" dirty="0"/>
              <a:t>: Configuring monitoring tools and generating reports.</a:t>
            </a:r>
          </a:p>
        </p:txBody>
      </p:sp>
    </p:spTree>
    <p:extLst>
      <p:ext uri="{BB962C8B-B14F-4D97-AF65-F5344CB8AC3E}">
        <p14:creationId xmlns:p14="http://schemas.microsoft.com/office/powerpoint/2010/main" val="4032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E54AF-3646-8FB8-843C-7A5323F9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6553D-67F8-580A-5049-707FB553C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The process of tracking and analyzing cloud infrastructure, applications, and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It Matters: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</a:t>
            </a:r>
            <a:r>
              <a:rPr lang="en-US" b="1" dirty="0"/>
              <a:t>high availability and system reliability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</a:t>
            </a:r>
            <a:r>
              <a:rPr lang="en-US" b="1" dirty="0"/>
              <a:t>optimize resource usage</a:t>
            </a:r>
            <a:r>
              <a:rPr lang="en-US" dirty="0"/>
              <a:t> and reduce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Improves </a:t>
            </a:r>
            <a:r>
              <a:rPr lang="en-US" b="1" dirty="0"/>
              <a:t>security posture</a:t>
            </a:r>
            <a:r>
              <a:rPr lang="en-US" dirty="0"/>
              <a:t> by detecting anomalies.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Areas of Monitoring: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 (CPU, memory, disk, network usage).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Security (threat detection, access logs).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Cost &amp; Billing (budget tracking, spending trends).</a:t>
            </a:r>
            <a:endParaRPr lang="en-US" dirty="0"/>
          </a:p>
          <a:p>
            <a:r>
              <a:rPr lang="en-US" dirty="0"/>
              <a:t>📌 </a:t>
            </a:r>
            <a:r>
              <a:rPr lang="en-US" b="1" dirty="0"/>
              <a:t>Example:</a:t>
            </a:r>
            <a:r>
              <a:rPr lang="en-US" dirty="0"/>
              <a:t> Using Azure Monitor to detect high CPU usage on a virtual machine.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389DDC-DC40-4BFF-F3D8-C218FAC8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What is Cloud Monitoring?</a:t>
            </a:r>
          </a:p>
        </p:txBody>
      </p:sp>
    </p:spTree>
    <p:extLst>
      <p:ext uri="{BB962C8B-B14F-4D97-AF65-F5344CB8AC3E}">
        <p14:creationId xmlns:p14="http://schemas.microsoft.com/office/powerpoint/2010/main" val="324846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E648E-04E3-04AA-E3A9-F1617381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6ADE-6ABF-8A79-027C-6B95CB5C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52652"/>
            <a:ext cx="1201972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F41E40-242B-E238-7A39-56F479C0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371650"/>
            <a:ext cx="12019722" cy="824285"/>
          </a:xfrm>
        </p:spPr>
        <p:txBody>
          <a:bodyPr>
            <a:normAutofit/>
          </a:bodyPr>
          <a:lstStyle/>
          <a:p>
            <a:r>
              <a:rPr lang="en-US" sz="3100" dirty="0"/>
              <a:t>Cloud Monitoring Tools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4302E9-78D9-4CDC-B8FF-EB5FC5D50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4669"/>
              </p:ext>
            </p:extLst>
          </p:nvPr>
        </p:nvGraphicFramePr>
        <p:xfrm>
          <a:off x="388883" y="1452652"/>
          <a:ext cx="111199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033">
                  <a:extLst>
                    <a:ext uri="{9D8B030D-6E8A-4147-A177-3AD203B41FA5}">
                      <a16:colId xmlns:a16="http://schemas.microsoft.com/office/drawing/2014/main" val="3557752051"/>
                    </a:ext>
                  </a:extLst>
                </a:gridCol>
                <a:gridCol w="5211341">
                  <a:extLst>
                    <a:ext uri="{9D8B030D-6E8A-4147-A177-3AD203B41FA5}">
                      <a16:colId xmlns:a16="http://schemas.microsoft.com/office/drawing/2014/main" val="2036668497"/>
                    </a:ext>
                  </a:extLst>
                </a:gridCol>
                <a:gridCol w="2990571">
                  <a:extLst>
                    <a:ext uri="{9D8B030D-6E8A-4147-A177-3AD203B41FA5}">
                      <a16:colId xmlns:a16="http://schemas.microsoft.com/office/drawing/2014/main" val="88081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Azure 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Real-time monitoring and alerting for Azure resources.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Microsoft 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6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AWS CloudWatch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Logs, metrics, and alerts for AWS services.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Amazon Web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6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Google Cloud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Monitoring and logging for GCP workloads.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Google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Log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Aggregates system logs for troubleshooting.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Microsoft 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Prometheus &amp; Grafana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Open-source monitoring and visualization.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Multi-Cloud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136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7E21D8-A85D-6AFC-2191-272C6CAF5141}"/>
              </a:ext>
            </a:extLst>
          </p:cNvPr>
          <p:cNvSpPr txBox="1"/>
          <p:nvPr/>
        </p:nvSpPr>
        <p:spPr>
          <a:xfrm>
            <a:off x="172278" y="4820243"/>
            <a:ext cx="8193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📌 </a:t>
            </a:r>
            <a:r>
              <a:rPr lang="en-US" b="1" dirty="0"/>
              <a:t>Example:</a:t>
            </a:r>
            <a:r>
              <a:rPr lang="en-US" dirty="0"/>
              <a:t> Using </a:t>
            </a:r>
            <a:r>
              <a:rPr lang="en-US" b="1" dirty="0"/>
              <a:t>Azure Monitor</a:t>
            </a:r>
            <a:r>
              <a:rPr lang="en-US" dirty="0"/>
              <a:t> to track database performance over time.</a:t>
            </a:r>
          </a:p>
        </p:txBody>
      </p:sp>
    </p:spTree>
    <p:extLst>
      <p:ext uri="{BB962C8B-B14F-4D97-AF65-F5344CB8AC3E}">
        <p14:creationId xmlns:p14="http://schemas.microsoft.com/office/powerpoint/2010/main" val="7861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3CE5-1322-C5FC-D958-D5EB10725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55DB8-6E81-D131-C3A3-30C57CBBC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Azure Monitor: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✅ Collects and visualizes real-time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✅ Sends </a:t>
            </a:r>
            <a:r>
              <a:rPr lang="en-US" b="1" dirty="0"/>
              <a:t>alerts when thresholds are breached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✅ Helps analyze </a:t>
            </a:r>
            <a:r>
              <a:rPr lang="en-US" b="1" dirty="0"/>
              <a:t>performance trends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Azure Log Analytics: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✅ Centralized log collection for troubleshooting.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✅ Queries logs using </a:t>
            </a:r>
            <a:r>
              <a:rPr lang="en-US" b="1" dirty="0"/>
              <a:t>Kusto Query Language (KQL)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✅ Detects </a:t>
            </a:r>
            <a:r>
              <a:rPr lang="en-US" b="1" dirty="0"/>
              <a:t>anomalous activities</a:t>
            </a:r>
            <a:r>
              <a:rPr lang="en-US" dirty="0"/>
              <a:t> (e.g., failed logins, system errors).</a:t>
            </a:r>
          </a:p>
          <a:p>
            <a:r>
              <a:rPr lang="en-US" dirty="0"/>
              <a:t>📌 </a:t>
            </a:r>
            <a:r>
              <a:rPr lang="en-US" b="1" dirty="0"/>
              <a:t>Example:</a:t>
            </a:r>
            <a:r>
              <a:rPr lang="en-US" dirty="0"/>
              <a:t> Analyzing </a:t>
            </a:r>
            <a:r>
              <a:rPr lang="en-US" b="1" dirty="0"/>
              <a:t>VM usage logs</a:t>
            </a:r>
            <a:r>
              <a:rPr lang="en-US" dirty="0"/>
              <a:t> to detect underutilized instances.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C29346-76D5-7645-2829-39D24656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Azure Monitor &amp; Log Analytics</a:t>
            </a:r>
          </a:p>
        </p:txBody>
      </p:sp>
    </p:spTree>
    <p:extLst>
      <p:ext uri="{BB962C8B-B14F-4D97-AF65-F5344CB8AC3E}">
        <p14:creationId xmlns:p14="http://schemas.microsoft.com/office/powerpoint/2010/main" val="403638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CC7DC-18BC-4CD3-F07B-23A11E1AF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8A09A-0827-8775-DAAA-1EF05C0B8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r>
              <a:rPr lang="en-US" dirty="0"/>
              <a:t>	✅ </a:t>
            </a:r>
            <a:r>
              <a:rPr lang="en-US" b="1" dirty="0"/>
              <a:t>Auto-Scaling Resources</a:t>
            </a:r>
            <a:r>
              <a:rPr lang="en-US" dirty="0"/>
              <a:t> – Scale up/down based on demand.</a:t>
            </a:r>
          </a:p>
          <a:p>
            <a:r>
              <a:rPr lang="en-US" dirty="0"/>
              <a:t>	✅ </a:t>
            </a:r>
            <a:r>
              <a:rPr lang="en-US" b="1" dirty="0"/>
              <a:t>Optimize Storage Tiers</a:t>
            </a:r>
            <a:r>
              <a:rPr lang="en-US" dirty="0"/>
              <a:t> – Move infrequently accessed data to </a:t>
            </a:r>
            <a:r>
              <a:rPr lang="en-US" b="1" dirty="0"/>
              <a:t>Cold/Archive storage</a:t>
            </a:r>
            <a:r>
              <a:rPr lang="en-US" dirty="0"/>
              <a:t>.</a:t>
            </a:r>
          </a:p>
          <a:p>
            <a:r>
              <a:rPr lang="en-US" dirty="0"/>
              <a:t>	✅ </a:t>
            </a:r>
            <a:r>
              <a:rPr lang="en-US" b="1" dirty="0"/>
              <a:t>Use Reserved Instances</a:t>
            </a:r>
            <a:r>
              <a:rPr lang="en-US" dirty="0"/>
              <a:t> – Commit to </a:t>
            </a:r>
            <a:r>
              <a:rPr lang="en-US" b="1" dirty="0"/>
              <a:t>1- or 3-year plans</a:t>
            </a:r>
            <a:r>
              <a:rPr lang="en-US" dirty="0"/>
              <a:t> for cost savings.</a:t>
            </a:r>
          </a:p>
          <a:p>
            <a:r>
              <a:rPr lang="en-US" dirty="0"/>
              <a:t>	✅ </a:t>
            </a:r>
            <a:r>
              <a:rPr lang="en-US" b="1" dirty="0"/>
              <a:t>Monitor Billing with Cost Management Tools</a:t>
            </a:r>
            <a:r>
              <a:rPr lang="en-US" dirty="0"/>
              <a:t> – Set </a:t>
            </a:r>
            <a:r>
              <a:rPr lang="en-US" b="1" dirty="0"/>
              <a:t>spending limits and alerts</a:t>
            </a:r>
            <a:r>
              <a:rPr lang="en-US" dirty="0"/>
              <a:t>.</a:t>
            </a:r>
          </a:p>
          <a:p>
            <a:r>
              <a:rPr lang="en-US" dirty="0"/>
              <a:t>	✅ </a:t>
            </a:r>
            <a:r>
              <a:rPr lang="en-US" b="1" dirty="0"/>
              <a:t>Right-Sizing Compute Resources</a:t>
            </a:r>
            <a:r>
              <a:rPr lang="en-US" dirty="0"/>
              <a:t> – Resize VMs to avoid over-provisioning.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📌 </a:t>
            </a:r>
            <a:r>
              <a:rPr lang="en-US" b="1" dirty="0"/>
              <a:t>Example:</a:t>
            </a:r>
            <a:r>
              <a:rPr lang="en-US" dirty="0"/>
              <a:t> Switching a VM from </a:t>
            </a:r>
            <a:r>
              <a:rPr lang="en-US" b="1" dirty="0"/>
              <a:t>E4-Standard</a:t>
            </a:r>
            <a:r>
              <a:rPr lang="en-US" dirty="0"/>
              <a:t> to </a:t>
            </a:r>
            <a:r>
              <a:rPr lang="en-US" b="1" dirty="0"/>
              <a:t>E2-Micro</a:t>
            </a:r>
            <a:r>
              <a:rPr lang="en-US" dirty="0"/>
              <a:t> to save costs.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24FFDC-0671-DCD8-4031-27F7F35D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Cost &amp; Performance Optimization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198334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13D58-EB1C-654F-F413-CE89EC70E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64BEF-140C-CB39-A20B-F36969459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Reporting is Essential: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stakeholders </a:t>
            </a:r>
            <a:r>
              <a:rPr lang="en-US" b="1" dirty="0"/>
              <a:t>understand system health and efficiency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Identifies </a:t>
            </a:r>
            <a:r>
              <a:rPr lang="en-US" b="1" dirty="0"/>
              <a:t>performance bottlenecks</a:t>
            </a:r>
            <a:r>
              <a:rPr lang="en-US" dirty="0"/>
              <a:t> before they impact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cost forecasting and budgeting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Cloud Reports: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System Uptime &amp; Availability Reports.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Security &amp; Compliance Audit Logs.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Monthly Cloud Cost &amp; Usage Reports.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 Access &amp; Authentication Logs.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📌 </a:t>
            </a:r>
            <a:r>
              <a:rPr lang="en-US" b="1" dirty="0"/>
              <a:t>Example:</a:t>
            </a:r>
            <a:r>
              <a:rPr lang="en-US" dirty="0"/>
              <a:t> Generating a report for </a:t>
            </a:r>
            <a:r>
              <a:rPr lang="en-US" b="1" dirty="0"/>
              <a:t>monthly VM usage &amp; cost breakdown</a:t>
            </a:r>
            <a:r>
              <a:rPr lang="en-US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D8CCC1-0946-0BB9-6A6E-7740D7E3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Reporting Cloud Performance Metrics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DCC51-4C1C-09D4-CC58-F285ACE1D978}"/>
              </a:ext>
            </a:extLst>
          </p:cNvPr>
          <p:cNvSpPr txBox="1"/>
          <p:nvPr/>
        </p:nvSpPr>
        <p:spPr>
          <a:xfrm>
            <a:off x="4834759" y="9564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6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E8D32-5CC7-2178-EA1C-4789A76E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92E9F-2148-4809-F8FF-C03EB2A58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Activity: Hands-on Cloud Monitoring &amp; Reporting</a:t>
            </a:r>
            <a:r>
              <a:rPr lang="en-US" dirty="0"/>
              <a:t> </a:t>
            </a:r>
          </a:p>
          <a:p>
            <a:r>
              <a:rPr lang="en-US" dirty="0"/>
              <a:t>	✅ </a:t>
            </a:r>
            <a:r>
              <a:rPr lang="en-US" b="1" dirty="0"/>
              <a:t>Set up Azure Monitor to track VM performance</a:t>
            </a:r>
            <a:br>
              <a:rPr lang="en-US" dirty="0"/>
            </a:br>
            <a:r>
              <a:rPr lang="en-US" dirty="0"/>
              <a:t>	✅ </a:t>
            </a:r>
            <a:r>
              <a:rPr lang="en-US" b="1" dirty="0"/>
              <a:t>Use Log Analytics to analyze event logs</a:t>
            </a:r>
            <a:br>
              <a:rPr lang="en-US" dirty="0"/>
            </a:br>
            <a:r>
              <a:rPr lang="en-US" dirty="0"/>
              <a:t>	✅ </a:t>
            </a:r>
            <a:r>
              <a:rPr lang="en-US" b="1" dirty="0"/>
              <a:t>Configure alerts for high CPU/memory usage</a:t>
            </a:r>
            <a:br>
              <a:rPr lang="en-US" dirty="0"/>
            </a:br>
            <a:r>
              <a:rPr lang="en-US" dirty="0"/>
              <a:t>	✅ </a:t>
            </a:r>
            <a:r>
              <a:rPr lang="en-US" b="1" dirty="0"/>
              <a:t>Generate a cloud cost analysis report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📌 </a:t>
            </a:r>
            <a:r>
              <a:rPr lang="en-US" b="1" dirty="0"/>
              <a:t>Assessment:</a:t>
            </a:r>
            <a:endParaRPr lang="en-US" dirty="0"/>
          </a:p>
          <a:p>
            <a:pPr lvl="1"/>
            <a:r>
              <a:rPr lang="en-US" b="1" dirty="0"/>
              <a:t>Lab-10 (1.5%)</a:t>
            </a:r>
            <a:r>
              <a:rPr lang="en-US" dirty="0"/>
              <a:t> – Submit monitoring configurations and reports.</a:t>
            </a:r>
          </a:p>
          <a:p>
            <a:pPr lvl="1"/>
            <a:r>
              <a:rPr lang="en-US" b="1" dirty="0"/>
              <a:t>Quiz-5 (4%)</a:t>
            </a:r>
            <a:r>
              <a:rPr lang="en-US" dirty="0"/>
              <a:t> – Covers cloud monitoring and cost optimization.</a:t>
            </a:r>
          </a:p>
          <a:p>
            <a:pPr lvl="1"/>
            <a:r>
              <a:rPr lang="en-US" b="1" dirty="0"/>
              <a:t>Project-2 (12.5%)</a:t>
            </a:r>
            <a:r>
              <a:rPr lang="en-US" dirty="0"/>
              <a:t> – Due this week.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AD6392-57A4-1FCC-65C7-0088CD8D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400" dirty="0"/>
              <a:t>Lab-10 - Configuring Monitoring &amp; Reporting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C6564-4C74-8890-21EB-BFA8859432A5}"/>
              </a:ext>
            </a:extLst>
          </p:cNvPr>
          <p:cNvSpPr txBox="1"/>
          <p:nvPr/>
        </p:nvSpPr>
        <p:spPr>
          <a:xfrm>
            <a:off x="4834759" y="9564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3AC13-423A-849A-0CB7-256BD1ED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003B-5EED-694B-31B0-086730536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✅ </a:t>
            </a:r>
            <a:r>
              <a:rPr lang="en-US" b="1" dirty="0"/>
              <a:t>Use monitoring dashboards</a:t>
            </a:r>
            <a:r>
              <a:rPr lang="en-US" dirty="0"/>
              <a:t> for real-time insights.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✅ </a:t>
            </a:r>
            <a:r>
              <a:rPr lang="en-US" b="1" dirty="0"/>
              <a:t>Automate alerts</a:t>
            </a:r>
            <a:r>
              <a:rPr lang="en-US" dirty="0"/>
              <a:t> for performance and security issues.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✅ </a:t>
            </a:r>
            <a:r>
              <a:rPr lang="en-US" b="1" dirty="0"/>
              <a:t>Analyze logs proactively</a:t>
            </a:r>
            <a:r>
              <a:rPr lang="en-US" dirty="0"/>
              <a:t> to detect failures before they happen.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✅ </a:t>
            </a:r>
            <a:r>
              <a:rPr lang="en-US" b="1" dirty="0"/>
              <a:t>Optimize cloud spending</a:t>
            </a:r>
            <a:r>
              <a:rPr lang="en-US" dirty="0"/>
              <a:t> by tracking </a:t>
            </a:r>
            <a:r>
              <a:rPr lang="en-US" b="1" dirty="0"/>
              <a:t>billing reports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✅ </a:t>
            </a:r>
            <a:r>
              <a:rPr lang="en-US" b="1" dirty="0"/>
              <a:t>Regularly review system health metrics</a:t>
            </a:r>
            <a:r>
              <a:rPr lang="en-US" dirty="0"/>
              <a:t> to improve efficiency.</a:t>
            </a:r>
          </a:p>
          <a:p>
            <a:r>
              <a:rPr lang="en-US" dirty="0"/>
              <a:t>📌 **A well-monitored cloud system is </a:t>
            </a:r>
            <a:r>
              <a:rPr lang="en-US" b="1" dirty="0"/>
              <a:t>cost-efficient, secure, and reliable</a:t>
            </a:r>
            <a:r>
              <a:rPr lang="en-US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8AE728-5C0E-BBCC-E4FB-307B3856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70"/>
            <a:ext cx="12192000" cy="1098615"/>
          </a:xfrm>
        </p:spPr>
        <p:txBody>
          <a:bodyPr>
            <a:normAutofit/>
          </a:bodyPr>
          <a:lstStyle/>
          <a:p>
            <a:r>
              <a:rPr lang="en-US" sz="2400" dirty="0"/>
              <a:t>Best Practices for Cloud Monitoring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231938458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693</Words>
  <Application>Microsoft Macintosh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Avenir Next LT Pro</vt:lpstr>
      <vt:lpstr>GradientRiseVTI</vt:lpstr>
      <vt:lpstr>Cloud Monitoring, Optimization, and Reporting</vt:lpstr>
      <vt:lpstr>Lecture Objectives</vt:lpstr>
      <vt:lpstr>What is Cloud Monitoring?</vt:lpstr>
      <vt:lpstr>Cloud Monitoring Tools</vt:lpstr>
      <vt:lpstr>Azure Monitor &amp; Log Analytics</vt:lpstr>
      <vt:lpstr>Cost &amp; Performance Optimization Strategies</vt:lpstr>
      <vt:lpstr>Reporting Cloud Performance Metrics</vt:lpstr>
      <vt:lpstr>Lab-10 - Configuring Monitoring &amp; Reporting</vt:lpstr>
      <vt:lpstr>Best Practices for Cloud Monitoring &amp; Reporting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Maziar Sojoudian</dc:creator>
  <cp:lastModifiedBy>Maziar Sojoudian</cp:lastModifiedBy>
  <cp:revision>70</cp:revision>
  <dcterms:created xsi:type="dcterms:W3CDTF">2025-01-08T02:28:29Z</dcterms:created>
  <dcterms:modified xsi:type="dcterms:W3CDTF">2025-03-21T06:27:07Z</dcterms:modified>
</cp:coreProperties>
</file>