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8" r:id="rId3"/>
    <p:sldId id="260" r:id="rId4"/>
    <p:sldId id="274" r:id="rId5"/>
    <p:sldId id="275" r:id="rId6"/>
    <p:sldId id="276" r:id="rId7"/>
    <p:sldId id="278" r:id="rId8"/>
    <p:sldId id="277" r:id="rId9"/>
    <p:sldId id="280" r:id="rId10"/>
    <p:sldId id="281" r:id="rId11"/>
    <p:sldId id="282" r:id="rId12"/>
    <p:sldId id="283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/>
    <p:restoredTop sz="94694"/>
  </p:normalViewPr>
  <p:slideViewPr>
    <p:cSldViewPr snapToGrid="0">
      <p:cViewPr varScale="1">
        <p:scale>
          <a:sx n="91" d="100"/>
          <a:sy n="91" d="100"/>
        </p:scale>
        <p:origin x="26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30,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30,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910" dirty="0">
                <a:solidFill>
                  <a:schemeClr val="bg1"/>
                </a:solidFill>
              </a:rPr>
              <a:t>Introduction to Major Cloud Providers   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B459D-50D6-0D42-2391-D01B9F53C10E}"/>
              </a:ext>
            </a:extLst>
          </p:cNvPr>
          <p:cNvSpPr txBox="1">
            <a:spLocks/>
          </p:cNvSpPr>
          <p:nvPr/>
        </p:nvSpPr>
        <p:spPr>
          <a:xfrm>
            <a:off x="0" y="5434638"/>
            <a:ext cx="4150463" cy="128147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AWS, Azure, Google Cloud &amp; Cloud Marketplaces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A54F0-5DAF-85E2-868D-E6942E2E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1656-0B0F-1A85-5D4B-69D7398E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Faster deployment </a:t>
            </a:r>
            <a:r>
              <a:rPr lang="en-US" dirty="0"/>
              <a:t>of third-party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Pre-configured integrations </a:t>
            </a:r>
            <a:r>
              <a:rPr lang="en-US" dirty="0"/>
              <a:t>with cloud provider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Subscription-based models </a:t>
            </a:r>
            <a:r>
              <a:rPr lang="en-US" dirty="0"/>
              <a:t>for scalability.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BC6A5C-8676-F29A-ABD4-7032BBC5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Benefits of Cloud Marketplaces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C66A51-7217-6349-F64B-2BC25C7EFB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826" t="-10953" r="-31826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4559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FE149-66AB-A41C-18AC-FC68AA85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84A27-B0AE-8C03-F7C2-AE66B3D3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Multi-Cloud?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vendor lock-in.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Best-of-breed services from different providers.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20C8AB-FEF7-E167-9F0D-CAF9D8F8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Multi-Cloud Considerations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F22ECD9-262C-A911-595F-2A8E5E8F02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551" t="-10953" r="-4551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96286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CCC4-D4F7-FC03-824A-BAA24C323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371FF-BA68-D248-D275-CB5BDEF5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Hybrid Cloud?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 between private data security and public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with regulatory requirements.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3E4E0E-B58C-830E-7E01-64E6EED9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Hybrid Cloud Considerations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4FA35AB-F39B-6CBE-457B-6A3BD7EEF8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51" r="5251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9787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r>
              <a:rPr lang="en-US" b="1" dirty="0"/>
              <a:t>Lab-1: </a:t>
            </a:r>
            <a:br>
              <a:rPr lang="en-US" b="1" dirty="0"/>
            </a:br>
            <a:r>
              <a:rPr lang="en-US" b="1" dirty="0"/>
              <a:t>Exploring Cloud Provider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698169"/>
            <a:ext cx="11303391" cy="4489559"/>
          </a:xfrm>
        </p:spPr>
        <p:txBody>
          <a:bodyPr>
            <a:normAutofit/>
          </a:bodyPr>
          <a:lstStyle/>
          <a:p>
            <a:r>
              <a:rPr lang="en-US" b="1" dirty="0"/>
              <a:t>Activity: </a:t>
            </a:r>
          </a:p>
          <a:p>
            <a:pPr lvl="1"/>
            <a:r>
              <a:rPr lang="en-US" dirty="0"/>
              <a:t>Hands-on exploration of AWS, Azure, or GCP services.</a:t>
            </a:r>
          </a:p>
          <a:p>
            <a:r>
              <a:rPr lang="en-US" b="1" dirty="0"/>
              <a:t>Tasks:</a:t>
            </a:r>
          </a:p>
          <a:p>
            <a:pPr lvl="1"/>
            <a:r>
              <a:rPr lang="en-US" dirty="0"/>
              <a:t>Create a free-tier account.</a:t>
            </a:r>
          </a:p>
          <a:p>
            <a:pPr lvl="1"/>
            <a:r>
              <a:rPr lang="en-US" dirty="0"/>
              <a:t>Deploy a simple virtual machine or storage bucket.</a:t>
            </a:r>
          </a:p>
          <a:p>
            <a:pPr lvl="1"/>
            <a:r>
              <a:rPr lang="en-US" dirty="0"/>
              <a:t>Explore AI/ML and networking services.</a:t>
            </a:r>
          </a:p>
          <a:p>
            <a:r>
              <a:rPr lang="en-US" b="1" dirty="0"/>
              <a:t>Assessment: Lab-1 (1.5%)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AWS:</a:t>
            </a:r>
            <a:r>
              <a:rPr lang="en-US" dirty="0"/>
              <a:t> Most comprehensive cloud offering, best for scalability.</a:t>
            </a:r>
          </a:p>
          <a:p>
            <a:r>
              <a:rPr lang="en-US" b="1" dirty="0"/>
              <a:t>Azure:</a:t>
            </a:r>
            <a:r>
              <a:rPr lang="en-US" dirty="0"/>
              <a:t> Enterprise-focused, best for Microsoft integrations.</a:t>
            </a:r>
          </a:p>
          <a:p>
            <a:r>
              <a:rPr lang="en-US" b="1" dirty="0"/>
              <a:t>GCP:</a:t>
            </a:r>
            <a:r>
              <a:rPr lang="en-US" dirty="0"/>
              <a:t> Best for AI/ML, open-source, and analytics workloads.</a:t>
            </a:r>
          </a:p>
          <a:p>
            <a:r>
              <a:rPr lang="en-US" b="1" dirty="0"/>
              <a:t>Cloud Marketplaces </a:t>
            </a:r>
            <a:r>
              <a:rPr lang="en-US" dirty="0"/>
              <a:t>make it easier to adopt third-party solutions.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top cloud providers and their market dominance.</a:t>
            </a:r>
          </a:p>
          <a:p>
            <a:r>
              <a:rPr lang="en-US" sz="2400" dirty="0"/>
              <a:t>Compare services and strengths of AWS, Azure, and Google Cloud.</a:t>
            </a:r>
          </a:p>
          <a:p>
            <a:r>
              <a:rPr lang="en-US" sz="2400" dirty="0"/>
              <a:t>Explore cloud marketplaces and their role in cloud adoption.</a:t>
            </a:r>
          </a:p>
          <a:p>
            <a:r>
              <a:rPr lang="en-US" sz="2400" dirty="0"/>
              <a:t>Participate in Lab-2: Exploring cloud provider service offerings.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Amazon Web Services (AWS):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 leader in cloud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Wide range of services including compute, storage, AI, and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Azure: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enterprise adoption and integration with Microsoft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cloud and AI-driven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Google Cloud Platform (GCP):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in AI/ML, analytics, and Kubernetes.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Competitive pricing and open-source focus..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73783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Overview of Leading Cloud Providers</a:t>
            </a:r>
          </a:p>
        </p:txBody>
      </p:sp>
      <p:pic>
        <p:nvPicPr>
          <p:cNvPr id="9" name="Picture Placeholder 8" descr="A group of logos with text&#10;&#10;AI-generated content may be incorrect.">
            <a:extLst>
              <a:ext uri="{FF2B5EF4-FFF2-40B4-BE49-F238E27FC236}">
                <a16:creationId xmlns:a16="http://schemas.microsoft.com/office/drawing/2014/main" id="{028E354D-54AE-B7C3-EDEC-51FD6E4049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258" t="-14998" r="10258" b="-14998"/>
          <a:stretch/>
        </p:blipFill>
        <p:spPr>
          <a:xfrm>
            <a:off x="5707265" y="1606417"/>
            <a:ext cx="6368730" cy="4873625"/>
          </a:xfrm>
        </p:spPr>
      </p:pic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Market Share (2023 Data):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AWS: ~33%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Azure: ~21%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GCP: ~10%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Others: ~36% (IBM, Oracle, Alibaba,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multi-cloud adoption.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and Machine Learning services driving cloud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computing and serverless adoption.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Market Share and Trends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4177805-FA6D-5FD4-0BD9-FA4DD58B0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432" t="-1874" r="-6432" b="-1874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6541-CF1B-EEA1-39A4-AB55EBA9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F6B921-4E67-E1E3-792C-FCEC13EB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Comparing Cloud Provider Services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75FEDC-44B6-5EA4-9E41-233533499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01024"/>
              </p:ext>
            </p:extLst>
          </p:nvPr>
        </p:nvGraphicFramePr>
        <p:xfrm>
          <a:off x="272127" y="2733480"/>
          <a:ext cx="11735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282">
                  <a:extLst>
                    <a:ext uri="{9D8B030D-6E8A-4147-A177-3AD203B41FA5}">
                      <a16:colId xmlns:a16="http://schemas.microsoft.com/office/drawing/2014/main" val="2464131659"/>
                    </a:ext>
                  </a:extLst>
                </a:gridCol>
                <a:gridCol w="2806262">
                  <a:extLst>
                    <a:ext uri="{9D8B030D-6E8A-4147-A177-3AD203B41FA5}">
                      <a16:colId xmlns:a16="http://schemas.microsoft.com/office/drawing/2014/main" val="4175389865"/>
                    </a:ext>
                  </a:extLst>
                </a:gridCol>
                <a:gridCol w="3436882">
                  <a:extLst>
                    <a:ext uri="{9D8B030D-6E8A-4147-A177-3AD203B41FA5}">
                      <a16:colId xmlns:a16="http://schemas.microsoft.com/office/drawing/2014/main" val="2581317327"/>
                    </a:ext>
                  </a:extLst>
                </a:gridCol>
                <a:gridCol w="3573518">
                  <a:extLst>
                    <a:ext uri="{9D8B030D-6E8A-4147-A177-3AD203B41FA5}">
                      <a16:colId xmlns:a16="http://schemas.microsoft.com/office/drawing/2014/main" val="308641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Compute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EC2,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Machines,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Engine, Cloud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S3, EBS,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Blob, Disk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Storage, </a:t>
                      </a:r>
                      <a:r>
                        <a:rPr lang="en-US" dirty="0" err="1"/>
                        <a:t>Filestore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RDS, DynamoDB, 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Database, 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SQL, </a:t>
                      </a:r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AI/ML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SageMaker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Rekognition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AI,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AI, </a:t>
                      </a:r>
                      <a:r>
                        <a:rPr lang="en-US" dirty="0" err="1"/>
                        <a:t>AutoML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VPC, Route 53, 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Virtual Network,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VPC, Cloud CDN, Cloud 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5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654F-0745-F182-1956-4A6C3925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C461C-4C08-6248-0A0C-36D97AAF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Largest cloud provider</a:t>
            </a:r>
            <a:r>
              <a:rPr lang="en-US" dirty="0"/>
              <a:t> with extensive service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network</a:t>
            </a:r>
            <a:r>
              <a:rPr lang="en-US" dirty="0"/>
              <a:t> with the most regions and availability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Rich ecosystem </a:t>
            </a:r>
            <a:r>
              <a:rPr lang="en-US" dirty="0"/>
              <a:t>for startups, enterprises, and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 </a:t>
            </a:r>
            <a:r>
              <a:rPr lang="en-US" dirty="0"/>
              <a:t>Scalability, large-scale computing, diverse workloads.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2EC0AC-117B-C4D2-EE13-0762F8F2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AWS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0747F6-706D-1C77-F76F-FF62D9D420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551" t="-3002" r="-4551" b="-3002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47945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80D5-9F4E-9CC9-BDE2-EC90F654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DA32D-1CA4-1A5C-F37D-C90C3F12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Strong integration </a:t>
            </a:r>
            <a:r>
              <a:rPr lang="en-US" dirty="0"/>
              <a:t>with Microsoft tools (Windows Server, Office 365, SQL Server).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Hybrid </a:t>
            </a:r>
            <a:r>
              <a:rPr lang="en-US" dirty="0"/>
              <a:t>and</a:t>
            </a:r>
            <a:r>
              <a:rPr lang="en-US" b="1" dirty="0"/>
              <a:t> on-premises support </a:t>
            </a:r>
            <a:r>
              <a:rPr lang="en-US" dirty="0"/>
              <a:t>with</a:t>
            </a:r>
            <a:r>
              <a:rPr lang="en-US" b="1" dirty="0"/>
              <a:t> Azure Arc.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 </a:t>
            </a:r>
            <a:r>
              <a:rPr lang="en-US" dirty="0"/>
              <a:t>Enterprises using Microsoft products, hybrid cloud, compliance-driven organizations.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3772F5-CC3F-3218-72C8-2021F96A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DCD1A1-023F-0194-D789-5435736733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91" t="-71904" r="-2791" b="-71904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4490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B6D7-A749-B2B2-EC2E-EB3B8CE1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0B02-F5B6-D567-CF08-38C9CDFF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Leader in AI and Machine Learning</a:t>
            </a:r>
            <a:r>
              <a:rPr lang="en-US" dirty="0"/>
              <a:t> (TensorFlow, Vertex AI).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Containerization and Kubernetes leadership </a:t>
            </a:r>
            <a:r>
              <a:rPr lang="en-US" dirty="0"/>
              <a:t>(GKE)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</a:t>
            </a:r>
            <a:r>
              <a:rPr lang="en-US" dirty="0"/>
              <a:t> Data analytics, AI-driven applications, open-source workloads.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DDB10D-59FC-5F26-0792-17F7AA8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Google Cloud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79D9386-B53B-8780-08EE-AF55818BF9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930" t="-21708" r="-27930" b="-21708"/>
          <a:stretch/>
        </p:blipFill>
        <p:spPr>
          <a:xfrm>
            <a:off x="6526333" y="942881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37122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A6B7D-3FB6-41B9-EB61-EF2F792B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9A32-AB0E-0322-801B-78E3496E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Online portals where customers can discover, buy, and deploy cloud-based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AWS Marketplace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Marketplace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Google Cloud Marketplace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5A61F-4E80-B5C6-6119-795D248E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Introduction to Cloud Marketplaces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FD4C58-3999-5D15-41EF-F1D70CA4AC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826" t="-10953" r="-31826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6281378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583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Avenir Next LT Pro</vt:lpstr>
      <vt:lpstr>GradientRiseVTI</vt:lpstr>
      <vt:lpstr>Introduction to Major Cloud Providers    and Services</vt:lpstr>
      <vt:lpstr>Lecture Objectives</vt:lpstr>
      <vt:lpstr>Overview of Leading Cloud Providers</vt:lpstr>
      <vt:lpstr>Cloud Market Share and Trends</vt:lpstr>
      <vt:lpstr>Comparing Cloud Provider Services</vt:lpstr>
      <vt:lpstr>AWS Strengths</vt:lpstr>
      <vt:lpstr>Azure Strengths</vt:lpstr>
      <vt:lpstr>Google Cloud Strengths</vt:lpstr>
      <vt:lpstr>Introduction to Cloud Marketplaces</vt:lpstr>
      <vt:lpstr>Benefits of Cloud Marketplaces</vt:lpstr>
      <vt:lpstr>Multi-Cloud Considerations</vt:lpstr>
      <vt:lpstr>Hybrid Cloud Considerations</vt:lpstr>
      <vt:lpstr>Lab-1:  Exploring Cloud Provider Services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27</cp:revision>
  <dcterms:created xsi:type="dcterms:W3CDTF">2025-01-08T02:28:29Z</dcterms:created>
  <dcterms:modified xsi:type="dcterms:W3CDTF">2025-01-31T05:15:16Z</dcterms:modified>
</cp:coreProperties>
</file>