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1"/>
  </p:notesMasterIdLst>
  <p:sldIdLst>
    <p:sldId id="256" r:id="rId2"/>
    <p:sldId id="258" r:id="rId3"/>
    <p:sldId id="260" r:id="rId4"/>
    <p:sldId id="274" r:id="rId5"/>
    <p:sldId id="290" r:id="rId6"/>
    <p:sldId id="285" r:id="rId7"/>
    <p:sldId id="291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6"/>
    <p:restoredTop sz="94695"/>
  </p:normalViewPr>
  <p:slideViewPr>
    <p:cSldViewPr snapToGrid="0">
      <p:cViewPr>
        <p:scale>
          <a:sx n="100" d="100"/>
          <a:sy n="100" d="100"/>
        </p:scale>
        <p:origin x="3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February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February 13,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265454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Cost Management in Cloud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7" y="2112264"/>
            <a:ext cx="11242430" cy="3959352"/>
          </a:xfrm>
        </p:spPr>
        <p:txBody>
          <a:bodyPr>
            <a:normAutofit/>
          </a:bodyPr>
          <a:lstStyle/>
          <a:p>
            <a:r>
              <a:rPr lang="en-US" sz="2400" dirty="0"/>
              <a:t>Understand the key factors affecting cloud costs (compute, storage, networking, regions, etc.).</a:t>
            </a:r>
          </a:p>
          <a:p>
            <a:r>
              <a:rPr lang="en-US" sz="2400" dirty="0"/>
              <a:t>Learn about cost optimization tools for Azure.</a:t>
            </a:r>
          </a:p>
          <a:p>
            <a:r>
              <a:rPr lang="en-US" sz="2400" dirty="0"/>
              <a:t>Explore strategies to manage and reduce cloud expenses.</a:t>
            </a:r>
          </a:p>
          <a:p>
            <a:r>
              <a:rPr lang="en-US" sz="2400" dirty="0"/>
              <a:t>Perform Lab-4: Calculating and optimizing costs using Azure tools.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1201972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Reality of Cloud Spending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📌 Businesses often overpay due to inefficient resource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📌 Untracked expenses can lead to unexpectedly high bills.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📌 Cost optimization helps align cloud costs with actual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Challenges in Cloud Cost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Unpredictable billing - Pay-as-you-go pricing varies.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Unused resources - VM instances, disks, and databases continue charging if not stopped.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Data transfer costs - Cross-region networking incurs additional expenses.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🔹 Lack of visibility - Organizations may not track real-time cost usage effectively.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244009"/>
            <a:ext cx="12019722" cy="824285"/>
          </a:xfrm>
        </p:spPr>
        <p:txBody>
          <a:bodyPr>
            <a:normAutofit/>
          </a:bodyPr>
          <a:lstStyle/>
          <a:p>
            <a:r>
              <a:rPr lang="en-US" sz="3100" dirty="0"/>
              <a:t>Why Cloud Cost Management Matters?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A68297-3EA7-314B-9BDA-22C72A3E109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63D8-A16D-B9AE-1B6B-55927DDF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8CCB-4464-670C-E826-22110D0F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16208"/>
            <a:ext cx="12192000" cy="39526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Compute Costs</a:t>
            </a:r>
          </a:p>
          <a:p>
            <a:pPr lvl="1"/>
            <a:r>
              <a:rPr lang="en-US" dirty="0"/>
              <a:t>💡 Virtual Machines (VMs): Pay based on instance size, region, and hours used.</a:t>
            </a:r>
          </a:p>
          <a:p>
            <a:pPr lvl="1"/>
            <a:r>
              <a:rPr lang="en-US" dirty="0"/>
              <a:t>💡 Serverless Functions: Charged per execution and duration.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b="1" dirty="0"/>
              <a:t>torage Costs</a:t>
            </a:r>
          </a:p>
          <a:p>
            <a:pPr lvl="1"/>
            <a:r>
              <a:rPr lang="en-US" b="1" dirty="0"/>
              <a:t>💡 Storage pricing depends on:</a:t>
            </a:r>
          </a:p>
          <a:p>
            <a:pPr lvl="1"/>
            <a:r>
              <a:rPr lang="en-US" dirty="0"/>
              <a:t>	✅ Data stored (GB/month).</a:t>
            </a:r>
          </a:p>
          <a:p>
            <a:pPr lvl="1"/>
            <a:r>
              <a:rPr lang="en-US" dirty="0"/>
              <a:t>	✅ Access frequency (Hot, Cool, or Archive tiers).</a:t>
            </a:r>
          </a:p>
          <a:p>
            <a:pPr lvl="1"/>
            <a:r>
              <a:rPr lang="en-US" dirty="0"/>
              <a:t>	✅ Replication type (Local, Zone-Redundant, Geo-Redundant).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Networking Costs</a:t>
            </a:r>
          </a:p>
          <a:p>
            <a:pPr lvl="1"/>
            <a:r>
              <a:rPr lang="en-US" b="1" dirty="0"/>
              <a:t>💡 Data Ingress (Inbound) = Free.</a:t>
            </a:r>
          </a:p>
          <a:p>
            <a:pPr lvl="1"/>
            <a:r>
              <a:rPr lang="en-US" b="1" dirty="0"/>
              <a:t>💡 Data Egress (Outbound) = Paid, varies by volume and destination.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56E7FA-9741-24FD-7B62-FF25907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Factors Affecting Cloud Costs</a:t>
            </a:r>
          </a:p>
        </p:txBody>
      </p:sp>
    </p:spTree>
    <p:extLst>
      <p:ext uri="{BB962C8B-B14F-4D97-AF65-F5344CB8AC3E}">
        <p14:creationId xmlns:p14="http://schemas.microsoft.com/office/powerpoint/2010/main" val="10659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9DDD-DEC2-6AD6-A699-957818490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7A13D-18FA-B830-5725-26F688D2D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16208"/>
            <a:ext cx="12192000" cy="39526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📌 Cloud pricing varies based on geography!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📌 Cross-region communication increases egress fees!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💡 Always deploy resources in the same region when possible.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242CDE-09E2-9430-B65C-FBCD7EB6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Regions &amp; Pricing Differences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C1EAEC-6379-2112-1334-6AF2A3A1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95771"/>
              </p:ext>
            </p:extLst>
          </p:nvPr>
        </p:nvGraphicFramePr>
        <p:xfrm>
          <a:off x="2032000" y="3090727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591329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5858851"/>
                    </a:ext>
                  </a:extLst>
                </a:gridCol>
              </a:tblGrid>
              <a:tr h="285622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 Price </a:t>
                      </a:r>
                      <a:r>
                        <a:rPr lang="en-US" sz="1400" dirty="0"/>
                        <a:t>(Example: Azure B2s Instance)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83461"/>
                  </a:ext>
                </a:extLst>
              </a:tr>
              <a:tr h="285622">
                <a:tc>
                  <a:txBody>
                    <a:bodyPr/>
                    <a:lstStyle/>
                    <a:p>
                      <a:r>
                        <a:rPr lang="en-US" dirty="0"/>
                        <a:t>US East (Virginia)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$0.016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4338"/>
                  </a:ext>
                </a:extLst>
              </a:tr>
              <a:tr h="285622">
                <a:tc>
                  <a:txBody>
                    <a:bodyPr/>
                    <a:lstStyle/>
                    <a:p>
                      <a:r>
                        <a:rPr lang="en-US" dirty="0"/>
                        <a:t>Europe (Germany)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$0.021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05867"/>
                  </a:ext>
                </a:extLst>
              </a:tr>
              <a:tr h="285622">
                <a:tc>
                  <a:txBody>
                    <a:bodyPr/>
                    <a:lstStyle/>
                    <a:p>
                      <a:r>
                        <a:rPr lang="en-US" dirty="0"/>
                        <a:t>Australia 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$0.032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92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098BB-A250-3615-BA5E-4E134629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A7752-B22F-534B-70CF-3F607B41F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102682"/>
            <a:ext cx="12019722" cy="44587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Azure Cost Management &amp; Billing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real-time cloud spending.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budget alerts to prevent overspending.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Azure Pricing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Estimates costs before deploying.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comparisons between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Azure Total Cost of Ownership (TCO)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compare on-premise vs. cloud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hidden costs of self-hosting.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🔹 Azure Advisor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cost-saving recommendations.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Suggests resizing underutilized VMs.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A728F0-3EBB-78ED-5F87-EF3475B5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Tools for Cloud Cost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122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56699-2470-9775-03CA-682DF8F0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1322-1411-3D4C-BB73-D73BBE964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r>
              <a:rPr lang="en-US" b="1" dirty="0"/>
              <a:t>Activity: Hands-on Cost Optimization</a:t>
            </a:r>
          </a:p>
          <a:p>
            <a:r>
              <a:rPr lang="en-US" b="1" dirty="0"/>
              <a:t>✅ Use Azure Pricing Calculator</a:t>
            </a:r>
          </a:p>
          <a:p>
            <a:r>
              <a:rPr lang="en-US" dirty="0"/>
              <a:t>	Estimate costs for a virtual machine (VM) with different configurations.</a:t>
            </a:r>
          </a:p>
          <a:p>
            <a:r>
              <a:rPr lang="en-US" b="1" dirty="0"/>
              <a:t>✅ Analyze Cloud Cost Reports in Azure Cost Management</a:t>
            </a:r>
          </a:p>
          <a:p>
            <a:r>
              <a:rPr lang="en-US" dirty="0"/>
              <a:t>	Review cost breakdown (compute, storage, networking).</a:t>
            </a:r>
            <a:endParaRPr lang="en-US" b="1" dirty="0"/>
          </a:p>
          <a:p>
            <a:r>
              <a:rPr lang="en-US" b="1" dirty="0"/>
              <a:t>✅ Optimize Storage Costs</a:t>
            </a:r>
          </a:p>
          <a:p>
            <a:r>
              <a:rPr lang="en-US" dirty="0"/>
              <a:t>	Change storage from hot tier to cool/archive tier.</a:t>
            </a:r>
            <a:endParaRPr lang="en-US" b="1" dirty="0"/>
          </a:p>
          <a:p>
            <a:r>
              <a:rPr lang="en-US" b="1" dirty="0"/>
              <a:t>✅ Set a Budget Alert in Azure</a:t>
            </a:r>
          </a:p>
          <a:p>
            <a:r>
              <a:rPr lang="en-US" dirty="0"/>
              <a:t>	Create a monthly spending limit in Azure Cost Management.</a:t>
            </a:r>
            <a:endParaRPr lang="en-US" b="1" dirty="0"/>
          </a:p>
          <a:p>
            <a:r>
              <a:rPr lang="en-US" b="1" dirty="0"/>
              <a:t>📌 Assessment: Lab-4 (1.5%)</a:t>
            </a:r>
          </a:p>
          <a:p>
            <a:r>
              <a:rPr lang="en-US" dirty="0"/>
              <a:t>	Submit screenshots of cost settings.</a:t>
            </a:r>
          </a:p>
          <a:p>
            <a:r>
              <a:rPr lang="en-US" dirty="0"/>
              <a:t>	Provide a summary report of cost optimization steps taken.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B5945F8-D224-6FB6-DF9C-A2D024ED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Lab-4 - Calculating and Optimizing Costs</a:t>
            </a:r>
          </a:p>
        </p:txBody>
      </p:sp>
    </p:spTree>
    <p:extLst>
      <p:ext uri="{BB962C8B-B14F-4D97-AF65-F5344CB8AC3E}">
        <p14:creationId xmlns:p14="http://schemas.microsoft.com/office/powerpoint/2010/main" val="346316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228"/>
            <a:ext cx="10241280" cy="12344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237736"/>
          </a:xfrm>
        </p:spPr>
        <p:txBody>
          <a:bodyPr>
            <a:normAutofit/>
          </a:bodyPr>
          <a:lstStyle/>
          <a:p>
            <a:r>
              <a:rPr lang="en-US" b="1" dirty="0"/>
              <a:t>📌 Factors Affecting Costs :</a:t>
            </a:r>
          </a:p>
          <a:p>
            <a:pPr marL="457200" lvl="1" indent="0">
              <a:buNone/>
            </a:pPr>
            <a:r>
              <a:rPr lang="en-US" sz="1700" dirty="0"/>
              <a:t>✅ Compute (VM, Containers, Serverless).</a:t>
            </a:r>
          </a:p>
          <a:p>
            <a:pPr marL="457200" lvl="1" indent="0">
              <a:buNone/>
            </a:pPr>
            <a:r>
              <a:rPr lang="en-US" sz="1700" dirty="0"/>
              <a:t>✅ Storage (Tiers, Replication).</a:t>
            </a:r>
          </a:p>
          <a:p>
            <a:pPr marL="457200" lvl="1" indent="0">
              <a:buNone/>
            </a:pPr>
            <a:r>
              <a:rPr lang="en-US" sz="1700" dirty="0"/>
              <a:t>✅ Networking (Ingress vs. Egress).</a:t>
            </a:r>
          </a:p>
          <a:p>
            <a:r>
              <a:rPr lang="en-US" b="1" dirty="0"/>
              <a:t>📌 Optimization Strategies </a:t>
            </a:r>
          </a:p>
          <a:p>
            <a:pPr marL="457200" lvl="1" indent="0">
              <a:buNone/>
            </a:pPr>
            <a:r>
              <a:rPr lang="en-US" sz="1700" dirty="0"/>
              <a:t>✅ Monitor &amp; Right-Size Resources. </a:t>
            </a:r>
          </a:p>
          <a:p>
            <a:pPr marL="457200" lvl="1" indent="0">
              <a:buNone/>
            </a:pPr>
            <a:r>
              <a:rPr lang="en-US" sz="1700" dirty="0"/>
              <a:t>✅ Use Reserved Instances &amp; Auto-Scaling. </a:t>
            </a:r>
          </a:p>
          <a:p>
            <a:pPr marL="457200" lvl="1" indent="0">
              <a:buNone/>
            </a:pPr>
            <a:r>
              <a:rPr lang="en-US" sz="1700" dirty="0"/>
              <a:t>✅ Leverage Pricing Calculators &amp; Budget Alerts.</a:t>
            </a:r>
          </a:p>
          <a:p>
            <a:r>
              <a:rPr lang="en-US" b="1" dirty="0"/>
              <a:t>📌 Key Takeaway </a:t>
            </a:r>
          </a:p>
          <a:p>
            <a:pPr marL="457200" lvl="1" indent="0">
              <a:buNone/>
            </a:pPr>
            <a:r>
              <a:rPr lang="en-US" sz="1700" dirty="0"/>
              <a:t>💡 Managing costs efficiently reduces waste and maximizes ROI in the cloud!</a:t>
            </a:r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575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Avenir Next LT Pro</vt:lpstr>
      <vt:lpstr>GradientRiseVTI</vt:lpstr>
      <vt:lpstr>Cost Management in Cloud Environments</vt:lpstr>
      <vt:lpstr>Lecture Objectives</vt:lpstr>
      <vt:lpstr>Why Cloud Cost Management Matters?</vt:lpstr>
      <vt:lpstr>Factors Affecting Cloud Costs</vt:lpstr>
      <vt:lpstr>Regions &amp; Pricing Differences</vt:lpstr>
      <vt:lpstr>Tools for Cloud Cost Optimization</vt:lpstr>
      <vt:lpstr>Lab-4 - Calculating and Optimizing Costs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43</cp:revision>
  <dcterms:created xsi:type="dcterms:W3CDTF">2025-01-08T02:28:29Z</dcterms:created>
  <dcterms:modified xsi:type="dcterms:W3CDTF">2025-02-14T04:27:04Z</dcterms:modified>
</cp:coreProperties>
</file>