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7"/>
    <p:restoredTop sz="94673"/>
  </p:normalViewPr>
  <p:slideViewPr>
    <p:cSldViewPr snapToGrid="0">
      <p:cViewPr varScale="1">
        <p:scale>
          <a:sx n="117" d="100"/>
          <a:sy n="117" d="100"/>
        </p:scale>
        <p:origin x="19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16A0E-29A2-D142-9D2B-F09E109408D3}" type="datetimeFigureOut">
              <a:rPr lang="en-US" smtClean="0"/>
              <a:t>1/14/25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45A0D-3AD6-7542-8F12-4CEEC05A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35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January 14,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2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January 14,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6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January 14,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8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January 14,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5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January 14,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6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January 14,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7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January 14,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1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January 14,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1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January 14,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4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January 14,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0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January 14,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4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January 14, 2025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6586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945136B6-26E3-F2F6-F1B3-DA2CC848D4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607" b="4130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CFE30-7101-DF1B-2707-778663CAD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24" y="2950387"/>
            <a:ext cx="3912475" cy="3531403"/>
          </a:xfrm>
        </p:spPr>
        <p:txBody>
          <a:bodyPr anchor="t">
            <a:normAutofit/>
          </a:bodyPr>
          <a:lstStyle/>
          <a:p>
            <a:pPr algn="l"/>
            <a:r>
              <a:rPr lang="en-US" sz="2700" dirty="0">
                <a:solidFill>
                  <a:schemeClr val="bg1"/>
                </a:solidFill>
              </a:rPr>
              <a:t>Cloud Architectures and Design Strategies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4037D-4AA1-71A2-BBF3-3D6C2386E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919" y="591157"/>
            <a:ext cx="3575698" cy="1047579"/>
          </a:xfrm>
        </p:spPr>
        <p:txBody>
          <a:bodyPr anchor="b">
            <a:normAutofit/>
          </a:bodyPr>
          <a:lstStyle/>
          <a:p>
            <a: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chemeClr val="bg1"/>
                </a:solidFill>
              </a:rPr>
              <a:t>Introduction to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169266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92C6F-10E0-3DC5-6D04-A07E72E9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6F61B-0FE0-B87B-F448-77A9814A5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1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35F4-4C0B-DC03-F776-C27FCC48D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68699-FD1E-E1DA-3FBD-267ADA492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Understand the components of cloud architecture.</a:t>
            </a:r>
          </a:p>
          <a:p>
            <a:r>
              <a:rPr lang="en-US" sz="2400" dirty="0"/>
              <a:t>Learn about Regions, Availability Zones, and Resource Groups.</a:t>
            </a:r>
          </a:p>
          <a:p>
            <a:r>
              <a:rPr lang="en-US" sz="2400" dirty="0"/>
              <a:t>Explore Subscriptions and Management Groups.</a:t>
            </a:r>
          </a:p>
          <a:p>
            <a:r>
              <a:rPr lang="en-US" sz="2400" dirty="0"/>
              <a:t>Discover the role of Azure Resource Manager in cloud design.</a:t>
            </a:r>
          </a:p>
        </p:txBody>
      </p:sp>
    </p:spTree>
    <p:extLst>
      <p:ext uri="{BB962C8B-B14F-4D97-AF65-F5344CB8AC3E}">
        <p14:creationId xmlns:p14="http://schemas.microsoft.com/office/powerpoint/2010/main" val="40329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F86F0-4E44-77EF-2CC5-0EA6B989A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5"/>
            <a:ext cx="4133719" cy="327292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Compute</a:t>
            </a:r>
            <a:r>
              <a:rPr lang="en-US" dirty="0"/>
              <a:t>: Virtual Machines, Containers, Serverless 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Storage</a:t>
            </a:r>
            <a:r>
              <a:rPr lang="en-US" dirty="0"/>
              <a:t>: Object Storage, File Storage, Block Storage.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Networking</a:t>
            </a:r>
            <a:r>
              <a:rPr lang="en-US" dirty="0"/>
              <a:t>: Virtual Networks, Load Balancers, Gateways.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Monitoring</a:t>
            </a:r>
            <a:r>
              <a:rPr lang="en-US" dirty="0"/>
              <a:t>: Tools like Azure Monitor, AWS CloudWatch.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Security</a:t>
            </a:r>
            <a:r>
              <a:rPr lang="en-US" dirty="0"/>
              <a:t>: Identity and Access Management, Firewalls.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92B2679-0F6D-8999-91BF-CE946535B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7" y="987425"/>
            <a:ext cx="7100882" cy="1894511"/>
          </a:xfrm>
        </p:spPr>
        <p:txBody>
          <a:bodyPr>
            <a:normAutofit/>
          </a:bodyPr>
          <a:lstStyle/>
          <a:p>
            <a:r>
              <a:rPr lang="en-US" sz="3100" dirty="0"/>
              <a:t>Cloud Architectural Components</a:t>
            </a:r>
          </a:p>
        </p:txBody>
      </p:sp>
      <p:pic>
        <p:nvPicPr>
          <p:cNvPr id="3" name="Picture Placeholder 2" descr="A diagram of a cloud computing&#10;&#10;Description automatically generated">
            <a:extLst>
              <a:ext uri="{FF2B5EF4-FFF2-40B4-BE49-F238E27FC236}">
                <a16:creationId xmlns:a16="http://schemas.microsoft.com/office/drawing/2014/main" id="{0520A1C0-E93C-4718-319D-EFFDC5966A2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5959" t="-282" r="-5959" b="-282"/>
          <a:stretch/>
        </p:blipFill>
        <p:spPr>
          <a:xfrm>
            <a:off x="5650460" y="1408337"/>
            <a:ext cx="5833242" cy="4873625"/>
          </a:xfrm>
        </p:spPr>
      </p:pic>
    </p:spTree>
    <p:extLst>
      <p:ext uri="{BB962C8B-B14F-4D97-AF65-F5344CB8AC3E}">
        <p14:creationId xmlns:p14="http://schemas.microsoft.com/office/powerpoint/2010/main" val="2035401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FBC1F-A012-4710-94B8-FC21DD773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FC1432A-F4C3-A848-ECFC-B527623B919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629" t="-282" r="-629" b="-282"/>
          <a:stretch/>
        </p:blipFill>
        <p:spPr>
          <a:xfrm>
            <a:off x="5505319" y="987425"/>
            <a:ext cx="5833242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E81D2-28ED-7A96-8CEE-C50619B0D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2278" y="3033286"/>
            <a:ext cx="5131559" cy="283570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Regions</a:t>
            </a:r>
            <a:r>
              <a:rPr lang="en-US" dirty="0"/>
              <a:t>: Geographical areas with multiple data centers.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Availability Zones</a:t>
            </a:r>
            <a:r>
              <a:rPr lang="en-US" dirty="0"/>
              <a:t>: Isolated locations within a region to enhance fault tolerance.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residency compliance achieved through regions.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availability through zone redundancy.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D462D8F-2255-B59E-472C-546B3F61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987425"/>
            <a:ext cx="5478714" cy="1894511"/>
          </a:xfrm>
        </p:spPr>
        <p:txBody>
          <a:bodyPr>
            <a:normAutofit/>
          </a:bodyPr>
          <a:lstStyle/>
          <a:p>
            <a:r>
              <a:rPr lang="en-US" sz="3100" dirty="0"/>
              <a:t>Cloud and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59964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FFC7-2083-5A9A-8ADF-4203A0A5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31C7A-554C-4023-CB4A-57556EDC2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containers for managing cloud resources.</a:t>
            </a:r>
          </a:p>
          <a:p>
            <a:r>
              <a:rPr lang="en-US" dirty="0"/>
              <a:t>Enable easier resource tracking and management.</a:t>
            </a:r>
          </a:p>
          <a:p>
            <a:r>
              <a:rPr lang="en-US" dirty="0"/>
              <a:t>Examples: Grouping VMs, databases, and networks for a single application.</a:t>
            </a:r>
          </a:p>
        </p:txBody>
      </p:sp>
    </p:spTree>
    <p:extLst>
      <p:ext uri="{BB962C8B-B14F-4D97-AF65-F5344CB8AC3E}">
        <p14:creationId xmlns:p14="http://schemas.microsoft.com/office/powerpoint/2010/main" val="301277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E996-5C0A-61D1-3BA2-B077230E6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Subscriptions and Management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8F50-8B31-98CE-2FB6-7155EB6DD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Subscriptions</a:t>
            </a:r>
            <a:r>
              <a:rPr lang="en-US" dirty="0"/>
              <a:t>: Billing containers for Azure resources.</a:t>
            </a:r>
          </a:p>
          <a:p>
            <a:pPr lvl="1"/>
            <a:r>
              <a:rPr lang="en-US" dirty="0"/>
              <a:t>Enable resource usage tracking and cost management.</a:t>
            </a:r>
          </a:p>
          <a:p>
            <a:r>
              <a:rPr lang="en-US" b="1" dirty="0"/>
              <a:t>Management Groups</a:t>
            </a:r>
            <a:r>
              <a:rPr lang="en-US" dirty="0"/>
              <a:t>: Hierarchical structure to manage multiple subscriptions.</a:t>
            </a:r>
          </a:p>
          <a:p>
            <a:pPr lvl="1"/>
            <a:r>
              <a:rPr lang="en-US" dirty="0"/>
              <a:t>Apply policies and access controls at a high level.</a:t>
            </a:r>
          </a:p>
        </p:txBody>
      </p:sp>
    </p:spTree>
    <p:extLst>
      <p:ext uri="{BB962C8B-B14F-4D97-AF65-F5344CB8AC3E}">
        <p14:creationId xmlns:p14="http://schemas.microsoft.com/office/powerpoint/2010/main" val="3012506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749D5-8748-FE70-1B80-7F6C478AC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795528"/>
            <a:ext cx="10820401" cy="1234440"/>
          </a:xfrm>
        </p:spPr>
        <p:txBody>
          <a:bodyPr/>
          <a:lstStyle/>
          <a:p>
            <a:r>
              <a:rPr lang="en-US" dirty="0"/>
              <a:t>Azure Resource Manager (ARM)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1D379-E122-F780-92BB-51727A083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Centralized tool for managing Azure resources.</a:t>
            </a:r>
          </a:p>
          <a:p>
            <a:pPr marL="0" indent="0">
              <a:buNone/>
            </a:pPr>
            <a:r>
              <a:rPr lang="en-US" dirty="0"/>
              <a:t>Provides declarative templates for consistent deployments.</a:t>
            </a:r>
          </a:p>
          <a:p>
            <a:pPr marL="0" indent="0">
              <a:buNone/>
            </a:pPr>
            <a:r>
              <a:rPr lang="en-US" dirty="0"/>
              <a:t>Role-Based Access Control (RBAC) ensures secure access.</a:t>
            </a:r>
          </a:p>
          <a:p>
            <a:pPr marL="0" indent="0">
              <a:buNone/>
            </a:pPr>
            <a:r>
              <a:rPr lang="en-US" dirty="0"/>
              <a:t>Enables tagging for resource categorization.</a:t>
            </a:r>
          </a:p>
        </p:txBody>
      </p:sp>
    </p:spTree>
    <p:extLst>
      <p:ext uri="{BB962C8B-B14F-4D97-AF65-F5344CB8AC3E}">
        <p14:creationId xmlns:p14="http://schemas.microsoft.com/office/powerpoint/2010/main" val="1028793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0A2A-1E89-DC44-B96E-2FBD10EC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Using 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FC406-0646-D970-A116-061C8DC05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Simplifies resource management through templates.</a:t>
            </a:r>
          </a:p>
          <a:p>
            <a:r>
              <a:rPr lang="en-US" dirty="0"/>
              <a:t>Ensures consistency across deployments.</a:t>
            </a:r>
          </a:p>
          <a:p>
            <a:r>
              <a:rPr lang="en-US" dirty="0"/>
              <a:t>Enhances security with RBAC.</a:t>
            </a:r>
          </a:p>
          <a:p>
            <a:r>
              <a:rPr lang="en-US" dirty="0"/>
              <a:t>Tracks costs and performance with tagging.</a:t>
            </a:r>
          </a:p>
        </p:txBody>
      </p:sp>
    </p:spTree>
    <p:extLst>
      <p:ext uri="{BB962C8B-B14F-4D97-AF65-F5344CB8AC3E}">
        <p14:creationId xmlns:p14="http://schemas.microsoft.com/office/powerpoint/2010/main" val="14972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5147-C5CC-E266-05F9-5814EBE1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46A8F-5C06-65A7-E4EF-D1235AE31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architecture includes compute, storage, networking, and monitoring.</a:t>
            </a:r>
          </a:p>
          <a:p>
            <a:r>
              <a:rPr lang="en-US" dirty="0"/>
              <a:t>Regions and Availability Zones ensure high availability and fault tolerance.</a:t>
            </a:r>
          </a:p>
          <a:p>
            <a:r>
              <a:rPr lang="en-US" dirty="0"/>
              <a:t>Resource Groups, Subscriptions, and Management Groups simplify resource organization.</a:t>
            </a:r>
          </a:p>
          <a:p>
            <a:r>
              <a:rPr lang="en-US"/>
              <a:t>Azure Resource Manager (ARM) enhances deployment consistency and security.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02222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321</Words>
  <Application>Microsoft Macintosh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Avenir Next LT Pro</vt:lpstr>
      <vt:lpstr>GradientRiseVTI</vt:lpstr>
      <vt:lpstr>Cloud Architectures and Design Strategies</vt:lpstr>
      <vt:lpstr>Lecture Objectives</vt:lpstr>
      <vt:lpstr>Cloud Architectural Components</vt:lpstr>
      <vt:lpstr>Cloud and Cloud Computing</vt:lpstr>
      <vt:lpstr>Resource Groups</vt:lpstr>
      <vt:lpstr>Subscriptions and Management Groups</vt:lpstr>
      <vt:lpstr>Azure Resource Manager (ARM)</vt:lpstr>
      <vt:lpstr>Benefits of Using ARM</vt:lpstr>
      <vt:lpstr>Summary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Maziar Sojoudian</dc:creator>
  <cp:lastModifiedBy>Maziar Sojoudian</cp:lastModifiedBy>
  <cp:revision>9</cp:revision>
  <dcterms:created xsi:type="dcterms:W3CDTF">2025-01-08T02:28:29Z</dcterms:created>
  <dcterms:modified xsi:type="dcterms:W3CDTF">2025-01-15T04:59:31Z</dcterms:modified>
</cp:coreProperties>
</file>