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76"/>
    <p:restoredTop sz="94715"/>
  </p:normalViewPr>
  <p:slideViewPr>
    <p:cSldViewPr snapToGrid="0">
      <p:cViewPr varScale="1">
        <p:scale>
          <a:sx n="122" d="100"/>
          <a:sy n="122" d="100"/>
        </p:scale>
        <p:origin x="6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16A0E-29A2-D142-9D2B-F09E109408D3}" type="datetimeFigureOut">
              <a:rPr lang="en-US" smtClean="0"/>
              <a:t>1/13/25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45A0D-3AD6-7542-8F12-4CEEC05AE2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35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45A0D-3AD6-7542-8F12-4CEEC05AE2B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0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Disaster Recovery And Business Continuity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45A0D-3AD6-7542-8F12-4CEEC05AE2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0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26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06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9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56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66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5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1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13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4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0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January 13,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49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January 13,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56586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945136B6-26E3-F2F6-F1B3-DA2CC848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07" b="4130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FE30-7101-DF1B-2707-778663CAD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24" y="2950387"/>
            <a:ext cx="3912475" cy="3531403"/>
          </a:xfrm>
        </p:spPr>
        <p:txBody>
          <a:bodyPr anchor="t">
            <a:normAutofit/>
          </a:bodyPr>
          <a:lstStyle/>
          <a:p>
            <a:pPr algn="l"/>
            <a:r>
              <a:rPr lang="en-US" sz="2700" dirty="0">
                <a:solidFill>
                  <a:schemeClr val="bg1"/>
                </a:solidFill>
              </a:rPr>
              <a:t>Python Functions:</a:t>
            </a:r>
            <a:br>
              <a:rPr lang="en-US" sz="27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Callable Objects, Closures, Decorators</a:t>
            </a:r>
            <a:br>
              <a:rPr lang="en-US" sz="2000" dirty="0"/>
            </a:br>
            <a:endParaRPr lang="en-US" sz="25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54037D-4AA1-71A2-BBF3-3D6C2386E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919" y="591157"/>
            <a:ext cx="3575698" cy="1047579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bg1"/>
                </a:solidFill>
              </a:rPr>
              <a:t>System Development and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75AE6-7201-70BB-4B83-9EE941FCF8CF}"/>
              </a:ext>
            </a:extLst>
          </p:cNvPr>
          <p:cNvSpPr txBox="1"/>
          <p:nvPr/>
        </p:nvSpPr>
        <p:spPr>
          <a:xfrm>
            <a:off x="3163614" y="3510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6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3BC0-21DE-CABF-E7D8-D2680AAA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661374" cy="1234440"/>
          </a:xfrm>
        </p:spPr>
        <p:txBody>
          <a:bodyPr>
            <a:normAutofit/>
          </a:bodyPr>
          <a:lstStyle/>
          <a:p>
            <a:r>
              <a:rPr lang="en-US" dirty="0"/>
              <a:t>Readings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D56BB-EEBD-D510-DF6D-27B98C2D0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Fluent Python (2nd Edition):</a:t>
            </a:r>
          </a:p>
          <a:p>
            <a:pPr lvl="1"/>
            <a:r>
              <a:rPr lang="en-US" dirty="0"/>
              <a:t>Chapter 7: Functions as First-Class Objects</a:t>
            </a:r>
          </a:p>
          <a:p>
            <a:pPr lvl="1"/>
            <a:r>
              <a:rPr lang="en-US" dirty="0"/>
              <a:t>Chapter 9: Decorators and Closures</a:t>
            </a:r>
          </a:p>
          <a:p>
            <a:r>
              <a:rPr lang="en-US" dirty="0"/>
              <a:t>Learning Python (5th Edition):</a:t>
            </a:r>
          </a:p>
          <a:p>
            <a:pPr lvl="1"/>
            <a:r>
              <a:rPr lang="en-US" dirty="0"/>
              <a:t>Chapter 16: Function Basics</a:t>
            </a:r>
          </a:p>
          <a:p>
            <a:pPr lvl="1"/>
            <a:r>
              <a:rPr lang="en-US" dirty="0"/>
              <a:t>Chapter 17: Scopes</a:t>
            </a:r>
          </a:p>
          <a:p>
            <a:pPr lvl="1"/>
            <a:r>
              <a:rPr lang="en-US" dirty="0"/>
              <a:t>Chapter 18: Arguments</a:t>
            </a:r>
          </a:p>
        </p:txBody>
      </p:sp>
    </p:spTree>
    <p:extLst>
      <p:ext uri="{BB962C8B-B14F-4D97-AF65-F5344CB8AC3E}">
        <p14:creationId xmlns:p14="http://schemas.microsoft.com/office/powerpoint/2010/main" val="23058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2C6F-10E0-3DC5-6D04-A07E72E9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6F61B-0FE0-B87B-F448-77A9814A5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1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35F4-4C0B-DC03-F776-C27FCC48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10241280" cy="1234440"/>
          </a:xfrm>
        </p:spPr>
        <p:txBody>
          <a:bodyPr/>
          <a:lstStyle/>
          <a:p>
            <a:r>
              <a:rPr lang="en-US" dirty="0"/>
              <a:t>Lecture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68699-FD1E-E1DA-3FBD-267ADA492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6028"/>
            <a:ext cx="10241280" cy="4933507"/>
          </a:xfrm>
        </p:spPr>
        <p:txBody>
          <a:bodyPr>
            <a:normAutofit/>
          </a:bodyPr>
          <a:lstStyle/>
          <a:p>
            <a:r>
              <a:rPr lang="en-US" sz="2400" dirty="0"/>
              <a:t>Create callable objects</a:t>
            </a:r>
          </a:p>
          <a:p>
            <a:r>
              <a:rPr lang="en-US" sz="2400" dirty="0"/>
              <a:t>Define functions using closures</a:t>
            </a:r>
          </a:p>
          <a:p>
            <a:r>
              <a:rPr lang="en-US" sz="2400" dirty="0"/>
              <a:t>Modify function behavior using decorators</a:t>
            </a:r>
          </a:p>
        </p:txBody>
      </p:sp>
    </p:spTree>
    <p:extLst>
      <p:ext uri="{BB962C8B-B14F-4D97-AF65-F5344CB8AC3E}">
        <p14:creationId xmlns:p14="http://schemas.microsoft.com/office/powerpoint/2010/main" val="403295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07E8C52-A226-78E0-9F74-2D69AB4E7DC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434" t="-9221" r="4434" b="-9221"/>
          <a:stretch/>
        </p:blipFill>
        <p:spPr>
          <a:xfrm>
            <a:off x="5505319" y="987425"/>
            <a:ext cx="5833242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F86F0-4E44-77EF-2CC5-0EA6B989A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are reusable blocks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functions are first-class objects: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be assigned to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Passed as arguments.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Returned from other functions.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2B2679-0F6D-8999-91BF-CE946535B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78" y="987425"/>
            <a:ext cx="5478714" cy="1894511"/>
          </a:xfrm>
        </p:spPr>
        <p:txBody>
          <a:bodyPr>
            <a:normAutofit/>
          </a:bodyPr>
          <a:lstStyle/>
          <a:p>
            <a:r>
              <a:rPr lang="en-US" sz="4000" dirty="0"/>
              <a:t>Functions in Python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03540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FFC7-2083-5A9A-8ADF-4203A0A5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31C7A-554C-4023-CB4A-57556EDC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uses </a:t>
            </a:r>
            <a:r>
              <a:rPr lang="en-US" b="1" dirty="0"/>
              <a:t>indentation</a:t>
            </a:r>
            <a:r>
              <a:rPr lang="en-US" dirty="0"/>
              <a:t> instead of </a:t>
            </a:r>
            <a:r>
              <a:rPr lang="en-US" b="1" dirty="0"/>
              <a:t>braces</a:t>
            </a:r>
            <a:r>
              <a:rPr lang="en-US" dirty="0"/>
              <a:t> for </a:t>
            </a:r>
            <a:r>
              <a:rPr lang="en-US" b="1" dirty="0"/>
              <a:t>scoping</a:t>
            </a:r>
            <a:r>
              <a:rPr lang="en-US" dirty="0"/>
              <a:t>.</a:t>
            </a:r>
          </a:p>
          <a:p>
            <a:r>
              <a:rPr lang="en-US" dirty="0"/>
              <a:t>Argument binding:</a:t>
            </a:r>
          </a:p>
          <a:p>
            <a:pPr lvl="1"/>
            <a:r>
              <a:rPr lang="en-US" dirty="0"/>
              <a:t>By position: Arguments assigned in order.</a:t>
            </a:r>
          </a:p>
          <a:p>
            <a:pPr lvl="1"/>
            <a:r>
              <a:rPr lang="en-US" dirty="0"/>
              <a:t>By keyword: Explicitly mapped to parameter names.</a:t>
            </a:r>
          </a:p>
          <a:p>
            <a:pPr lvl="1"/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7F9CDE-221B-03C0-74C5-C1EA4D5DC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483" y="4024801"/>
            <a:ext cx="7772400" cy="212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7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E996-5C0A-61D1-3BA2-B077230E6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8F50-8B31-98CE-2FB6-7155EB6DD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that:</a:t>
            </a:r>
          </a:p>
          <a:p>
            <a:pPr lvl="1"/>
            <a:r>
              <a:rPr lang="en-US" dirty="0"/>
              <a:t>Accept other functions as arguments.</a:t>
            </a:r>
          </a:p>
          <a:p>
            <a:pPr lvl="1"/>
            <a:r>
              <a:rPr lang="en-US" dirty="0"/>
              <a:t>Return other functions as results.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map()</a:t>
            </a:r>
          </a:p>
          <a:p>
            <a:pPr lvl="2"/>
            <a:r>
              <a:rPr lang="en-US" dirty="0"/>
              <a:t>filter()</a:t>
            </a:r>
          </a:p>
          <a:p>
            <a:pPr lvl="2"/>
            <a:r>
              <a:rPr lang="en-US" dirty="0"/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3012506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49D5-8748-FE70-1B80-7F6C478A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D379-E122-F780-92BB-51727A083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that 'remember' variables from their enclosing scope.</a:t>
            </a:r>
          </a:p>
          <a:p>
            <a:r>
              <a:rPr lang="en-US" dirty="0"/>
              <a:t>Used to maintain state between function calls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105B6-ECB6-BA37-A761-047C712A7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15" y="3429000"/>
            <a:ext cx="46609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93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A2A-1E89-DC44-B96E-2FBD10E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Callable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FC406-0646-D970-A116-061C8DC0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that behave like functions via the __call__ method.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10D03-95FA-6B28-4489-28AE9D51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28496"/>
            <a:ext cx="45466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B731-F2EB-2232-90C0-4E52BBB6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E6FC9-6D6E-434E-A372-44019169A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modify the behavior of other functions.</a:t>
            </a:r>
          </a:p>
          <a:p>
            <a:r>
              <a:rPr lang="en-US" dirty="0"/>
              <a:t>Applied using the @</a:t>
            </a:r>
            <a:r>
              <a:rPr lang="en-US" dirty="0" err="1"/>
              <a:t>decorator_name</a:t>
            </a:r>
            <a:r>
              <a:rPr lang="en-US" dirty="0"/>
              <a:t> syntax.</a:t>
            </a:r>
          </a:p>
          <a:p>
            <a:r>
              <a:rPr lang="en-US" dirty="0"/>
              <a:t>Example: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0A3C00-5906-542B-0099-AE9EED1C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258" y="3190808"/>
            <a:ext cx="4256537" cy="309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02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8013-1F58-EFB3-8D25-E87BF518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05174-ABE8-FA78-E6B9-622C1F91C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functions are versatile and powerful.</a:t>
            </a:r>
          </a:p>
          <a:p>
            <a:r>
              <a:rPr lang="en-US" dirty="0"/>
              <a:t>Higher-order functions enable functional programming patterns.</a:t>
            </a:r>
          </a:p>
          <a:p>
            <a:r>
              <a:rPr lang="en-US" dirty="0"/>
              <a:t>Closures and callable objects provide stateful behavior.</a:t>
            </a:r>
          </a:p>
          <a:p>
            <a:r>
              <a:rPr lang="en-US" dirty="0"/>
              <a:t>Decorators simplify function behavior modification.</a:t>
            </a:r>
          </a:p>
        </p:txBody>
      </p:sp>
    </p:spTree>
    <p:extLst>
      <p:ext uri="{BB962C8B-B14F-4D97-AF65-F5344CB8AC3E}">
        <p14:creationId xmlns:p14="http://schemas.microsoft.com/office/powerpoint/2010/main" val="56084652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252</Words>
  <Application>Microsoft Macintosh PowerPoint</Application>
  <PresentationFormat>Widescreen</PresentationFormat>
  <Paragraphs>53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Avenir Next LT Pro</vt:lpstr>
      <vt:lpstr>GradientRiseVTI</vt:lpstr>
      <vt:lpstr>Python Functions: Callable Objects, Closures, Decorators </vt:lpstr>
      <vt:lpstr>Lecture Objectives</vt:lpstr>
      <vt:lpstr>Functions in Python</vt:lpstr>
      <vt:lpstr>Function Syntax</vt:lpstr>
      <vt:lpstr>Higher-Order Functions</vt:lpstr>
      <vt:lpstr>Closures</vt:lpstr>
      <vt:lpstr>Callable Objects</vt:lpstr>
      <vt:lpstr>Decorators</vt:lpstr>
      <vt:lpstr>Summary</vt:lpstr>
      <vt:lpstr>Readings and 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Maziar Sojoudian</dc:creator>
  <cp:lastModifiedBy>Maziar Sojoudian</cp:lastModifiedBy>
  <cp:revision>19</cp:revision>
  <dcterms:created xsi:type="dcterms:W3CDTF">2025-01-08T02:28:29Z</dcterms:created>
  <dcterms:modified xsi:type="dcterms:W3CDTF">2025-01-14T17:21:21Z</dcterms:modified>
</cp:coreProperties>
</file>