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61" r:id="rId4"/>
    <p:sldId id="262"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8" r:id="rId28"/>
    <p:sldId id="289" r:id="rId29"/>
    <p:sldId id="290" r:id="rId30"/>
    <p:sldId id="303" r:id="rId31"/>
    <p:sldId id="304" r:id="rId32"/>
    <p:sldId id="305" r:id="rId33"/>
    <p:sldId id="306" r:id="rId34"/>
    <p:sldId id="307" r:id="rId35"/>
    <p:sldId id="3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7" autoAdjust="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566F8-E80E-4AD8-941A-9466D698D93B}" type="datetimeFigureOut">
              <a:rPr lang="en-GB" smtClean="0"/>
              <a:pPr/>
              <a:t>24/01/2019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9F2C2-295B-46E5-9D45-6F0AD9F79335}" type="slidenum">
              <a:rPr lang="en-GB" smtClean="0"/>
              <a:pPr/>
              <a:t>‹#›</a:t>
            </a:fld>
            <a:endParaRPr lang="en-GB"/>
          </a:p>
        </p:txBody>
      </p:sp>
    </p:spTree>
    <p:extLst>
      <p:ext uri="{BB962C8B-B14F-4D97-AF65-F5344CB8AC3E}">
        <p14:creationId xmlns:p14="http://schemas.microsoft.com/office/powerpoint/2010/main" val="37740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rk.intel.com/VTList.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9BB3E9-CDFA-44B9-A070-759750D80C27}" type="slidenum">
              <a:rPr lang="en-US" smtClean="0"/>
              <a:pPr eaLnBrk="1" hangingPunct="1"/>
              <a:t>2</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9C6BB8E-153B-46F2-922D-2DCF3A8F7C45}" type="slidenum">
              <a:rPr lang="en-US" sz="800" baseline="0"/>
              <a:pPr/>
              <a:t>30</a:t>
            </a:fld>
            <a:endParaRPr lang="en-US" sz="800" baseline="0"/>
          </a:p>
        </p:txBody>
      </p:sp>
      <p:sp>
        <p:nvSpPr>
          <p:cNvPr id="206851" name="Rectangle 2"/>
          <p:cNvSpPr>
            <a:spLocks noGrp="1" noRot="1" noChangeAspect="1" noChangeArrowheads="1" noTextEdit="1"/>
          </p:cNvSpPr>
          <p:nvPr>
            <p:ph type="sldImg"/>
          </p:nvPr>
        </p:nvSpPr>
        <p:spPr>
          <a:xfrm>
            <a:off x="841375" y="241300"/>
            <a:ext cx="5232400" cy="3924300"/>
          </a:xfrm>
          <a:ln/>
        </p:spPr>
      </p:sp>
      <p:sp>
        <p:nvSpPr>
          <p:cNvPr id="206852" name="Rectangle 3"/>
          <p:cNvSpPr>
            <a:spLocks noGrp="1" noChangeArrowheads="1"/>
          </p:cNvSpPr>
          <p:nvPr>
            <p:ph type="body" idx="1"/>
          </p:nvPr>
        </p:nvSpPr>
        <p:spPr>
          <a:xfrm>
            <a:off x="397566" y="4306551"/>
            <a:ext cx="5986774"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19" tIns="44859" rIns="89719" bIns="44859"/>
          <a:lstStyle/>
          <a:p>
            <a:r>
              <a:rPr lang="de-DE" dirty="0" smtClean="0">
                <a:latin typeface="Arial" pitchFamily="34" charset="0"/>
              </a:rPr>
              <a:t>Describe VMWare Network Architecture</a:t>
            </a:r>
          </a:p>
          <a:p>
            <a:endParaRPr lang="de-DE"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5436EE64-FF37-4157-B250-817E07F14C8D}" type="slidenum">
              <a:rPr lang="en-US" sz="800" baseline="0"/>
              <a:pPr/>
              <a:t>31</a:t>
            </a:fld>
            <a:endParaRPr lang="en-US" sz="800" baseline="0"/>
          </a:p>
        </p:txBody>
      </p:sp>
      <p:sp>
        <p:nvSpPr>
          <p:cNvPr id="207875" name="Rectangle 2"/>
          <p:cNvSpPr>
            <a:spLocks noGrp="1" noRot="1" noChangeAspect="1" noChangeArrowheads="1" noTextEdit="1"/>
          </p:cNvSpPr>
          <p:nvPr>
            <p:ph type="sldImg"/>
          </p:nvPr>
        </p:nvSpPr>
        <p:spPr>
          <a:xfrm>
            <a:off x="841375" y="241300"/>
            <a:ext cx="5232400" cy="3924300"/>
          </a:xfrm>
          <a:ln/>
        </p:spPr>
      </p:sp>
      <p:sp>
        <p:nvSpPr>
          <p:cNvPr id="207876" name="Rectangle 3"/>
          <p:cNvSpPr>
            <a:spLocks noGrp="1" noChangeArrowheads="1"/>
          </p:cNvSpPr>
          <p:nvPr>
            <p:ph type="body" idx="1"/>
          </p:nvPr>
        </p:nvSpPr>
        <p:spPr>
          <a:xfrm>
            <a:off x="397566" y="4306551"/>
            <a:ext cx="5986774"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19" tIns="44859" rIns="89719" bIns="44859"/>
          <a:lstStyle/>
          <a:p>
            <a:endParaRPr lang="de-DE"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7813301A-66F5-4E5A-A4C1-5316B6AC2115}" type="slidenum">
              <a:rPr lang="en-US" sz="800" baseline="0"/>
              <a:pPr/>
              <a:t>32</a:t>
            </a:fld>
            <a:endParaRPr lang="en-US" sz="800" baseline="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D719752-D11A-4A30-927A-3948DBE92BFC}" type="slidenum">
              <a:rPr lang="en-US" sz="800" baseline="0"/>
              <a:pPr/>
              <a:t>33</a:t>
            </a:fld>
            <a:endParaRPr lang="en-US" sz="800" baseline="0"/>
          </a:p>
        </p:txBody>
      </p:sp>
      <p:sp>
        <p:nvSpPr>
          <p:cNvPr id="209923" name="Rectangle 2"/>
          <p:cNvSpPr>
            <a:spLocks noGrp="1" noRot="1" noChangeAspect="1" noChangeArrowheads="1" noTextEdit="1"/>
          </p:cNvSpPr>
          <p:nvPr>
            <p:ph type="sldImg"/>
          </p:nvPr>
        </p:nvSpPr>
        <p:spPr>
          <a:xfrm>
            <a:off x="1143000" y="687388"/>
            <a:ext cx="4572000" cy="3429000"/>
          </a:xfrm>
          <a:ln/>
        </p:spPr>
      </p:sp>
      <p:sp>
        <p:nvSpPr>
          <p:cNvPr id="209924" name="Rectangle 3"/>
          <p:cNvSpPr>
            <a:spLocks noGrp="1" noChangeArrowheads="1"/>
          </p:cNvSpPr>
          <p:nvPr>
            <p:ph type="body" idx="1"/>
          </p:nvPr>
        </p:nvSpPr>
        <p:spPr>
          <a:xfrm>
            <a:off x="686421" y="4344025"/>
            <a:ext cx="5485158"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Loops are not possible within the same </a:t>
            </a:r>
            <a:r>
              <a:rPr lang="en-US" dirty="0" err="1" smtClean="0">
                <a:latin typeface="Arial" pitchFamily="34" charset="0"/>
              </a:rPr>
              <a:t>vSwitch</a:t>
            </a:r>
            <a:r>
              <a:rPr lang="en-US" dirty="0" smtClean="0">
                <a:latin typeface="Arial" pitchFamily="34" charset="0"/>
              </a:rPr>
              <a:t>.  Two </a:t>
            </a:r>
            <a:r>
              <a:rPr lang="en-US" dirty="0" err="1" smtClean="0">
                <a:latin typeface="Arial" pitchFamily="34" charset="0"/>
              </a:rPr>
              <a:t>vSwitches</a:t>
            </a:r>
            <a:r>
              <a:rPr lang="en-US" dirty="0" smtClean="0">
                <a:latin typeface="Arial" pitchFamily="34" charset="0"/>
              </a:rPr>
              <a:t> cannot be trunked.  Loops are not possible within ESX without a bridging VM.</a:t>
            </a:r>
          </a:p>
          <a:p>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7CFFAEFB-5CAA-4FAA-99BD-8733B186A5E5}" type="slidenum">
              <a:rPr lang="en-US" sz="800" baseline="0"/>
              <a:pPr/>
              <a:t>34</a:t>
            </a:fld>
            <a:endParaRPr lang="en-US" sz="800" baseline="0"/>
          </a:p>
        </p:txBody>
      </p:sp>
      <p:sp>
        <p:nvSpPr>
          <p:cNvPr id="210947" name="Rectangle 2"/>
          <p:cNvSpPr>
            <a:spLocks noGrp="1" noRot="1" noChangeAspect="1" noChangeArrowheads="1" noTextEdit="1"/>
          </p:cNvSpPr>
          <p:nvPr>
            <p:ph type="sldImg"/>
          </p:nvPr>
        </p:nvSpPr>
        <p:spPr>
          <a:xfrm>
            <a:off x="841375" y="241300"/>
            <a:ext cx="5232400" cy="3924300"/>
          </a:xfrm>
          <a:ln/>
        </p:spPr>
      </p:sp>
      <p:sp>
        <p:nvSpPr>
          <p:cNvPr id="210948" name="Rectangle 3"/>
          <p:cNvSpPr>
            <a:spLocks noGrp="1" noChangeArrowheads="1"/>
          </p:cNvSpPr>
          <p:nvPr>
            <p:ph type="body" idx="1"/>
          </p:nvPr>
        </p:nvSpPr>
        <p:spPr>
          <a:xfrm>
            <a:off x="397566" y="4306551"/>
            <a:ext cx="5986774"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19" tIns="44859" rIns="89719" bIns="44859"/>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87AAA7E1-7C22-49AE-AC56-82B3495DBC59}" type="slidenum">
              <a:rPr lang="en-US" sz="800" baseline="0"/>
              <a:pPr/>
              <a:t>35</a:t>
            </a:fld>
            <a:endParaRPr lang="en-US" sz="800" baseline="0"/>
          </a:p>
        </p:txBody>
      </p:sp>
      <p:sp>
        <p:nvSpPr>
          <p:cNvPr id="214019" name="Rectangle 2"/>
          <p:cNvSpPr>
            <a:spLocks noGrp="1" noRot="1" noChangeAspect="1" noChangeArrowheads="1" noTextEdit="1"/>
          </p:cNvSpPr>
          <p:nvPr>
            <p:ph type="sldImg"/>
          </p:nvPr>
        </p:nvSpPr>
        <p:spPr>
          <a:xfrm>
            <a:off x="841375" y="239713"/>
            <a:ext cx="5233988" cy="3925887"/>
          </a:xfrm>
          <a:ln/>
        </p:spPr>
      </p:sp>
      <p:sp>
        <p:nvSpPr>
          <p:cNvPr id="214020"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08" tIns="44853" rIns="89708" bIns="44853"/>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Virtualization happens on different levels – </a:t>
            </a:r>
          </a:p>
          <a:p>
            <a:r>
              <a:rPr lang="en-US" dirty="0" smtClean="0"/>
              <a:t>Software virtualization – Recall your Java Virtual Machine -&gt; apps can run anywhere, independent of OS! </a:t>
            </a:r>
          </a:p>
          <a:p>
            <a:endParaRPr lang="en-US" dirty="0"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9BB3E9-CDFA-44B9-A070-759750D80C27}" type="slidenum">
              <a:rPr lang="en-US" smtClean="0"/>
              <a:pPr eaLnBrk="1" hangingPunct="1"/>
              <a:t>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List of processors supporting VTX - </a:t>
            </a:r>
            <a:r>
              <a:rPr lang="en-US" u="sng" dirty="0" smtClean="0">
                <a:hlinkClick r:id="rId3"/>
              </a:rPr>
              <a:t>http://ark.intel.com/VTList.aspx</a:t>
            </a:r>
            <a:endParaRPr lang="en-US" dirty="0"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E81754-FDCC-48F7-9D0B-538944CB981B}" type="slidenum">
              <a:rPr lang="en-US" smtClean="0"/>
              <a:pPr eaLnBrk="1" hangingPunct="1"/>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4E1E374A-821E-4C22-8C1F-D89FF6C62736}" type="slidenum">
              <a:rPr lang="en-US" sz="800" baseline="0"/>
              <a:pPr/>
              <a:t>8</a:t>
            </a:fld>
            <a:endParaRPr lang="en-US" sz="800" baseline="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B31FB48E-0066-479F-B13F-30210AD009E9}" type="slidenum">
              <a:rPr lang="en-US" sz="800" baseline="0"/>
              <a:pPr/>
              <a:t>10</a:t>
            </a:fld>
            <a:endParaRPr lang="en-US" sz="800" baseline="0"/>
          </a:p>
        </p:txBody>
      </p:sp>
      <p:sp>
        <p:nvSpPr>
          <p:cNvPr id="205827" name="Rectangle 2"/>
          <p:cNvSpPr>
            <a:spLocks noGrp="1" noRot="1" noChangeAspect="1" noChangeArrowheads="1" noTextEdit="1"/>
          </p:cNvSpPr>
          <p:nvPr>
            <p:ph type="sldImg"/>
          </p:nvPr>
        </p:nvSpPr>
        <p:spPr>
          <a:xfrm>
            <a:off x="1144588" y="685800"/>
            <a:ext cx="4572000" cy="3429000"/>
          </a:xfrm>
          <a:ln/>
        </p:spPr>
      </p:sp>
      <p:sp>
        <p:nvSpPr>
          <p:cNvPr id="205828" name="Rectangle 3"/>
          <p:cNvSpPr>
            <a:spLocks noGrp="1" noChangeArrowheads="1"/>
          </p:cNvSpPr>
          <p:nvPr>
            <p:ph type="body" idx="1"/>
          </p:nvPr>
        </p:nvSpPr>
        <p:spPr>
          <a:xfrm>
            <a:off x="686421" y="4344025"/>
            <a:ext cx="5485158"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sz="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(eg x86 hardware,  Linux 32 bit host OS, Windows XP 32 bit in the VM) </a:t>
            </a:r>
          </a:p>
          <a:p>
            <a:endParaRPr 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B9770B-87D1-43FF-8D1A-58A5DA62B05A}" type="slidenum">
              <a:rPr lang="en-US" smtClean="0"/>
              <a:pPr eaLnBrk="1" hangingPunct="1"/>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13</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r>
              <a:rPr lang="en-SG" sz="1200" b="0" i="0" u="none" strike="noStrike" kern="1200" baseline="0" dirty="0" smtClean="0">
                <a:solidFill>
                  <a:schemeClr val="tx1"/>
                </a:solidFill>
                <a:latin typeface="+mn-lt"/>
                <a:ea typeface="+mn-ea"/>
                <a:cs typeface="+mn-cs"/>
              </a:rPr>
              <a:t>“</a:t>
            </a:r>
            <a:r>
              <a:rPr lang="en-SG" sz="1200" b="0" i="1" u="none" strike="noStrike" kern="1200" baseline="0" dirty="0" smtClean="0">
                <a:solidFill>
                  <a:schemeClr val="tx1"/>
                </a:solidFill>
                <a:latin typeface="+mn-lt"/>
                <a:ea typeface="+mn-ea"/>
                <a:cs typeface="+mn-cs"/>
              </a:rPr>
              <a:t>Hardware-assisted virtualization is a virtualization approach that enables</a:t>
            </a:r>
          </a:p>
          <a:p>
            <a:r>
              <a:rPr lang="en-SG" sz="1200" b="0" i="1" u="none" strike="noStrike" kern="1200" baseline="0" dirty="0" smtClean="0">
                <a:solidFill>
                  <a:schemeClr val="tx1"/>
                </a:solidFill>
                <a:latin typeface="+mn-lt"/>
                <a:ea typeface="+mn-ea"/>
                <a:cs typeface="+mn-cs"/>
              </a:rPr>
              <a:t>efficient full virtualization using help from hardware capabilities, primarily</a:t>
            </a:r>
          </a:p>
          <a:p>
            <a:r>
              <a:rPr lang="en-SG" sz="1200" b="0" i="1" u="none" strike="noStrike" kern="1200" baseline="0" dirty="0" smtClean="0">
                <a:solidFill>
                  <a:schemeClr val="tx1"/>
                </a:solidFill>
                <a:latin typeface="+mn-lt"/>
                <a:ea typeface="+mn-ea"/>
                <a:cs typeface="+mn-cs"/>
              </a:rPr>
              <a:t>from the host processors.</a:t>
            </a:r>
            <a:r>
              <a:rPr lang="en-SG" sz="1200" b="0" i="0" u="none" strike="noStrike" kern="1200" baseline="0" dirty="0" smtClean="0">
                <a:solidFill>
                  <a:schemeClr val="tx1"/>
                </a:solidFill>
                <a:latin typeface="+mn-lt"/>
                <a:ea typeface="+mn-ea"/>
                <a:cs typeface="+mn-cs"/>
              </a:rPr>
              <a:t>” Full virtualization is used to simulate a complete</a:t>
            </a:r>
          </a:p>
          <a:p>
            <a:r>
              <a:rPr lang="en-SG" sz="1200" b="0" i="0" u="none" strike="noStrike" kern="1200" baseline="0" dirty="0" smtClean="0">
                <a:solidFill>
                  <a:schemeClr val="tx1"/>
                </a:solidFill>
                <a:latin typeface="+mn-lt"/>
                <a:ea typeface="+mn-ea"/>
                <a:cs typeface="+mn-cs"/>
              </a:rPr>
              <a:t>hardware environment, or virtual machine, in which an unmodified “guest” operating</a:t>
            </a:r>
          </a:p>
          <a:p>
            <a:r>
              <a:rPr lang="en-SG" sz="1200" b="0" i="0" u="none" strike="noStrike" kern="1200" baseline="0" dirty="0" smtClean="0">
                <a:solidFill>
                  <a:schemeClr val="tx1"/>
                </a:solidFill>
                <a:latin typeface="+mn-lt"/>
                <a:ea typeface="+mn-ea"/>
                <a:cs typeface="+mn-cs"/>
              </a:rPr>
              <a:t>system (using the same instruction set as the host machine) executes in</a:t>
            </a:r>
          </a:p>
          <a:p>
            <a:r>
              <a:rPr lang="en-SG" sz="1200" b="0" i="0" u="none" strike="noStrike" kern="1200" baseline="0" dirty="0" smtClean="0">
                <a:solidFill>
                  <a:schemeClr val="tx1"/>
                </a:solidFill>
                <a:latin typeface="+mn-lt"/>
                <a:ea typeface="+mn-ea"/>
                <a:cs typeface="+mn-cs"/>
              </a:rPr>
              <a:t>complete isolation. Hardware-assisted virtualization was first implemented on the</a:t>
            </a:r>
          </a:p>
          <a:p>
            <a:r>
              <a:rPr lang="en-SG" sz="1200" b="0" i="0" u="none" strike="noStrike" kern="1200" baseline="0" dirty="0" smtClean="0">
                <a:solidFill>
                  <a:schemeClr val="tx1"/>
                </a:solidFill>
                <a:latin typeface="+mn-lt"/>
                <a:ea typeface="+mn-ea"/>
                <a:cs typeface="+mn-cs"/>
              </a:rPr>
              <a:t>IBM® System/370®, and was recently (2007) added to x86 processors (Intel VT®</a:t>
            </a:r>
          </a:p>
          <a:p>
            <a:r>
              <a:rPr lang="en-SG" sz="1200" b="0" i="0" u="none" strike="noStrike" kern="1200" baseline="0" dirty="0" smtClean="0">
                <a:solidFill>
                  <a:schemeClr val="tx1"/>
                </a:solidFill>
                <a:latin typeface="+mn-lt"/>
                <a:ea typeface="+mn-ea"/>
                <a:cs typeface="+mn-cs"/>
              </a:rPr>
              <a:t>or AMD-V®).</a:t>
            </a:r>
          </a:p>
          <a:p>
            <a:r>
              <a:rPr lang="en-SG" sz="1200" b="0" i="0" u="none" strike="noStrike" kern="1200" baseline="0" dirty="0" smtClean="0">
                <a:solidFill>
                  <a:schemeClr val="tx1"/>
                </a:solidFill>
                <a:latin typeface="+mn-lt"/>
                <a:ea typeface="+mn-ea"/>
                <a:cs typeface="+mn-cs"/>
              </a:rPr>
              <a:t>According to Gartner, “</a:t>
            </a:r>
            <a:r>
              <a:rPr lang="en-SG" sz="1200" b="0" i="1" u="none" strike="noStrike" kern="1200" baseline="0" dirty="0" smtClean="0">
                <a:solidFill>
                  <a:schemeClr val="tx1"/>
                </a:solidFill>
                <a:latin typeface="+mn-lt"/>
                <a:ea typeface="+mn-ea"/>
                <a:cs typeface="+mn-cs"/>
              </a:rPr>
              <a:t>Virtualization is the highest impact trend changing</a:t>
            </a:r>
          </a:p>
          <a:p>
            <a:r>
              <a:rPr lang="en-SG" sz="1200" b="0" i="1" u="none" strike="noStrike" kern="1200" baseline="0" dirty="0" smtClean="0">
                <a:solidFill>
                  <a:schemeClr val="tx1"/>
                </a:solidFill>
                <a:latin typeface="+mn-lt"/>
                <a:ea typeface="+mn-ea"/>
                <a:cs typeface="+mn-cs"/>
              </a:rPr>
              <a:t>infrastructure and operations through 2012. It will change how you manage,</a:t>
            </a:r>
          </a:p>
          <a:p>
            <a:r>
              <a:rPr lang="en-SG" sz="1200" b="0" i="1" u="none" strike="noStrike" kern="1200" baseline="0" dirty="0" smtClean="0">
                <a:solidFill>
                  <a:schemeClr val="tx1"/>
                </a:solidFill>
                <a:latin typeface="+mn-lt"/>
                <a:ea typeface="+mn-ea"/>
                <a:cs typeface="+mn-cs"/>
              </a:rPr>
              <a:t>how and what you buy, how you deploy, how you plan, and how you charge</a:t>
            </a:r>
          </a:p>
          <a:p>
            <a:r>
              <a:rPr lang="en-SG" sz="1200" b="0" i="1" u="none" strike="noStrike" kern="1200" baseline="0" dirty="0" smtClean="0">
                <a:solidFill>
                  <a:schemeClr val="tx1"/>
                </a:solidFill>
                <a:latin typeface="+mn-lt"/>
                <a:ea typeface="+mn-ea"/>
                <a:cs typeface="+mn-cs"/>
              </a:rPr>
              <a:t>[36]</a:t>
            </a:r>
            <a:r>
              <a:rPr lang="en-SG" sz="1200" b="0" i="0" u="none" strike="noStrike" kern="1200" baseline="0" dirty="0" smtClean="0">
                <a:solidFill>
                  <a:schemeClr val="tx1"/>
                </a:solidFill>
                <a:latin typeface="+mn-lt"/>
                <a:ea typeface="+mn-ea"/>
                <a:cs typeface="+mn-cs"/>
              </a:rPr>
              <a:t>.” Several studies by the research firm IDC also support this claim. The firm</a:t>
            </a:r>
          </a:p>
          <a:p>
            <a:r>
              <a:rPr lang="en-SG" sz="1200" b="0" i="0" u="none" strike="noStrike" kern="1200" baseline="0" dirty="0" smtClean="0">
                <a:solidFill>
                  <a:schemeClr val="tx1"/>
                </a:solidFill>
                <a:latin typeface="+mn-lt"/>
                <a:ea typeface="+mn-ea"/>
                <a:cs typeface="+mn-cs"/>
              </a:rPr>
              <a:t>reports 22 </a:t>
            </a:r>
            <a:r>
              <a:rPr lang="en-SG" sz="1200" b="0" i="0" u="none" strike="noStrike" kern="1200" baseline="0" dirty="0" err="1" smtClean="0">
                <a:solidFill>
                  <a:schemeClr val="tx1"/>
                </a:solidFill>
                <a:latin typeface="+mn-lt"/>
                <a:ea typeface="+mn-ea"/>
                <a:cs typeface="+mn-cs"/>
              </a:rPr>
              <a:t>percent</a:t>
            </a:r>
            <a:r>
              <a:rPr lang="en-SG" sz="1200" b="0" i="0" u="none" strike="noStrike" kern="1200" baseline="0" dirty="0" smtClean="0">
                <a:solidFill>
                  <a:schemeClr val="tx1"/>
                </a:solidFill>
                <a:latin typeface="+mn-lt"/>
                <a:ea typeface="+mn-ea"/>
                <a:cs typeface="+mn-cs"/>
              </a:rPr>
              <a:t> of servers today as being virtualized and expects that number</a:t>
            </a:r>
          </a:p>
          <a:p>
            <a:r>
              <a:rPr lang="en-SG" sz="1200" b="0" i="0" u="none" strike="noStrike" kern="1200" baseline="0" dirty="0" smtClean="0">
                <a:solidFill>
                  <a:schemeClr val="tx1"/>
                </a:solidFill>
                <a:latin typeface="+mn-lt"/>
                <a:ea typeface="+mn-ea"/>
                <a:cs typeface="+mn-cs"/>
              </a:rPr>
              <a:t>to grow to 45 </a:t>
            </a:r>
            <a:r>
              <a:rPr lang="en-SG" sz="1200" b="0" i="0" u="none" strike="noStrike" kern="1200" baseline="0" dirty="0" err="1" smtClean="0">
                <a:solidFill>
                  <a:schemeClr val="tx1"/>
                </a:solidFill>
                <a:latin typeface="+mn-lt"/>
                <a:ea typeface="+mn-ea"/>
                <a:cs typeface="+mn-cs"/>
              </a:rPr>
              <a:t>percent</a:t>
            </a:r>
            <a:r>
              <a:rPr lang="en-SG" sz="1200" b="0" i="0" u="none" strike="noStrike" kern="1200" baseline="0" dirty="0" smtClean="0">
                <a:solidFill>
                  <a:schemeClr val="tx1"/>
                </a:solidFill>
                <a:latin typeface="+mn-lt"/>
                <a:ea typeface="+mn-ea"/>
                <a:cs typeface="+mn-cs"/>
              </a:rPr>
              <a:t> over the next 12 to 18 months [37]. Another IDC study</a:t>
            </a:r>
          </a:p>
          <a:p>
            <a:r>
              <a:rPr lang="en-SG" sz="1200" b="0" i="0" u="none" strike="noStrike" kern="1200" baseline="0" dirty="0" smtClean="0">
                <a:solidFill>
                  <a:schemeClr val="tx1"/>
                </a:solidFill>
                <a:latin typeface="+mn-lt"/>
                <a:ea typeface="+mn-ea"/>
                <a:cs typeface="+mn-cs"/>
              </a:rPr>
              <a:t>predicts that the number of logical servers generated on virtualized servers will</a:t>
            </a:r>
          </a:p>
          <a:p>
            <a:r>
              <a:rPr lang="en-SG" sz="1200" b="0" i="0" u="none" strike="noStrike" kern="1200" baseline="0" dirty="0" smtClean="0">
                <a:solidFill>
                  <a:schemeClr val="tx1"/>
                </a:solidFill>
                <a:latin typeface="+mn-lt"/>
                <a:ea typeface="+mn-ea"/>
                <a:cs typeface="+mn-cs"/>
              </a:rPr>
              <a:t>surpass the number of non-virtualized physical server units by 2010 [38].</a:t>
            </a:r>
          </a:p>
          <a:p>
            <a:r>
              <a:rPr lang="en-SG" sz="1200" b="0" i="0" u="none" strike="noStrike" kern="1200" baseline="0" dirty="0" smtClean="0">
                <a:solidFill>
                  <a:schemeClr val="tx1"/>
                </a:solidFill>
                <a:latin typeface="+mn-lt"/>
                <a:ea typeface="+mn-ea"/>
                <a:cs typeface="+mn-cs"/>
              </a:rPr>
              <a:t>Examples of virtualization solutions in X86-based processor systems include</a:t>
            </a:r>
          </a:p>
          <a:p>
            <a:r>
              <a:rPr lang="en-SG" sz="1200" b="0" i="0" u="none" strike="noStrike" kern="1200" baseline="0" dirty="0" smtClean="0">
                <a:solidFill>
                  <a:schemeClr val="tx1"/>
                </a:solidFill>
                <a:latin typeface="+mn-lt"/>
                <a:ea typeface="+mn-ea"/>
                <a:cs typeface="+mn-cs"/>
              </a:rPr>
              <a:t>VMware® </a:t>
            </a:r>
            <a:r>
              <a:rPr lang="en-SG" sz="1200" b="0" i="0" u="none" strike="noStrike" kern="1200" baseline="0" dirty="0" err="1" smtClean="0">
                <a:solidFill>
                  <a:schemeClr val="tx1"/>
                </a:solidFill>
                <a:latin typeface="+mn-lt"/>
                <a:ea typeface="+mn-ea"/>
                <a:cs typeface="+mn-cs"/>
              </a:rPr>
              <a:t>vSphere</a:t>
            </a:r>
            <a:r>
              <a:rPr lang="en-SG" sz="1200" b="0" i="0" u="none" strike="noStrike" kern="1200" baseline="0" dirty="0" smtClean="0">
                <a:solidFill>
                  <a:schemeClr val="tx1"/>
                </a:solidFill>
                <a:latin typeface="+mn-lt"/>
                <a:ea typeface="+mn-ea"/>
                <a:cs typeface="+mn-cs"/>
              </a:rPr>
              <a:t>/ESX®, Microsoft Hyper-V®, Linux® KVM®, and Linux® </a:t>
            </a:r>
            <a:r>
              <a:rPr lang="en-SG" sz="1200" b="0" i="0" u="none" strike="noStrike" kern="1200" baseline="0" dirty="0" err="1" smtClean="0">
                <a:solidFill>
                  <a:schemeClr val="tx1"/>
                </a:solidFill>
                <a:latin typeface="+mn-lt"/>
                <a:ea typeface="+mn-ea"/>
                <a:cs typeface="+mn-cs"/>
              </a:rPr>
              <a:t>Xen</a:t>
            </a:r>
            <a:r>
              <a:rPr lang="en-SG" sz="1200" b="0" i="0" u="none" strike="noStrike" kern="1200" baseline="0" dirty="0" smtClean="0">
                <a:solidFill>
                  <a:schemeClr val="tx1"/>
                </a:solidFill>
                <a:latin typeface="+mn-lt"/>
                <a:ea typeface="+mn-ea"/>
                <a:cs typeface="+mn-cs"/>
              </a:rPr>
              <a:t>®.</a:t>
            </a:r>
          </a:p>
          <a:p>
            <a:r>
              <a:rPr lang="en-SG" sz="1200" b="0" i="0" u="none" strike="noStrike" kern="1200" baseline="0" dirty="0" smtClean="0">
                <a:solidFill>
                  <a:schemeClr val="tx1"/>
                </a:solidFill>
                <a:latin typeface="+mn-lt"/>
                <a:ea typeface="+mn-ea"/>
                <a:cs typeface="+mn-cs"/>
              </a:rPr>
              <a:t>With efficient hardware-assisted virtualization, multiple low-usage servers can be</a:t>
            </a:r>
          </a:p>
          <a:p>
            <a:r>
              <a:rPr lang="en-SG" sz="1200" b="0" i="0" u="none" strike="noStrike" kern="1200" baseline="0" dirty="0" smtClean="0">
                <a:solidFill>
                  <a:schemeClr val="tx1"/>
                </a:solidFill>
                <a:latin typeface="+mn-lt"/>
                <a:ea typeface="+mn-ea"/>
                <a:cs typeface="+mn-cs"/>
              </a:rPr>
              <a:t>virtualized (i.e., transformed into a Virtual Machine) and multiple VMs can be</a:t>
            </a:r>
          </a:p>
          <a:p>
            <a:r>
              <a:rPr lang="en-SG" sz="1200" b="0" i="0" u="none" strike="noStrike" kern="1200" baseline="0" dirty="0" smtClean="0">
                <a:solidFill>
                  <a:schemeClr val="tx1"/>
                </a:solidFill>
                <a:latin typeface="+mn-lt"/>
                <a:ea typeface="+mn-ea"/>
                <a:cs typeface="+mn-cs"/>
              </a:rPr>
              <a:t>run simultaneously on the same physical server. VMs can also be moved from one</a:t>
            </a:r>
          </a:p>
          <a:p>
            <a:r>
              <a:rPr lang="en-SG" sz="1200" b="0" i="0" u="none" strike="noStrike" kern="1200" baseline="0" dirty="0" smtClean="0">
                <a:solidFill>
                  <a:schemeClr val="tx1"/>
                </a:solidFill>
                <a:latin typeface="+mn-lt"/>
                <a:ea typeface="+mn-ea"/>
                <a:cs typeface="+mn-cs"/>
              </a:rPr>
              <a:t>server to another for load balancing or disaster recovery.</a:t>
            </a:r>
          </a:p>
          <a:p>
            <a:r>
              <a:rPr lang="en-SG" sz="1200" b="0" i="0" u="none" strike="noStrike" kern="1200" baseline="0" dirty="0" smtClean="0">
                <a:solidFill>
                  <a:schemeClr val="tx1"/>
                </a:solidFill>
                <a:latin typeface="+mn-lt"/>
                <a:ea typeface="+mn-ea"/>
                <a:cs typeface="+mn-cs"/>
              </a:rPr>
              <a:t>Organizations worldwide are already beginning to take advantage of this model.</a:t>
            </a:r>
          </a:p>
          <a:p>
            <a:r>
              <a:rPr lang="en-SG" sz="1200" b="0" i="0" u="none" strike="noStrike" kern="1200" baseline="0" dirty="0" smtClean="0">
                <a:solidFill>
                  <a:schemeClr val="tx1"/>
                </a:solidFill>
                <a:latin typeface="+mn-lt"/>
                <a:ea typeface="+mn-ea"/>
                <a:cs typeface="+mn-cs"/>
              </a:rPr>
              <a:t>The 2007 IDC study, for example, showed that 50% of all VMware ESX® users</a:t>
            </a:r>
          </a:p>
          <a:p>
            <a:r>
              <a:rPr lang="en-SG" sz="1200" b="0" i="0" u="none" strike="noStrike" kern="1200" baseline="0" dirty="0" smtClean="0">
                <a:solidFill>
                  <a:schemeClr val="tx1"/>
                </a:solidFill>
                <a:latin typeface="+mn-lt"/>
                <a:ea typeface="+mn-ea"/>
                <a:cs typeface="+mn-cs"/>
              </a:rPr>
              <a:t>had adopted </a:t>
            </a:r>
            <a:r>
              <a:rPr lang="en-SG" sz="1200" b="0" i="0" u="none" strike="noStrike" kern="1200" baseline="0" dirty="0" err="1" smtClean="0">
                <a:solidFill>
                  <a:schemeClr val="tx1"/>
                </a:solidFill>
                <a:latin typeface="+mn-lt"/>
                <a:ea typeface="+mn-ea"/>
                <a:cs typeface="+mn-cs"/>
              </a:rPr>
              <a:t>VMotion</a:t>
            </a:r>
            <a:r>
              <a:rPr lang="en-SG" sz="1200" b="0" i="0" u="none" strike="noStrike" kern="1200" baseline="0" dirty="0" smtClean="0">
                <a:solidFill>
                  <a:schemeClr val="tx1"/>
                </a:solidFill>
                <a:latin typeface="+mn-lt"/>
                <a:ea typeface="+mn-ea"/>
                <a:cs typeface="+mn-cs"/>
              </a:rPr>
              <a:t> capability [39]. This technology enables live migration—</a:t>
            </a:r>
          </a:p>
          <a:p>
            <a:r>
              <a:rPr lang="en-SG" sz="1200" b="0" i="0" u="none" strike="noStrike" kern="1200" baseline="0" dirty="0" smtClean="0">
                <a:solidFill>
                  <a:schemeClr val="tx1"/>
                </a:solidFill>
                <a:latin typeface="+mn-lt"/>
                <a:ea typeface="+mn-ea"/>
                <a:cs typeface="+mn-cs"/>
              </a:rPr>
              <a:t>moving guests from one physical server to another with no impact to end users’</a:t>
            </a:r>
          </a:p>
          <a:p>
            <a:r>
              <a:rPr lang="en-SG" sz="1200" b="0" i="0" u="none" strike="noStrike" kern="1200" baseline="0" dirty="0" smtClean="0">
                <a:solidFill>
                  <a:schemeClr val="tx1"/>
                </a:solidFill>
                <a:latin typeface="+mn-lt"/>
                <a:ea typeface="+mn-ea"/>
                <a:cs typeface="+mn-cs"/>
              </a:rPr>
              <a:t>experience. By giving IT managers the ability to move guests on the fly, live migrations</a:t>
            </a:r>
          </a:p>
          <a:p>
            <a:r>
              <a:rPr lang="en-SG" sz="1200" b="0" i="0" u="none" strike="noStrike" kern="1200" baseline="0" dirty="0" smtClean="0">
                <a:solidFill>
                  <a:schemeClr val="tx1"/>
                </a:solidFill>
                <a:latin typeface="+mn-lt"/>
                <a:ea typeface="+mn-ea"/>
                <a:cs typeface="+mn-cs"/>
              </a:rPr>
              <a:t>make it easier to balance workloads and manage planned and unplanned</a:t>
            </a:r>
          </a:p>
          <a:p>
            <a:r>
              <a:rPr lang="en-SG" sz="1200" b="0" i="0" u="none" strike="noStrike" kern="1200" baseline="0" dirty="0" smtClean="0">
                <a:solidFill>
                  <a:schemeClr val="tx1"/>
                </a:solidFill>
                <a:latin typeface="+mn-lt"/>
                <a:ea typeface="+mn-ea"/>
                <a:cs typeface="+mn-cs"/>
              </a:rPr>
              <a:t>downtimes more efficiently.</a:t>
            </a:r>
          </a:p>
          <a:p>
            <a:r>
              <a:rPr lang="en-SG" sz="1200" b="0" i="0" u="none" strike="noStrike" kern="1200" baseline="0" dirty="0" smtClean="0">
                <a:solidFill>
                  <a:schemeClr val="tx1"/>
                </a:solidFill>
                <a:latin typeface="+mn-lt"/>
                <a:ea typeface="+mn-ea"/>
                <a:cs typeface="+mn-cs"/>
              </a:rPr>
              <a:t>UCS, with its large memory footprint and native virtualization support, may help</a:t>
            </a:r>
          </a:p>
          <a:p>
            <a:r>
              <a:rPr lang="en-SG" sz="1200" b="0" i="0" u="none" strike="noStrike" kern="1200" baseline="0" dirty="0" smtClean="0">
                <a:solidFill>
                  <a:schemeClr val="tx1"/>
                </a:solidFill>
                <a:latin typeface="+mn-lt"/>
                <a:ea typeface="+mn-ea"/>
                <a:cs typeface="+mn-cs"/>
              </a:rPr>
              <a:t>cut the number of servers by one order of magnitude, thus achieving an even</a:t>
            </a:r>
          </a:p>
          <a:p>
            <a:r>
              <a:rPr lang="en-SG" sz="1200" b="0" i="0" u="none" strike="noStrike" kern="1200" baseline="0" dirty="0" smtClean="0">
                <a:solidFill>
                  <a:schemeClr val="tx1"/>
                </a:solidFill>
                <a:latin typeface="+mn-lt"/>
                <a:ea typeface="+mn-ea"/>
                <a:cs typeface="+mn-cs"/>
              </a:rPr>
              <a:t>larger power saving.</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http://www.vmware.com/pdf/Perf_ESX_Intel-EPT-eval.pdf</a:t>
            </a:r>
          </a:p>
          <a:p>
            <a:r>
              <a:rPr lang="en-US" dirty="0" smtClean="0"/>
              <a:t>http://www.vmware.com/pdf/RVI_performance.pdf</a:t>
            </a:r>
          </a:p>
          <a:p>
            <a:endParaRPr lang="en-US" dirty="0"/>
          </a:p>
        </p:txBody>
      </p:sp>
      <p:sp>
        <p:nvSpPr>
          <p:cNvPr id="4" name="Slide Number Placeholder 3"/>
          <p:cNvSpPr>
            <a:spLocks noGrp="1"/>
          </p:cNvSpPr>
          <p:nvPr>
            <p:ph type="sldNum" sz="quarter" idx="10"/>
          </p:nvPr>
        </p:nvSpPr>
        <p:spPr/>
        <p:txBody>
          <a:bodyPr/>
          <a:lstStyle/>
          <a:p>
            <a:fld id="{BF6D8752-3BDC-46F1-8726-334719986B73}" type="slidenum">
              <a:rPr lang="en-SG" smtClean="0"/>
              <a:pPr/>
              <a:t>17</a:t>
            </a:fld>
            <a:endParaRPr lang="en-SG"/>
          </a:p>
        </p:txBody>
      </p:sp>
    </p:spTree>
    <p:extLst>
      <p:ext uri="{BB962C8B-B14F-4D97-AF65-F5344CB8AC3E}">
        <p14:creationId xmlns:p14="http://schemas.microsoft.com/office/powerpoint/2010/main" val="119269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http://www.vmware.com/pdf/Perf_Best_Practices_vSphere4.1.pdf</a:t>
            </a:r>
            <a:endParaRPr lang="en-US" dirty="0"/>
          </a:p>
        </p:txBody>
      </p:sp>
      <p:sp>
        <p:nvSpPr>
          <p:cNvPr id="4" name="Slide Number Placeholder 3"/>
          <p:cNvSpPr>
            <a:spLocks noGrp="1"/>
          </p:cNvSpPr>
          <p:nvPr>
            <p:ph type="sldNum" sz="quarter" idx="10"/>
          </p:nvPr>
        </p:nvSpPr>
        <p:spPr/>
        <p:txBody>
          <a:bodyPr/>
          <a:lstStyle/>
          <a:p>
            <a:fld id="{BF6D8752-3BDC-46F1-8726-334719986B73}" type="slidenum">
              <a:rPr lang="en-SG" smtClean="0"/>
              <a:pPr/>
              <a:t>18</a:t>
            </a:fld>
            <a:endParaRPr lang="en-SG"/>
          </a:p>
        </p:txBody>
      </p:sp>
    </p:spTree>
    <p:extLst>
      <p:ext uri="{BB962C8B-B14F-4D97-AF65-F5344CB8AC3E}">
        <p14:creationId xmlns:p14="http://schemas.microsoft.com/office/powerpoint/2010/main" val="119269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55638" y="1520825"/>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520825"/>
            <a:ext cx="3894138"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786209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520825"/>
            <a:ext cx="3894137"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02175" y="1520825"/>
            <a:ext cx="3894138" cy="1709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02175" y="3382963"/>
            <a:ext cx="3894138" cy="1709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6" name="Group 5"/>
          <p:cNvGrpSpPr/>
          <p:nvPr userDrawn="1"/>
        </p:nvGrpSpPr>
        <p:grpSpPr>
          <a:xfrm>
            <a:off x="0" y="6264696"/>
            <a:ext cx="9144000" cy="764704"/>
            <a:chOff x="0" y="6120680"/>
            <a:chExt cx="9144000" cy="764704"/>
          </a:xfrm>
        </p:grpSpPr>
        <p:sp>
          <p:nvSpPr>
            <p:cNvPr id="7" name="TextBox 5"/>
            <p:cNvSpPr txBox="1"/>
            <p:nvPr userDrawn="1"/>
          </p:nvSpPr>
          <p:spPr>
            <a:xfrm>
              <a:off x="0" y="6120680"/>
              <a:ext cx="9144000" cy="76470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grpSp>
          <p:nvGrpSpPr>
            <p:cNvPr id="8" name="Group 7"/>
            <p:cNvGrpSpPr>
              <a:grpSpLocks noChangeAspect="1"/>
            </p:cNvGrpSpPr>
            <p:nvPr userDrawn="1"/>
          </p:nvGrpSpPr>
          <p:grpSpPr bwMode="auto">
            <a:xfrm>
              <a:off x="7740333" y="6237309"/>
              <a:ext cx="1135617" cy="509462"/>
              <a:chOff x="2034" y="1615"/>
              <a:chExt cx="1806" cy="825"/>
            </a:xfrm>
          </p:grpSpPr>
          <p:sp>
            <p:nvSpPr>
              <p:cNvPr id="9" name="Rectangle 8"/>
              <p:cNvSpPr>
                <a:spLocks noChangeArrowheads="1"/>
              </p:cNvSpPr>
              <p:nvPr userDrawn="1"/>
            </p:nvSpPr>
            <p:spPr bwMode="auto">
              <a:xfrm>
                <a:off x="2692" y="2073"/>
                <a:ext cx="56" cy="224"/>
              </a:xfrm>
              <a:prstGeom prst="rect">
                <a:avLst/>
              </a:prstGeom>
              <a:solidFill>
                <a:srgbClr val="B21A1A"/>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0" name="Freeform 9"/>
              <p:cNvSpPr>
                <a:spLocks/>
              </p:cNvSpPr>
              <p:nvPr userDrawn="1"/>
            </p:nvSpPr>
            <p:spPr bwMode="auto">
              <a:xfrm>
                <a:off x="3015" y="2067"/>
                <a:ext cx="161" cy="23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10"/>
              <p:cNvSpPr>
                <a:spLocks/>
              </p:cNvSpPr>
              <p:nvPr userDrawn="1"/>
            </p:nvSpPr>
            <p:spPr bwMode="auto">
              <a:xfrm>
                <a:off x="2460" y="2067"/>
                <a:ext cx="161" cy="23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2" name="Freeform 11"/>
              <p:cNvSpPr>
                <a:spLocks noEditPoints="1"/>
              </p:cNvSpPr>
              <p:nvPr userDrawn="1"/>
            </p:nvSpPr>
            <p:spPr bwMode="auto">
              <a:xfrm>
                <a:off x="3234" y="2067"/>
                <a:ext cx="220" cy="23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12"/>
              <p:cNvSpPr>
                <a:spLocks/>
              </p:cNvSpPr>
              <p:nvPr userDrawn="1"/>
            </p:nvSpPr>
            <p:spPr bwMode="auto">
              <a:xfrm>
                <a:off x="2819" y="2067"/>
                <a:ext cx="144" cy="23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13"/>
              <p:cNvSpPr>
                <a:spLocks/>
              </p:cNvSpPr>
              <p:nvPr userDrawn="1"/>
            </p:nvSpPr>
            <p:spPr bwMode="auto">
              <a:xfrm>
                <a:off x="2350" y="1801"/>
                <a:ext cx="52" cy="115"/>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5" name="Freeform 14"/>
              <p:cNvSpPr>
                <a:spLocks/>
              </p:cNvSpPr>
              <p:nvPr userDrawn="1"/>
            </p:nvSpPr>
            <p:spPr bwMode="auto">
              <a:xfrm>
                <a:off x="2496" y="1724"/>
                <a:ext cx="53" cy="1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6" name="Freeform 15"/>
              <p:cNvSpPr>
                <a:spLocks/>
              </p:cNvSpPr>
              <p:nvPr userDrawn="1"/>
            </p:nvSpPr>
            <p:spPr bwMode="auto">
              <a:xfrm>
                <a:off x="2640" y="1618"/>
                <a:ext cx="52" cy="35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Freeform 16"/>
              <p:cNvSpPr>
                <a:spLocks/>
              </p:cNvSpPr>
              <p:nvPr userDrawn="1"/>
            </p:nvSpPr>
            <p:spPr bwMode="auto">
              <a:xfrm>
                <a:off x="2786" y="1724"/>
                <a:ext cx="53" cy="1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8" name="Freeform 17"/>
              <p:cNvSpPr>
                <a:spLocks/>
              </p:cNvSpPr>
              <p:nvPr userDrawn="1"/>
            </p:nvSpPr>
            <p:spPr bwMode="auto">
              <a:xfrm>
                <a:off x="2929" y="1801"/>
                <a:ext cx="56" cy="115"/>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9" name="Freeform 18"/>
              <p:cNvSpPr>
                <a:spLocks/>
              </p:cNvSpPr>
              <p:nvPr userDrawn="1"/>
            </p:nvSpPr>
            <p:spPr bwMode="auto">
              <a:xfrm>
                <a:off x="3076" y="1724"/>
                <a:ext cx="53" cy="1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0" name="Freeform 19"/>
              <p:cNvSpPr>
                <a:spLocks/>
              </p:cNvSpPr>
              <p:nvPr userDrawn="1"/>
            </p:nvSpPr>
            <p:spPr bwMode="auto">
              <a:xfrm>
                <a:off x="3222" y="1618"/>
                <a:ext cx="53" cy="35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1" name="Freeform 20"/>
              <p:cNvSpPr>
                <a:spLocks/>
              </p:cNvSpPr>
              <p:nvPr userDrawn="1"/>
            </p:nvSpPr>
            <p:spPr bwMode="auto">
              <a:xfrm>
                <a:off x="3366" y="1724"/>
                <a:ext cx="53" cy="1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2" name="Freeform 21"/>
              <p:cNvSpPr>
                <a:spLocks/>
              </p:cNvSpPr>
              <p:nvPr userDrawn="1"/>
            </p:nvSpPr>
            <p:spPr bwMode="auto">
              <a:xfrm>
                <a:off x="3512" y="1801"/>
                <a:ext cx="53" cy="115"/>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3" name="AutoShape 5"/>
              <p:cNvSpPr>
                <a:spLocks noChangeAspect="1" noChangeArrowheads="1"/>
              </p:cNvSpPr>
              <p:nvPr userDrawn="1"/>
            </p:nvSpPr>
            <p:spPr bwMode="auto">
              <a:xfrm>
                <a:off x="2034" y="1615"/>
                <a:ext cx="1806" cy="825"/>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grpSp>
    </p:spTree>
    <p:extLst>
      <p:ext uri="{BB962C8B-B14F-4D97-AF65-F5344CB8AC3E}">
        <p14:creationId xmlns:p14="http://schemas.microsoft.com/office/powerpoint/2010/main" val="154917004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B9F994-449C-4DA2-A284-823A19D5B373}" type="datetimeFigureOut">
              <a:rPr lang="en-GB" smtClean="0"/>
              <a:pPr/>
              <a:t>24/01/2019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CB7FF-B16C-485F-985C-78AB9EF308B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9F994-449C-4DA2-A284-823A19D5B373}" type="datetimeFigureOut">
              <a:rPr lang="en-GB" smtClean="0"/>
              <a:pPr/>
              <a:t>24/01/2019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CB7FF-B16C-485F-985C-78AB9EF308B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5.png"/><Relationship Id="rId18" Type="http://schemas.openxmlformats.org/officeDocument/2006/relationships/image" Target="../media/image19.png"/><Relationship Id="rId3" Type="http://schemas.openxmlformats.org/officeDocument/2006/relationships/image" Target="../media/image2.jpeg"/><Relationship Id="rId21" Type="http://schemas.openxmlformats.org/officeDocument/2006/relationships/image" Target="../media/image22.wmf"/><Relationship Id="rId7" Type="http://schemas.openxmlformats.org/officeDocument/2006/relationships/image" Target="../media/image10.wmf"/><Relationship Id="rId12" Type="http://schemas.openxmlformats.org/officeDocument/2006/relationships/hyperlink" Target="file:///D:\" TargetMode="External"/><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jpeg"/><Relationship Id="rId20" Type="http://schemas.openxmlformats.org/officeDocument/2006/relationships/image" Target="../media/image21.wmf"/><Relationship Id="rId1" Type="http://schemas.openxmlformats.org/officeDocument/2006/relationships/slideLayout" Target="../slideLayouts/slideLayout12.xml"/><Relationship Id="rId6" Type="http://schemas.openxmlformats.org/officeDocument/2006/relationships/image" Target="../media/image9.wmf"/><Relationship Id="rId11" Type="http://schemas.openxmlformats.org/officeDocument/2006/relationships/image" Target="../media/image14.png"/><Relationship Id="rId5" Type="http://schemas.openxmlformats.org/officeDocument/2006/relationships/image" Target="../media/image8.wmf"/><Relationship Id="rId15" Type="http://schemas.openxmlformats.org/officeDocument/2006/relationships/image" Target="../media/image16.png"/><Relationship Id="rId10" Type="http://schemas.openxmlformats.org/officeDocument/2006/relationships/image" Target="../media/image13.wmf"/><Relationship Id="rId19" Type="http://schemas.openxmlformats.org/officeDocument/2006/relationships/image" Target="../media/image20.png"/><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hyperlink" Target="http://www.xensource.com/index.html" TargetMode="External"/><Relationship Id="rId22"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png"/><Relationship Id="rId9"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52363" y="1988840"/>
            <a:ext cx="8112125" cy="2166628"/>
          </a:xfrm>
        </p:spPr>
        <p:txBody>
          <a:bodyPr/>
          <a:lstStyle/>
          <a:p>
            <a:pPr algn="l"/>
            <a:r>
              <a:rPr lang="en-GB" dirty="0" smtClean="0">
                <a:solidFill>
                  <a:schemeClr val="tx1">
                    <a:lumMod val="75000"/>
                    <a:lumOff val="25000"/>
                  </a:schemeClr>
                </a:solidFill>
                <a:latin typeface="Calibri" pitchFamily="34" charset="0"/>
                <a:cs typeface="Calibri" pitchFamily="34" charset="0"/>
              </a:rPr>
              <a:t>Server Virtualization</a:t>
            </a:r>
            <a:endParaRPr lang="en-US" dirty="0">
              <a:solidFill>
                <a:schemeClr val="tx1">
                  <a:lumMod val="75000"/>
                  <a:lumOff val="25000"/>
                </a:schemeClr>
              </a:solidFill>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74754" name="Text Box 7"/>
          <p:cNvSpPr txBox="1">
            <a:spLocks noChangeArrowheads="1"/>
          </p:cNvSpPr>
          <p:nvPr/>
        </p:nvSpPr>
        <p:spPr bwMode="auto">
          <a:xfrm>
            <a:off x="514350" y="3390900"/>
            <a:ext cx="21732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eaLnBrk="1" hangingPunct="1">
              <a:lnSpc>
                <a:spcPct val="100000"/>
              </a:lnSpc>
              <a:spcBef>
                <a:spcPct val="50000"/>
              </a:spcBef>
            </a:pPr>
            <a:endParaRPr lang="en-US" sz="3200" baseline="0">
              <a:solidFill>
                <a:schemeClr val="bg1"/>
              </a:solidFill>
              <a:latin typeface="Calibri" pitchFamily="34" charset="0"/>
              <a:cs typeface="Calibri" pitchFamily="34" charset="0"/>
            </a:endParaRPr>
          </a:p>
        </p:txBody>
      </p:sp>
      <p:pic>
        <p:nvPicPr>
          <p:cNvPr id="7475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b="2766"/>
          <a:stretch>
            <a:fillRect/>
          </a:stretch>
        </p:blipFill>
        <p:spPr bwMode="auto">
          <a:xfrm>
            <a:off x="250825" y="1219200"/>
            <a:ext cx="86645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12"/>
          <p:cNvSpPr txBox="1">
            <a:spLocks noChangeArrowheads="1"/>
          </p:cNvSpPr>
          <p:nvPr/>
        </p:nvSpPr>
        <p:spPr bwMode="auto">
          <a:xfrm>
            <a:off x="731838" y="2595563"/>
            <a:ext cx="1811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spcBef>
                <a:spcPct val="50000"/>
              </a:spcBef>
            </a:pPr>
            <a:r>
              <a:rPr lang="en-US" sz="1400" b="1" baseline="0">
                <a:latin typeface="Calibri" pitchFamily="34" charset="0"/>
                <a:cs typeface="Calibri" pitchFamily="34" charset="0"/>
              </a:rPr>
              <a:t>Hypervisor</a:t>
            </a:r>
          </a:p>
        </p:txBody>
      </p:sp>
      <p:sp>
        <p:nvSpPr>
          <p:cNvPr id="74757" name="Text Box 13"/>
          <p:cNvSpPr txBox="1">
            <a:spLocks noChangeArrowheads="1"/>
          </p:cNvSpPr>
          <p:nvPr/>
        </p:nvSpPr>
        <p:spPr bwMode="auto">
          <a:xfrm>
            <a:off x="3340100" y="2595563"/>
            <a:ext cx="1666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spcBef>
                <a:spcPct val="50000"/>
              </a:spcBef>
            </a:pPr>
            <a:r>
              <a:rPr lang="en-US" sz="1400" b="1" baseline="0">
                <a:latin typeface="Calibri" pitchFamily="34" charset="0"/>
                <a:cs typeface="Calibri" pitchFamily="34" charset="0"/>
              </a:rPr>
              <a:t>Hypervisor</a:t>
            </a:r>
          </a:p>
        </p:txBody>
      </p:sp>
      <p:sp>
        <p:nvSpPr>
          <p:cNvPr id="74758" name="Text Box 14"/>
          <p:cNvSpPr txBox="1">
            <a:spLocks noChangeArrowheads="1"/>
          </p:cNvSpPr>
          <p:nvPr/>
        </p:nvSpPr>
        <p:spPr bwMode="auto">
          <a:xfrm>
            <a:off x="514350" y="3451225"/>
            <a:ext cx="2305050" cy="43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eaLnBrk="1" hangingPunct="1">
              <a:lnSpc>
                <a:spcPct val="100000"/>
              </a:lnSpc>
              <a:spcBef>
                <a:spcPct val="50000"/>
              </a:spcBef>
            </a:pPr>
            <a:r>
              <a:rPr lang="en-US" sz="1400" b="1" baseline="0">
                <a:latin typeface="Calibri" pitchFamily="34" charset="0"/>
                <a:cs typeface="Calibri" pitchFamily="34" charset="0"/>
              </a:rPr>
              <a:t>Full Virtualization</a:t>
            </a:r>
          </a:p>
        </p:txBody>
      </p:sp>
      <p:sp>
        <p:nvSpPr>
          <p:cNvPr id="74759" name="Rectangle 30"/>
          <p:cNvSpPr>
            <a:spLocks noGrp="1" noChangeArrowheads="1"/>
          </p:cNvSpPr>
          <p:nvPr>
            <p:ph type="title"/>
          </p:nvPr>
        </p:nvSpPr>
        <p:spPr>
          <a:xfrm>
            <a:off x="395536" y="188640"/>
            <a:ext cx="8145462" cy="838200"/>
          </a:xfrm>
        </p:spPr>
        <p:txBody>
          <a:bodyPr>
            <a:normAutofit/>
          </a:bodyPr>
          <a:lstStyle/>
          <a:p>
            <a:pPr eaLnBrk="1" hangingPunct="1"/>
            <a:r>
              <a:rPr lang="en-US" sz="3600" dirty="0" smtClean="0">
                <a:solidFill>
                  <a:srgbClr val="002060"/>
                </a:solidFill>
                <a:latin typeface="Calibri" pitchFamily="34" charset="0"/>
                <a:cs typeface="Calibri" pitchFamily="34" charset="0"/>
              </a:rPr>
              <a:t>Software-Based Virtualization (Examples)</a:t>
            </a:r>
          </a:p>
        </p:txBody>
      </p:sp>
      <p:sp>
        <p:nvSpPr>
          <p:cNvPr id="74760" name="Rectangle 33"/>
          <p:cNvSpPr>
            <a:spLocks noGrp="1" noChangeArrowheads="1"/>
          </p:cNvSpPr>
          <p:nvPr>
            <p:ph type="body" sz="half" idx="1"/>
          </p:nvPr>
        </p:nvSpPr>
        <p:spPr>
          <a:xfrm>
            <a:off x="457200" y="4762500"/>
            <a:ext cx="2438400" cy="1524000"/>
          </a:xfrm>
        </p:spPr>
        <p:txBody>
          <a:bodyPr>
            <a:normAutofit fontScale="92500" lnSpcReduction="10000"/>
          </a:bodyPr>
          <a:lstStyle/>
          <a:p>
            <a:r>
              <a:rPr lang="en-US" sz="1600" dirty="0" smtClean="0">
                <a:latin typeface="Calibri" pitchFamily="34" charset="0"/>
                <a:cs typeface="Calibri" pitchFamily="34" charset="0"/>
              </a:rPr>
              <a:t>VMware ESX server</a:t>
            </a:r>
          </a:p>
          <a:p>
            <a:r>
              <a:rPr lang="en-US" sz="1600" dirty="0" smtClean="0">
                <a:latin typeface="Calibri" pitchFamily="34" charset="0"/>
                <a:cs typeface="Calibri" pitchFamily="34" charset="0"/>
              </a:rPr>
              <a:t>Microsoft </a:t>
            </a:r>
            <a:r>
              <a:rPr lang="en-US" sz="1600" dirty="0" err="1" smtClean="0">
                <a:latin typeface="Calibri" pitchFamily="34" charset="0"/>
                <a:cs typeface="Calibri" pitchFamily="34" charset="0"/>
              </a:rPr>
              <a:t>HyperV</a:t>
            </a:r>
            <a:endParaRPr lang="en-US" sz="1600" dirty="0" smtClean="0">
              <a:latin typeface="Calibri" pitchFamily="34" charset="0"/>
              <a:cs typeface="Calibri" pitchFamily="34" charset="0"/>
            </a:endParaRPr>
          </a:p>
          <a:p>
            <a:r>
              <a:rPr lang="en-US" sz="1600" dirty="0" err="1" smtClean="0">
                <a:latin typeface="Calibri" pitchFamily="34" charset="0"/>
                <a:cs typeface="Calibri" pitchFamily="34" charset="0"/>
              </a:rPr>
              <a:t>Xen</a:t>
            </a:r>
            <a:r>
              <a:rPr lang="en-US" sz="1600" dirty="0" smtClean="0">
                <a:latin typeface="Calibri" pitchFamily="34" charset="0"/>
                <a:cs typeface="Calibri" pitchFamily="34" charset="0"/>
              </a:rPr>
              <a:t> (with AMD-SVM or Intel VM-T)</a:t>
            </a:r>
          </a:p>
          <a:p>
            <a:r>
              <a:rPr lang="en-US" sz="1600" dirty="0" err="1" smtClean="0">
                <a:latin typeface="Calibri" pitchFamily="34" charset="0"/>
                <a:cs typeface="Calibri" pitchFamily="34" charset="0"/>
              </a:rPr>
              <a:t>Virtuallron</a:t>
            </a:r>
            <a:r>
              <a:rPr lang="en-US" sz="1600" dirty="0" smtClean="0">
                <a:latin typeface="Calibri" pitchFamily="34" charset="0"/>
                <a:cs typeface="Calibri" pitchFamily="34" charset="0"/>
              </a:rPr>
              <a:t> </a:t>
            </a:r>
            <a:br>
              <a:rPr lang="en-US" sz="1600" dirty="0" smtClean="0">
                <a:latin typeface="Calibri" pitchFamily="34" charset="0"/>
                <a:cs typeface="Calibri" pitchFamily="34" charset="0"/>
              </a:rPr>
            </a:br>
            <a:r>
              <a:rPr lang="en-US" sz="1600" dirty="0" smtClean="0">
                <a:latin typeface="Calibri" pitchFamily="34" charset="0"/>
                <a:cs typeface="Calibri" pitchFamily="34" charset="0"/>
              </a:rPr>
              <a:t>(hardware-assisted)</a:t>
            </a:r>
          </a:p>
        </p:txBody>
      </p:sp>
      <p:sp>
        <p:nvSpPr>
          <p:cNvPr id="74761" name="Text Box 14"/>
          <p:cNvSpPr txBox="1">
            <a:spLocks noChangeArrowheads="1"/>
          </p:cNvSpPr>
          <p:nvPr/>
        </p:nvSpPr>
        <p:spPr bwMode="auto">
          <a:xfrm>
            <a:off x="3048000" y="3451225"/>
            <a:ext cx="2286000" cy="43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eaLnBrk="1" hangingPunct="1">
              <a:lnSpc>
                <a:spcPct val="100000"/>
              </a:lnSpc>
              <a:spcBef>
                <a:spcPct val="50000"/>
              </a:spcBef>
            </a:pPr>
            <a:r>
              <a:rPr lang="en-US" sz="1400" b="1" baseline="0">
                <a:latin typeface="Calibri" pitchFamily="34" charset="0"/>
                <a:cs typeface="Calibri" pitchFamily="34" charset="0"/>
              </a:rPr>
              <a:t>Para-Virtualization</a:t>
            </a:r>
          </a:p>
        </p:txBody>
      </p:sp>
      <p:sp>
        <p:nvSpPr>
          <p:cNvPr id="74762" name="Text Box 14"/>
          <p:cNvSpPr txBox="1">
            <a:spLocks noChangeArrowheads="1"/>
          </p:cNvSpPr>
          <p:nvPr/>
        </p:nvSpPr>
        <p:spPr bwMode="auto">
          <a:xfrm>
            <a:off x="5638800" y="3451225"/>
            <a:ext cx="2362200" cy="43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eaLnBrk="1" hangingPunct="1">
              <a:lnSpc>
                <a:spcPct val="100000"/>
              </a:lnSpc>
              <a:spcBef>
                <a:spcPct val="50000"/>
              </a:spcBef>
            </a:pPr>
            <a:r>
              <a:rPr lang="en-US" sz="1400" b="1" baseline="0">
                <a:latin typeface="Calibri" pitchFamily="34" charset="0"/>
                <a:cs typeface="Calibri" pitchFamily="34" charset="0"/>
              </a:rPr>
              <a:t>Application Virtualization</a:t>
            </a:r>
          </a:p>
        </p:txBody>
      </p:sp>
      <p:sp>
        <p:nvSpPr>
          <p:cNvPr id="74763" name="Text Box 35"/>
          <p:cNvSpPr txBox="1">
            <a:spLocks noChangeArrowheads="1"/>
          </p:cNvSpPr>
          <p:nvPr/>
        </p:nvSpPr>
        <p:spPr bwMode="auto">
          <a:xfrm>
            <a:off x="457200" y="440055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med" len="lg"/>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pPr>
            <a:r>
              <a:rPr lang="en-US" sz="1800" b="1" baseline="0">
                <a:latin typeface="Calibri" pitchFamily="34" charset="0"/>
                <a:cs typeface="Calibri" pitchFamily="34" charset="0"/>
              </a:rPr>
              <a:t>Examples</a:t>
            </a:r>
          </a:p>
        </p:txBody>
      </p:sp>
      <p:sp>
        <p:nvSpPr>
          <p:cNvPr id="74764" name="Rectangle 37"/>
          <p:cNvSpPr>
            <a:spLocks noChangeArrowheads="1"/>
          </p:cNvSpPr>
          <p:nvPr/>
        </p:nvSpPr>
        <p:spPr bwMode="auto">
          <a:xfrm>
            <a:off x="3048000" y="4762500"/>
            <a:ext cx="2438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p>
            <a:pPr marL="236538" indent="-236538" algn="l" defTabSz="814388">
              <a:lnSpc>
                <a:spcPct val="95000"/>
              </a:lnSpc>
              <a:spcBef>
                <a:spcPct val="50000"/>
              </a:spcBef>
              <a:buClr>
                <a:schemeClr val="tx2"/>
              </a:buClr>
              <a:buSzPct val="100000"/>
              <a:buFont typeface="Wingdings" pitchFamily="2" charset="2"/>
              <a:buChar char="§"/>
            </a:pPr>
            <a:r>
              <a:rPr lang="en-US" sz="1600" baseline="0" dirty="0" err="1">
                <a:latin typeface="Calibri" pitchFamily="34" charset="0"/>
                <a:cs typeface="Calibri" pitchFamily="34" charset="0"/>
              </a:rPr>
              <a:t>Xen</a:t>
            </a:r>
            <a:r>
              <a:rPr lang="en-US" sz="1600" baseline="0" dirty="0">
                <a:latin typeface="Calibri" pitchFamily="34" charset="0"/>
                <a:cs typeface="Calibri" pitchFamily="34" charset="0"/>
              </a:rPr>
              <a:t> (with traditional hardware)</a:t>
            </a:r>
          </a:p>
          <a:p>
            <a:pPr marL="236538" indent="-236538" algn="l" defTabSz="814388">
              <a:lnSpc>
                <a:spcPct val="95000"/>
              </a:lnSpc>
              <a:spcBef>
                <a:spcPct val="50000"/>
              </a:spcBef>
              <a:buClr>
                <a:schemeClr val="tx2"/>
              </a:buClr>
              <a:buSzPct val="100000"/>
              <a:buFont typeface="Wingdings" pitchFamily="2" charset="2"/>
              <a:buChar char="§"/>
            </a:pPr>
            <a:r>
              <a:rPr lang="en-US" sz="1600" baseline="0" dirty="0">
                <a:latin typeface="Calibri" pitchFamily="34" charset="0"/>
                <a:cs typeface="Calibri" pitchFamily="34" charset="0"/>
              </a:rPr>
              <a:t>Oracle </a:t>
            </a:r>
            <a:r>
              <a:rPr lang="en-US" sz="1600" baseline="0" dirty="0" err="1">
                <a:latin typeface="Calibri" pitchFamily="34" charset="0"/>
                <a:cs typeface="Calibri" pitchFamily="34" charset="0"/>
              </a:rPr>
              <a:t>VM</a:t>
            </a:r>
            <a:r>
              <a:rPr lang="en-US" sz="1600" baseline="0" dirty="0">
                <a:latin typeface="Calibri" pitchFamily="34" charset="0"/>
                <a:cs typeface="Calibri" pitchFamily="34" charset="0"/>
              </a:rPr>
              <a:t> server</a:t>
            </a:r>
          </a:p>
        </p:txBody>
      </p:sp>
      <p:sp>
        <p:nvSpPr>
          <p:cNvPr id="74765" name="Text Box 38"/>
          <p:cNvSpPr txBox="1">
            <a:spLocks noChangeArrowheads="1"/>
          </p:cNvSpPr>
          <p:nvPr/>
        </p:nvSpPr>
        <p:spPr bwMode="auto">
          <a:xfrm>
            <a:off x="3048000" y="440055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med" len="lg"/>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pPr>
            <a:r>
              <a:rPr lang="en-US" sz="1800" b="1" baseline="0">
                <a:latin typeface="Calibri" pitchFamily="34" charset="0"/>
                <a:cs typeface="Calibri" pitchFamily="34" charset="0"/>
              </a:rPr>
              <a:t>Examples</a:t>
            </a:r>
          </a:p>
        </p:txBody>
      </p:sp>
      <p:sp>
        <p:nvSpPr>
          <p:cNvPr id="74766" name="Rectangle 39"/>
          <p:cNvSpPr>
            <a:spLocks noChangeArrowheads="1"/>
          </p:cNvSpPr>
          <p:nvPr/>
        </p:nvSpPr>
        <p:spPr bwMode="auto">
          <a:xfrm>
            <a:off x="5638800" y="4762500"/>
            <a:ext cx="2438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p>
            <a:pPr marL="236538" indent="-236538" algn="l" defTabSz="814388">
              <a:lnSpc>
                <a:spcPct val="95000"/>
              </a:lnSpc>
              <a:spcBef>
                <a:spcPct val="50000"/>
              </a:spcBef>
              <a:buClr>
                <a:schemeClr val="tx2"/>
              </a:buClr>
              <a:buSzPct val="100000"/>
              <a:buFont typeface="Wingdings" pitchFamily="2" charset="2"/>
              <a:buChar char="§"/>
            </a:pPr>
            <a:r>
              <a:rPr lang="en-US" sz="1600" baseline="0">
                <a:latin typeface="Calibri" pitchFamily="34" charset="0"/>
                <a:cs typeface="Calibri" pitchFamily="34" charset="0"/>
              </a:rPr>
              <a:t>VMware server</a:t>
            </a:r>
          </a:p>
          <a:p>
            <a:pPr marL="236538" indent="-236538" algn="l" defTabSz="814388">
              <a:lnSpc>
                <a:spcPct val="95000"/>
              </a:lnSpc>
              <a:spcBef>
                <a:spcPct val="50000"/>
              </a:spcBef>
              <a:buClr>
                <a:schemeClr val="tx2"/>
              </a:buClr>
              <a:buSzPct val="100000"/>
              <a:buFont typeface="Wingdings" pitchFamily="2" charset="2"/>
              <a:buChar char="§"/>
            </a:pPr>
            <a:r>
              <a:rPr lang="en-US" sz="1600" baseline="0">
                <a:latin typeface="Calibri" pitchFamily="34" charset="0"/>
                <a:cs typeface="Calibri" pitchFamily="34" charset="0"/>
              </a:rPr>
              <a:t>VMware workstation</a:t>
            </a:r>
          </a:p>
        </p:txBody>
      </p:sp>
      <p:sp>
        <p:nvSpPr>
          <p:cNvPr id="74767" name="Text Box 40"/>
          <p:cNvSpPr txBox="1">
            <a:spLocks noChangeArrowheads="1"/>
          </p:cNvSpPr>
          <p:nvPr/>
        </p:nvSpPr>
        <p:spPr bwMode="auto">
          <a:xfrm>
            <a:off x="5638800" y="440055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med" len="lg"/>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pPr>
            <a:r>
              <a:rPr lang="en-US" sz="1800" b="1" baseline="0">
                <a:latin typeface="Calibri" pitchFamily="34" charset="0"/>
                <a:cs typeface="Calibri" pitchFamily="34" charset="0"/>
              </a:rPr>
              <a:t>Examples</a:t>
            </a:r>
          </a:p>
        </p:txBody>
      </p:sp>
    </p:spTree>
    <p:extLst>
      <p:ext uri="{BB962C8B-B14F-4D97-AF65-F5344CB8AC3E}">
        <p14:creationId xmlns:p14="http://schemas.microsoft.com/office/powerpoint/2010/main" val="231905861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xfrm>
            <a:off x="229702" y="44624"/>
            <a:ext cx="8588861" cy="838200"/>
          </a:xfrm>
        </p:spPr>
        <p:txBody>
          <a:bodyPr>
            <a:normAutofit/>
          </a:bodyPr>
          <a:lstStyle/>
          <a:p>
            <a:r>
              <a:rPr lang="en-US" sz="3600" dirty="0" err="1" smtClean="0">
                <a:latin typeface="Calibri" pitchFamily="34" charset="0"/>
                <a:cs typeface="Calibri" pitchFamily="34" charset="0"/>
              </a:rPr>
              <a:t>Paravirtualization</a:t>
            </a:r>
            <a:endParaRPr lang="en-US" sz="3600" dirty="0" smtClean="0">
              <a:latin typeface="Calibri" pitchFamily="34" charset="0"/>
              <a:cs typeface="Calibri" pitchFamily="34" charset="0"/>
            </a:endParaRPr>
          </a:p>
        </p:txBody>
      </p:sp>
      <p:sp>
        <p:nvSpPr>
          <p:cNvPr id="9219" name="Content Placeholder 2"/>
          <p:cNvSpPr>
            <a:spLocks noGrp="1"/>
          </p:cNvSpPr>
          <p:nvPr>
            <p:ph idx="1"/>
          </p:nvPr>
        </p:nvSpPr>
        <p:spPr>
          <a:xfrm>
            <a:off x="395536" y="1177578"/>
            <a:ext cx="8305800" cy="4411662"/>
          </a:xfrm>
        </p:spPr>
        <p:txBody>
          <a:bodyPr>
            <a:noAutofit/>
          </a:bodyPr>
          <a:lstStyle/>
          <a:p>
            <a:pPr>
              <a:lnSpc>
                <a:spcPct val="100000"/>
              </a:lnSpc>
              <a:spcBef>
                <a:spcPts val="600"/>
              </a:spcBef>
            </a:pPr>
            <a:r>
              <a:rPr lang="en-US" sz="2200" dirty="0" smtClean="0">
                <a:latin typeface="Calibri" pitchFamily="34" charset="0"/>
                <a:cs typeface="Calibri" pitchFamily="34" charset="0"/>
              </a:rPr>
              <a:t>OS Assisted Virtualization	</a:t>
            </a:r>
          </a:p>
          <a:p>
            <a:pPr>
              <a:lnSpc>
                <a:spcPct val="100000"/>
              </a:lnSpc>
              <a:spcBef>
                <a:spcPts val="600"/>
              </a:spcBef>
            </a:pPr>
            <a:r>
              <a:rPr lang="en-US" sz="2200" dirty="0" smtClean="0">
                <a:latin typeface="Calibri" pitchFamily="34" charset="0"/>
                <a:cs typeface="Calibri" pitchFamily="34" charset="0"/>
              </a:rPr>
              <a:t>Requires a </a:t>
            </a:r>
            <a:r>
              <a:rPr lang="en-US" sz="2200" b="1" dirty="0" smtClean="0">
                <a:latin typeface="Calibri" pitchFamily="34" charset="0"/>
                <a:cs typeface="Calibri" pitchFamily="34" charset="0"/>
              </a:rPr>
              <a:t>modified version </a:t>
            </a:r>
            <a:r>
              <a:rPr lang="en-US" sz="2200" dirty="0" smtClean="0">
                <a:latin typeface="Calibri" pitchFamily="34" charset="0"/>
                <a:cs typeface="Calibri" pitchFamily="34" charset="0"/>
              </a:rPr>
              <a:t>of the virtualized operating system</a:t>
            </a:r>
          </a:p>
          <a:p>
            <a:pPr>
              <a:lnSpc>
                <a:spcPct val="100000"/>
              </a:lnSpc>
              <a:spcBef>
                <a:spcPts val="600"/>
              </a:spcBef>
            </a:pPr>
            <a:r>
              <a:rPr lang="en-US" sz="2200" dirty="0" smtClean="0">
                <a:latin typeface="Calibri" pitchFamily="34" charset="0"/>
                <a:cs typeface="Calibri" pitchFamily="34" charset="0"/>
              </a:rPr>
              <a:t>Conventional O/S not </a:t>
            </a:r>
            <a:r>
              <a:rPr lang="en-US" sz="2200" dirty="0" err="1" smtClean="0">
                <a:latin typeface="Calibri" pitchFamily="34" charset="0"/>
                <a:cs typeface="Calibri" pitchFamily="34" charset="0"/>
              </a:rPr>
              <a:t>paravirtualization</a:t>
            </a:r>
            <a:r>
              <a:rPr lang="en-US" sz="2200" dirty="0" smtClean="0">
                <a:latin typeface="Calibri" pitchFamily="34" charset="0"/>
                <a:cs typeface="Calibri" pitchFamily="34" charset="0"/>
              </a:rPr>
              <a:t>-aware cannot run on top of a </a:t>
            </a:r>
            <a:r>
              <a:rPr lang="en-US" sz="2200" dirty="0" err="1" smtClean="0">
                <a:latin typeface="Calibri" pitchFamily="34" charset="0"/>
                <a:cs typeface="Calibri" pitchFamily="34" charset="0"/>
              </a:rPr>
              <a:t>paravirtualized</a:t>
            </a:r>
            <a:r>
              <a:rPr lang="en-US" sz="2200" dirty="0" smtClean="0">
                <a:latin typeface="Calibri" pitchFamily="34" charset="0"/>
                <a:cs typeface="Calibri" pitchFamily="34" charset="0"/>
              </a:rPr>
              <a:t> hypervisor (</a:t>
            </a:r>
            <a:r>
              <a:rPr lang="en-US" sz="2200" dirty="0" err="1" smtClean="0">
                <a:latin typeface="Calibri" pitchFamily="34" charset="0"/>
                <a:cs typeface="Calibri" pitchFamily="34" charset="0"/>
              </a:rPr>
              <a:t>eg</a:t>
            </a:r>
            <a:r>
              <a:rPr lang="en-US" sz="2200" dirty="0" smtClean="0">
                <a:latin typeface="Calibri" pitchFamily="34" charset="0"/>
                <a:cs typeface="Calibri" pitchFamily="34" charset="0"/>
              </a:rPr>
              <a:t> windows)</a:t>
            </a:r>
          </a:p>
          <a:p>
            <a:pPr>
              <a:lnSpc>
                <a:spcPct val="100000"/>
              </a:lnSpc>
              <a:spcBef>
                <a:spcPts val="600"/>
              </a:spcBef>
            </a:pPr>
            <a:r>
              <a:rPr lang="en-US" sz="2200" dirty="0" smtClean="0">
                <a:latin typeface="Calibri" pitchFamily="34" charset="0"/>
                <a:cs typeface="Calibri" pitchFamily="34" charset="0"/>
              </a:rPr>
              <a:t>Performance improves by having the guest operating system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communicate with the hypervisor. </a:t>
            </a:r>
          </a:p>
          <a:p>
            <a:pPr>
              <a:lnSpc>
                <a:spcPct val="100000"/>
              </a:lnSpc>
              <a:spcBef>
                <a:spcPts val="600"/>
              </a:spcBef>
            </a:pPr>
            <a:r>
              <a:rPr lang="en-US" sz="2200" dirty="0" smtClean="0">
                <a:latin typeface="Calibri" pitchFamily="34" charset="0"/>
                <a:cs typeface="Calibri" pitchFamily="34" charset="0"/>
              </a:rPr>
              <a:t>Each guest VM can cooperate to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obtain better performance when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running in a virtual machine</a:t>
            </a:r>
          </a:p>
          <a:p>
            <a:pPr>
              <a:lnSpc>
                <a:spcPct val="100000"/>
              </a:lnSpc>
              <a:spcBef>
                <a:spcPts val="600"/>
              </a:spcBef>
            </a:pPr>
            <a:r>
              <a:rPr lang="en-US" sz="2200" dirty="0" smtClean="0">
                <a:latin typeface="Calibri" pitchFamily="34" charset="0"/>
                <a:cs typeface="Calibri" pitchFamily="34" charset="0"/>
              </a:rPr>
              <a:t>VM does NOT simulate hardware </a:t>
            </a:r>
          </a:p>
          <a:p>
            <a:pPr>
              <a:lnSpc>
                <a:spcPct val="100000"/>
              </a:lnSpc>
              <a:spcBef>
                <a:spcPts val="600"/>
              </a:spcBef>
            </a:pPr>
            <a:r>
              <a:rPr lang="en-US" sz="2200" dirty="0" smtClean="0">
                <a:latin typeface="Calibri" pitchFamily="34" charset="0"/>
                <a:cs typeface="Calibri" pitchFamily="34" charset="0"/>
              </a:rPr>
              <a:t>VM Sees Same hardware as in host OS</a:t>
            </a:r>
          </a:p>
          <a:p>
            <a:pPr lvl="1">
              <a:lnSpc>
                <a:spcPct val="100000"/>
              </a:lnSpc>
              <a:spcBef>
                <a:spcPts val="600"/>
              </a:spcBef>
              <a:buFont typeface="Wingdings" charset="2"/>
              <a:buNone/>
            </a:pPr>
            <a:endParaRPr lang="en-US" sz="2200" dirty="0" smtClean="0">
              <a:latin typeface="Calibri" pitchFamily="34" charset="0"/>
              <a:cs typeface="Calibri" pitchFamily="34" charset="0"/>
            </a:endParaRPr>
          </a:p>
          <a:p>
            <a:pPr lvl="1">
              <a:lnSpc>
                <a:spcPct val="100000"/>
              </a:lnSpc>
              <a:spcBef>
                <a:spcPts val="600"/>
              </a:spcBef>
            </a:pPr>
            <a:endParaRPr lang="en-US" sz="2200" dirty="0" smtClean="0">
              <a:latin typeface="Calibri" pitchFamily="34" charset="0"/>
              <a:cs typeface="Calibri" pitchFamily="34" charset="0"/>
            </a:endParaRPr>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242"/>
          <a:stretch>
            <a:fillRect/>
          </a:stretch>
        </p:blipFill>
        <p:spPr bwMode="auto">
          <a:xfrm>
            <a:off x="5436096" y="3501008"/>
            <a:ext cx="313950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75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229702" y="260648"/>
            <a:ext cx="8588861" cy="838200"/>
          </a:xfrm>
        </p:spPr>
        <p:txBody>
          <a:bodyPr>
            <a:normAutofit/>
          </a:bodyPr>
          <a:lstStyle/>
          <a:p>
            <a:r>
              <a:rPr lang="en-US" sz="3600" dirty="0" smtClean="0">
                <a:solidFill>
                  <a:srgbClr val="002060"/>
                </a:solidFill>
                <a:latin typeface="Calibri" pitchFamily="34" charset="0"/>
                <a:cs typeface="Calibri" pitchFamily="34" charset="0"/>
              </a:rPr>
              <a:t>Full Virtualization</a:t>
            </a:r>
          </a:p>
        </p:txBody>
      </p:sp>
      <p:sp>
        <p:nvSpPr>
          <p:cNvPr id="8195" name="Content Placeholder 2"/>
          <p:cNvSpPr>
            <a:spLocks noGrp="1"/>
          </p:cNvSpPr>
          <p:nvPr>
            <p:ph idx="1"/>
          </p:nvPr>
        </p:nvSpPr>
        <p:spPr>
          <a:xfrm>
            <a:off x="229701" y="1124744"/>
            <a:ext cx="8551441" cy="4965699"/>
          </a:xfrm>
        </p:spPr>
        <p:txBody>
          <a:bodyPr/>
          <a:lstStyle/>
          <a:p>
            <a:pPr>
              <a:lnSpc>
                <a:spcPct val="100000"/>
              </a:lnSpc>
              <a:spcBef>
                <a:spcPts val="1200"/>
              </a:spcBef>
              <a:buClrTx/>
              <a:buSzPct val="100000"/>
            </a:pPr>
            <a:r>
              <a:rPr lang="en-US" sz="2400" dirty="0" smtClean="0">
                <a:latin typeface="Calibri" pitchFamily="34" charset="0"/>
                <a:cs typeface="Calibri" pitchFamily="34" charset="0"/>
              </a:rPr>
              <a:t>Requires a normal host operating system</a:t>
            </a:r>
          </a:p>
          <a:p>
            <a:pPr>
              <a:lnSpc>
                <a:spcPct val="100000"/>
              </a:lnSpc>
              <a:spcBef>
                <a:spcPts val="1200"/>
              </a:spcBef>
              <a:buClrTx/>
              <a:buSzPct val="100000"/>
            </a:pPr>
            <a:r>
              <a:rPr lang="en-US" sz="2400" dirty="0" smtClean="0">
                <a:latin typeface="Calibri" pitchFamily="34" charset="0"/>
                <a:cs typeface="Calibri" pitchFamily="34" charset="0"/>
              </a:rPr>
              <a:t>Virtualization layer sits on top of host operating software. (</a:t>
            </a:r>
            <a:r>
              <a:rPr lang="en-US" sz="2400" dirty="0" err="1" smtClean="0">
                <a:latin typeface="Calibri" pitchFamily="34" charset="0"/>
                <a:cs typeface="Calibri" pitchFamily="34" charset="0"/>
              </a:rPr>
              <a:t>eg</a:t>
            </a:r>
            <a:r>
              <a:rPr lang="en-US" sz="2400" dirty="0" smtClean="0">
                <a:latin typeface="Calibri" pitchFamily="34" charset="0"/>
                <a:cs typeface="Calibri" pitchFamily="34" charset="0"/>
              </a:rPr>
              <a:t> Sun </a:t>
            </a:r>
            <a:r>
              <a:rPr lang="en-US" sz="2400" dirty="0" err="1" smtClean="0">
                <a:latin typeface="Calibri" pitchFamily="34" charset="0"/>
                <a:cs typeface="Calibri" pitchFamily="34" charset="0"/>
              </a:rPr>
              <a:t>virtualbox</a:t>
            </a:r>
            <a:r>
              <a:rPr lang="en-US" sz="2400" dirty="0" smtClean="0">
                <a:latin typeface="Calibri" pitchFamily="34" charset="0"/>
                <a:cs typeface="Calibri" pitchFamily="34" charset="0"/>
              </a:rPr>
              <a:t>)</a:t>
            </a:r>
          </a:p>
          <a:p>
            <a:pPr>
              <a:lnSpc>
                <a:spcPct val="100000"/>
              </a:lnSpc>
              <a:spcBef>
                <a:spcPts val="1200"/>
              </a:spcBef>
              <a:buClrTx/>
              <a:buSzPct val="100000"/>
            </a:pPr>
            <a:r>
              <a:rPr lang="en-US" sz="2400" dirty="0" smtClean="0">
                <a:latin typeface="Calibri" pitchFamily="34" charset="0"/>
                <a:cs typeface="Calibri" pitchFamily="34" charset="0"/>
              </a:rPr>
              <a:t>Presents a Virtual Machine</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environment that is a complete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simulation of the underlying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hardware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(does not have to be identical)</a:t>
            </a:r>
          </a:p>
          <a:p>
            <a:pPr>
              <a:lnSpc>
                <a:spcPct val="100000"/>
              </a:lnSpc>
              <a:spcBef>
                <a:spcPts val="1200"/>
              </a:spcBef>
              <a:buClrTx/>
              <a:buSzPct val="100000"/>
            </a:pPr>
            <a:r>
              <a:rPr lang="en-US" sz="2400" dirty="0" smtClean="0">
                <a:latin typeface="Calibri" pitchFamily="34" charset="0"/>
                <a:cs typeface="Calibri" pitchFamily="34" charset="0"/>
              </a:rPr>
              <a:t>Guest OS can run if they are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compatible with the underlying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hardware architecture.</a:t>
            </a:r>
          </a:p>
          <a:p>
            <a:pPr>
              <a:lnSpc>
                <a:spcPct val="100000"/>
              </a:lnSpc>
              <a:spcBef>
                <a:spcPts val="1200"/>
              </a:spcBef>
              <a:buClrTx/>
              <a:buSzPct val="100000"/>
              <a:buFont typeface="Wingdings" charset="2"/>
              <a:buNone/>
            </a:pPr>
            <a:endParaRPr lang="en-US" sz="2400" dirty="0" smtClean="0">
              <a:latin typeface="Calibri" pitchFamily="34" charset="0"/>
              <a:cs typeface="Calibri" pitchFamily="34" charset="0"/>
            </a:endParaRPr>
          </a:p>
        </p:txBody>
      </p:sp>
      <p:pic>
        <p:nvPicPr>
          <p:cNvPr id="819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2743200"/>
            <a:ext cx="3211513"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230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1520" y="188640"/>
            <a:ext cx="8145462" cy="838200"/>
          </a:xfrm>
        </p:spPr>
        <p:txBody>
          <a:bodyPr>
            <a:normAutofit/>
          </a:bodyPr>
          <a:lstStyle/>
          <a:p>
            <a:r>
              <a:rPr lang="en-US" sz="3600" dirty="0" smtClean="0">
                <a:solidFill>
                  <a:srgbClr val="002060"/>
                </a:solidFill>
                <a:latin typeface="Calibri" pitchFamily="34" charset="0"/>
                <a:cs typeface="Calibri" pitchFamily="34" charset="0"/>
              </a:rPr>
              <a:t>Hardware Assisted Virtualization</a:t>
            </a:r>
          </a:p>
        </p:txBody>
      </p:sp>
      <p:grpSp>
        <p:nvGrpSpPr>
          <p:cNvPr id="3" name="Group 2"/>
          <p:cNvGrpSpPr/>
          <p:nvPr/>
        </p:nvGrpSpPr>
        <p:grpSpPr>
          <a:xfrm>
            <a:off x="3815211" y="1223932"/>
            <a:ext cx="5026627" cy="4968552"/>
            <a:chOff x="3886200" y="1600200"/>
            <a:chExt cx="5086351" cy="4419600"/>
          </a:xfrm>
        </p:grpSpPr>
        <p:sp>
          <p:nvSpPr>
            <p:cNvPr id="84998" name="Rectangle 23"/>
            <p:cNvSpPr>
              <a:spLocks noChangeArrowheads="1"/>
            </p:cNvSpPr>
            <p:nvPr/>
          </p:nvSpPr>
          <p:spPr bwMode="auto">
            <a:xfrm>
              <a:off x="3886200" y="3886200"/>
              <a:ext cx="5086350" cy="21336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4999" name="Freeform 24"/>
            <p:cNvSpPr>
              <a:spLocks/>
            </p:cNvSpPr>
            <p:nvPr/>
          </p:nvSpPr>
          <p:spPr bwMode="auto">
            <a:xfrm flipH="1">
              <a:off x="4267200" y="3886200"/>
              <a:ext cx="152400" cy="6096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0" name="Freeform 25"/>
            <p:cNvSpPr>
              <a:spLocks/>
            </p:cNvSpPr>
            <p:nvPr/>
          </p:nvSpPr>
          <p:spPr bwMode="auto">
            <a:xfrm>
              <a:off x="4495800" y="3886200"/>
              <a:ext cx="381000" cy="1066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1" name="Rectangle 26"/>
            <p:cNvSpPr>
              <a:spLocks noChangeArrowheads="1"/>
            </p:cNvSpPr>
            <p:nvPr/>
          </p:nvSpPr>
          <p:spPr bwMode="auto">
            <a:xfrm>
              <a:off x="3886200" y="1600200"/>
              <a:ext cx="5086350" cy="20574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5002" name="Freeform 27"/>
            <p:cNvSpPr>
              <a:spLocks/>
            </p:cNvSpPr>
            <p:nvPr/>
          </p:nvSpPr>
          <p:spPr bwMode="auto">
            <a:xfrm>
              <a:off x="43434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3" name="Freeform 28"/>
            <p:cNvSpPr>
              <a:spLocks/>
            </p:cNvSpPr>
            <p:nvPr/>
          </p:nvSpPr>
          <p:spPr bwMode="auto">
            <a:xfrm flipH="1">
              <a:off x="4572000" y="27432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4" name="Freeform 29"/>
            <p:cNvSpPr>
              <a:spLocks/>
            </p:cNvSpPr>
            <p:nvPr/>
          </p:nvSpPr>
          <p:spPr bwMode="auto">
            <a:xfrm>
              <a:off x="40386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5" name="Line 30"/>
            <p:cNvSpPr>
              <a:spLocks noChangeShapeType="1"/>
            </p:cNvSpPr>
            <p:nvPr/>
          </p:nvSpPr>
          <p:spPr bwMode="auto">
            <a:xfrm rot="5400000">
              <a:off x="4171950" y="5203825"/>
              <a:ext cx="711200" cy="1905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6" name="Line 31"/>
            <p:cNvSpPr>
              <a:spLocks noChangeShapeType="1"/>
            </p:cNvSpPr>
            <p:nvPr/>
          </p:nvSpPr>
          <p:spPr bwMode="auto">
            <a:xfrm rot="16200000" flipH="1">
              <a:off x="4470400" y="5203825"/>
              <a:ext cx="665163" cy="29845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7" name="Freeform 32"/>
            <p:cNvSpPr>
              <a:spLocks/>
            </p:cNvSpPr>
            <p:nvPr/>
          </p:nvSpPr>
          <p:spPr bwMode="auto">
            <a:xfrm flipH="1">
              <a:off x="4800600" y="26670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8" name="Freeform 33"/>
            <p:cNvSpPr>
              <a:spLocks/>
            </p:cNvSpPr>
            <p:nvPr/>
          </p:nvSpPr>
          <p:spPr bwMode="auto">
            <a:xfrm>
              <a:off x="4800600" y="3733800"/>
              <a:ext cx="381000" cy="1338263"/>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9" name="Rectangle 34"/>
            <p:cNvSpPr>
              <a:spLocks noChangeArrowheads="1"/>
            </p:cNvSpPr>
            <p:nvPr/>
          </p:nvSpPr>
          <p:spPr bwMode="auto">
            <a:xfrm>
              <a:off x="5248275" y="1671638"/>
              <a:ext cx="523875" cy="178117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10" name="Line 35"/>
            <p:cNvSpPr>
              <a:spLocks noChangeShapeType="1"/>
            </p:cNvSpPr>
            <p:nvPr/>
          </p:nvSpPr>
          <p:spPr bwMode="auto">
            <a:xfrm flipV="1">
              <a:off x="4843463" y="1670050"/>
              <a:ext cx="412750" cy="6588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1" name="Line 36"/>
            <p:cNvSpPr>
              <a:spLocks noChangeShapeType="1"/>
            </p:cNvSpPr>
            <p:nvPr/>
          </p:nvSpPr>
          <p:spPr bwMode="auto">
            <a:xfrm>
              <a:off x="4800600" y="2819400"/>
              <a:ext cx="447675" cy="6238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2" name="Rectangle 37"/>
            <p:cNvSpPr>
              <a:spLocks noChangeArrowheads="1"/>
            </p:cNvSpPr>
            <p:nvPr/>
          </p:nvSpPr>
          <p:spPr bwMode="auto">
            <a:xfrm rot="16200000">
              <a:off x="3278188" y="2417763"/>
              <a:ext cx="1543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4" tIns="0" rIns="9144" bIns="0">
              <a:spAutoFit/>
            </a:bodyPr>
            <a:lstStyle/>
            <a:p>
              <a:pPr>
                <a:lnSpc>
                  <a:spcPct val="100000"/>
                </a:lnSpc>
              </a:pPr>
              <a:r>
                <a:rPr lang="en-US" altLang="en-US" sz="1400" b="1" baseline="0"/>
                <a:t>Front-End</a:t>
              </a:r>
            </a:p>
          </p:txBody>
        </p:sp>
        <p:pic>
          <p:nvPicPr>
            <p:cNvPr id="85013" name="Picture 38" descr="NetRan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8125" y="3167063"/>
              <a:ext cx="3841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4"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1938" y="2562225"/>
              <a:ext cx="3349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5" name="Picture 40" descr="VPNConcentratorAug20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6863" y="1989138"/>
              <a:ext cx="266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6" name="Picture 41" descr="SSL Terminat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5275" y="2278063"/>
              <a:ext cx="269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7"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5113" y="2860675"/>
              <a:ext cx="330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8" name="Picture 4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0825" y="1722438"/>
              <a:ext cx="3571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19" name="Rectangle 44"/>
            <p:cNvSpPr>
              <a:spLocks noChangeArrowheads="1"/>
            </p:cNvSpPr>
            <p:nvPr/>
          </p:nvSpPr>
          <p:spPr bwMode="auto">
            <a:xfrm>
              <a:off x="5248275" y="4159250"/>
              <a:ext cx="523875" cy="177482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20" name="Line 45"/>
            <p:cNvSpPr>
              <a:spLocks noChangeShapeType="1"/>
            </p:cNvSpPr>
            <p:nvPr/>
          </p:nvSpPr>
          <p:spPr bwMode="auto">
            <a:xfrm>
              <a:off x="4843463" y="5089525"/>
              <a:ext cx="404813" cy="8493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21" name="Line 46"/>
            <p:cNvSpPr>
              <a:spLocks noChangeShapeType="1"/>
            </p:cNvSpPr>
            <p:nvPr/>
          </p:nvSpPr>
          <p:spPr bwMode="auto">
            <a:xfrm flipV="1">
              <a:off x="4843463" y="4179888"/>
              <a:ext cx="404813" cy="2936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nvGrpSpPr>
            <p:cNvPr id="4" name="Group 47"/>
            <p:cNvGrpSpPr>
              <a:grpSpLocks/>
            </p:cNvGrpSpPr>
            <p:nvPr/>
          </p:nvGrpSpPr>
          <p:grpSpPr bwMode="auto">
            <a:xfrm>
              <a:off x="5316538" y="5634038"/>
              <a:ext cx="401638" cy="273050"/>
              <a:chOff x="3817" y="3358"/>
              <a:chExt cx="253" cy="172"/>
            </a:xfrm>
          </p:grpSpPr>
          <p:sp>
            <p:nvSpPr>
              <p:cNvPr id="85559" name="Freeform 48"/>
              <p:cNvSpPr>
                <a:spLocks/>
              </p:cNvSpPr>
              <p:nvPr/>
            </p:nvSpPr>
            <p:spPr bwMode="auto">
              <a:xfrm>
                <a:off x="3819" y="3358"/>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60" name="Rectangle 49"/>
              <p:cNvSpPr>
                <a:spLocks noChangeArrowheads="1"/>
              </p:cNvSpPr>
              <p:nvPr/>
            </p:nvSpPr>
            <p:spPr bwMode="auto">
              <a:xfrm>
                <a:off x="3817" y="3382"/>
                <a:ext cx="227" cy="146"/>
              </a:xfrm>
              <a:prstGeom prst="rect">
                <a:avLst/>
              </a:prstGeom>
              <a:solidFill>
                <a:srgbClr val="00CC00"/>
              </a:solidFill>
              <a:ln w="3175">
                <a:solidFill>
                  <a:srgbClr val="00CC00"/>
                </a:solidFill>
                <a:miter lim="800000"/>
                <a:headEnd/>
                <a:tailEnd/>
              </a:ln>
            </p:spPr>
            <p:txBody>
              <a:bodyPr/>
              <a:lstStyle/>
              <a:p>
                <a:endParaRPr lang="en-US"/>
              </a:p>
            </p:txBody>
          </p:sp>
          <p:grpSp>
            <p:nvGrpSpPr>
              <p:cNvPr id="5" name="Group 50"/>
              <p:cNvGrpSpPr>
                <a:grpSpLocks/>
              </p:cNvGrpSpPr>
              <p:nvPr/>
            </p:nvGrpSpPr>
            <p:grpSpPr bwMode="auto">
              <a:xfrm flipH="1">
                <a:off x="3836" y="3429"/>
                <a:ext cx="50" cy="50"/>
                <a:chOff x="3075" y="1305"/>
                <a:chExt cx="161" cy="161"/>
              </a:xfrm>
            </p:grpSpPr>
            <p:sp>
              <p:nvSpPr>
                <p:cNvPr id="85569" name="Rectangle 5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70" name="Oval 5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71" name="Oval 5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2" name="AutoShape 54"/>
              <p:cNvSpPr>
                <a:spLocks noChangeArrowheads="1"/>
              </p:cNvSpPr>
              <p:nvPr/>
            </p:nvSpPr>
            <p:spPr bwMode="auto">
              <a:xfrm>
                <a:off x="3903" y="3421"/>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63" name="AutoShape 55"/>
              <p:cNvSpPr>
                <a:spLocks noChangeArrowheads="1"/>
              </p:cNvSpPr>
              <p:nvPr/>
            </p:nvSpPr>
            <p:spPr bwMode="auto">
              <a:xfrm flipH="1">
                <a:off x="3901" y="3467"/>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6" name="Group 56"/>
              <p:cNvGrpSpPr>
                <a:grpSpLocks/>
              </p:cNvGrpSpPr>
              <p:nvPr/>
            </p:nvGrpSpPr>
            <p:grpSpPr bwMode="auto">
              <a:xfrm flipH="1">
                <a:off x="3972" y="3429"/>
                <a:ext cx="50" cy="50"/>
                <a:chOff x="3075" y="1305"/>
                <a:chExt cx="161" cy="161"/>
              </a:xfrm>
            </p:grpSpPr>
            <p:sp>
              <p:nvSpPr>
                <p:cNvPr id="85566" name="Rectangle 5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67" name="Oval 5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68" name="Oval 5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5" name="Freeform 60"/>
              <p:cNvSpPr>
                <a:spLocks/>
              </p:cNvSpPr>
              <p:nvPr/>
            </p:nvSpPr>
            <p:spPr bwMode="auto">
              <a:xfrm>
                <a:off x="4043" y="3360"/>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grpSp>
          <p:nvGrpSpPr>
            <p:cNvPr id="7" name="Group 61"/>
            <p:cNvGrpSpPr>
              <a:grpSpLocks/>
            </p:cNvGrpSpPr>
            <p:nvPr/>
          </p:nvGrpSpPr>
          <p:grpSpPr bwMode="auto">
            <a:xfrm>
              <a:off x="5316538" y="5332413"/>
              <a:ext cx="398463" cy="268288"/>
              <a:chOff x="2876" y="3025"/>
              <a:chExt cx="251" cy="169"/>
            </a:xfrm>
          </p:grpSpPr>
          <p:sp>
            <p:nvSpPr>
              <p:cNvPr id="85537" name="Freeform 62"/>
              <p:cNvSpPr>
                <a:spLocks/>
              </p:cNvSpPr>
              <p:nvPr/>
            </p:nvSpPr>
            <p:spPr bwMode="auto">
              <a:xfrm>
                <a:off x="2876" y="3025"/>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38" name="Rectangle 63"/>
              <p:cNvSpPr>
                <a:spLocks noChangeArrowheads="1"/>
              </p:cNvSpPr>
              <p:nvPr/>
            </p:nvSpPr>
            <p:spPr bwMode="auto">
              <a:xfrm>
                <a:off x="2876" y="3049"/>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539" name="Freeform 64"/>
              <p:cNvSpPr>
                <a:spLocks/>
              </p:cNvSpPr>
              <p:nvPr/>
            </p:nvSpPr>
            <p:spPr bwMode="auto">
              <a:xfrm>
                <a:off x="3100" y="3025"/>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8" name="Group 65"/>
              <p:cNvGrpSpPr>
                <a:grpSpLocks/>
              </p:cNvGrpSpPr>
              <p:nvPr/>
            </p:nvGrpSpPr>
            <p:grpSpPr bwMode="auto">
              <a:xfrm flipH="1">
                <a:off x="2893" y="3098"/>
                <a:ext cx="50" cy="50"/>
                <a:chOff x="3075" y="1305"/>
                <a:chExt cx="161" cy="161"/>
              </a:xfrm>
            </p:grpSpPr>
            <p:sp>
              <p:nvSpPr>
                <p:cNvPr id="85556" name="Rectangle 66"/>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7" name="Oval 67"/>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8" name="Oval 68"/>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41" name="AutoShape 69"/>
              <p:cNvSpPr>
                <a:spLocks noChangeArrowheads="1"/>
              </p:cNvSpPr>
              <p:nvPr/>
            </p:nvSpPr>
            <p:spPr bwMode="auto">
              <a:xfrm>
                <a:off x="2960" y="311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2" name="AutoShape 70"/>
              <p:cNvSpPr>
                <a:spLocks noChangeArrowheads="1"/>
              </p:cNvSpPr>
              <p:nvPr/>
            </p:nvSpPr>
            <p:spPr bwMode="auto">
              <a:xfrm>
                <a:off x="2960" y="3146"/>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3" name="AutoShape 71"/>
              <p:cNvSpPr>
                <a:spLocks noChangeArrowheads="1"/>
              </p:cNvSpPr>
              <p:nvPr/>
            </p:nvSpPr>
            <p:spPr bwMode="auto">
              <a:xfrm>
                <a:off x="2960" y="307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9" name="Group 72"/>
              <p:cNvGrpSpPr>
                <a:grpSpLocks/>
              </p:cNvGrpSpPr>
              <p:nvPr/>
            </p:nvGrpSpPr>
            <p:grpSpPr bwMode="auto">
              <a:xfrm flipH="1">
                <a:off x="3031" y="3144"/>
                <a:ext cx="30" cy="30"/>
                <a:chOff x="3075" y="1305"/>
                <a:chExt cx="161" cy="161"/>
              </a:xfrm>
            </p:grpSpPr>
            <p:sp>
              <p:nvSpPr>
                <p:cNvPr id="85553" name="Rectangle 73"/>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4" name="Oval 74"/>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5" name="Oval 75"/>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0" name="Group 76"/>
              <p:cNvGrpSpPr>
                <a:grpSpLocks/>
              </p:cNvGrpSpPr>
              <p:nvPr/>
            </p:nvGrpSpPr>
            <p:grpSpPr bwMode="auto">
              <a:xfrm flipH="1">
                <a:off x="3031" y="3106"/>
                <a:ext cx="30" cy="30"/>
                <a:chOff x="3075" y="1305"/>
                <a:chExt cx="161" cy="161"/>
              </a:xfrm>
            </p:grpSpPr>
            <p:sp>
              <p:nvSpPr>
                <p:cNvPr id="85550" name="Rectangle 7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1" name="Oval 7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2" name="Oval 7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1" name="Group 80"/>
              <p:cNvGrpSpPr>
                <a:grpSpLocks/>
              </p:cNvGrpSpPr>
              <p:nvPr/>
            </p:nvGrpSpPr>
            <p:grpSpPr bwMode="auto">
              <a:xfrm flipH="1">
                <a:off x="3031" y="3068"/>
                <a:ext cx="30" cy="30"/>
                <a:chOff x="3075" y="1305"/>
                <a:chExt cx="161" cy="161"/>
              </a:xfrm>
            </p:grpSpPr>
            <p:sp>
              <p:nvSpPr>
                <p:cNvPr id="85547" name="Rectangle 8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48" name="Oval 8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49" name="Oval 8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grpSp>
          <p:nvGrpSpPr>
            <p:cNvPr id="12" name="Group 84"/>
            <p:cNvGrpSpPr>
              <a:grpSpLocks/>
            </p:cNvGrpSpPr>
            <p:nvPr/>
          </p:nvGrpSpPr>
          <p:grpSpPr bwMode="auto">
            <a:xfrm>
              <a:off x="5316538" y="5024438"/>
              <a:ext cx="401638" cy="273050"/>
              <a:chOff x="5167" y="3304"/>
              <a:chExt cx="253" cy="172"/>
            </a:xfrm>
          </p:grpSpPr>
          <p:sp>
            <p:nvSpPr>
              <p:cNvPr id="85521" name="Freeform 85"/>
              <p:cNvSpPr>
                <a:spLocks/>
              </p:cNvSpPr>
              <p:nvPr/>
            </p:nvSpPr>
            <p:spPr bwMode="auto">
              <a:xfrm>
                <a:off x="5169" y="3304"/>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22" name="Rectangle 86"/>
              <p:cNvSpPr>
                <a:spLocks noChangeArrowheads="1"/>
              </p:cNvSpPr>
              <p:nvPr/>
            </p:nvSpPr>
            <p:spPr bwMode="auto">
              <a:xfrm>
                <a:off x="5167" y="3328"/>
                <a:ext cx="227" cy="146"/>
              </a:xfrm>
              <a:prstGeom prst="rect">
                <a:avLst/>
              </a:prstGeom>
              <a:solidFill>
                <a:srgbClr val="00CC00"/>
              </a:solidFill>
              <a:ln w="3175">
                <a:solidFill>
                  <a:srgbClr val="00CC00"/>
                </a:solidFill>
                <a:miter lim="800000"/>
                <a:headEnd/>
                <a:tailEnd/>
              </a:ln>
            </p:spPr>
            <p:txBody>
              <a:bodyPr/>
              <a:lstStyle/>
              <a:p>
                <a:endParaRPr lang="en-US"/>
              </a:p>
            </p:txBody>
          </p:sp>
          <p:sp>
            <p:nvSpPr>
              <p:cNvPr id="85523" name="Freeform 87"/>
              <p:cNvSpPr>
                <a:spLocks/>
              </p:cNvSpPr>
              <p:nvPr/>
            </p:nvSpPr>
            <p:spPr bwMode="auto">
              <a:xfrm>
                <a:off x="5393" y="3306"/>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13" name="Group 88"/>
              <p:cNvGrpSpPr>
                <a:grpSpLocks/>
              </p:cNvGrpSpPr>
              <p:nvPr/>
            </p:nvGrpSpPr>
            <p:grpSpPr bwMode="auto">
              <a:xfrm>
                <a:off x="5214" y="3338"/>
                <a:ext cx="134" cy="132"/>
                <a:chOff x="5808" y="3338"/>
                <a:chExt cx="134" cy="132"/>
              </a:xfrm>
            </p:grpSpPr>
            <p:grpSp>
              <p:nvGrpSpPr>
                <p:cNvPr id="14" name="Group 89"/>
                <p:cNvGrpSpPr>
                  <a:grpSpLocks/>
                </p:cNvGrpSpPr>
                <p:nvPr/>
              </p:nvGrpSpPr>
              <p:grpSpPr bwMode="auto">
                <a:xfrm>
                  <a:off x="5808" y="3338"/>
                  <a:ext cx="134" cy="132"/>
                  <a:chOff x="5862" y="3132"/>
                  <a:chExt cx="206" cy="204"/>
                </a:xfrm>
              </p:grpSpPr>
              <p:sp>
                <p:nvSpPr>
                  <p:cNvPr id="85530" name="Freeform 90"/>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1" name="Freeform 91"/>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2" name="Freeform 92"/>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3" name="Freeform 93"/>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4" name="Oval 94"/>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5" name="Oval 95"/>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6" name="Oval 96"/>
                  <p:cNvSpPr>
                    <a:spLocks noChangeArrowheads="1"/>
                  </p:cNvSpPr>
                  <p:nvPr/>
                </p:nvSpPr>
                <p:spPr bwMode="auto">
                  <a:xfrm>
                    <a:off x="5930" y="3200"/>
                    <a:ext cx="70" cy="6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97"/>
                <p:cNvGrpSpPr>
                  <a:grpSpLocks/>
                </p:cNvGrpSpPr>
                <p:nvPr/>
              </p:nvGrpSpPr>
              <p:grpSpPr bwMode="auto">
                <a:xfrm>
                  <a:off x="5867" y="3388"/>
                  <a:ext cx="18" cy="29"/>
                  <a:chOff x="5817" y="3244"/>
                  <a:chExt cx="18" cy="29"/>
                </a:xfrm>
              </p:grpSpPr>
              <p:sp>
                <p:nvSpPr>
                  <p:cNvPr id="85527" name="Line 98"/>
                  <p:cNvSpPr>
                    <a:spLocks noChangeShapeType="1"/>
                  </p:cNvSpPr>
                  <p:nvPr/>
                </p:nvSpPr>
                <p:spPr bwMode="auto">
                  <a:xfrm flipV="1">
                    <a:off x="5817" y="3244"/>
                    <a:ext cx="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8" name="Line 99"/>
                  <p:cNvSpPr>
                    <a:spLocks noChangeShapeType="1"/>
                  </p:cNvSpPr>
                  <p:nvPr/>
                </p:nvSpPr>
                <p:spPr bwMode="auto">
                  <a:xfrm rot="5400000" flipV="1">
                    <a:off x="5826" y="3236"/>
                    <a:ext cx="0" cy="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9" name="Line 100"/>
                  <p:cNvSpPr>
                    <a:spLocks noChangeShapeType="1"/>
                  </p:cNvSpPr>
                  <p:nvPr/>
                </p:nvSpPr>
                <p:spPr bwMode="auto">
                  <a:xfrm rot="5400000" flipV="1">
                    <a:off x="5823" y="3253"/>
                    <a:ext cx="0" cy="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grpSp>
        </p:grpSp>
        <p:grpSp>
          <p:nvGrpSpPr>
            <p:cNvPr id="16" name="Group 101"/>
            <p:cNvGrpSpPr>
              <a:grpSpLocks/>
            </p:cNvGrpSpPr>
            <p:nvPr/>
          </p:nvGrpSpPr>
          <p:grpSpPr bwMode="auto">
            <a:xfrm>
              <a:off x="4724400" y="5486400"/>
              <a:ext cx="285750" cy="450850"/>
              <a:chOff x="4794" y="3620"/>
              <a:chExt cx="158" cy="244"/>
            </a:xfrm>
          </p:grpSpPr>
          <p:grpSp>
            <p:nvGrpSpPr>
              <p:cNvPr id="17" name="Group 102"/>
              <p:cNvGrpSpPr>
                <a:grpSpLocks/>
              </p:cNvGrpSpPr>
              <p:nvPr/>
            </p:nvGrpSpPr>
            <p:grpSpPr bwMode="auto">
              <a:xfrm>
                <a:off x="4794" y="3620"/>
                <a:ext cx="158" cy="244"/>
                <a:chOff x="3027" y="2398"/>
                <a:chExt cx="342" cy="527"/>
              </a:xfrm>
            </p:grpSpPr>
            <p:sp>
              <p:nvSpPr>
                <p:cNvPr id="85492" name="Rectangle 103"/>
                <p:cNvSpPr>
                  <a:spLocks noChangeArrowheads="1"/>
                </p:cNvSpPr>
                <p:nvPr/>
              </p:nvSpPr>
              <p:spPr bwMode="auto">
                <a:xfrm>
                  <a:off x="3029" y="2438"/>
                  <a:ext cx="300" cy="487"/>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493" name="Freeform 104"/>
                <p:cNvSpPr>
                  <a:spLocks/>
                </p:cNvSpPr>
                <p:nvPr/>
              </p:nvSpPr>
              <p:spPr bwMode="auto">
                <a:xfrm>
                  <a:off x="3322" y="2398"/>
                  <a:ext cx="44" cy="525"/>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4" name="Freeform 105"/>
                <p:cNvSpPr>
                  <a:spLocks/>
                </p:cNvSpPr>
                <p:nvPr/>
              </p:nvSpPr>
              <p:spPr bwMode="auto">
                <a:xfrm>
                  <a:off x="3042" y="2865"/>
                  <a:ext cx="259" cy="25"/>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5" name="Freeform 106"/>
                <p:cNvSpPr>
                  <a:spLocks/>
                </p:cNvSpPr>
                <p:nvPr/>
              </p:nvSpPr>
              <p:spPr bwMode="auto">
                <a:xfrm>
                  <a:off x="3043" y="2528"/>
                  <a:ext cx="32" cy="362"/>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6" name="Freeform 107"/>
                <p:cNvSpPr>
                  <a:spLocks/>
                </p:cNvSpPr>
                <p:nvPr/>
              </p:nvSpPr>
              <p:spPr bwMode="auto">
                <a:xfrm>
                  <a:off x="3027" y="2400"/>
                  <a:ext cx="342" cy="38"/>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7" name="Rectangle 108"/>
                <p:cNvSpPr>
                  <a:spLocks noChangeArrowheads="1"/>
                </p:cNvSpPr>
                <p:nvPr/>
              </p:nvSpPr>
              <p:spPr bwMode="auto">
                <a:xfrm>
                  <a:off x="3075" y="2530"/>
                  <a:ext cx="225" cy="336"/>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85498" name="Rectangle 109"/>
                <p:cNvSpPr>
                  <a:spLocks noChangeArrowheads="1"/>
                </p:cNvSpPr>
                <p:nvPr/>
              </p:nvSpPr>
              <p:spPr bwMode="auto">
                <a:xfrm>
                  <a:off x="3301" y="2508"/>
                  <a:ext cx="17" cy="390"/>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sp>
              <p:nvSpPr>
                <p:cNvPr id="85499" name="Rectangle 110"/>
                <p:cNvSpPr>
                  <a:spLocks noChangeArrowheads="1"/>
                </p:cNvSpPr>
                <p:nvPr/>
              </p:nvSpPr>
              <p:spPr bwMode="auto">
                <a:xfrm>
                  <a:off x="3082" y="2486"/>
                  <a:ext cx="221" cy="44"/>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grpSp>
              <p:nvGrpSpPr>
                <p:cNvPr id="18" name="Group 111"/>
                <p:cNvGrpSpPr>
                  <a:grpSpLocks/>
                </p:cNvGrpSpPr>
                <p:nvPr/>
              </p:nvGrpSpPr>
              <p:grpSpPr bwMode="auto">
                <a:xfrm>
                  <a:off x="3067" y="2782"/>
                  <a:ext cx="223" cy="97"/>
                  <a:chOff x="3461" y="2782"/>
                  <a:chExt cx="223" cy="97"/>
                </a:xfrm>
              </p:grpSpPr>
              <p:sp>
                <p:nvSpPr>
                  <p:cNvPr id="85515" name="Rectangle 112"/>
                  <p:cNvSpPr>
                    <a:spLocks noChangeArrowheads="1"/>
                  </p:cNvSpPr>
                  <p:nvPr/>
                </p:nvSpPr>
                <p:spPr bwMode="auto">
                  <a:xfrm>
                    <a:off x="3461" y="280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6" name="AutoShape 113"/>
                  <p:cNvSpPr>
                    <a:spLocks noChangeArrowheads="1"/>
                  </p:cNvSpPr>
                  <p:nvPr/>
                </p:nvSpPr>
                <p:spPr bwMode="auto">
                  <a:xfrm>
                    <a:off x="3463" y="278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7" name="AutoShape 114"/>
                  <p:cNvSpPr>
                    <a:spLocks noChangeArrowheads="1"/>
                  </p:cNvSpPr>
                  <p:nvPr/>
                </p:nvSpPr>
                <p:spPr bwMode="auto">
                  <a:xfrm rot="16200000" flipH="1">
                    <a:off x="3623" y="282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8" name="Oval 115"/>
                  <p:cNvSpPr>
                    <a:spLocks noChangeArrowheads="1"/>
                  </p:cNvSpPr>
                  <p:nvPr/>
                </p:nvSpPr>
                <p:spPr bwMode="auto">
                  <a:xfrm>
                    <a:off x="3485"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9" name="Oval 116"/>
                  <p:cNvSpPr>
                    <a:spLocks noChangeArrowheads="1"/>
                  </p:cNvSpPr>
                  <p:nvPr/>
                </p:nvSpPr>
                <p:spPr bwMode="auto">
                  <a:xfrm>
                    <a:off x="3591"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20" name="Line 117"/>
                  <p:cNvSpPr>
                    <a:spLocks noChangeShapeType="1"/>
                  </p:cNvSpPr>
                  <p:nvPr/>
                </p:nvSpPr>
                <p:spPr bwMode="auto">
                  <a:xfrm>
                    <a:off x="3505" y="282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19" name="Group 118"/>
                <p:cNvGrpSpPr>
                  <a:grpSpLocks/>
                </p:cNvGrpSpPr>
                <p:nvPr/>
              </p:nvGrpSpPr>
              <p:grpSpPr bwMode="auto">
                <a:xfrm>
                  <a:off x="3067" y="2667"/>
                  <a:ext cx="223" cy="97"/>
                  <a:chOff x="3461" y="2667"/>
                  <a:chExt cx="223" cy="97"/>
                </a:xfrm>
              </p:grpSpPr>
              <p:sp>
                <p:nvSpPr>
                  <p:cNvPr id="85509" name="Rectangle 119"/>
                  <p:cNvSpPr>
                    <a:spLocks noChangeArrowheads="1"/>
                  </p:cNvSpPr>
                  <p:nvPr/>
                </p:nvSpPr>
                <p:spPr bwMode="auto">
                  <a:xfrm>
                    <a:off x="3461" y="2691"/>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0" name="AutoShape 120"/>
                  <p:cNvSpPr>
                    <a:spLocks noChangeArrowheads="1"/>
                  </p:cNvSpPr>
                  <p:nvPr/>
                </p:nvSpPr>
                <p:spPr bwMode="auto">
                  <a:xfrm>
                    <a:off x="3463" y="2667"/>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1" name="AutoShape 121"/>
                  <p:cNvSpPr>
                    <a:spLocks noChangeArrowheads="1"/>
                  </p:cNvSpPr>
                  <p:nvPr/>
                </p:nvSpPr>
                <p:spPr bwMode="auto">
                  <a:xfrm rot="16200000" flipH="1">
                    <a:off x="3623" y="2706"/>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2" name="Oval 122"/>
                  <p:cNvSpPr>
                    <a:spLocks noChangeArrowheads="1"/>
                  </p:cNvSpPr>
                  <p:nvPr/>
                </p:nvSpPr>
                <p:spPr bwMode="auto">
                  <a:xfrm>
                    <a:off x="3485"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3" name="Oval 123"/>
                  <p:cNvSpPr>
                    <a:spLocks noChangeArrowheads="1"/>
                  </p:cNvSpPr>
                  <p:nvPr/>
                </p:nvSpPr>
                <p:spPr bwMode="auto">
                  <a:xfrm>
                    <a:off x="3591"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4" name="Line 124"/>
                  <p:cNvSpPr>
                    <a:spLocks noChangeShapeType="1"/>
                  </p:cNvSpPr>
                  <p:nvPr/>
                </p:nvSpPr>
                <p:spPr bwMode="auto">
                  <a:xfrm>
                    <a:off x="3505" y="2713"/>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0" name="Group 125"/>
                <p:cNvGrpSpPr>
                  <a:grpSpLocks/>
                </p:cNvGrpSpPr>
                <p:nvPr/>
              </p:nvGrpSpPr>
              <p:grpSpPr bwMode="auto">
                <a:xfrm>
                  <a:off x="3067" y="2552"/>
                  <a:ext cx="223" cy="97"/>
                  <a:chOff x="3461" y="2552"/>
                  <a:chExt cx="223" cy="97"/>
                </a:xfrm>
              </p:grpSpPr>
              <p:sp>
                <p:nvSpPr>
                  <p:cNvPr id="85503" name="Rectangle 126"/>
                  <p:cNvSpPr>
                    <a:spLocks noChangeArrowheads="1"/>
                  </p:cNvSpPr>
                  <p:nvPr/>
                </p:nvSpPr>
                <p:spPr bwMode="auto">
                  <a:xfrm>
                    <a:off x="3461" y="257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04" name="AutoShape 127"/>
                  <p:cNvSpPr>
                    <a:spLocks noChangeArrowheads="1"/>
                  </p:cNvSpPr>
                  <p:nvPr/>
                </p:nvSpPr>
                <p:spPr bwMode="auto">
                  <a:xfrm>
                    <a:off x="3463" y="255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05" name="AutoShape 128"/>
                  <p:cNvSpPr>
                    <a:spLocks noChangeArrowheads="1"/>
                  </p:cNvSpPr>
                  <p:nvPr/>
                </p:nvSpPr>
                <p:spPr bwMode="auto">
                  <a:xfrm rot="16200000" flipH="1">
                    <a:off x="3623" y="259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06" name="Oval 129"/>
                  <p:cNvSpPr>
                    <a:spLocks noChangeArrowheads="1"/>
                  </p:cNvSpPr>
                  <p:nvPr/>
                </p:nvSpPr>
                <p:spPr bwMode="auto">
                  <a:xfrm>
                    <a:off x="3485"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7" name="Oval 130"/>
                  <p:cNvSpPr>
                    <a:spLocks noChangeArrowheads="1"/>
                  </p:cNvSpPr>
                  <p:nvPr/>
                </p:nvSpPr>
                <p:spPr bwMode="auto">
                  <a:xfrm>
                    <a:off x="3591"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8" name="Line 131"/>
                  <p:cNvSpPr>
                    <a:spLocks noChangeShapeType="1"/>
                  </p:cNvSpPr>
                  <p:nvPr/>
                </p:nvSpPr>
                <p:spPr bwMode="auto">
                  <a:xfrm>
                    <a:off x="3505" y="259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491" name="Rectangle 132" descr="10%"/>
              <p:cNvSpPr>
                <a:spLocks noChangeArrowheads="1"/>
              </p:cNvSpPr>
              <p:nvPr/>
            </p:nvSpPr>
            <p:spPr bwMode="auto">
              <a:xfrm>
                <a:off x="4810" y="3797"/>
                <a:ext cx="99" cy="54"/>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pic>
          <p:nvPicPr>
            <p:cNvPr id="85026" name="Picture 133" descr="Router_Stor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7650" y="4208463"/>
              <a:ext cx="3778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34"/>
            <p:cNvGrpSpPr>
              <a:grpSpLocks/>
            </p:cNvGrpSpPr>
            <p:nvPr/>
          </p:nvGrpSpPr>
          <p:grpSpPr bwMode="auto">
            <a:xfrm>
              <a:off x="5316538" y="4732338"/>
              <a:ext cx="398463" cy="268288"/>
              <a:chOff x="3817" y="3120"/>
              <a:chExt cx="251" cy="169"/>
            </a:xfrm>
          </p:grpSpPr>
          <p:sp>
            <p:nvSpPr>
              <p:cNvPr id="85479" name="Freeform 135"/>
              <p:cNvSpPr>
                <a:spLocks/>
              </p:cNvSpPr>
              <p:nvPr/>
            </p:nvSpPr>
            <p:spPr bwMode="auto">
              <a:xfrm>
                <a:off x="3817" y="3120"/>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480" name="Rectangle 136"/>
              <p:cNvSpPr>
                <a:spLocks noChangeArrowheads="1"/>
              </p:cNvSpPr>
              <p:nvPr/>
            </p:nvSpPr>
            <p:spPr bwMode="auto">
              <a:xfrm>
                <a:off x="3817" y="3144"/>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481" name="Freeform 137"/>
              <p:cNvSpPr>
                <a:spLocks/>
              </p:cNvSpPr>
              <p:nvPr/>
            </p:nvSpPr>
            <p:spPr bwMode="auto">
              <a:xfrm>
                <a:off x="4041" y="3120"/>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22" name="Group 138"/>
              <p:cNvGrpSpPr>
                <a:grpSpLocks/>
              </p:cNvGrpSpPr>
              <p:nvPr/>
            </p:nvGrpSpPr>
            <p:grpSpPr bwMode="auto">
              <a:xfrm>
                <a:off x="3864" y="3152"/>
                <a:ext cx="134" cy="132"/>
                <a:chOff x="5862" y="3132"/>
                <a:chExt cx="206" cy="204"/>
              </a:xfrm>
            </p:grpSpPr>
            <p:sp>
              <p:nvSpPr>
                <p:cNvPr id="85483" name="Freeform 139"/>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4" name="Freeform 140"/>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5" name="Freeform 141"/>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6" name="Freeform 142"/>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7" name="Oval 143"/>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8" name="Oval 144"/>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9" name="Oval 145"/>
                <p:cNvSpPr>
                  <a:spLocks noChangeArrowheads="1"/>
                </p:cNvSpPr>
                <p:nvPr/>
              </p:nvSpPr>
              <p:spPr bwMode="auto">
                <a:xfrm>
                  <a:off x="5930" y="3200"/>
                  <a:ext cx="70" cy="6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3" name="Group 146"/>
            <p:cNvGrpSpPr>
              <a:grpSpLocks/>
            </p:cNvGrpSpPr>
            <p:nvPr/>
          </p:nvGrpSpPr>
          <p:grpSpPr bwMode="auto">
            <a:xfrm>
              <a:off x="5316538" y="4440238"/>
              <a:ext cx="401638" cy="273050"/>
              <a:chOff x="5167" y="2936"/>
              <a:chExt cx="253" cy="172"/>
            </a:xfrm>
          </p:grpSpPr>
          <p:sp>
            <p:nvSpPr>
              <p:cNvPr id="85454" name="Freeform 147"/>
              <p:cNvSpPr>
                <a:spLocks/>
              </p:cNvSpPr>
              <p:nvPr/>
            </p:nvSpPr>
            <p:spPr bwMode="auto">
              <a:xfrm>
                <a:off x="5169" y="2936"/>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CCFF"/>
              </a:solidFill>
              <a:ln w="3175">
                <a:solidFill>
                  <a:srgbClr val="99CCFF"/>
                </a:solidFill>
                <a:prstDash val="solid"/>
                <a:round/>
                <a:headEnd/>
                <a:tailEnd/>
              </a:ln>
            </p:spPr>
            <p:txBody>
              <a:bodyPr/>
              <a:lstStyle/>
              <a:p>
                <a:endParaRPr lang="en-SG"/>
              </a:p>
            </p:txBody>
          </p:sp>
          <p:sp>
            <p:nvSpPr>
              <p:cNvPr id="85455" name="Rectangle 148"/>
              <p:cNvSpPr>
                <a:spLocks noChangeArrowheads="1"/>
              </p:cNvSpPr>
              <p:nvPr/>
            </p:nvSpPr>
            <p:spPr bwMode="auto">
              <a:xfrm>
                <a:off x="5167" y="2960"/>
                <a:ext cx="227" cy="146"/>
              </a:xfrm>
              <a:prstGeom prst="rect">
                <a:avLst/>
              </a:prstGeom>
              <a:solidFill>
                <a:srgbClr val="0066FF"/>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grpSp>
            <p:nvGrpSpPr>
              <p:cNvPr id="24" name="Group 149"/>
              <p:cNvGrpSpPr>
                <a:grpSpLocks/>
              </p:cNvGrpSpPr>
              <p:nvPr/>
            </p:nvGrpSpPr>
            <p:grpSpPr bwMode="auto">
              <a:xfrm flipH="1">
                <a:off x="5338" y="3013"/>
                <a:ext cx="38" cy="38"/>
                <a:chOff x="3075" y="1305"/>
                <a:chExt cx="161" cy="161"/>
              </a:xfrm>
            </p:grpSpPr>
            <p:sp>
              <p:nvSpPr>
                <p:cNvPr id="85476" name="Rectangle 150"/>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7" name="Oval 151"/>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8" name="Oval 152"/>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7" name="Freeform 153"/>
              <p:cNvSpPr>
                <a:spLocks/>
              </p:cNvSpPr>
              <p:nvPr/>
            </p:nvSpPr>
            <p:spPr bwMode="auto">
              <a:xfrm>
                <a:off x="5391" y="2938"/>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33CC"/>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25" name="Group 154"/>
              <p:cNvGrpSpPr>
                <a:grpSpLocks/>
              </p:cNvGrpSpPr>
              <p:nvPr/>
            </p:nvGrpSpPr>
            <p:grpSpPr bwMode="auto">
              <a:xfrm flipH="1">
                <a:off x="5180" y="3013"/>
                <a:ext cx="38" cy="38"/>
                <a:chOff x="3075" y="1305"/>
                <a:chExt cx="161" cy="161"/>
              </a:xfrm>
            </p:grpSpPr>
            <p:sp>
              <p:nvSpPr>
                <p:cNvPr id="85473" name="Rectangle 155"/>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4" name="Oval 156"/>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5" name="Oval 157"/>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9" name="Oval 158"/>
              <p:cNvSpPr>
                <a:spLocks noChangeArrowheads="1"/>
              </p:cNvSpPr>
              <p:nvPr/>
            </p:nvSpPr>
            <p:spPr bwMode="auto">
              <a:xfrm>
                <a:off x="5233" y="2983"/>
                <a:ext cx="96" cy="96"/>
              </a:xfrm>
              <a:prstGeom prst="ellipse">
                <a:avLst/>
              </a:prstGeom>
              <a:solidFill>
                <a:srgbClr val="99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endParaRPr lang="en-US"/>
              </a:p>
            </p:txBody>
          </p:sp>
          <p:grpSp>
            <p:nvGrpSpPr>
              <p:cNvPr id="26" name="Group 159"/>
              <p:cNvGrpSpPr>
                <a:grpSpLocks/>
              </p:cNvGrpSpPr>
              <p:nvPr/>
            </p:nvGrpSpPr>
            <p:grpSpPr bwMode="auto">
              <a:xfrm>
                <a:off x="5244" y="2999"/>
                <a:ext cx="74" cy="64"/>
                <a:chOff x="2778" y="1804"/>
                <a:chExt cx="391" cy="145"/>
              </a:xfrm>
            </p:grpSpPr>
            <p:sp>
              <p:nvSpPr>
                <p:cNvPr id="85465" name="Freeform 160"/>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6" name="Freeform 161"/>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7" name="Freeform 162"/>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8" name="Freeform 163"/>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9" name="Freeform 164"/>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0" name="Freeform 165"/>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1" name="Freeform 166"/>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2" name="Freeform 167"/>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27" name="Group 168"/>
              <p:cNvGrpSpPr>
                <a:grpSpLocks/>
              </p:cNvGrpSpPr>
              <p:nvPr/>
            </p:nvGrpSpPr>
            <p:grpSpPr bwMode="auto">
              <a:xfrm flipH="1">
                <a:off x="5318" y="3067"/>
                <a:ext cx="38" cy="38"/>
                <a:chOff x="3075" y="1305"/>
                <a:chExt cx="161" cy="161"/>
              </a:xfrm>
            </p:grpSpPr>
            <p:sp>
              <p:nvSpPr>
                <p:cNvPr id="85462" name="Rectangle 169"/>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63" name="Oval 170"/>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64" name="Oval 171"/>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sp>
          <p:nvSpPr>
            <p:cNvPr id="85029" name="Rectangle 172"/>
            <p:cNvSpPr>
              <a:spLocks noChangeArrowheads="1"/>
            </p:cNvSpPr>
            <p:nvPr/>
          </p:nvSpPr>
          <p:spPr bwMode="auto">
            <a:xfrm>
              <a:off x="5799138" y="4338638"/>
              <a:ext cx="3173413" cy="766763"/>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0" name="Rectangle 173"/>
            <p:cNvSpPr>
              <a:spLocks noChangeArrowheads="1"/>
            </p:cNvSpPr>
            <p:nvPr/>
          </p:nvSpPr>
          <p:spPr bwMode="auto">
            <a:xfrm>
              <a:off x="5845175" y="45227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1" name="Text Box 174"/>
            <p:cNvSpPr txBox="1">
              <a:spLocks noChangeArrowheads="1"/>
            </p:cNvSpPr>
            <p:nvPr/>
          </p:nvSpPr>
          <p:spPr bwMode="auto">
            <a:xfrm>
              <a:off x="6611938" y="4333875"/>
              <a:ext cx="1565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SANs/Unified IO</a:t>
              </a:r>
            </a:p>
          </p:txBody>
        </p:sp>
        <p:sp>
          <p:nvSpPr>
            <p:cNvPr id="85032" name="Rectangle 175"/>
            <p:cNvSpPr>
              <a:spLocks noChangeArrowheads="1"/>
            </p:cNvSpPr>
            <p:nvPr/>
          </p:nvSpPr>
          <p:spPr bwMode="auto">
            <a:xfrm>
              <a:off x="5799138" y="5254625"/>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3" name="Rectangle 176"/>
            <p:cNvSpPr>
              <a:spLocks noChangeArrowheads="1"/>
            </p:cNvSpPr>
            <p:nvPr/>
          </p:nvSpPr>
          <p:spPr bwMode="auto">
            <a:xfrm>
              <a:off x="5845175" y="54371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4" name="Text Box 177"/>
            <p:cNvSpPr txBox="1">
              <a:spLocks noChangeArrowheads="1"/>
            </p:cNvSpPr>
            <p:nvPr/>
          </p:nvSpPr>
          <p:spPr bwMode="auto">
            <a:xfrm>
              <a:off x="6853238" y="5238750"/>
              <a:ext cx="10652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Storage</a:t>
              </a:r>
            </a:p>
          </p:txBody>
        </p:sp>
        <p:grpSp>
          <p:nvGrpSpPr>
            <p:cNvPr id="28" name="Group 178"/>
            <p:cNvGrpSpPr>
              <a:grpSpLocks/>
            </p:cNvGrpSpPr>
            <p:nvPr/>
          </p:nvGrpSpPr>
          <p:grpSpPr bwMode="auto">
            <a:xfrm>
              <a:off x="6080125" y="5562600"/>
              <a:ext cx="377825" cy="363538"/>
              <a:chOff x="3504" y="3552"/>
              <a:chExt cx="224" cy="269"/>
            </a:xfrm>
          </p:grpSpPr>
          <p:sp>
            <p:nvSpPr>
              <p:cNvPr id="85451" name="AutoShape 179"/>
              <p:cNvSpPr>
                <a:spLocks noChangeArrowheads="1"/>
              </p:cNvSpPr>
              <p:nvPr/>
            </p:nvSpPr>
            <p:spPr bwMode="auto">
              <a:xfrm>
                <a:off x="3504" y="3600"/>
                <a:ext cx="128" cy="172"/>
              </a:xfrm>
              <a:prstGeom prst="can">
                <a:avLst>
                  <a:gd name="adj" fmla="val 33594"/>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2" name="AutoShape 180"/>
              <p:cNvSpPr>
                <a:spLocks noChangeArrowheads="1"/>
              </p:cNvSpPr>
              <p:nvPr/>
            </p:nvSpPr>
            <p:spPr bwMode="auto">
              <a:xfrm>
                <a:off x="3600" y="3552"/>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3" name="AutoShape 181"/>
              <p:cNvSpPr>
                <a:spLocks noChangeArrowheads="1"/>
              </p:cNvSpPr>
              <p:nvPr/>
            </p:nvSpPr>
            <p:spPr bwMode="auto">
              <a:xfrm>
                <a:off x="3552" y="3648"/>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36" name="Rectangle 182"/>
            <p:cNvSpPr>
              <a:spLocks noChangeArrowheads="1"/>
            </p:cNvSpPr>
            <p:nvPr/>
          </p:nvSpPr>
          <p:spPr bwMode="auto">
            <a:xfrm>
              <a:off x="5791200" y="2514600"/>
              <a:ext cx="3173413" cy="76358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7" name="Rectangle 183"/>
            <p:cNvSpPr>
              <a:spLocks noChangeArrowheads="1"/>
            </p:cNvSpPr>
            <p:nvPr/>
          </p:nvSpPr>
          <p:spPr bwMode="auto">
            <a:xfrm>
              <a:off x="5837238" y="2697163"/>
              <a:ext cx="3046413" cy="552450"/>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8" name="Text Box 184"/>
            <p:cNvSpPr txBox="1">
              <a:spLocks noChangeArrowheads="1"/>
            </p:cNvSpPr>
            <p:nvPr/>
          </p:nvSpPr>
          <p:spPr bwMode="auto">
            <a:xfrm>
              <a:off x="6556375" y="2508250"/>
              <a:ext cx="16462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Network Services</a:t>
              </a:r>
            </a:p>
          </p:txBody>
        </p:sp>
        <p:sp>
          <p:nvSpPr>
            <p:cNvPr id="85039" name="AutoShape 185"/>
            <p:cNvSpPr>
              <a:spLocks noChangeArrowheads="1"/>
            </p:cNvSpPr>
            <p:nvPr/>
          </p:nvSpPr>
          <p:spPr bwMode="auto">
            <a:xfrm rot="16200000">
              <a:off x="6080125" y="2654300"/>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40" name="AutoShape 186"/>
            <p:cNvSpPr>
              <a:spLocks noChangeArrowheads="1"/>
            </p:cNvSpPr>
            <p:nvPr/>
          </p:nvSpPr>
          <p:spPr bwMode="auto">
            <a:xfrm rot="16200000">
              <a:off x="7145338" y="2655888"/>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41" name="AutoShape 187"/>
            <p:cNvSpPr>
              <a:spLocks noChangeArrowheads="1"/>
            </p:cNvSpPr>
            <p:nvPr/>
          </p:nvSpPr>
          <p:spPr bwMode="auto">
            <a:xfrm rot="16200000">
              <a:off x="8113713" y="2655888"/>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42" name="Rectangle 188"/>
            <p:cNvSpPr>
              <a:spLocks noChangeArrowheads="1"/>
            </p:cNvSpPr>
            <p:nvPr/>
          </p:nvSpPr>
          <p:spPr bwMode="auto">
            <a:xfrm>
              <a:off x="5791200" y="33528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3" name="Rectangle 189"/>
            <p:cNvSpPr>
              <a:spLocks noChangeArrowheads="1"/>
            </p:cNvSpPr>
            <p:nvPr/>
          </p:nvSpPr>
          <p:spPr bwMode="auto">
            <a:xfrm>
              <a:off x="5837238" y="35353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44" name="Text Box 190"/>
            <p:cNvSpPr txBox="1">
              <a:spLocks noChangeArrowheads="1"/>
            </p:cNvSpPr>
            <p:nvPr/>
          </p:nvSpPr>
          <p:spPr bwMode="auto">
            <a:xfrm>
              <a:off x="6797675" y="3346450"/>
              <a:ext cx="11699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Machines</a:t>
              </a:r>
            </a:p>
          </p:txBody>
        </p:sp>
        <p:pic>
          <p:nvPicPr>
            <p:cNvPr id="85045" name="Picture 19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92"/>
            <p:cNvGrpSpPr>
              <a:grpSpLocks/>
            </p:cNvGrpSpPr>
            <p:nvPr/>
          </p:nvGrpSpPr>
          <p:grpSpPr bwMode="auto">
            <a:xfrm>
              <a:off x="6764338" y="5521325"/>
              <a:ext cx="379413" cy="361950"/>
              <a:chOff x="3504" y="3552"/>
              <a:chExt cx="224" cy="269"/>
            </a:xfrm>
          </p:grpSpPr>
          <p:sp>
            <p:nvSpPr>
              <p:cNvPr id="85448" name="AutoShape 193"/>
              <p:cNvSpPr>
                <a:spLocks noChangeArrowheads="1"/>
              </p:cNvSpPr>
              <p:nvPr/>
            </p:nvSpPr>
            <p:spPr bwMode="auto">
              <a:xfrm>
                <a:off x="3504" y="3600"/>
                <a:ext cx="128" cy="172"/>
              </a:xfrm>
              <a:prstGeom prst="can">
                <a:avLst>
                  <a:gd name="adj" fmla="val 33594"/>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49" name="AutoShape 194"/>
              <p:cNvSpPr>
                <a:spLocks noChangeArrowheads="1"/>
              </p:cNvSpPr>
              <p:nvPr/>
            </p:nvSpPr>
            <p:spPr bwMode="auto">
              <a:xfrm>
                <a:off x="3600" y="3552"/>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0" name="AutoShape 195"/>
              <p:cNvSpPr>
                <a:spLocks noChangeArrowheads="1"/>
              </p:cNvSpPr>
              <p:nvPr/>
            </p:nvSpPr>
            <p:spPr bwMode="auto">
              <a:xfrm>
                <a:off x="3552" y="3648"/>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grpSp>
          <p:nvGrpSpPr>
            <p:cNvPr id="30" name="Group 196"/>
            <p:cNvGrpSpPr>
              <a:grpSpLocks/>
            </p:cNvGrpSpPr>
            <p:nvPr/>
          </p:nvGrpSpPr>
          <p:grpSpPr bwMode="auto">
            <a:xfrm>
              <a:off x="8221663" y="5521325"/>
              <a:ext cx="379413" cy="361950"/>
              <a:chOff x="3504" y="3552"/>
              <a:chExt cx="224" cy="269"/>
            </a:xfrm>
          </p:grpSpPr>
          <p:sp>
            <p:nvSpPr>
              <p:cNvPr id="85445" name="AutoShape 197"/>
              <p:cNvSpPr>
                <a:spLocks noChangeArrowheads="1"/>
              </p:cNvSpPr>
              <p:nvPr/>
            </p:nvSpPr>
            <p:spPr bwMode="auto">
              <a:xfrm>
                <a:off x="3504" y="3600"/>
                <a:ext cx="128" cy="172"/>
              </a:xfrm>
              <a:prstGeom prst="can">
                <a:avLst>
                  <a:gd name="adj" fmla="val 33594"/>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6" name="AutoShape 198"/>
              <p:cNvSpPr>
                <a:spLocks noChangeArrowheads="1"/>
              </p:cNvSpPr>
              <p:nvPr/>
            </p:nvSpPr>
            <p:spPr bwMode="auto">
              <a:xfrm>
                <a:off x="3600" y="3552"/>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7" name="AutoShape 199"/>
              <p:cNvSpPr>
                <a:spLocks noChangeArrowheads="1"/>
              </p:cNvSpPr>
              <p:nvPr/>
            </p:nvSpPr>
            <p:spPr bwMode="auto">
              <a:xfrm>
                <a:off x="3552" y="3648"/>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48" name="Rectangle 200"/>
            <p:cNvSpPr>
              <a:spLocks noChangeArrowheads="1"/>
            </p:cNvSpPr>
            <p:nvPr/>
          </p:nvSpPr>
          <p:spPr bwMode="auto">
            <a:xfrm>
              <a:off x="5791200" y="16002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9" name="Rectangle 201"/>
            <p:cNvSpPr>
              <a:spLocks noChangeArrowheads="1"/>
            </p:cNvSpPr>
            <p:nvPr/>
          </p:nvSpPr>
          <p:spPr bwMode="auto">
            <a:xfrm>
              <a:off x="5837238" y="17827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50" name="Text Box 202"/>
            <p:cNvSpPr txBox="1">
              <a:spLocks noChangeArrowheads="1"/>
            </p:cNvSpPr>
            <p:nvPr/>
          </p:nvSpPr>
          <p:spPr bwMode="auto">
            <a:xfrm>
              <a:off x="6554788" y="1603375"/>
              <a:ext cx="1638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Front-End Virtualization </a:t>
              </a:r>
            </a:p>
          </p:txBody>
        </p:sp>
        <p:pic>
          <p:nvPicPr>
            <p:cNvPr id="85051" name="Picture 203" descr="VMware">
              <a:hlinkClick r:id="rId12" action="ppaction://hlinkfil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67400" y="3833813"/>
              <a:ext cx="685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2" name="Picture 204" descr="XenSource">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53200" y="3886200"/>
              <a:ext cx="3810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3" name="Picture 205" descr="Virtual Iron Software"/>
            <p:cNvPicPr>
              <a:picLocks noChangeAspect="1" noChangeArrowheads="1"/>
            </p:cNvPicPr>
            <p:nvPr/>
          </p:nvPicPr>
          <p:blipFill>
            <a:blip r:embed="rId16" cstate="print">
              <a:extLst>
                <a:ext uri="{28A0092B-C50C-407E-A947-70E740481C1C}">
                  <a14:useLocalDpi xmlns:a14="http://schemas.microsoft.com/office/drawing/2010/main" val="0"/>
                </a:ext>
              </a:extLst>
            </a:blip>
            <a:srcRect r="46031" b="27580"/>
            <a:stretch>
              <a:fillRect/>
            </a:stretch>
          </p:blipFill>
          <p:spPr bwMode="auto">
            <a:xfrm>
              <a:off x="7620000" y="3886200"/>
              <a:ext cx="533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4" name="Picture 206"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5" name="Picture 207"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6" name="Picture 208"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7" name="Picture 209" descr="WS08-HypeV_h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53400" y="3886200"/>
              <a:ext cx="685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8" name="Picture 2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10400" y="3962400"/>
              <a:ext cx="5572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5059" name="Picture 21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0" name="AutoShape 212"/>
            <p:cNvSpPr>
              <a:spLocks noChangeArrowheads="1"/>
            </p:cNvSpPr>
            <p:nvPr/>
          </p:nvSpPr>
          <p:spPr bwMode="auto">
            <a:xfrm rot="16200000">
              <a:off x="61420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1" name="AutoShape 213"/>
            <p:cNvSpPr>
              <a:spLocks noChangeArrowheads="1"/>
            </p:cNvSpPr>
            <p:nvPr/>
          </p:nvSpPr>
          <p:spPr bwMode="auto">
            <a:xfrm rot="16200000">
              <a:off x="62182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2" name="AutoShape 214"/>
            <p:cNvSpPr>
              <a:spLocks noChangeArrowheads="1"/>
            </p:cNvSpPr>
            <p:nvPr/>
          </p:nvSpPr>
          <p:spPr bwMode="auto">
            <a:xfrm rot="16200000">
              <a:off x="7221538" y="2665413"/>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63" name="AutoShape 215"/>
            <p:cNvSpPr>
              <a:spLocks noChangeArrowheads="1"/>
            </p:cNvSpPr>
            <p:nvPr/>
          </p:nvSpPr>
          <p:spPr bwMode="auto">
            <a:xfrm rot="16200000">
              <a:off x="7297738" y="2665413"/>
              <a:ext cx="493713" cy="650875"/>
            </a:xfrm>
            <a:prstGeom prst="roundRect">
              <a:avLst>
                <a:gd name="adj" fmla="val 16667"/>
              </a:avLst>
            </a:prstGeom>
            <a:solidFill>
              <a:srgbClr val="D03434"/>
            </a:solidFill>
            <a:ln w="9525" algn="ctr">
              <a:solidFill>
                <a:schemeClr val="accent2"/>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SLB</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29</a:t>
              </a:r>
            </a:p>
          </p:txBody>
        </p:sp>
        <p:sp>
          <p:nvSpPr>
            <p:cNvPr id="85064" name="AutoShape 216"/>
            <p:cNvSpPr>
              <a:spLocks noChangeArrowheads="1"/>
            </p:cNvSpPr>
            <p:nvPr/>
          </p:nvSpPr>
          <p:spPr bwMode="auto">
            <a:xfrm rot="16200000">
              <a:off x="81549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65" name="AutoShape 217"/>
            <p:cNvSpPr>
              <a:spLocks noChangeArrowheads="1"/>
            </p:cNvSpPr>
            <p:nvPr/>
          </p:nvSpPr>
          <p:spPr bwMode="auto">
            <a:xfrm rot="16200000">
              <a:off x="82311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175</a:t>
              </a:r>
            </a:p>
          </p:txBody>
        </p:sp>
        <p:sp>
          <p:nvSpPr>
            <p:cNvPr id="85066" name="Line 218"/>
            <p:cNvSpPr>
              <a:spLocks noChangeShapeType="1"/>
            </p:cNvSpPr>
            <p:nvPr/>
          </p:nvSpPr>
          <p:spPr bwMode="auto">
            <a:xfrm rot="5400000">
              <a:off x="4076700" y="5067300"/>
              <a:ext cx="533400" cy="4572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grpSp>
          <p:nvGrpSpPr>
            <p:cNvPr id="31" name="Group 219"/>
            <p:cNvGrpSpPr>
              <a:grpSpLocks/>
            </p:cNvGrpSpPr>
            <p:nvPr/>
          </p:nvGrpSpPr>
          <p:grpSpPr bwMode="auto">
            <a:xfrm>
              <a:off x="4470400" y="4538663"/>
              <a:ext cx="406400" cy="620713"/>
              <a:chOff x="2832" y="3216"/>
              <a:chExt cx="344" cy="548"/>
            </a:xfrm>
          </p:grpSpPr>
          <p:sp>
            <p:nvSpPr>
              <p:cNvPr id="85433" name="Freeform 220"/>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4" name="Rectangle 221"/>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35" name="Freeform 222"/>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6" name="Freeform 223"/>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7" name="Rectangle 224"/>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38" name="Freeform 225"/>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9" name="Freeform 226"/>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0" name="Freeform 227"/>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1" name="Freeform 228"/>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2" name="Oval 229"/>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3" name="Oval 230"/>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4" name="Oval 231"/>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85068" name="Picture 232"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500563" y="21336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69" name="Picture 233"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67200" y="22098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70"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605338" y="29464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2" name="Group 235"/>
            <p:cNvGrpSpPr>
              <a:grpSpLocks/>
            </p:cNvGrpSpPr>
            <p:nvPr/>
          </p:nvGrpSpPr>
          <p:grpSpPr bwMode="auto">
            <a:xfrm>
              <a:off x="4267200" y="4495800"/>
              <a:ext cx="406400" cy="620713"/>
              <a:chOff x="2832" y="3216"/>
              <a:chExt cx="344" cy="548"/>
            </a:xfrm>
          </p:grpSpPr>
          <p:sp>
            <p:nvSpPr>
              <p:cNvPr id="85421" name="Freeform 236"/>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2" name="Rectangle 237"/>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23" name="Freeform 238"/>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4" name="Freeform 239"/>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5" name="Rectangle 240"/>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26" name="Freeform 241"/>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7" name="Freeform 242"/>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8" name="Freeform 243"/>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9" name="Freeform 244"/>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0" name="Oval 245"/>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1" name="Oval 246"/>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2" name="Oval 247"/>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5072" name="Freeform 248"/>
            <p:cNvSpPr>
              <a:spLocks/>
            </p:cNvSpPr>
            <p:nvPr/>
          </p:nvSpPr>
          <p:spPr bwMode="auto">
            <a:xfrm flipH="1">
              <a:off x="4419600" y="3886200"/>
              <a:ext cx="304800" cy="685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85393" name="Group 249"/>
            <p:cNvGrpSpPr>
              <a:grpSpLocks/>
            </p:cNvGrpSpPr>
            <p:nvPr/>
          </p:nvGrpSpPr>
          <p:grpSpPr bwMode="auto">
            <a:xfrm>
              <a:off x="5969000" y="1905000"/>
              <a:ext cx="2808288" cy="312738"/>
              <a:chOff x="3868" y="1200"/>
              <a:chExt cx="1769" cy="197"/>
            </a:xfrm>
          </p:grpSpPr>
          <p:sp>
            <p:nvSpPr>
              <p:cNvPr id="85416" name="Oval 250"/>
              <p:cNvSpPr>
                <a:spLocks noChangeArrowheads="1"/>
              </p:cNvSpPr>
              <p:nvPr/>
            </p:nvSpPr>
            <p:spPr bwMode="auto">
              <a:xfrm>
                <a:off x="4971" y="1201"/>
                <a:ext cx="309" cy="196"/>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VSS</a:t>
                </a:r>
              </a:p>
            </p:txBody>
          </p:sp>
          <p:sp>
            <p:nvSpPr>
              <p:cNvPr id="85417" name="Oval 251"/>
              <p:cNvSpPr>
                <a:spLocks noChangeArrowheads="1"/>
              </p:cNvSpPr>
              <p:nvPr/>
            </p:nvSpPr>
            <p:spPr bwMode="auto">
              <a:xfrm>
                <a:off x="3868" y="1200"/>
                <a:ext cx="308"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VLAN</a:t>
                </a:r>
              </a:p>
            </p:txBody>
          </p:sp>
          <p:sp>
            <p:nvSpPr>
              <p:cNvPr id="85418" name="Oval 252"/>
              <p:cNvSpPr>
                <a:spLocks noChangeArrowheads="1"/>
              </p:cNvSpPr>
              <p:nvPr/>
            </p:nvSpPr>
            <p:spPr bwMode="auto">
              <a:xfrm>
                <a:off x="4252" y="1201"/>
                <a:ext cx="308" cy="196"/>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VRF</a:t>
                </a:r>
              </a:p>
            </p:txBody>
          </p:sp>
          <p:sp>
            <p:nvSpPr>
              <p:cNvPr id="85419" name="Oval 253"/>
              <p:cNvSpPr>
                <a:spLocks noChangeArrowheads="1"/>
              </p:cNvSpPr>
              <p:nvPr/>
            </p:nvSpPr>
            <p:spPr bwMode="auto">
              <a:xfrm>
                <a:off x="5328" y="1201"/>
                <a:ext cx="309" cy="196"/>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VPNs</a:t>
                </a:r>
              </a:p>
            </p:txBody>
          </p:sp>
          <p:sp>
            <p:nvSpPr>
              <p:cNvPr id="85420" name="Oval 254"/>
              <p:cNvSpPr>
                <a:spLocks noChangeArrowheads="1"/>
              </p:cNvSpPr>
              <p:nvPr/>
            </p:nvSpPr>
            <p:spPr bwMode="auto">
              <a:xfrm>
                <a:off x="4608" y="1200"/>
                <a:ext cx="309" cy="196"/>
              </a:xfrm>
              <a:prstGeom prst="ellipse">
                <a:avLst/>
              </a:prstGeom>
              <a:solidFill>
                <a:srgbClr val="5F5F65"/>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VDC</a:t>
                </a:r>
              </a:p>
            </p:txBody>
          </p:sp>
        </p:grpSp>
        <p:grpSp>
          <p:nvGrpSpPr>
            <p:cNvPr id="85394" name="Group 255"/>
            <p:cNvGrpSpPr>
              <a:grpSpLocks/>
            </p:cNvGrpSpPr>
            <p:nvPr/>
          </p:nvGrpSpPr>
          <p:grpSpPr bwMode="auto">
            <a:xfrm>
              <a:off x="5924550" y="4633913"/>
              <a:ext cx="2847975" cy="323850"/>
              <a:chOff x="3840" y="2919"/>
              <a:chExt cx="1794" cy="204"/>
            </a:xfrm>
          </p:grpSpPr>
          <p:sp>
            <p:nvSpPr>
              <p:cNvPr id="85412" name="Oval 256"/>
              <p:cNvSpPr>
                <a:spLocks noChangeArrowheads="1"/>
              </p:cNvSpPr>
              <p:nvPr/>
            </p:nvSpPr>
            <p:spPr bwMode="auto">
              <a:xfrm>
                <a:off x="4294" y="2925"/>
                <a:ext cx="410" cy="195"/>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vHBA</a:t>
                </a:r>
              </a:p>
            </p:txBody>
          </p:sp>
          <p:sp>
            <p:nvSpPr>
              <p:cNvPr id="85413" name="Oval 257"/>
              <p:cNvSpPr>
                <a:spLocks noChangeArrowheads="1"/>
              </p:cNvSpPr>
              <p:nvPr/>
            </p:nvSpPr>
            <p:spPr bwMode="auto">
              <a:xfrm>
                <a:off x="3840" y="2924"/>
                <a:ext cx="411" cy="196"/>
              </a:xfrm>
              <a:prstGeom prst="ellipse">
                <a:avLst/>
              </a:prstGeom>
              <a:solidFill>
                <a:srgbClr val="89A4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VSANs</a:t>
                </a:r>
              </a:p>
            </p:txBody>
          </p:sp>
          <p:sp>
            <p:nvSpPr>
              <p:cNvPr id="85414" name="Oval 258"/>
              <p:cNvSpPr>
                <a:spLocks noChangeArrowheads="1"/>
              </p:cNvSpPr>
              <p:nvPr/>
            </p:nvSpPr>
            <p:spPr bwMode="auto">
              <a:xfrm>
                <a:off x="5224" y="2919"/>
                <a:ext cx="410" cy="197"/>
              </a:xfrm>
              <a:prstGeom prst="ellipse">
                <a:avLst/>
              </a:prstGeom>
              <a:solidFill>
                <a:srgbClr val="B54F0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FCoE</a:t>
                </a:r>
              </a:p>
            </p:txBody>
          </p:sp>
          <p:sp>
            <p:nvSpPr>
              <p:cNvPr id="85415" name="Oval 259"/>
              <p:cNvSpPr>
                <a:spLocks noChangeArrowheads="1"/>
              </p:cNvSpPr>
              <p:nvPr/>
            </p:nvSpPr>
            <p:spPr bwMode="auto">
              <a:xfrm>
                <a:off x="4752" y="2928"/>
                <a:ext cx="410"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CNA</a:t>
                </a:r>
              </a:p>
            </p:txBody>
          </p:sp>
        </p:grpSp>
        <p:grpSp>
          <p:nvGrpSpPr>
            <p:cNvPr id="85395" name="Group 260"/>
            <p:cNvGrpSpPr>
              <a:grpSpLocks/>
            </p:cNvGrpSpPr>
            <p:nvPr/>
          </p:nvGrpSpPr>
          <p:grpSpPr bwMode="auto">
            <a:xfrm>
              <a:off x="7526338" y="5562600"/>
              <a:ext cx="379413" cy="361950"/>
              <a:chOff x="3504" y="3552"/>
              <a:chExt cx="224" cy="269"/>
            </a:xfrm>
          </p:grpSpPr>
          <p:sp>
            <p:nvSpPr>
              <p:cNvPr id="85409" name="AutoShape 261"/>
              <p:cNvSpPr>
                <a:spLocks noChangeArrowheads="1"/>
              </p:cNvSpPr>
              <p:nvPr/>
            </p:nvSpPr>
            <p:spPr bwMode="auto">
              <a:xfrm>
                <a:off x="3504" y="3600"/>
                <a:ext cx="128" cy="172"/>
              </a:xfrm>
              <a:prstGeom prst="can">
                <a:avLst>
                  <a:gd name="adj" fmla="val 33594"/>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0" name="AutoShape 262"/>
              <p:cNvSpPr>
                <a:spLocks noChangeArrowheads="1"/>
              </p:cNvSpPr>
              <p:nvPr/>
            </p:nvSpPr>
            <p:spPr bwMode="auto">
              <a:xfrm>
                <a:off x="3600" y="3552"/>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1" name="AutoShape 263"/>
              <p:cNvSpPr>
                <a:spLocks noChangeArrowheads="1"/>
              </p:cNvSpPr>
              <p:nvPr/>
            </p:nvSpPr>
            <p:spPr bwMode="auto">
              <a:xfrm>
                <a:off x="3552" y="3648"/>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76" name="Rectangle 264"/>
            <p:cNvSpPr>
              <a:spLocks noChangeArrowheads="1"/>
            </p:cNvSpPr>
            <p:nvPr/>
          </p:nvSpPr>
          <p:spPr bwMode="auto">
            <a:xfrm rot="16200000">
              <a:off x="3368222" y="4628894"/>
              <a:ext cx="1394732" cy="17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4" tIns="0" rIns="9144" bIns="0">
              <a:spAutoFit/>
            </a:bodyPr>
            <a:lstStyle/>
            <a:p>
              <a:pPr>
                <a:lnSpc>
                  <a:spcPct val="100000"/>
                </a:lnSpc>
              </a:pPr>
              <a:r>
                <a:rPr lang="en-US" altLang="en-US" sz="1400" b="1" baseline="0" dirty="0"/>
                <a:t>Back-End</a:t>
              </a:r>
            </a:p>
          </p:txBody>
        </p:sp>
        <p:pic>
          <p:nvPicPr>
            <p:cNvPr id="85078"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376738" y="30226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6" name="Group 284"/>
            <p:cNvGrpSpPr>
              <a:grpSpLocks/>
            </p:cNvGrpSpPr>
            <p:nvPr/>
          </p:nvGrpSpPr>
          <p:grpSpPr bwMode="auto">
            <a:xfrm>
              <a:off x="4354513" y="5486400"/>
              <a:ext cx="307975" cy="463550"/>
              <a:chOff x="2976" y="3120"/>
              <a:chExt cx="469" cy="706"/>
            </a:xfrm>
          </p:grpSpPr>
          <p:sp>
            <p:nvSpPr>
              <p:cNvPr id="85245" name="Rectangle 285"/>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246" name="Freeform 286"/>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7" name="Freeform 287"/>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8" name="Freeform 288"/>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9" name="Freeform 289"/>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50" name="Rectangle 290"/>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251" name="Rectangle 291"/>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397" name="Group 292"/>
              <p:cNvGrpSpPr>
                <a:grpSpLocks/>
              </p:cNvGrpSpPr>
              <p:nvPr/>
            </p:nvGrpSpPr>
            <p:grpSpPr bwMode="auto">
              <a:xfrm>
                <a:off x="3206" y="3691"/>
                <a:ext cx="128" cy="60"/>
                <a:chOff x="816" y="1680"/>
                <a:chExt cx="463" cy="231"/>
              </a:xfrm>
            </p:grpSpPr>
            <p:sp>
              <p:nvSpPr>
                <p:cNvPr id="85386" name="Oval 29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7" name="Rectangle 29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8" name="Oval 29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9" name="Line 29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90" name="Oval 29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91" name="Line 29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8" name="Group 299"/>
              <p:cNvGrpSpPr>
                <a:grpSpLocks/>
              </p:cNvGrpSpPr>
              <p:nvPr/>
            </p:nvGrpSpPr>
            <p:grpSpPr bwMode="auto">
              <a:xfrm>
                <a:off x="3206" y="3663"/>
                <a:ext cx="128" cy="60"/>
                <a:chOff x="816" y="1680"/>
                <a:chExt cx="463" cy="231"/>
              </a:xfrm>
            </p:grpSpPr>
            <p:sp>
              <p:nvSpPr>
                <p:cNvPr id="85380" name="Oval 30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1" name="Rectangle 30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2" name="Oval 30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3" name="Line 30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84" name="Oval 30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85" name="Line 30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9" name="Group 306"/>
              <p:cNvGrpSpPr>
                <a:grpSpLocks/>
              </p:cNvGrpSpPr>
              <p:nvPr/>
            </p:nvGrpSpPr>
            <p:grpSpPr bwMode="auto">
              <a:xfrm>
                <a:off x="3206" y="3602"/>
                <a:ext cx="128" cy="61"/>
                <a:chOff x="816" y="1680"/>
                <a:chExt cx="463" cy="231"/>
              </a:xfrm>
            </p:grpSpPr>
            <p:sp>
              <p:nvSpPr>
                <p:cNvPr id="85374" name="Oval 30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75" name="Rectangle 30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6" name="Oval 30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7" name="Line 31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8" name="Oval 31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9" name="Line 31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0" name="Group 313"/>
              <p:cNvGrpSpPr>
                <a:grpSpLocks/>
              </p:cNvGrpSpPr>
              <p:nvPr/>
            </p:nvGrpSpPr>
            <p:grpSpPr bwMode="auto">
              <a:xfrm>
                <a:off x="3206" y="3574"/>
                <a:ext cx="128" cy="61"/>
                <a:chOff x="816" y="1680"/>
                <a:chExt cx="463" cy="231"/>
              </a:xfrm>
            </p:grpSpPr>
            <p:sp>
              <p:nvSpPr>
                <p:cNvPr id="85368" name="Oval 31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9" name="Rectangle 31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0" name="Oval 31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1" name="Line 31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2" name="Oval 31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3" name="Line 31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1" name="Group 320"/>
              <p:cNvGrpSpPr>
                <a:grpSpLocks/>
              </p:cNvGrpSpPr>
              <p:nvPr/>
            </p:nvGrpSpPr>
            <p:grpSpPr bwMode="auto">
              <a:xfrm>
                <a:off x="3206" y="3513"/>
                <a:ext cx="128" cy="60"/>
                <a:chOff x="816" y="1680"/>
                <a:chExt cx="463" cy="231"/>
              </a:xfrm>
            </p:grpSpPr>
            <p:sp>
              <p:nvSpPr>
                <p:cNvPr id="85362" name="Oval 32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3" name="Rectangle 32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64" name="Oval 32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65" name="Line 32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6" name="Oval 32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7" name="Line 32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2" name="Group 327"/>
              <p:cNvGrpSpPr>
                <a:grpSpLocks/>
              </p:cNvGrpSpPr>
              <p:nvPr/>
            </p:nvGrpSpPr>
            <p:grpSpPr bwMode="auto">
              <a:xfrm>
                <a:off x="3206" y="3485"/>
                <a:ext cx="128" cy="60"/>
                <a:chOff x="816" y="1680"/>
                <a:chExt cx="463" cy="231"/>
              </a:xfrm>
            </p:grpSpPr>
            <p:sp>
              <p:nvSpPr>
                <p:cNvPr id="85356" name="Oval 32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7" name="Rectangle 32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8" name="Oval 33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9" name="Line 33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0" name="Oval 33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1" name="Line 33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3" name="Group 334"/>
              <p:cNvGrpSpPr>
                <a:grpSpLocks/>
              </p:cNvGrpSpPr>
              <p:nvPr/>
            </p:nvGrpSpPr>
            <p:grpSpPr bwMode="auto">
              <a:xfrm>
                <a:off x="3206" y="3423"/>
                <a:ext cx="128" cy="61"/>
                <a:chOff x="816" y="1680"/>
                <a:chExt cx="463" cy="231"/>
              </a:xfrm>
            </p:grpSpPr>
            <p:sp>
              <p:nvSpPr>
                <p:cNvPr id="85350" name="Oval 33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1" name="Rectangle 33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2" name="Oval 33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3" name="Line 33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54" name="Oval 33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55" name="Line 34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4" name="Group 341"/>
              <p:cNvGrpSpPr>
                <a:grpSpLocks/>
              </p:cNvGrpSpPr>
              <p:nvPr/>
            </p:nvGrpSpPr>
            <p:grpSpPr bwMode="auto">
              <a:xfrm>
                <a:off x="3206" y="3395"/>
                <a:ext cx="128" cy="61"/>
                <a:chOff x="816" y="1680"/>
                <a:chExt cx="463" cy="231"/>
              </a:xfrm>
            </p:grpSpPr>
            <p:sp>
              <p:nvSpPr>
                <p:cNvPr id="85344" name="Oval 34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45" name="Rectangle 34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6" name="Oval 34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7" name="Line 34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8" name="Oval 34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9" name="Line 34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5" name="Group 348"/>
              <p:cNvGrpSpPr>
                <a:grpSpLocks/>
              </p:cNvGrpSpPr>
              <p:nvPr/>
            </p:nvGrpSpPr>
            <p:grpSpPr bwMode="auto">
              <a:xfrm>
                <a:off x="3206" y="3334"/>
                <a:ext cx="128" cy="61"/>
                <a:chOff x="816" y="1680"/>
                <a:chExt cx="463" cy="231"/>
              </a:xfrm>
            </p:grpSpPr>
            <p:sp>
              <p:nvSpPr>
                <p:cNvPr id="85338" name="Oval 34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9" name="Rectangle 35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0" name="Oval 35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1" name="Line 35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2" name="Oval 35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3" name="Line 35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6" name="Group 355"/>
              <p:cNvGrpSpPr>
                <a:grpSpLocks/>
              </p:cNvGrpSpPr>
              <p:nvPr/>
            </p:nvGrpSpPr>
            <p:grpSpPr bwMode="auto">
              <a:xfrm>
                <a:off x="3206" y="3306"/>
                <a:ext cx="128" cy="61"/>
                <a:chOff x="816" y="1680"/>
                <a:chExt cx="463" cy="231"/>
              </a:xfrm>
            </p:grpSpPr>
            <p:sp>
              <p:nvSpPr>
                <p:cNvPr id="85332" name="Oval 35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3" name="Rectangle 35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34" name="Oval 35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35" name="Line 35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6" name="Oval 36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7" name="Line 36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7" name="Group 362"/>
              <p:cNvGrpSpPr>
                <a:grpSpLocks/>
              </p:cNvGrpSpPr>
              <p:nvPr/>
            </p:nvGrpSpPr>
            <p:grpSpPr bwMode="auto">
              <a:xfrm>
                <a:off x="3036" y="3691"/>
                <a:ext cx="129" cy="60"/>
                <a:chOff x="816" y="1680"/>
                <a:chExt cx="463" cy="231"/>
              </a:xfrm>
            </p:grpSpPr>
            <p:sp>
              <p:nvSpPr>
                <p:cNvPr id="85326" name="Oval 36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7" name="Rectangle 36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8" name="Oval 36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9" name="Line 36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0" name="Oval 36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1" name="Line 36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8" name="Group 369"/>
              <p:cNvGrpSpPr>
                <a:grpSpLocks/>
              </p:cNvGrpSpPr>
              <p:nvPr/>
            </p:nvGrpSpPr>
            <p:grpSpPr bwMode="auto">
              <a:xfrm>
                <a:off x="3036" y="3663"/>
                <a:ext cx="129" cy="60"/>
                <a:chOff x="816" y="1680"/>
                <a:chExt cx="463" cy="231"/>
              </a:xfrm>
            </p:grpSpPr>
            <p:sp>
              <p:nvSpPr>
                <p:cNvPr id="85320" name="Oval 37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1" name="Rectangle 37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2" name="Oval 37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3" name="Line 37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24" name="Oval 37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25" name="Line 37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6" name="Group 376"/>
              <p:cNvGrpSpPr>
                <a:grpSpLocks/>
              </p:cNvGrpSpPr>
              <p:nvPr/>
            </p:nvGrpSpPr>
            <p:grpSpPr bwMode="auto">
              <a:xfrm>
                <a:off x="3036" y="3602"/>
                <a:ext cx="129" cy="61"/>
                <a:chOff x="816" y="1680"/>
                <a:chExt cx="463" cy="231"/>
              </a:xfrm>
            </p:grpSpPr>
            <p:sp>
              <p:nvSpPr>
                <p:cNvPr id="85314" name="Oval 37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15" name="Rectangle 37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6" name="Oval 37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7" name="Line 38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8" name="Oval 38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9" name="Line 38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8" name="Group 383"/>
              <p:cNvGrpSpPr>
                <a:grpSpLocks/>
              </p:cNvGrpSpPr>
              <p:nvPr/>
            </p:nvGrpSpPr>
            <p:grpSpPr bwMode="auto">
              <a:xfrm>
                <a:off x="3036" y="3574"/>
                <a:ext cx="129" cy="61"/>
                <a:chOff x="816" y="1680"/>
                <a:chExt cx="463" cy="231"/>
              </a:xfrm>
            </p:grpSpPr>
            <p:sp>
              <p:nvSpPr>
                <p:cNvPr id="85308" name="Oval 38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9" name="Rectangle 38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0" name="Oval 38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1" name="Line 38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2" name="Oval 38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3" name="Line 38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0" name="Group 390"/>
              <p:cNvGrpSpPr>
                <a:grpSpLocks/>
              </p:cNvGrpSpPr>
              <p:nvPr/>
            </p:nvGrpSpPr>
            <p:grpSpPr bwMode="auto">
              <a:xfrm>
                <a:off x="3036" y="3513"/>
                <a:ext cx="129" cy="60"/>
                <a:chOff x="816" y="1680"/>
                <a:chExt cx="463" cy="231"/>
              </a:xfrm>
            </p:grpSpPr>
            <p:sp>
              <p:nvSpPr>
                <p:cNvPr id="85302" name="Oval 39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3" name="Rectangle 39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04" name="Oval 39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05" name="Line 39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6" name="Oval 39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7" name="Line 39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1" name="Group 397"/>
              <p:cNvGrpSpPr>
                <a:grpSpLocks/>
              </p:cNvGrpSpPr>
              <p:nvPr/>
            </p:nvGrpSpPr>
            <p:grpSpPr bwMode="auto">
              <a:xfrm>
                <a:off x="3036" y="3485"/>
                <a:ext cx="129" cy="60"/>
                <a:chOff x="816" y="1680"/>
                <a:chExt cx="463" cy="231"/>
              </a:xfrm>
            </p:grpSpPr>
            <p:sp>
              <p:nvSpPr>
                <p:cNvPr id="85296" name="Oval 39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7" name="Rectangle 39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8" name="Oval 40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9" name="Line 40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0" name="Oval 40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1" name="Line 40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82" name="Group 404"/>
              <p:cNvGrpSpPr>
                <a:grpSpLocks/>
              </p:cNvGrpSpPr>
              <p:nvPr/>
            </p:nvGrpSpPr>
            <p:grpSpPr bwMode="auto">
              <a:xfrm>
                <a:off x="3036" y="3423"/>
                <a:ext cx="129" cy="61"/>
                <a:chOff x="816" y="1680"/>
                <a:chExt cx="463" cy="231"/>
              </a:xfrm>
            </p:grpSpPr>
            <p:sp>
              <p:nvSpPr>
                <p:cNvPr id="85290" name="Oval 40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1" name="Rectangle 40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2" name="Oval 40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3" name="Line 40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94" name="Oval 40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95" name="Line 41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90" name="Group 411"/>
              <p:cNvGrpSpPr>
                <a:grpSpLocks/>
              </p:cNvGrpSpPr>
              <p:nvPr/>
            </p:nvGrpSpPr>
            <p:grpSpPr bwMode="auto">
              <a:xfrm>
                <a:off x="3036" y="3395"/>
                <a:ext cx="129" cy="61"/>
                <a:chOff x="816" y="1680"/>
                <a:chExt cx="463" cy="231"/>
              </a:xfrm>
            </p:grpSpPr>
            <p:sp>
              <p:nvSpPr>
                <p:cNvPr id="85284" name="Oval 41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85" name="Rectangle 41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6" name="Oval 41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7" name="Line 41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8" name="Oval 41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9" name="Line 41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0" name="Group 418"/>
              <p:cNvGrpSpPr>
                <a:grpSpLocks/>
              </p:cNvGrpSpPr>
              <p:nvPr/>
            </p:nvGrpSpPr>
            <p:grpSpPr bwMode="auto">
              <a:xfrm>
                <a:off x="3036" y="3334"/>
                <a:ext cx="129" cy="61"/>
                <a:chOff x="816" y="1680"/>
                <a:chExt cx="463" cy="231"/>
              </a:xfrm>
            </p:grpSpPr>
            <p:sp>
              <p:nvSpPr>
                <p:cNvPr id="85278" name="Oval 41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9" name="Rectangle 42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0" name="Oval 42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1" name="Line 42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2" name="Oval 42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3" name="Line 42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1" name="Group 425"/>
              <p:cNvGrpSpPr>
                <a:grpSpLocks/>
              </p:cNvGrpSpPr>
              <p:nvPr/>
            </p:nvGrpSpPr>
            <p:grpSpPr bwMode="auto">
              <a:xfrm>
                <a:off x="3036" y="3306"/>
                <a:ext cx="129" cy="61"/>
                <a:chOff x="816" y="1680"/>
                <a:chExt cx="463" cy="231"/>
              </a:xfrm>
            </p:grpSpPr>
            <p:sp>
              <p:nvSpPr>
                <p:cNvPr id="85272" name="Oval 42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3" name="Rectangle 42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74" name="Oval 42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75" name="Line 42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76" name="Oval 43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77" name="Line 43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grpSp>
          <p:nvGrpSpPr>
            <p:cNvPr id="85502" name="Group 432"/>
            <p:cNvGrpSpPr>
              <a:grpSpLocks/>
            </p:cNvGrpSpPr>
            <p:nvPr/>
          </p:nvGrpSpPr>
          <p:grpSpPr bwMode="auto">
            <a:xfrm>
              <a:off x="4000500" y="5486400"/>
              <a:ext cx="307975" cy="463550"/>
              <a:chOff x="2976" y="3120"/>
              <a:chExt cx="469" cy="706"/>
            </a:xfrm>
          </p:grpSpPr>
          <p:sp>
            <p:nvSpPr>
              <p:cNvPr id="85098" name="Rectangle 433"/>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099" name="Freeform 434"/>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0" name="Freeform 435"/>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1" name="Freeform 436"/>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2" name="Freeform 437"/>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3" name="Rectangle 438"/>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104" name="Rectangle 439"/>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524" name="Group 440"/>
              <p:cNvGrpSpPr>
                <a:grpSpLocks/>
              </p:cNvGrpSpPr>
              <p:nvPr/>
            </p:nvGrpSpPr>
            <p:grpSpPr bwMode="auto">
              <a:xfrm>
                <a:off x="3206" y="3691"/>
                <a:ext cx="128" cy="60"/>
                <a:chOff x="816" y="1680"/>
                <a:chExt cx="463" cy="231"/>
              </a:xfrm>
            </p:grpSpPr>
            <p:sp>
              <p:nvSpPr>
                <p:cNvPr id="85239" name="Oval 4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40" name="Rectangle 4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41" name="Oval 4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42" name="Line 4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43" name="Oval 4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44" name="Line 4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5" name="Group 447"/>
              <p:cNvGrpSpPr>
                <a:grpSpLocks/>
              </p:cNvGrpSpPr>
              <p:nvPr/>
            </p:nvGrpSpPr>
            <p:grpSpPr bwMode="auto">
              <a:xfrm>
                <a:off x="3206" y="3663"/>
                <a:ext cx="128" cy="60"/>
                <a:chOff x="816" y="1680"/>
                <a:chExt cx="463" cy="231"/>
              </a:xfrm>
            </p:grpSpPr>
            <p:sp>
              <p:nvSpPr>
                <p:cNvPr id="85233" name="Oval 4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34" name="Rectangle 4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35" name="Oval 4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6" name="Line 4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7" name="Oval 4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8" name="Line 4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6" name="Group 454"/>
              <p:cNvGrpSpPr>
                <a:grpSpLocks/>
              </p:cNvGrpSpPr>
              <p:nvPr/>
            </p:nvGrpSpPr>
            <p:grpSpPr bwMode="auto">
              <a:xfrm>
                <a:off x="3206" y="3602"/>
                <a:ext cx="128" cy="61"/>
                <a:chOff x="816" y="1680"/>
                <a:chExt cx="463" cy="231"/>
              </a:xfrm>
            </p:grpSpPr>
            <p:sp>
              <p:nvSpPr>
                <p:cNvPr id="85227" name="Oval 4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8" name="Rectangle 4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9" name="Oval 4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0" name="Line 4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1" name="Oval 4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2" name="Line 4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0" name="Group 461"/>
              <p:cNvGrpSpPr>
                <a:grpSpLocks/>
              </p:cNvGrpSpPr>
              <p:nvPr/>
            </p:nvGrpSpPr>
            <p:grpSpPr bwMode="auto">
              <a:xfrm>
                <a:off x="3206" y="3574"/>
                <a:ext cx="128" cy="61"/>
                <a:chOff x="816" y="1680"/>
                <a:chExt cx="463" cy="231"/>
              </a:xfrm>
            </p:grpSpPr>
            <p:sp>
              <p:nvSpPr>
                <p:cNvPr id="85221" name="Oval 46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2" name="Rectangle 46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3" name="Oval 46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24" name="Line 46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25" name="Oval 46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6" name="Line 46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4" name="Group 468"/>
              <p:cNvGrpSpPr>
                <a:grpSpLocks/>
              </p:cNvGrpSpPr>
              <p:nvPr/>
            </p:nvGrpSpPr>
            <p:grpSpPr bwMode="auto">
              <a:xfrm>
                <a:off x="3206" y="3513"/>
                <a:ext cx="128" cy="60"/>
                <a:chOff x="816" y="1680"/>
                <a:chExt cx="463" cy="231"/>
              </a:xfrm>
            </p:grpSpPr>
            <p:sp>
              <p:nvSpPr>
                <p:cNvPr id="85215" name="Oval 4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6" name="Rectangle 4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7" name="Oval 4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8" name="Line 47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9" name="Oval 47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0" name="Line 47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5" name="Group 475"/>
              <p:cNvGrpSpPr>
                <a:grpSpLocks/>
              </p:cNvGrpSpPr>
              <p:nvPr/>
            </p:nvGrpSpPr>
            <p:grpSpPr bwMode="auto">
              <a:xfrm>
                <a:off x="3206" y="3485"/>
                <a:ext cx="128" cy="60"/>
                <a:chOff x="816" y="1680"/>
                <a:chExt cx="463" cy="231"/>
              </a:xfrm>
            </p:grpSpPr>
            <p:sp>
              <p:nvSpPr>
                <p:cNvPr id="85209" name="Oval 4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0" name="Rectangle 4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1" name="Oval 4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2" name="Line 47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3" name="Oval 48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14" name="Line 48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6" name="Group 482"/>
              <p:cNvGrpSpPr>
                <a:grpSpLocks/>
              </p:cNvGrpSpPr>
              <p:nvPr/>
            </p:nvGrpSpPr>
            <p:grpSpPr bwMode="auto">
              <a:xfrm>
                <a:off x="3206" y="3423"/>
                <a:ext cx="128" cy="61"/>
                <a:chOff x="816" y="1680"/>
                <a:chExt cx="463" cy="231"/>
              </a:xfrm>
            </p:grpSpPr>
            <p:sp>
              <p:nvSpPr>
                <p:cNvPr id="85203" name="Oval 4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04" name="Rectangle 4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05" name="Oval 4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6" name="Line 48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7" name="Oval 48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8" name="Line 48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1" name="Group 489"/>
              <p:cNvGrpSpPr>
                <a:grpSpLocks/>
              </p:cNvGrpSpPr>
              <p:nvPr/>
            </p:nvGrpSpPr>
            <p:grpSpPr bwMode="auto">
              <a:xfrm>
                <a:off x="3206" y="3395"/>
                <a:ext cx="128" cy="61"/>
                <a:chOff x="816" y="1680"/>
                <a:chExt cx="463" cy="231"/>
              </a:xfrm>
            </p:grpSpPr>
            <p:sp>
              <p:nvSpPr>
                <p:cNvPr id="85197" name="Oval 4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8" name="Rectangle 4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9" name="Oval 4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0" name="Line 49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1" name="Oval 49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2" name="Line 49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4" name="Group 496"/>
              <p:cNvGrpSpPr>
                <a:grpSpLocks/>
              </p:cNvGrpSpPr>
              <p:nvPr/>
            </p:nvGrpSpPr>
            <p:grpSpPr bwMode="auto">
              <a:xfrm>
                <a:off x="3206" y="3334"/>
                <a:ext cx="128" cy="61"/>
                <a:chOff x="816" y="1680"/>
                <a:chExt cx="463" cy="231"/>
              </a:xfrm>
            </p:grpSpPr>
            <p:sp>
              <p:nvSpPr>
                <p:cNvPr id="85191" name="Oval 4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2" name="Rectangle 4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3" name="Oval 4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94" name="Line 50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95" name="Oval 50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6" name="Line 50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2" name="Group 503"/>
              <p:cNvGrpSpPr>
                <a:grpSpLocks/>
              </p:cNvGrpSpPr>
              <p:nvPr/>
            </p:nvGrpSpPr>
            <p:grpSpPr bwMode="auto">
              <a:xfrm>
                <a:off x="3206" y="3306"/>
                <a:ext cx="128" cy="61"/>
                <a:chOff x="816" y="1680"/>
                <a:chExt cx="463" cy="231"/>
              </a:xfrm>
            </p:grpSpPr>
            <p:sp>
              <p:nvSpPr>
                <p:cNvPr id="85185" name="Oval 5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6" name="Rectangle 5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7" name="Oval 5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8" name="Line 50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9" name="Oval 50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0" name="Line 50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3" name="Group 510"/>
              <p:cNvGrpSpPr>
                <a:grpSpLocks/>
              </p:cNvGrpSpPr>
              <p:nvPr/>
            </p:nvGrpSpPr>
            <p:grpSpPr bwMode="auto">
              <a:xfrm>
                <a:off x="3036" y="3691"/>
                <a:ext cx="129" cy="60"/>
                <a:chOff x="816" y="1680"/>
                <a:chExt cx="463" cy="231"/>
              </a:xfrm>
            </p:grpSpPr>
            <p:sp>
              <p:nvSpPr>
                <p:cNvPr id="85179" name="Oval 5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0" name="Rectangle 5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1" name="Oval 5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2" name="Line 51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3" name="Oval 51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84" name="Line 51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4" name="Group 517"/>
              <p:cNvGrpSpPr>
                <a:grpSpLocks/>
              </p:cNvGrpSpPr>
              <p:nvPr/>
            </p:nvGrpSpPr>
            <p:grpSpPr bwMode="auto">
              <a:xfrm>
                <a:off x="3036" y="3663"/>
                <a:ext cx="129" cy="60"/>
                <a:chOff x="816" y="1680"/>
                <a:chExt cx="463" cy="231"/>
              </a:xfrm>
            </p:grpSpPr>
            <p:sp>
              <p:nvSpPr>
                <p:cNvPr id="85173" name="Oval 5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74" name="Rectangle 5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75" name="Oval 5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6" name="Line 52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7" name="Oval 52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8" name="Line 52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5" name="Group 524"/>
              <p:cNvGrpSpPr>
                <a:grpSpLocks/>
              </p:cNvGrpSpPr>
              <p:nvPr/>
            </p:nvGrpSpPr>
            <p:grpSpPr bwMode="auto">
              <a:xfrm>
                <a:off x="3036" y="3602"/>
                <a:ext cx="129" cy="61"/>
                <a:chOff x="816" y="1680"/>
                <a:chExt cx="463" cy="231"/>
              </a:xfrm>
            </p:grpSpPr>
            <p:sp>
              <p:nvSpPr>
                <p:cNvPr id="85167" name="Oval 5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8" name="Rectangle 5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9" name="Oval 5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0" name="Line 52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1" name="Oval 52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2" name="Line 53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6" name="Group 531"/>
              <p:cNvGrpSpPr>
                <a:grpSpLocks/>
              </p:cNvGrpSpPr>
              <p:nvPr/>
            </p:nvGrpSpPr>
            <p:grpSpPr bwMode="auto">
              <a:xfrm>
                <a:off x="3036" y="3574"/>
                <a:ext cx="129" cy="61"/>
                <a:chOff x="816" y="1680"/>
                <a:chExt cx="463" cy="231"/>
              </a:xfrm>
            </p:grpSpPr>
            <p:sp>
              <p:nvSpPr>
                <p:cNvPr id="85161" name="Oval 5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2" name="Rectangle 5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3" name="Oval 5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64" name="Line 53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65" name="Oval 53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6" name="Line 53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7" name="Group 538"/>
              <p:cNvGrpSpPr>
                <a:grpSpLocks/>
              </p:cNvGrpSpPr>
              <p:nvPr/>
            </p:nvGrpSpPr>
            <p:grpSpPr bwMode="auto">
              <a:xfrm>
                <a:off x="3036" y="3513"/>
                <a:ext cx="129" cy="60"/>
                <a:chOff x="816" y="1680"/>
                <a:chExt cx="463" cy="231"/>
              </a:xfrm>
            </p:grpSpPr>
            <p:sp>
              <p:nvSpPr>
                <p:cNvPr id="85155" name="Oval 5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6" name="Rectangle 5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7" name="Oval 5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8" name="Line 54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9" name="Oval 54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0" name="Line 54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8" name="Group 545"/>
              <p:cNvGrpSpPr>
                <a:grpSpLocks/>
              </p:cNvGrpSpPr>
              <p:nvPr/>
            </p:nvGrpSpPr>
            <p:grpSpPr bwMode="auto">
              <a:xfrm>
                <a:off x="3036" y="3485"/>
                <a:ext cx="129" cy="60"/>
                <a:chOff x="816" y="1680"/>
                <a:chExt cx="463" cy="231"/>
              </a:xfrm>
            </p:grpSpPr>
            <p:sp>
              <p:nvSpPr>
                <p:cNvPr id="85149" name="Oval 54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0" name="Rectangle 54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1" name="Oval 54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2" name="Line 54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3" name="Oval 55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54" name="Line 55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9" name="Group 552"/>
              <p:cNvGrpSpPr>
                <a:grpSpLocks/>
              </p:cNvGrpSpPr>
              <p:nvPr/>
            </p:nvGrpSpPr>
            <p:grpSpPr bwMode="auto">
              <a:xfrm>
                <a:off x="3036" y="3423"/>
                <a:ext cx="129" cy="61"/>
                <a:chOff x="816" y="1680"/>
                <a:chExt cx="463" cy="231"/>
              </a:xfrm>
            </p:grpSpPr>
            <p:sp>
              <p:nvSpPr>
                <p:cNvPr id="85143" name="Oval 55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44" name="Rectangle 55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45" name="Oval 55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6" name="Line 55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7" name="Oval 55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8" name="Line 55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0" name="Group 559"/>
              <p:cNvGrpSpPr>
                <a:grpSpLocks/>
              </p:cNvGrpSpPr>
              <p:nvPr/>
            </p:nvGrpSpPr>
            <p:grpSpPr bwMode="auto">
              <a:xfrm>
                <a:off x="3036" y="3395"/>
                <a:ext cx="129" cy="61"/>
                <a:chOff x="816" y="1680"/>
                <a:chExt cx="463" cy="231"/>
              </a:xfrm>
            </p:grpSpPr>
            <p:sp>
              <p:nvSpPr>
                <p:cNvPr id="85137" name="Oval 56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8" name="Rectangle 56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9" name="Oval 56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0" name="Line 56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1" name="Oval 56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2" name="Line 56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1" name="Group 566"/>
              <p:cNvGrpSpPr>
                <a:grpSpLocks/>
              </p:cNvGrpSpPr>
              <p:nvPr/>
            </p:nvGrpSpPr>
            <p:grpSpPr bwMode="auto">
              <a:xfrm>
                <a:off x="3036" y="3334"/>
                <a:ext cx="129" cy="61"/>
                <a:chOff x="816" y="1680"/>
                <a:chExt cx="463" cy="231"/>
              </a:xfrm>
            </p:grpSpPr>
            <p:sp>
              <p:nvSpPr>
                <p:cNvPr id="85131" name="Oval 56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2" name="Rectangle 56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3" name="Oval 56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34" name="Line 57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35" name="Oval 57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6" name="Line 57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2" name="Group 573"/>
              <p:cNvGrpSpPr>
                <a:grpSpLocks/>
              </p:cNvGrpSpPr>
              <p:nvPr/>
            </p:nvGrpSpPr>
            <p:grpSpPr bwMode="auto">
              <a:xfrm>
                <a:off x="3036" y="3306"/>
                <a:ext cx="129" cy="61"/>
                <a:chOff x="816" y="1680"/>
                <a:chExt cx="463" cy="231"/>
              </a:xfrm>
            </p:grpSpPr>
            <p:sp>
              <p:nvSpPr>
                <p:cNvPr id="85125" name="Oval 57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26" name="Rectangle 57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27" name="Oval 57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28" name="Line 57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29" name="Oval 57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0" name="Line 57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081" name="Rectangle 580" descr="10%"/>
            <p:cNvSpPr>
              <a:spLocks noChangeArrowheads="1"/>
            </p:cNvSpPr>
            <p:nvPr/>
          </p:nvSpPr>
          <p:spPr bwMode="auto">
            <a:xfrm>
              <a:off x="4019550" y="5656263"/>
              <a:ext cx="228600" cy="90488"/>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sp>
          <p:nvSpPr>
            <p:cNvPr id="85082" name="Rectangle 581" descr="10%"/>
            <p:cNvSpPr>
              <a:spLocks noChangeArrowheads="1"/>
            </p:cNvSpPr>
            <p:nvPr/>
          </p:nvSpPr>
          <p:spPr bwMode="auto">
            <a:xfrm>
              <a:off x="4019550" y="5799138"/>
              <a:ext cx="228600" cy="90488"/>
            </a:xfrm>
            <a:prstGeom prst="rect">
              <a:avLst/>
            </a:prstGeom>
            <a:pattFill prst="pct10">
              <a:fgClr>
                <a:schemeClr val="tx2">
                  <a:alpha val="49019"/>
                </a:schemeClr>
              </a:fgClr>
              <a:bgClr>
                <a:schemeClr val="accent1">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nvGrpSpPr>
            <p:cNvPr id="85583" name="Group 582"/>
            <p:cNvGrpSpPr>
              <a:grpSpLocks/>
            </p:cNvGrpSpPr>
            <p:nvPr/>
          </p:nvGrpSpPr>
          <p:grpSpPr bwMode="auto">
            <a:xfrm>
              <a:off x="4013200" y="3498850"/>
              <a:ext cx="508000" cy="463550"/>
              <a:chOff x="2272" y="2160"/>
              <a:chExt cx="320" cy="292"/>
            </a:xfrm>
          </p:grpSpPr>
          <p:pic>
            <p:nvPicPr>
              <p:cNvPr id="85093" name="Picture 58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0" y="21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4" name="Picture 584"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48"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5" name="Picture 585"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272"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6" name="Rectangle 586"/>
              <p:cNvSpPr>
                <a:spLocks noChangeArrowheads="1"/>
              </p:cNvSpPr>
              <p:nvPr/>
            </p:nvSpPr>
            <p:spPr bwMode="auto">
              <a:xfrm>
                <a:off x="2272" y="2288"/>
                <a:ext cx="107" cy="164"/>
              </a:xfrm>
              <a:prstGeom prst="rect">
                <a:avLst/>
              </a:prstGeom>
              <a:solidFill>
                <a:srgbClr val="B92B38">
                  <a:alpha val="49019"/>
                </a:srgbClr>
              </a:solidFill>
              <a:ln w="9525" algn="ctr">
                <a:solidFill>
                  <a:schemeClr val="bg1"/>
                </a:solidFill>
                <a:miter lim="800000"/>
                <a:headEnd/>
                <a:tailEnd/>
              </a:ln>
            </p:spPr>
            <p:txBody>
              <a:bodyPr wrap="none" lIns="73025" tIns="36512" rIns="73025" bIns="36512" anchor="ctr"/>
              <a:lstStyle/>
              <a:p>
                <a:endParaRPr lang="en-US"/>
              </a:p>
            </p:txBody>
          </p:sp>
          <p:sp>
            <p:nvSpPr>
              <p:cNvPr id="85097" name="Rectangle 587"/>
              <p:cNvSpPr>
                <a:spLocks noChangeArrowheads="1"/>
              </p:cNvSpPr>
              <p:nvPr/>
            </p:nvSpPr>
            <p:spPr bwMode="auto">
              <a:xfrm>
                <a:off x="2448" y="2288"/>
                <a:ext cx="107" cy="164"/>
              </a:xfrm>
              <a:prstGeom prst="rect">
                <a:avLst/>
              </a:prstGeom>
              <a:solidFill>
                <a:schemeClr val="accent1">
                  <a:alpha val="49019"/>
                </a:schemeClr>
              </a:solidFill>
              <a:ln w="9525" algn="ctr">
                <a:solidFill>
                  <a:schemeClr val="bg1"/>
                </a:solidFill>
                <a:miter lim="800000"/>
                <a:headEnd/>
                <a:tailEnd/>
              </a:ln>
            </p:spPr>
            <p:txBody>
              <a:bodyPr wrap="none" lIns="73025" tIns="36512" rIns="73025" bIns="36512" anchor="ctr"/>
              <a:lstStyle/>
              <a:p>
                <a:endParaRPr lang="en-US"/>
              </a:p>
            </p:txBody>
          </p:sp>
        </p:grpSp>
        <p:grpSp>
          <p:nvGrpSpPr>
            <p:cNvPr id="85584" name="Group 588"/>
            <p:cNvGrpSpPr>
              <a:grpSpLocks/>
            </p:cNvGrpSpPr>
            <p:nvPr/>
          </p:nvGrpSpPr>
          <p:grpSpPr bwMode="auto">
            <a:xfrm>
              <a:off x="4781550" y="3498850"/>
              <a:ext cx="508000" cy="463550"/>
              <a:chOff x="3504" y="2204"/>
              <a:chExt cx="320" cy="292"/>
            </a:xfrm>
          </p:grpSpPr>
          <p:pic>
            <p:nvPicPr>
              <p:cNvPr id="85085" name="Picture 589"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32" y="22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6" name="Picture 590"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04"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7" name="Picture 591"/>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523"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8" name="Picture 592"/>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648" y="2338"/>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9" name="Picture 59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80"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0" name="Picture 594"/>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702"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1" name="Oval 595"/>
              <p:cNvSpPr>
                <a:spLocks noChangeArrowheads="1"/>
              </p:cNvSpPr>
              <p:nvPr/>
            </p:nvSpPr>
            <p:spPr bwMode="auto">
              <a:xfrm>
                <a:off x="3516" y="2409"/>
                <a:ext cx="87" cy="87"/>
              </a:xfrm>
              <a:prstGeom prst="ellipse">
                <a:avLst/>
              </a:prstGeom>
              <a:solidFill>
                <a:schemeClr val="accent2">
                  <a:alpha val="49019"/>
                </a:schemeClr>
              </a:solidFill>
              <a:ln w="9525" algn="ctr">
                <a:solidFill>
                  <a:schemeClr val="bg1"/>
                </a:solidFill>
                <a:round/>
                <a:headEnd/>
                <a:tailEnd/>
              </a:ln>
            </p:spPr>
            <p:txBody>
              <a:bodyPr wrap="none" lIns="73025" tIns="36512" rIns="73025" bIns="36512" anchor="ctr"/>
              <a:lstStyle/>
              <a:p>
                <a:endParaRPr lang="en-US"/>
              </a:p>
            </p:txBody>
          </p:sp>
          <p:sp>
            <p:nvSpPr>
              <p:cNvPr id="85092" name="Oval 596"/>
              <p:cNvSpPr>
                <a:spLocks noChangeArrowheads="1"/>
              </p:cNvSpPr>
              <p:nvPr/>
            </p:nvSpPr>
            <p:spPr bwMode="auto">
              <a:xfrm>
                <a:off x="3696" y="2409"/>
                <a:ext cx="87" cy="87"/>
              </a:xfrm>
              <a:prstGeom prst="ellipse">
                <a:avLst/>
              </a:prstGeom>
              <a:solidFill>
                <a:schemeClr val="accent1">
                  <a:alpha val="49019"/>
                </a:schemeClr>
              </a:solidFill>
              <a:ln w="9525" algn="ctr">
                <a:solidFill>
                  <a:schemeClr val="bg1"/>
                </a:solidFill>
                <a:round/>
                <a:headEnd/>
                <a:tailEnd/>
              </a:ln>
            </p:spPr>
            <p:txBody>
              <a:bodyPr wrap="none" lIns="73025" tIns="36512" rIns="73025" bIns="36512" anchor="ctr"/>
              <a:lstStyle/>
              <a:p>
                <a:endParaRPr lang="en-US"/>
              </a:p>
            </p:txBody>
          </p:sp>
        </p:grpSp>
      </p:grpSp>
      <p:sp>
        <p:nvSpPr>
          <p:cNvPr id="2" name="Text Placeholder 1"/>
          <p:cNvSpPr>
            <a:spLocks noGrp="1"/>
          </p:cNvSpPr>
          <p:nvPr>
            <p:ph type="body" sz="half" idx="1"/>
          </p:nvPr>
        </p:nvSpPr>
        <p:spPr>
          <a:xfrm>
            <a:off x="323529" y="1124744"/>
            <a:ext cx="3312367" cy="4857903"/>
          </a:xfrm>
        </p:spPr>
        <p:txBody>
          <a:bodyPr>
            <a:normAutofit/>
          </a:bodyPr>
          <a:lstStyle/>
          <a:p>
            <a:pPr>
              <a:buClrTx/>
              <a:buSzPct val="100000"/>
            </a:pPr>
            <a:r>
              <a:rPr lang="en-SG" sz="2400" dirty="0">
                <a:latin typeface="Calibri" pitchFamily="34" charset="0"/>
                <a:cs typeface="Calibri" pitchFamily="34" charset="0"/>
              </a:rPr>
              <a:t>Hardware-assisted virtualization is a virtualization approach that </a:t>
            </a:r>
            <a:r>
              <a:rPr lang="en-SG" sz="2400" dirty="0" smtClean="0">
                <a:latin typeface="Calibri" pitchFamily="34" charset="0"/>
                <a:cs typeface="Calibri" pitchFamily="34" charset="0"/>
              </a:rPr>
              <a:t>enables efficient </a:t>
            </a:r>
            <a:r>
              <a:rPr lang="en-SG" sz="2400" dirty="0">
                <a:latin typeface="Calibri" pitchFamily="34" charset="0"/>
                <a:cs typeface="Calibri" pitchFamily="34" charset="0"/>
              </a:rPr>
              <a:t>full virtualization using help from hardware capabilities, </a:t>
            </a:r>
            <a:r>
              <a:rPr lang="en-SG" sz="2400" dirty="0" smtClean="0">
                <a:latin typeface="Calibri" pitchFamily="34" charset="0"/>
                <a:cs typeface="Calibri" pitchFamily="34" charset="0"/>
              </a:rPr>
              <a:t>primarily from </a:t>
            </a:r>
            <a:r>
              <a:rPr lang="en-SG" sz="2400" dirty="0">
                <a:latin typeface="Calibri" pitchFamily="34" charset="0"/>
                <a:cs typeface="Calibri" pitchFamily="34" charset="0"/>
              </a:rPr>
              <a:t>the host processors</a:t>
            </a:r>
            <a:r>
              <a:rPr lang="en-SG" sz="2400" dirty="0" smtClean="0">
                <a:latin typeface="Calibri" pitchFamily="34" charset="0"/>
                <a:cs typeface="Calibri" pitchFamily="34" charset="0"/>
              </a:rPr>
              <a:t>.</a:t>
            </a:r>
          </a:p>
        </p:txBody>
      </p:sp>
      <p:grpSp>
        <p:nvGrpSpPr>
          <p:cNvPr id="85585" name="Group 4"/>
          <p:cNvGrpSpPr>
            <a:grpSpLocks/>
          </p:cNvGrpSpPr>
          <p:nvPr/>
        </p:nvGrpSpPr>
        <p:grpSpPr bwMode="auto">
          <a:xfrm>
            <a:off x="5129320" y="3110340"/>
            <a:ext cx="807836" cy="628098"/>
            <a:chOff x="288" y="864"/>
            <a:chExt cx="240" cy="192"/>
          </a:xfrm>
        </p:grpSpPr>
        <p:sp>
          <p:nvSpPr>
            <p:cNvPr id="562" name="Oval 5"/>
            <p:cNvSpPr>
              <a:spLocks noChangeArrowheads="1"/>
            </p:cNvSpPr>
            <p:nvPr/>
          </p:nvSpPr>
          <p:spPr bwMode="auto">
            <a:xfrm>
              <a:off x="288" y="864"/>
              <a:ext cx="240" cy="192"/>
            </a:xfrm>
            <a:prstGeom prst="ellipse">
              <a:avLst/>
            </a:prstGeom>
            <a:solidFill>
              <a:schemeClr val="bg1"/>
            </a:solidFill>
            <a:ln w="25400" algn="ctr">
              <a:solidFill>
                <a:schemeClr val="tx1"/>
              </a:solidFill>
              <a:round/>
              <a:headEnd/>
              <a:tailEnd/>
            </a:ln>
          </p:spPr>
          <p:txBody>
            <a:bodyPr lIns="82124" tIns="41061" rIns="82124" bIns="41061" anchor="ctr">
              <a:spAutoFit/>
            </a:bodyPr>
            <a:lstStyle/>
            <a:p>
              <a:endParaRPr lang="en-US"/>
            </a:p>
          </p:txBody>
        </p:sp>
        <p:grpSp>
          <p:nvGrpSpPr>
            <p:cNvPr id="85586" name="Group 6"/>
            <p:cNvGrpSpPr>
              <a:grpSpLocks/>
            </p:cNvGrpSpPr>
            <p:nvPr/>
          </p:nvGrpSpPr>
          <p:grpSpPr bwMode="auto">
            <a:xfrm>
              <a:off x="322" y="914"/>
              <a:ext cx="172" cy="91"/>
              <a:chOff x="3272" y="1316"/>
              <a:chExt cx="1889" cy="1002"/>
            </a:xfrm>
          </p:grpSpPr>
          <p:sp>
            <p:nvSpPr>
              <p:cNvPr id="564"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565" name="Rectangle 8"/>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6" name="Freeform 9"/>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7" name="Freeform 10"/>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8"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9" name="Freeform 12"/>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0" name="Freeform 13"/>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1" name="Freeform 14"/>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2" name="Freeform 15"/>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3" name="Freeform 16"/>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4" name="Freeform 17"/>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5" name="Freeform 18"/>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6" name="Freeform 19"/>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7" name="Freeform 20"/>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8" name="Freeform 21"/>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Tree>
    <p:extLst>
      <p:ext uri="{BB962C8B-B14F-4D97-AF65-F5344CB8AC3E}">
        <p14:creationId xmlns:p14="http://schemas.microsoft.com/office/powerpoint/2010/main" val="215980005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10243" name="Title 1"/>
          <p:cNvSpPr>
            <a:spLocks noGrp="1"/>
          </p:cNvSpPr>
          <p:nvPr>
            <p:ph type="title"/>
          </p:nvPr>
        </p:nvSpPr>
        <p:spPr>
          <a:xfrm>
            <a:off x="229702" y="188640"/>
            <a:ext cx="8588861" cy="622176"/>
          </a:xfrm>
        </p:spPr>
        <p:txBody>
          <a:bodyPr>
            <a:noAutofit/>
          </a:bodyPr>
          <a:lstStyle/>
          <a:p>
            <a:r>
              <a:rPr lang="en-US" sz="3600" dirty="0" smtClean="0">
                <a:solidFill>
                  <a:srgbClr val="002060"/>
                </a:solidFill>
                <a:latin typeface="Calibri" pitchFamily="34" charset="0"/>
                <a:cs typeface="Calibri" pitchFamily="34" charset="0"/>
              </a:rPr>
              <a:t>Hardware Assisted Virtualization</a:t>
            </a:r>
          </a:p>
        </p:txBody>
      </p:sp>
      <p:sp>
        <p:nvSpPr>
          <p:cNvPr id="10244" name="Content Placeholder 2"/>
          <p:cNvSpPr>
            <a:spLocks noGrp="1"/>
          </p:cNvSpPr>
          <p:nvPr>
            <p:ph idx="1"/>
          </p:nvPr>
        </p:nvSpPr>
        <p:spPr>
          <a:xfrm>
            <a:off x="179512" y="911573"/>
            <a:ext cx="8914299" cy="4965699"/>
          </a:xfrm>
        </p:spPr>
        <p:txBody>
          <a:bodyPr>
            <a:noAutofit/>
          </a:bodyPr>
          <a:lstStyle/>
          <a:p>
            <a:pPr>
              <a:lnSpc>
                <a:spcPct val="110000"/>
              </a:lnSpc>
              <a:spcBef>
                <a:spcPts val="1200"/>
              </a:spcBef>
              <a:buClrTx/>
              <a:buSzPct val="100000"/>
            </a:pPr>
            <a:r>
              <a:rPr lang="en-US" sz="2400" dirty="0">
                <a:latin typeface="Calibri" pitchFamily="34" charset="0"/>
                <a:cs typeface="Calibri" pitchFamily="34" charset="0"/>
              </a:rPr>
              <a:t>Full virtualization (presenting the illusion of a complete set of standard hardware) on x86 has significant costs in hypervisor complexity and run-time performance. </a:t>
            </a:r>
            <a:endParaRPr lang="en-US" sz="2400" dirty="0" smtClean="0">
              <a:latin typeface="Calibri" pitchFamily="34" charset="0"/>
              <a:cs typeface="Calibri" pitchFamily="34" charset="0"/>
            </a:endParaRPr>
          </a:p>
          <a:p>
            <a:pPr>
              <a:lnSpc>
                <a:spcPct val="110000"/>
              </a:lnSpc>
              <a:spcBef>
                <a:spcPts val="1200"/>
              </a:spcBef>
              <a:buClrTx/>
              <a:buSzPct val="100000"/>
            </a:pPr>
            <a:r>
              <a:rPr lang="en-US" sz="2400" dirty="0" smtClean="0">
                <a:latin typeface="Calibri" pitchFamily="34" charset="0"/>
                <a:cs typeface="Calibri" pitchFamily="34" charset="0"/>
              </a:rPr>
              <a:t>Same as Full Virtualization, however the Guest VM can communicate directly with the hardware bypassing the hypervisor for certain machine instructions.</a:t>
            </a:r>
          </a:p>
          <a:p>
            <a:pPr>
              <a:lnSpc>
                <a:spcPct val="110000"/>
              </a:lnSpc>
              <a:spcBef>
                <a:spcPts val="1200"/>
              </a:spcBef>
              <a:buClrTx/>
              <a:buSzPct val="100000"/>
            </a:pPr>
            <a:r>
              <a:rPr lang="en-US" sz="2400" dirty="0" smtClean="0">
                <a:latin typeface="Calibri" pitchFamily="34" charset="0"/>
                <a:cs typeface="Calibri" pitchFamily="34" charset="0"/>
              </a:rPr>
              <a:t>Explicit hardware support in the host CPU must be present.  </a:t>
            </a:r>
          </a:p>
          <a:p>
            <a:pPr>
              <a:lnSpc>
                <a:spcPct val="110000"/>
              </a:lnSpc>
              <a:spcBef>
                <a:spcPts val="1200"/>
              </a:spcBef>
              <a:buClrTx/>
              <a:buSzPct val="100000"/>
            </a:pPr>
            <a:r>
              <a:rPr lang="en-US" sz="2400" b="1" u="sng" dirty="0">
                <a:latin typeface="Calibri" pitchFamily="34" charset="0"/>
                <a:cs typeface="Calibri" pitchFamily="34" charset="0"/>
              </a:rPr>
              <a:t>Hardware-Assisted CPU Virtualization</a:t>
            </a:r>
            <a:r>
              <a:rPr lang="en-US" sz="2400" dirty="0">
                <a:latin typeface="Calibri" pitchFamily="34" charset="0"/>
                <a:cs typeface="Calibri" pitchFamily="34" charset="0"/>
              </a:rPr>
              <a:t> (Intel VT-x and AMD AMD-V</a:t>
            </a:r>
            <a:r>
              <a:rPr lang="en-US" sz="2400" dirty="0" smtClean="0">
                <a:latin typeface="Calibri" pitchFamily="34" charset="0"/>
                <a:cs typeface="Calibri" pitchFamily="34" charset="0"/>
              </a:rPr>
              <a:t>)</a:t>
            </a:r>
          </a:p>
          <a:p>
            <a:pPr>
              <a:lnSpc>
                <a:spcPct val="110000"/>
              </a:lnSpc>
              <a:spcBef>
                <a:spcPts val="1200"/>
              </a:spcBef>
              <a:buClrTx/>
              <a:buSzPct val="100000"/>
            </a:pPr>
            <a:r>
              <a:rPr lang="en-US" sz="2400" b="1" u="sng" dirty="0">
                <a:latin typeface="Calibri" pitchFamily="34" charset="0"/>
                <a:cs typeface="Calibri" pitchFamily="34" charset="0"/>
              </a:rPr>
              <a:t>Hardware-Assisted MMU Virtualization</a:t>
            </a:r>
            <a:r>
              <a:rPr lang="en-US" sz="2400" dirty="0">
                <a:latin typeface="Calibri" pitchFamily="34" charset="0"/>
                <a:cs typeface="Calibri" pitchFamily="34" charset="0"/>
              </a:rPr>
              <a:t> (Intel EPT and AMD RVI</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pPr>
              <a:lnSpc>
                <a:spcPct val="110000"/>
              </a:lnSpc>
              <a:spcBef>
                <a:spcPts val="1200"/>
              </a:spcBef>
              <a:buClrTx/>
              <a:buSzPct val="100000"/>
            </a:pPr>
            <a:r>
              <a:rPr lang="en-US" sz="2400" b="1" u="sng" dirty="0" smtClean="0">
                <a:latin typeface="Calibri" pitchFamily="34" charset="0"/>
                <a:cs typeface="Calibri" pitchFamily="34" charset="0"/>
              </a:rPr>
              <a:t>Hardware-Assisted I/O MMU Virtualization</a:t>
            </a:r>
            <a:r>
              <a:rPr lang="en-US" sz="2400" dirty="0" smtClean="0">
                <a:latin typeface="Calibri" pitchFamily="34" charset="0"/>
                <a:cs typeface="Calibri" pitchFamily="34" charset="0"/>
              </a:rPr>
              <a:t> </a:t>
            </a:r>
            <a:r>
              <a:rPr lang="en-US" sz="2400" dirty="0">
                <a:latin typeface="Calibri" pitchFamily="34" charset="0"/>
                <a:cs typeface="Calibri" pitchFamily="34" charset="0"/>
              </a:rPr>
              <a:t>(Intel VT-d and AMD AMD-Vi)</a:t>
            </a: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val="1350590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2257" y="3623518"/>
            <a:ext cx="411797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9702" y="260648"/>
            <a:ext cx="8588861" cy="721735"/>
          </a:xfrm>
        </p:spPr>
        <p:txBody>
          <a:bodyPr>
            <a:normAutofit/>
          </a:bodyPr>
          <a:lstStyle/>
          <a:p>
            <a:r>
              <a:rPr lang="en-US" sz="3600" dirty="0">
                <a:solidFill>
                  <a:srgbClr val="002060"/>
                </a:solidFill>
                <a:latin typeface="Calibri" pitchFamily="34" charset="0"/>
                <a:cs typeface="Calibri" pitchFamily="34" charset="0"/>
              </a:rPr>
              <a:t>Hardware Assisted Virtualization</a:t>
            </a:r>
          </a:p>
        </p:txBody>
      </p:sp>
      <p:sp>
        <p:nvSpPr>
          <p:cNvPr id="3" name="Content Placeholder 2"/>
          <p:cNvSpPr>
            <a:spLocks noGrp="1"/>
          </p:cNvSpPr>
          <p:nvPr>
            <p:ph idx="1"/>
          </p:nvPr>
        </p:nvSpPr>
        <p:spPr>
          <a:xfrm>
            <a:off x="229701" y="1124744"/>
            <a:ext cx="8590771" cy="4965699"/>
          </a:xfrm>
        </p:spPr>
        <p:txBody>
          <a:bodyPr>
            <a:normAutofit/>
          </a:bodyPr>
          <a:lstStyle/>
          <a:p>
            <a:pPr>
              <a:buClrTx/>
              <a:buSzPct val="100000"/>
            </a:pPr>
            <a:r>
              <a:rPr lang="en-US" sz="2400" dirty="0">
                <a:latin typeface="Calibri" pitchFamily="34" charset="0"/>
                <a:cs typeface="Calibri" pitchFamily="34" charset="0"/>
              </a:rPr>
              <a:t>These extensions address the parts of x86 that are difficult or inefficient to virtualize, providing additional support to the hypervisor. This enables simpler virtualization code and a higher performance for full virtualization.</a:t>
            </a:r>
          </a:p>
          <a:p>
            <a:pPr>
              <a:buClrTx/>
              <a:buSzPct val="100000"/>
            </a:pPr>
            <a:r>
              <a:rPr lang="en-US" sz="2400" dirty="0">
                <a:latin typeface="Calibri" pitchFamily="34" charset="0"/>
                <a:cs typeface="Calibri" pitchFamily="34" charset="0"/>
              </a:rPr>
              <a:t>Offers some speed </a:t>
            </a:r>
            <a:r>
              <a:rPr lang="en-US" sz="2400" dirty="0" smtClean="0">
                <a:latin typeface="Calibri" pitchFamily="34" charset="0"/>
                <a:cs typeface="Calibri" pitchFamily="34" charset="0"/>
              </a:rPr>
              <a:t>improvements </a:t>
            </a:r>
            <a:r>
              <a:rPr lang="en-US" sz="2400" dirty="0">
                <a:latin typeface="Calibri" pitchFamily="34" charset="0"/>
                <a:cs typeface="Calibri" pitchFamily="34" charset="0"/>
              </a:rPr>
              <a:t>as </a:t>
            </a:r>
            <a:r>
              <a:rPr lang="en-US" sz="2400" dirty="0" smtClean="0">
                <a:latin typeface="Calibri" pitchFamily="34" charset="0"/>
                <a:cs typeface="Calibri" pitchFamily="34" charset="0"/>
              </a:rPr>
              <a:t>instructions </a:t>
            </a:r>
            <a:r>
              <a:rPr lang="en-US" sz="2400" dirty="0">
                <a:latin typeface="Calibri" pitchFamily="34" charset="0"/>
                <a:cs typeface="Calibri" pitchFamily="34" charset="0"/>
              </a:rPr>
              <a:t>handled in </a:t>
            </a:r>
            <a:r>
              <a:rPr lang="en-US" sz="2400" dirty="0" smtClean="0">
                <a:latin typeface="Calibri" pitchFamily="34" charset="0"/>
                <a:cs typeface="Calibri" pitchFamily="34" charset="0"/>
              </a:rPr>
              <a:t>hardware as </a:t>
            </a:r>
            <a:r>
              <a:rPr lang="en-US" sz="2400" dirty="0">
                <a:latin typeface="Calibri" pitchFamily="34" charset="0"/>
                <a:cs typeface="Calibri" pitchFamily="34" charset="0"/>
              </a:rPr>
              <a:t>compared to </a:t>
            </a:r>
            <a:r>
              <a:rPr lang="en-US" sz="2400" dirty="0" smtClean="0">
                <a:latin typeface="Calibri" pitchFamily="34" charset="0"/>
                <a:cs typeface="Calibri" pitchFamily="34" charset="0"/>
              </a:rPr>
              <a:t>software </a:t>
            </a:r>
            <a:r>
              <a:rPr lang="en-US" sz="2400" dirty="0">
                <a:latin typeface="Calibri" pitchFamily="34" charset="0"/>
                <a:cs typeface="Calibri" pitchFamily="34" charset="0"/>
              </a:rPr>
              <a:t>(hypervisor) </a:t>
            </a:r>
          </a:p>
          <a:p>
            <a:pPr>
              <a:buClrTx/>
              <a:buSzPct val="100000"/>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475640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16632"/>
            <a:ext cx="8588861" cy="838200"/>
          </a:xfrm>
        </p:spPr>
        <p:txBody>
          <a:bodyPr>
            <a:noAutofit/>
          </a:bodyPr>
          <a:lstStyle/>
          <a:p>
            <a:r>
              <a:rPr lang="en-US" sz="3200" dirty="0" smtClean="0">
                <a:solidFill>
                  <a:srgbClr val="002060"/>
                </a:solidFill>
                <a:latin typeface="Calibri" pitchFamily="34" charset="0"/>
                <a:cs typeface="Calibri" pitchFamily="34" charset="0"/>
              </a:rPr>
              <a:t>Enabling</a:t>
            </a:r>
            <a:r>
              <a:rPr lang="en-US" sz="3200" baseline="0" dirty="0" smtClean="0">
                <a:solidFill>
                  <a:srgbClr val="002060"/>
                </a:solidFill>
                <a:latin typeface="Calibri" pitchFamily="34" charset="0"/>
                <a:cs typeface="Calibri" pitchFamily="34" charset="0"/>
              </a:rPr>
              <a:t> </a:t>
            </a:r>
            <a:r>
              <a:rPr lang="en-US" sz="3200" dirty="0" smtClean="0">
                <a:solidFill>
                  <a:srgbClr val="002060"/>
                </a:solidFill>
                <a:latin typeface="Calibri" pitchFamily="34" charset="0"/>
                <a:cs typeface="Calibri" pitchFamily="34" charset="0"/>
              </a:rPr>
              <a:t>Hardware Assisted Virtualization - CPU</a:t>
            </a:r>
            <a:endParaRPr lang="en-US" sz="32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1124744"/>
            <a:ext cx="8551441" cy="4965699"/>
          </a:xfrm>
        </p:spPr>
        <p:txBody>
          <a:bodyPr>
            <a:noAutofit/>
          </a:bodyPr>
          <a:lstStyle/>
          <a:p>
            <a:pPr>
              <a:buClrTx/>
            </a:pPr>
            <a:r>
              <a:rPr lang="en-US" sz="2000" dirty="0" smtClean="0">
                <a:latin typeface="Calibri" pitchFamily="34" charset="0"/>
                <a:cs typeface="Calibri" pitchFamily="34" charset="0"/>
              </a:rPr>
              <a:t>First-generation </a:t>
            </a:r>
            <a:r>
              <a:rPr lang="en-US" sz="2000" dirty="0">
                <a:latin typeface="Calibri" pitchFamily="34" charset="0"/>
                <a:cs typeface="Calibri" pitchFamily="34" charset="0"/>
              </a:rPr>
              <a:t>hardware support for x86 virtualization with AMD-Virtualization</a:t>
            </a:r>
            <a:r>
              <a:rPr lang="en-US" sz="2000" dirty="0" smtClean="0">
                <a:latin typeface="Calibri" pitchFamily="34" charset="0"/>
                <a:cs typeface="Calibri" pitchFamily="34" charset="0"/>
              </a:rPr>
              <a:t>™ (</a:t>
            </a:r>
            <a:r>
              <a:rPr lang="en-US" sz="2000" dirty="0">
                <a:latin typeface="Calibri" pitchFamily="34" charset="0"/>
                <a:cs typeface="Calibri" pitchFamily="34" charset="0"/>
              </a:rPr>
              <a:t>AMD-V™) and Intel® VT-x </a:t>
            </a:r>
            <a:r>
              <a:rPr lang="en-US" sz="2000" dirty="0" smtClean="0">
                <a:latin typeface="Calibri" pitchFamily="34" charset="0"/>
                <a:cs typeface="Calibri" pitchFamily="34" charset="0"/>
              </a:rPr>
              <a:t>technologies in 2006</a:t>
            </a:r>
            <a:endParaRPr lang="en-US" sz="2000" dirty="0">
              <a:latin typeface="Calibri" pitchFamily="34" charset="0"/>
              <a:cs typeface="Calibri" pitchFamily="34" charset="0"/>
            </a:endParaRPr>
          </a:p>
          <a:p>
            <a:pPr>
              <a:buClrTx/>
            </a:pPr>
            <a:r>
              <a:rPr lang="en-US" sz="2000" dirty="0" smtClean="0">
                <a:latin typeface="Calibri" pitchFamily="34" charset="0"/>
                <a:cs typeface="Calibri" pitchFamily="34" charset="0"/>
              </a:rPr>
              <a:t>Requires Hardware </a:t>
            </a:r>
            <a:r>
              <a:rPr lang="en-US" sz="2000" dirty="0">
                <a:latin typeface="Calibri" pitchFamily="34" charset="0"/>
                <a:cs typeface="Calibri" pitchFamily="34" charset="0"/>
              </a:rPr>
              <a:t>Data Execution Prevention : </a:t>
            </a:r>
            <a:r>
              <a:rPr lang="en-US" sz="2000" dirty="0" smtClean="0">
                <a:latin typeface="Calibri" pitchFamily="34" charset="0"/>
                <a:cs typeface="Calibri" pitchFamily="34" charset="0"/>
              </a:rPr>
              <a:t>prevent </a:t>
            </a:r>
            <a:r>
              <a:rPr lang="en-US" sz="2000" dirty="0">
                <a:latin typeface="Calibri" pitchFamily="34" charset="0"/>
                <a:cs typeface="Calibri" pitchFamily="34" charset="0"/>
              </a:rPr>
              <a:t>an application or service from executing code from a non-executable memory region. This helps prevent certain exploits that store code via a buffer overflow, for </a:t>
            </a:r>
            <a:r>
              <a:rPr lang="en-US" sz="2000" dirty="0" smtClean="0">
                <a:latin typeface="Calibri" pitchFamily="34" charset="0"/>
                <a:cs typeface="Calibri" pitchFamily="34" charset="0"/>
              </a:rPr>
              <a:t>example.</a:t>
            </a:r>
          </a:p>
          <a:p>
            <a:pPr>
              <a:buClrTx/>
            </a:pPr>
            <a:r>
              <a:rPr lang="en-US" sz="2000" dirty="0">
                <a:latin typeface="Calibri" pitchFamily="34" charset="0"/>
                <a:cs typeface="Calibri" pitchFamily="34" charset="0"/>
              </a:rPr>
              <a:t>Intel VT-x (initially codenamed </a:t>
            </a:r>
            <a:r>
              <a:rPr lang="en-US" sz="2000" i="1" dirty="0" err="1">
                <a:latin typeface="Calibri" pitchFamily="34" charset="0"/>
                <a:cs typeface="Calibri" pitchFamily="34" charset="0"/>
              </a:rPr>
              <a:t>Vanderpool</a:t>
            </a:r>
            <a:r>
              <a:rPr lang="en-US" sz="2000" dirty="0" smtClean="0">
                <a:latin typeface="Calibri" pitchFamily="34" charset="0"/>
                <a:cs typeface="Calibri" pitchFamily="34" charset="0"/>
              </a:rPr>
              <a:t>)</a:t>
            </a:r>
          </a:p>
          <a:p>
            <a:pPr lvl="1">
              <a:buClrTx/>
            </a:pPr>
            <a:r>
              <a:rPr lang="en-US" sz="2000" dirty="0">
                <a:latin typeface="Calibri" pitchFamily="34" charset="0"/>
                <a:cs typeface="Calibri" pitchFamily="34" charset="0"/>
              </a:rPr>
              <a:t>Intel refers to it as Execute Disable (XD). This feature must be enabled in the system BIOS. </a:t>
            </a:r>
          </a:p>
          <a:p>
            <a:pPr>
              <a:buClrTx/>
            </a:pPr>
            <a:r>
              <a:rPr lang="en-US" sz="2000" dirty="0">
                <a:latin typeface="Calibri" pitchFamily="34" charset="0"/>
                <a:cs typeface="Calibri" pitchFamily="34" charset="0"/>
              </a:rPr>
              <a:t>AMD AMD-V (also called SVM and initially codename </a:t>
            </a:r>
            <a:r>
              <a:rPr lang="en-US" sz="2000" i="1" dirty="0">
                <a:latin typeface="Calibri" pitchFamily="34" charset="0"/>
                <a:cs typeface="Calibri" pitchFamily="34" charset="0"/>
              </a:rPr>
              <a:t>Pacifica</a:t>
            </a:r>
            <a:r>
              <a:rPr lang="en-US" sz="2000" dirty="0">
                <a:latin typeface="Calibri" pitchFamily="34" charset="0"/>
                <a:cs typeface="Calibri" pitchFamily="34" charset="0"/>
              </a:rPr>
              <a:t>) </a:t>
            </a:r>
            <a:endParaRPr lang="en-US" sz="2000" dirty="0" smtClean="0">
              <a:latin typeface="Calibri" pitchFamily="34" charset="0"/>
              <a:cs typeface="Calibri" pitchFamily="34" charset="0"/>
            </a:endParaRPr>
          </a:p>
          <a:p>
            <a:pPr lvl="1">
              <a:buClrTx/>
            </a:pPr>
            <a:r>
              <a:rPr lang="en-US" sz="2000" dirty="0">
                <a:latin typeface="Calibri" pitchFamily="34" charset="0"/>
                <a:cs typeface="Calibri" pitchFamily="34" charset="0"/>
              </a:rPr>
              <a:t>AMD refers to it as No Execute (NX). This feature must be enabled in the system BIOS. </a:t>
            </a:r>
            <a:endParaRPr lang="en-US" sz="2000" dirty="0" smtClean="0">
              <a:latin typeface="Calibri" pitchFamily="34" charset="0"/>
              <a:cs typeface="Calibri" pitchFamily="34" charset="0"/>
            </a:endParaRPr>
          </a:p>
          <a:p>
            <a:pPr>
              <a:buClrTx/>
            </a:pPr>
            <a:r>
              <a:rPr lang="en-US" sz="2000" dirty="0">
                <a:latin typeface="Calibri" pitchFamily="34" charset="0"/>
                <a:cs typeface="Calibri" pitchFamily="34" charset="0"/>
              </a:rPr>
              <a:t>When you enable hardware assisted virtualization (Intel VT or AMD AMD-V) in the BIOS, you must </a:t>
            </a:r>
            <a:r>
              <a:rPr lang="en-US" sz="2000" b="1" u="sng" dirty="0" smtClean="0">
                <a:latin typeface="Calibri" pitchFamily="34" charset="0"/>
                <a:cs typeface="Calibri" pitchFamily="34" charset="0"/>
              </a:rPr>
              <a:t>POWER CYCLE</a:t>
            </a:r>
            <a:r>
              <a:rPr lang="en-US" sz="2000" dirty="0" smtClean="0">
                <a:latin typeface="Calibri" pitchFamily="34" charset="0"/>
                <a:cs typeface="Calibri" pitchFamily="34" charset="0"/>
              </a:rPr>
              <a:t> the system. </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2271607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70520"/>
            <a:ext cx="8914298" cy="838200"/>
          </a:xfrm>
        </p:spPr>
        <p:txBody>
          <a:bodyPr>
            <a:noAutofit/>
          </a:bodyPr>
          <a:lstStyle/>
          <a:p>
            <a:r>
              <a:rPr lang="en-US" sz="3200" dirty="0" smtClean="0">
                <a:solidFill>
                  <a:srgbClr val="002060"/>
                </a:solidFill>
                <a:latin typeface="Calibri" pitchFamily="34" charset="0"/>
                <a:cs typeface="Calibri" pitchFamily="34" charset="0"/>
              </a:rPr>
              <a:t>Enabling</a:t>
            </a:r>
            <a:r>
              <a:rPr lang="en-US" sz="3200" baseline="0" dirty="0" smtClean="0">
                <a:solidFill>
                  <a:srgbClr val="002060"/>
                </a:solidFill>
                <a:latin typeface="Calibri" pitchFamily="34" charset="0"/>
                <a:cs typeface="Calibri" pitchFamily="34" charset="0"/>
              </a:rPr>
              <a:t> </a:t>
            </a:r>
            <a:r>
              <a:rPr lang="en-US" sz="3200" dirty="0" smtClean="0">
                <a:solidFill>
                  <a:srgbClr val="002060"/>
                </a:solidFill>
                <a:latin typeface="Calibri" pitchFamily="34" charset="0"/>
                <a:cs typeface="Calibri" pitchFamily="34" charset="0"/>
              </a:rPr>
              <a:t>Hardware Assisted Virtualization - MMU</a:t>
            </a:r>
            <a:endParaRPr lang="en-US" sz="32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179512" y="1055589"/>
            <a:ext cx="8662779" cy="4965699"/>
          </a:xfrm>
        </p:spPr>
        <p:txBody>
          <a:bodyPr>
            <a:noAutofit/>
          </a:bodyPr>
          <a:lstStyle/>
          <a:p>
            <a:pPr>
              <a:lnSpc>
                <a:spcPct val="100000"/>
              </a:lnSpc>
              <a:spcBef>
                <a:spcPts val="1200"/>
              </a:spcBef>
              <a:buClrTx/>
              <a:buSzPct val="100000"/>
            </a:pPr>
            <a:r>
              <a:rPr lang="en-US" sz="2000" dirty="0" smtClean="0">
                <a:latin typeface="Calibri" pitchFamily="34" charset="0"/>
                <a:cs typeface="Calibri" pitchFamily="34" charset="0"/>
              </a:rPr>
              <a:t>Intel </a:t>
            </a:r>
            <a:r>
              <a:rPr lang="en-US" sz="2000" dirty="0">
                <a:latin typeface="Calibri" pitchFamily="34" charset="0"/>
                <a:cs typeface="Calibri" pitchFamily="34" charset="0"/>
              </a:rPr>
              <a:t>introduced its second generation of hardware </a:t>
            </a:r>
            <a:r>
              <a:rPr lang="en-US" sz="2000" dirty="0" smtClean="0">
                <a:latin typeface="Calibri" pitchFamily="34" charset="0"/>
                <a:cs typeface="Calibri" pitchFamily="34" charset="0"/>
              </a:rPr>
              <a:t>support that </a:t>
            </a:r>
            <a:r>
              <a:rPr lang="en-US" sz="2000" dirty="0">
                <a:latin typeface="Calibri" pitchFamily="34" charset="0"/>
                <a:cs typeface="Calibri" pitchFamily="34" charset="0"/>
              </a:rPr>
              <a:t>incorporates </a:t>
            </a:r>
            <a:r>
              <a:rPr lang="en-US" sz="2000" dirty="0" smtClean="0">
                <a:latin typeface="Calibri" pitchFamily="34" charset="0"/>
                <a:cs typeface="Calibri" pitchFamily="34" charset="0"/>
              </a:rPr>
              <a:t>Memory Management Unit (MMU) virtualization</a:t>
            </a:r>
            <a:r>
              <a:rPr lang="en-US" sz="2000" dirty="0">
                <a:latin typeface="Calibri" pitchFamily="34" charset="0"/>
                <a:cs typeface="Calibri" pitchFamily="34" charset="0"/>
              </a:rPr>
              <a:t>, called </a:t>
            </a:r>
            <a:r>
              <a:rPr lang="en-US" sz="2000" b="1" u="sng" dirty="0">
                <a:latin typeface="Calibri" pitchFamily="34" charset="0"/>
                <a:cs typeface="Calibri" pitchFamily="34" charset="0"/>
              </a:rPr>
              <a:t>Extended Page Tables (EPT</a:t>
            </a:r>
            <a:r>
              <a:rPr lang="en-US" sz="2000" b="1" u="sng" dirty="0" smtClean="0">
                <a:latin typeface="Calibri" pitchFamily="34" charset="0"/>
                <a:cs typeface="Calibri" pitchFamily="34" charset="0"/>
              </a:rPr>
              <a:t>)</a:t>
            </a:r>
            <a:r>
              <a:rPr lang="en-US" sz="2000" dirty="0" smtClean="0">
                <a:latin typeface="Calibri" pitchFamily="34" charset="0"/>
                <a:cs typeface="Calibri" pitchFamily="34" charset="0"/>
              </a:rPr>
              <a:t>. AMD also introduced its own MMU </a:t>
            </a:r>
            <a:r>
              <a:rPr lang="en-US" sz="2000" dirty="0">
                <a:latin typeface="Calibri" pitchFamily="34" charset="0"/>
                <a:cs typeface="Calibri" pitchFamily="34" charset="0"/>
              </a:rPr>
              <a:t>virtualization, called </a:t>
            </a:r>
            <a:r>
              <a:rPr lang="en-US" sz="2000" b="1" u="sng" dirty="0" smtClean="0">
                <a:latin typeface="Calibri" pitchFamily="34" charset="0"/>
                <a:cs typeface="Calibri" pitchFamily="34" charset="0"/>
              </a:rPr>
              <a:t>Rapid </a:t>
            </a:r>
            <a:r>
              <a:rPr lang="en-US" sz="2000" b="1" u="sng" dirty="0">
                <a:latin typeface="Calibri" pitchFamily="34" charset="0"/>
                <a:cs typeface="Calibri" pitchFamily="34" charset="0"/>
              </a:rPr>
              <a:t>Virtualization </a:t>
            </a:r>
            <a:r>
              <a:rPr lang="en-US" sz="2000" b="1" u="sng" dirty="0" smtClean="0">
                <a:latin typeface="Calibri" pitchFamily="34" charset="0"/>
                <a:cs typeface="Calibri" pitchFamily="34" charset="0"/>
              </a:rPr>
              <a:t>Indexing (RVI</a:t>
            </a:r>
            <a:r>
              <a:rPr lang="en-US" sz="2000" b="1" u="sng" dirty="0">
                <a:latin typeface="Calibri" pitchFamily="34" charset="0"/>
                <a:cs typeface="Calibri" pitchFamily="34" charset="0"/>
              </a:rPr>
              <a:t>)</a:t>
            </a:r>
            <a:r>
              <a:rPr lang="en-US" sz="2000" dirty="0">
                <a:latin typeface="Calibri" pitchFamily="34" charset="0"/>
                <a:cs typeface="Calibri" pitchFamily="34" charset="0"/>
              </a:rPr>
              <a:t>  or Nested Page Tables (NPT) </a:t>
            </a:r>
            <a:endParaRPr lang="en-US" sz="2000" dirty="0" smtClean="0">
              <a:latin typeface="Calibri" pitchFamily="34" charset="0"/>
              <a:cs typeface="Calibri" pitchFamily="34" charset="0"/>
            </a:endParaRPr>
          </a:p>
          <a:p>
            <a:pPr>
              <a:lnSpc>
                <a:spcPct val="100000"/>
              </a:lnSpc>
              <a:spcBef>
                <a:spcPts val="1200"/>
              </a:spcBef>
              <a:buClrTx/>
              <a:buSzPct val="100000"/>
            </a:pPr>
            <a:r>
              <a:rPr lang="en-US" sz="2000" dirty="0" smtClean="0">
                <a:latin typeface="Calibri" pitchFamily="34" charset="0"/>
                <a:cs typeface="Calibri" pitchFamily="34" charset="0"/>
              </a:rPr>
              <a:t>EPT/RVI -enabled </a:t>
            </a:r>
            <a:r>
              <a:rPr lang="en-US" sz="2000" dirty="0">
                <a:latin typeface="Calibri" pitchFamily="34" charset="0"/>
                <a:cs typeface="Calibri" pitchFamily="34" charset="0"/>
              </a:rPr>
              <a:t>systems </a:t>
            </a:r>
            <a:r>
              <a:rPr lang="en-US" sz="2000" dirty="0" smtClean="0">
                <a:latin typeface="Calibri" pitchFamily="34" charset="0"/>
                <a:cs typeface="Calibri" pitchFamily="34" charset="0"/>
              </a:rPr>
              <a:t>can improve </a:t>
            </a:r>
            <a:r>
              <a:rPr lang="en-US" sz="2000" dirty="0">
                <a:latin typeface="Calibri" pitchFamily="34" charset="0"/>
                <a:cs typeface="Calibri" pitchFamily="34" charset="0"/>
              </a:rPr>
              <a:t>performance compared to using </a:t>
            </a:r>
            <a:r>
              <a:rPr lang="en-US" sz="2000" dirty="0" smtClean="0">
                <a:latin typeface="Calibri" pitchFamily="34" charset="0"/>
                <a:cs typeface="Calibri" pitchFamily="34" charset="0"/>
              </a:rPr>
              <a:t>native shadow </a:t>
            </a:r>
            <a:r>
              <a:rPr lang="en-US" sz="2000" dirty="0">
                <a:latin typeface="Calibri" pitchFamily="34" charset="0"/>
                <a:cs typeface="Calibri" pitchFamily="34" charset="0"/>
              </a:rPr>
              <a:t>paging for MMU virtualization. </a:t>
            </a:r>
            <a:endParaRPr lang="en-US" sz="2000" dirty="0" smtClean="0">
              <a:latin typeface="Calibri" pitchFamily="34" charset="0"/>
              <a:cs typeface="Calibri" pitchFamily="34" charset="0"/>
            </a:endParaRPr>
          </a:p>
          <a:p>
            <a:pPr>
              <a:lnSpc>
                <a:spcPct val="100000"/>
              </a:lnSpc>
              <a:spcBef>
                <a:spcPts val="1200"/>
              </a:spcBef>
              <a:buClrTx/>
              <a:buSzPct val="100000"/>
            </a:pPr>
            <a:r>
              <a:rPr lang="en-US" sz="2000" dirty="0" smtClean="0">
                <a:latin typeface="Calibri" pitchFamily="34" charset="0"/>
                <a:cs typeface="Calibri" pitchFamily="34" charset="0"/>
              </a:rPr>
              <a:t>EPT </a:t>
            </a:r>
            <a:r>
              <a:rPr lang="en-US" sz="2000" dirty="0">
                <a:latin typeface="Calibri" pitchFamily="34" charset="0"/>
                <a:cs typeface="Calibri" pitchFamily="34" charset="0"/>
              </a:rPr>
              <a:t>provides </a:t>
            </a:r>
            <a:r>
              <a:rPr lang="en-US" sz="2000" dirty="0" smtClean="0">
                <a:latin typeface="Calibri" pitchFamily="34" charset="0"/>
                <a:cs typeface="Calibri" pitchFamily="34" charset="0"/>
              </a:rPr>
              <a:t>performance gains </a:t>
            </a:r>
            <a:r>
              <a:rPr lang="en-US" sz="2000" dirty="0">
                <a:latin typeface="Calibri" pitchFamily="34" charset="0"/>
                <a:cs typeface="Calibri" pitchFamily="34" charset="0"/>
              </a:rPr>
              <a:t>of up to 48% for MMU-intensive benchmarks and up to 600% for MMU-intensive </a:t>
            </a:r>
            <a:r>
              <a:rPr lang="en-US" sz="2000" dirty="0" err="1" smtClean="0">
                <a:latin typeface="Calibri" pitchFamily="34" charset="0"/>
                <a:cs typeface="Calibri" pitchFamily="34" charset="0"/>
              </a:rPr>
              <a:t>microbenchmarks</a:t>
            </a:r>
            <a:endParaRPr lang="en-US" sz="2000" dirty="0" smtClean="0">
              <a:latin typeface="Calibri" pitchFamily="34" charset="0"/>
              <a:cs typeface="Calibri" pitchFamily="34" charset="0"/>
            </a:endParaRPr>
          </a:p>
          <a:p>
            <a:pPr>
              <a:lnSpc>
                <a:spcPct val="100000"/>
              </a:lnSpc>
              <a:spcBef>
                <a:spcPts val="1200"/>
              </a:spcBef>
              <a:buClrTx/>
              <a:buSzPct val="100000"/>
            </a:pPr>
            <a:r>
              <a:rPr lang="en-US" sz="2000" dirty="0">
                <a:latin typeface="Calibri" pitchFamily="34" charset="0"/>
                <a:cs typeface="Calibri" pitchFamily="34" charset="0"/>
              </a:rPr>
              <a:t>RVI provides </a:t>
            </a:r>
            <a:r>
              <a:rPr lang="en-US" sz="2000" dirty="0" smtClean="0">
                <a:latin typeface="Calibri" pitchFamily="34" charset="0"/>
                <a:cs typeface="Calibri" pitchFamily="34" charset="0"/>
              </a:rPr>
              <a:t>performance gains </a:t>
            </a:r>
            <a:r>
              <a:rPr lang="en-US" sz="2000" dirty="0">
                <a:latin typeface="Calibri" pitchFamily="34" charset="0"/>
                <a:cs typeface="Calibri" pitchFamily="34" charset="0"/>
              </a:rPr>
              <a:t>of up to 42% for MMU-intensive benchmarks and up to 500% for MMU-intensive </a:t>
            </a:r>
            <a:r>
              <a:rPr lang="en-US" sz="2000" dirty="0" err="1" smtClean="0">
                <a:latin typeface="Calibri" pitchFamily="34" charset="0"/>
                <a:cs typeface="Calibri" pitchFamily="34" charset="0"/>
              </a:rPr>
              <a:t>microbenchmarks</a:t>
            </a:r>
            <a:endParaRPr lang="en-US" sz="2000" dirty="0" smtClean="0">
              <a:latin typeface="Calibri" pitchFamily="34" charset="0"/>
              <a:cs typeface="Calibri" pitchFamily="34" charset="0"/>
            </a:endParaRPr>
          </a:p>
          <a:p>
            <a:pPr>
              <a:lnSpc>
                <a:spcPct val="100000"/>
              </a:lnSpc>
              <a:spcBef>
                <a:spcPts val="1200"/>
              </a:spcBef>
              <a:buClrTx/>
              <a:buSzPct val="100000"/>
            </a:pPr>
            <a:r>
              <a:rPr lang="en-US" sz="2000" dirty="0">
                <a:latin typeface="Calibri" pitchFamily="34" charset="0"/>
                <a:cs typeface="Calibri" pitchFamily="34" charset="0"/>
              </a:rPr>
              <a:t>VMM can now rely on hardware to eliminate the need for shadow </a:t>
            </a:r>
            <a:r>
              <a:rPr lang="en-US" sz="2000" dirty="0" smtClean="0">
                <a:latin typeface="Calibri" pitchFamily="34" charset="0"/>
                <a:cs typeface="Calibri" pitchFamily="34" charset="0"/>
              </a:rPr>
              <a:t>page tables</a:t>
            </a:r>
            <a:r>
              <a:rPr lang="en-US" sz="2000" dirty="0">
                <a:latin typeface="Calibri" pitchFamily="34" charset="0"/>
                <a:cs typeface="Calibri" pitchFamily="34" charset="0"/>
              </a:rPr>
              <a:t>. This removes much of the overhead otherwise incurred to keep the shadow page tables </a:t>
            </a:r>
            <a:r>
              <a:rPr lang="en-US" sz="2000" dirty="0" smtClean="0">
                <a:latin typeface="Calibri" pitchFamily="34" charset="0"/>
                <a:cs typeface="Calibri" pitchFamily="34" charset="0"/>
              </a:rPr>
              <a:t>up-to-date</a:t>
            </a:r>
          </a:p>
          <a:p>
            <a:pPr>
              <a:lnSpc>
                <a:spcPct val="100000"/>
              </a:lnSpc>
              <a:spcBef>
                <a:spcPts val="1200"/>
              </a:spcBef>
              <a:buClrTx/>
              <a:buSzPct val="100000"/>
            </a:pPr>
            <a:r>
              <a:rPr lang="en-US" sz="2000" dirty="0" smtClean="0">
                <a:latin typeface="Calibri" pitchFamily="34" charset="0"/>
                <a:cs typeface="Calibri" pitchFamily="34" charset="0"/>
              </a:rPr>
              <a:t>Turn these features on in BIOS to enable.</a:t>
            </a:r>
          </a:p>
        </p:txBody>
      </p:sp>
    </p:spTree>
    <p:extLst>
      <p:ext uri="{BB962C8B-B14F-4D97-AF65-F5344CB8AC3E}">
        <p14:creationId xmlns:p14="http://schemas.microsoft.com/office/powerpoint/2010/main" val="390274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332656"/>
            <a:ext cx="8588861" cy="505711"/>
          </a:xfrm>
        </p:spPr>
        <p:txBody>
          <a:bodyPr>
            <a:noAutofit/>
          </a:bodyPr>
          <a:lstStyle/>
          <a:p>
            <a:r>
              <a:rPr lang="en-US" sz="3200" dirty="0" smtClean="0">
                <a:solidFill>
                  <a:srgbClr val="002060"/>
                </a:solidFill>
                <a:latin typeface="Calibri" pitchFamily="34" charset="0"/>
                <a:cs typeface="Calibri" pitchFamily="34" charset="0"/>
              </a:rPr>
              <a:t>Enabling</a:t>
            </a:r>
            <a:r>
              <a:rPr lang="en-US" sz="3200" baseline="0" dirty="0" smtClean="0">
                <a:solidFill>
                  <a:srgbClr val="002060"/>
                </a:solidFill>
                <a:latin typeface="Calibri" pitchFamily="34" charset="0"/>
                <a:cs typeface="Calibri" pitchFamily="34" charset="0"/>
              </a:rPr>
              <a:t> </a:t>
            </a:r>
            <a:r>
              <a:rPr lang="en-US" sz="3200" dirty="0" smtClean="0">
                <a:solidFill>
                  <a:srgbClr val="002060"/>
                </a:solidFill>
                <a:latin typeface="Calibri" pitchFamily="34" charset="0"/>
                <a:cs typeface="Calibri" pitchFamily="34" charset="0"/>
              </a:rPr>
              <a:t>Hardware Assisted Virtualization – I/O</a:t>
            </a:r>
            <a:endParaRPr lang="en-US" sz="32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1055589"/>
            <a:ext cx="8662779" cy="4965699"/>
          </a:xfrm>
        </p:spPr>
        <p:txBody>
          <a:bodyPr>
            <a:noAutofit/>
          </a:bodyPr>
          <a:lstStyle/>
          <a:p>
            <a:pPr>
              <a:lnSpc>
                <a:spcPct val="100000"/>
              </a:lnSpc>
              <a:spcBef>
                <a:spcPts val="1200"/>
              </a:spcBef>
              <a:buClrTx/>
              <a:buSzPct val="100000"/>
            </a:pPr>
            <a:r>
              <a:rPr lang="en-US" sz="2000" dirty="0">
                <a:latin typeface="Calibri" pitchFamily="34" charset="0"/>
                <a:cs typeface="Calibri" pitchFamily="34" charset="0"/>
              </a:rPr>
              <a:t>An even newer processor feature is an I/O memory management unit that remaps I/O DMA transfers </a:t>
            </a:r>
            <a:r>
              <a:rPr lang="en-US" sz="2000" dirty="0" smtClean="0">
                <a:latin typeface="Calibri" pitchFamily="34" charset="0"/>
                <a:cs typeface="Calibri" pitchFamily="34" charset="0"/>
              </a:rPr>
              <a:t>and device </a:t>
            </a:r>
            <a:r>
              <a:rPr lang="en-US" sz="2000" dirty="0">
                <a:latin typeface="Calibri" pitchFamily="34" charset="0"/>
                <a:cs typeface="Calibri" pitchFamily="34" charset="0"/>
              </a:rPr>
              <a:t>interrupts. This can allow virtual machines to have direct access to hardware I/O devices, such </a:t>
            </a:r>
            <a:r>
              <a:rPr lang="en-US" sz="2000" dirty="0" smtClean="0">
                <a:latin typeface="Calibri" pitchFamily="34" charset="0"/>
                <a:cs typeface="Calibri" pitchFamily="34" charset="0"/>
              </a:rPr>
              <a:t>as network </a:t>
            </a:r>
            <a:r>
              <a:rPr lang="en-US" sz="2000" dirty="0">
                <a:latin typeface="Calibri" pitchFamily="34" charset="0"/>
                <a:cs typeface="Calibri" pitchFamily="34" charset="0"/>
              </a:rPr>
              <a:t>cards. </a:t>
            </a:r>
            <a:endParaRPr lang="en-US" sz="2000" dirty="0" smtClean="0">
              <a:latin typeface="Calibri" pitchFamily="34" charset="0"/>
              <a:cs typeface="Calibri" pitchFamily="34" charset="0"/>
            </a:endParaRPr>
          </a:p>
          <a:p>
            <a:pPr>
              <a:lnSpc>
                <a:spcPct val="100000"/>
              </a:lnSpc>
              <a:spcBef>
                <a:spcPts val="1200"/>
              </a:spcBef>
              <a:buClrTx/>
              <a:buSzPct val="100000"/>
            </a:pPr>
            <a:r>
              <a:rPr lang="en-US" sz="2000" dirty="0" smtClean="0">
                <a:latin typeface="Calibri" pitchFamily="34" charset="0"/>
                <a:cs typeface="Calibri" pitchFamily="34" charset="0"/>
              </a:rPr>
              <a:t>In </a:t>
            </a:r>
            <a:r>
              <a:rPr lang="en-US" sz="2000" dirty="0">
                <a:latin typeface="Calibri" pitchFamily="34" charset="0"/>
                <a:cs typeface="Calibri" pitchFamily="34" charset="0"/>
              </a:rPr>
              <a:t>AMD processors this feature is called </a:t>
            </a:r>
            <a:r>
              <a:rPr lang="en-US" sz="2000" b="1" u="sng" dirty="0">
                <a:latin typeface="Calibri" pitchFamily="34" charset="0"/>
                <a:cs typeface="Calibri" pitchFamily="34" charset="0"/>
              </a:rPr>
              <a:t>AMD I/O Virtualization (AMD-Vi or IOMMU)</a:t>
            </a:r>
            <a:r>
              <a:rPr lang="en-US" sz="2000" dirty="0">
                <a:latin typeface="Calibri" pitchFamily="34" charset="0"/>
                <a:cs typeface="Calibri" pitchFamily="34" charset="0"/>
              </a:rPr>
              <a:t> and </a:t>
            </a:r>
            <a:r>
              <a:rPr lang="en-US" sz="2000" dirty="0" smtClean="0">
                <a:latin typeface="Calibri" pitchFamily="34" charset="0"/>
                <a:cs typeface="Calibri" pitchFamily="34" charset="0"/>
              </a:rPr>
              <a:t>in Intel </a:t>
            </a:r>
            <a:r>
              <a:rPr lang="en-US" sz="2000" dirty="0">
                <a:latin typeface="Calibri" pitchFamily="34" charset="0"/>
                <a:cs typeface="Calibri" pitchFamily="34" charset="0"/>
              </a:rPr>
              <a:t>processors the feature is called </a:t>
            </a:r>
            <a:r>
              <a:rPr lang="en-US" sz="2000" b="1" u="sng" dirty="0">
                <a:latin typeface="Calibri" pitchFamily="34" charset="0"/>
                <a:cs typeface="Calibri" pitchFamily="34" charset="0"/>
              </a:rPr>
              <a:t>Intel Virtualization Technology for Directed I/O (VT-d</a:t>
            </a:r>
            <a:r>
              <a:rPr lang="en-US" sz="2000" b="1" u="sng" dirty="0" smtClean="0">
                <a:latin typeface="Calibri" pitchFamily="34" charset="0"/>
                <a:cs typeface="Calibri" pitchFamily="34" charset="0"/>
              </a:rPr>
              <a:t>)</a:t>
            </a:r>
            <a:r>
              <a:rPr lang="en-US" sz="2000" dirty="0" smtClean="0">
                <a:latin typeface="Calibri" pitchFamily="34" charset="0"/>
                <a:cs typeface="Calibri" pitchFamily="34" charset="0"/>
              </a:rPr>
              <a:t>.</a:t>
            </a:r>
          </a:p>
          <a:p>
            <a:pPr>
              <a:lnSpc>
                <a:spcPct val="100000"/>
              </a:lnSpc>
              <a:spcBef>
                <a:spcPts val="1200"/>
              </a:spcBef>
              <a:buClrTx/>
              <a:buSzPct val="100000"/>
            </a:pPr>
            <a:r>
              <a:rPr lang="en-US" sz="2000" dirty="0" smtClean="0">
                <a:latin typeface="Calibri" pitchFamily="34" charset="0"/>
                <a:cs typeface="Calibri" pitchFamily="34" charset="0"/>
              </a:rPr>
              <a:t>In </a:t>
            </a:r>
            <a:r>
              <a:rPr lang="en-US" sz="2000" dirty="0" err="1" smtClean="0">
                <a:latin typeface="Calibri" pitchFamily="34" charset="0"/>
                <a:cs typeface="Calibri" pitchFamily="34" charset="0"/>
              </a:rPr>
              <a:t>VMWare</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VMDirectPath</a:t>
            </a:r>
            <a:r>
              <a:rPr lang="en-US" sz="2000" dirty="0" smtClean="0">
                <a:latin typeface="Calibri" pitchFamily="34" charset="0"/>
                <a:cs typeface="Calibri" pitchFamily="34" charset="0"/>
              </a:rPr>
              <a:t> I/O leverages Intel VT-d and AMD-Vi hardware support </a:t>
            </a:r>
            <a:r>
              <a:rPr lang="en-US" sz="2000" dirty="0">
                <a:latin typeface="Calibri" pitchFamily="34" charset="0"/>
                <a:cs typeface="Calibri" pitchFamily="34" charset="0"/>
              </a:rPr>
              <a:t>to allow </a:t>
            </a:r>
            <a:r>
              <a:rPr lang="en-US" sz="2000" dirty="0" smtClean="0">
                <a:latin typeface="Calibri" pitchFamily="34" charset="0"/>
                <a:cs typeface="Calibri" pitchFamily="34" charset="0"/>
              </a:rPr>
              <a:t>guest operating </a:t>
            </a:r>
            <a:r>
              <a:rPr lang="en-US" sz="2000" dirty="0">
                <a:latin typeface="Calibri" pitchFamily="34" charset="0"/>
                <a:cs typeface="Calibri" pitchFamily="34" charset="0"/>
              </a:rPr>
              <a:t>systems to directly access hardware devices. In the case of networking, </a:t>
            </a:r>
            <a:r>
              <a:rPr lang="en-US" sz="2000" dirty="0" err="1">
                <a:latin typeface="Calibri" pitchFamily="34" charset="0"/>
                <a:cs typeface="Calibri" pitchFamily="34" charset="0"/>
              </a:rPr>
              <a:t>VMDirectPath</a:t>
            </a:r>
            <a:r>
              <a:rPr lang="en-US" sz="2000" dirty="0">
                <a:latin typeface="Calibri" pitchFamily="34" charset="0"/>
                <a:cs typeface="Calibri" pitchFamily="34" charset="0"/>
              </a:rPr>
              <a:t> </a:t>
            </a:r>
            <a:r>
              <a:rPr lang="en-US" sz="2000" dirty="0" smtClean="0">
                <a:latin typeface="Calibri" pitchFamily="34" charset="0"/>
                <a:cs typeface="Calibri" pitchFamily="34" charset="0"/>
              </a:rPr>
              <a:t>I/O allows </a:t>
            </a:r>
            <a:r>
              <a:rPr lang="en-US" sz="2000" dirty="0">
                <a:latin typeface="Calibri" pitchFamily="34" charset="0"/>
                <a:cs typeface="Calibri" pitchFamily="34" charset="0"/>
              </a:rPr>
              <a:t>the virtual machine to access a physical NIC directly rather than using an emulated device (E1000</a:t>
            </a:r>
            <a:r>
              <a:rPr lang="en-US" sz="2000" dirty="0" smtClean="0">
                <a:latin typeface="Calibri" pitchFamily="34" charset="0"/>
                <a:cs typeface="Calibri" pitchFamily="34" charset="0"/>
              </a:rPr>
              <a:t>) or </a:t>
            </a:r>
            <a:r>
              <a:rPr lang="en-US" sz="2000" dirty="0">
                <a:latin typeface="Calibri" pitchFamily="34" charset="0"/>
                <a:cs typeface="Calibri" pitchFamily="34" charset="0"/>
              </a:rPr>
              <a:t>a </a:t>
            </a:r>
            <a:r>
              <a:rPr lang="en-US" sz="2000" dirty="0" err="1">
                <a:latin typeface="Calibri" pitchFamily="34" charset="0"/>
                <a:cs typeface="Calibri" pitchFamily="34" charset="0"/>
              </a:rPr>
              <a:t>para</a:t>
            </a:r>
            <a:r>
              <a:rPr lang="en-US" sz="2000" dirty="0">
                <a:latin typeface="Calibri" pitchFamily="34" charset="0"/>
                <a:cs typeface="Calibri" pitchFamily="34" charset="0"/>
              </a:rPr>
              <a:t>-virtualized </a:t>
            </a:r>
            <a:r>
              <a:rPr lang="en-US" sz="2000" dirty="0" smtClean="0">
                <a:latin typeface="Calibri" pitchFamily="34" charset="0"/>
                <a:cs typeface="Calibri" pitchFamily="34" charset="0"/>
              </a:rPr>
              <a:t>device</a:t>
            </a:r>
          </a:p>
          <a:p>
            <a:pPr>
              <a:lnSpc>
                <a:spcPct val="100000"/>
              </a:lnSpc>
              <a:spcBef>
                <a:spcPts val="1200"/>
              </a:spcBef>
              <a:buClrTx/>
              <a:buSzPct val="100000"/>
            </a:pPr>
            <a:r>
              <a:rPr lang="en-US" sz="2000" dirty="0">
                <a:latin typeface="Calibri" pitchFamily="34" charset="0"/>
                <a:cs typeface="Calibri" pitchFamily="34" charset="0"/>
              </a:rPr>
              <a:t>While </a:t>
            </a:r>
            <a:r>
              <a:rPr lang="en-US" sz="2000" dirty="0" err="1">
                <a:latin typeface="Calibri" pitchFamily="34" charset="0"/>
                <a:cs typeface="Calibri" pitchFamily="34" charset="0"/>
              </a:rPr>
              <a:t>VMDirectPath</a:t>
            </a:r>
            <a:r>
              <a:rPr lang="en-US" sz="2000" dirty="0">
                <a:latin typeface="Calibri" pitchFamily="34" charset="0"/>
                <a:cs typeface="Calibri" pitchFamily="34" charset="0"/>
              </a:rPr>
              <a:t> I/O has limited impact </a:t>
            </a:r>
            <a:r>
              <a:rPr lang="en-US" sz="2000" dirty="0" smtClean="0">
                <a:latin typeface="Calibri" pitchFamily="34" charset="0"/>
                <a:cs typeface="Calibri" pitchFamily="34" charset="0"/>
              </a:rPr>
              <a:t>on throughput</a:t>
            </a:r>
            <a:r>
              <a:rPr lang="en-US" sz="2000" dirty="0">
                <a:latin typeface="Calibri" pitchFamily="34" charset="0"/>
                <a:cs typeface="Calibri" pitchFamily="34" charset="0"/>
              </a:rPr>
              <a:t>, it reduces CPU cost for networking-intensive workloads</a:t>
            </a:r>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2751641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611" y="188640"/>
            <a:ext cx="8588861" cy="721735"/>
          </a:xfrm>
        </p:spPr>
        <p:txBody>
          <a:bodyPr>
            <a:normAutofit/>
          </a:bodyPr>
          <a:lstStyle/>
          <a:p>
            <a:r>
              <a:rPr lang="en-US" sz="3600" dirty="0" smtClean="0">
                <a:solidFill>
                  <a:srgbClr val="002060"/>
                </a:solidFill>
                <a:latin typeface="Calibri" pitchFamily="34" charset="0"/>
                <a:cs typeface="Calibri" pitchFamily="34" charset="0"/>
              </a:rPr>
              <a:t>Key Properties of Virtual Machines</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1052736"/>
            <a:ext cx="8551441" cy="4965699"/>
          </a:xfrm>
        </p:spPr>
        <p:txBody>
          <a:bodyPr>
            <a:noAutofit/>
          </a:bodyPr>
          <a:lstStyle/>
          <a:p>
            <a:pPr>
              <a:lnSpc>
                <a:spcPct val="100000"/>
              </a:lnSpc>
              <a:spcBef>
                <a:spcPts val="600"/>
              </a:spcBef>
              <a:buClrTx/>
              <a:buSzPct val="100000"/>
            </a:pPr>
            <a:r>
              <a:rPr lang="en-US" sz="2200" b="1" dirty="0">
                <a:latin typeface="Calibri" pitchFamily="34" charset="0"/>
                <a:cs typeface="Calibri" pitchFamily="34" charset="0"/>
              </a:rPr>
              <a:t>Partitioning</a:t>
            </a: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Run </a:t>
            </a:r>
            <a:r>
              <a:rPr lang="en-US" sz="2200" dirty="0">
                <a:latin typeface="Calibri" pitchFamily="34" charset="0"/>
                <a:cs typeface="Calibri" pitchFamily="34" charset="0"/>
              </a:rPr>
              <a:t>multiple operating systems on one physical </a:t>
            </a:r>
            <a:r>
              <a:rPr lang="en-US" sz="2200" dirty="0" smtClean="0">
                <a:latin typeface="Calibri" pitchFamily="34" charset="0"/>
                <a:cs typeface="Calibri" pitchFamily="34" charset="0"/>
              </a:rPr>
              <a:t>machine</a:t>
            </a: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Divide </a:t>
            </a:r>
            <a:r>
              <a:rPr lang="en-US" sz="2200" dirty="0">
                <a:latin typeface="Calibri" pitchFamily="34" charset="0"/>
                <a:cs typeface="Calibri" pitchFamily="34" charset="0"/>
              </a:rPr>
              <a:t>system resources between virtual </a:t>
            </a:r>
            <a:r>
              <a:rPr lang="en-US" sz="2200" dirty="0" smtClean="0">
                <a:latin typeface="Calibri" pitchFamily="34" charset="0"/>
                <a:cs typeface="Calibri" pitchFamily="34" charset="0"/>
              </a:rPr>
              <a:t>machines</a:t>
            </a:r>
          </a:p>
          <a:p>
            <a:pPr>
              <a:lnSpc>
                <a:spcPct val="100000"/>
              </a:lnSpc>
              <a:spcBef>
                <a:spcPts val="600"/>
              </a:spcBef>
              <a:buClrTx/>
              <a:buSzPct val="100000"/>
            </a:pPr>
            <a:r>
              <a:rPr lang="en-US" sz="2200" b="1" dirty="0">
                <a:latin typeface="Calibri" pitchFamily="34" charset="0"/>
                <a:cs typeface="Calibri" pitchFamily="34" charset="0"/>
              </a:rPr>
              <a:t>Isolation</a:t>
            </a: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Fault </a:t>
            </a:r>
            <a:r>
              <a:rPr lang="en-US" sz="2200" dirty="0">
                <a:latin typeface="Calibri" pitchFamily="34" charset="0"/>
                <a:cs typeface="Calibri" pitchFamily="34" charset="0"/>
              </a:rPr>
              <a:t>and security isolation at the hardware </a:t>
            </a:r>
            <a:r>
              <a:rPr lang="en-US" sz="2200" dirty="0" smtClean="0">
                <a:latin typeface="Calibri" pitchFamily="34" charset="0"/>
                <a:cs typeface="Calibri" pitchFamily="34" charset="0"/>
              </a:rPr>
              <a:t>level</a:t>
            </a: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 </a:t>
            </a:r>
            <a:r>
              <a:rPr lang="en-US" sz="2200" dirty="0">
                <a:latin typeface="Calibri" pitchFamily="34" charset="0"/>
                <a:cs typeface="Calibri" pitchFamily="34" charset="0"/>
              </a:rPr>
              <a:t>Advanced resource controls preserve </a:t>
            </a:r>
            <a:r>
              <a:rPr lang="en-US" sz="2200" dirty="0" smtClean="0">
                <a:latin typeface="Calibri" pitchFamily="34" charset="0"/>
                <a:cs typeface="Calibri" pitchFamily="34" charset="0"/>
              </a:rPr>
              <a:t>performance</a:t>
            </a:r>
          </a:p>
          <a:p>
            <a:pPr>
              <a:lnSpc>
                <a:spcPct val="100000"/>
              </a:lnSpc>
              <a:spcBef>
                <a:spcPts val="600"/>
              </a:spcBef>
              <a:buClrTx/>
              <a:buSzPct val="100000"/>
            </a:pPr>
            <a:r>
              <a:rPr lang="en-US" sz="2200" b="1" dirty="0" smtClean="0">
                <a:latin typeface="Calibri" pitchFamily="34" charset="0"/>
                <a:cs typeface="Calibri" pitchFamily="34" charset="0"/>
              </a:rPr>
              <a:t>Encapsulation</a:t>
            </a:r>
            <a:endParaRPr lang="en-US" sz="2200" b="1" dirty="0">
              <a:latin typeface="Calibri" pitchFamily="34" charset="0"/>
              <a:cs typeface="Calibri" pitchFamily="34" charset="0"/>
            </a:endParaRP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Entire </a:t>
            </a:r>
            <a:r>
              <a:rPr lang="en-US" sz="2200" dirty="0">
                <a:latin typeface="Calibri" pitchFamily="34" charset="0"/>
                <a:cs typeface="Calibri" pitchFamily="34" charset="0"/>
              </a:rPr>
              <a:t>state of the virtual machine </a:t>
            </a:r>
            <a:r>
              <a:rPr lang="en-US" sz="2200" dirty="0" smtClean="0">
                <a:latin typeface="Calibri" pitchFamily="34" charset="0"/>
                <a:cs typeface="Calibri" pitchFamily="34" charset="0"/>
              </a:rPr>
              <a:t>can be </a:t>
            </a:r>
            <a:r>
              <a:rPr lang="en-US" sz="2200" dirty="0">
                <a:latin typeface="Calibri" pitchFamily="34" charset="0"/>
                <a:cs typeface="Calibri" pitchFamily="34" charset="0"/>
              </a:rPr>
              <a:t>saved to </a:t>
            </a:r>
            <a:r>
              <a:rPr lang="en-US" sz="2200" dirty="0" smtClean="0">
                <a:latin typeface="Calibri" pitchFamily="34" charset="0"/>
                <a:cs typeface="Calibri" pitchFamily="34" charset="0"/>
              </a:rPr>
              <a:t>files</a:t>
            </a:r>
          </a:p>
          <a:p>
            <a:pPr lvl="1" indent="-139700">
              <a:lnSpc>
                <a:spcPct val="100000"/>
              </a:lnSpc>
              <a:spcBef>
                <a:spcPts val="600"/>
              </a:spcBef>
              <a:buClrTx/>
              <a:buSzPct val="100000"/>
              <a:buFontTx/>
              <a:buChar char="-"/>
            </a:pPr>
            <a:r>
              <a:rPr lang="en-US" sz="2200" dirty="0" smtClean="0">
                <a:latin typeface="Calibri" pitchFamily="34" charset="0"/>
                <a:cs typeface="Calibri" pitchFamily="34" charset="0"/>
              </a:rPr>
              <a:t>Move </a:t>
            </a:r>
            <a:r>
              <a:rPr lang="en-US" sz="2200" dirty="0">
                <a:latin typeface="Calibri" pitchFamily="34" charset="0"/>
                <a:cs typeface="Calibri" pitchFamily="34" charset="0"/>
              </a:rPr>
              <a:t>and copy virtual machines </a:t>
            </a:r>
            <a:r>
              <a:rPr lang="en-US" sz="2200" dirty="0" smtClean="0">
                <a:latin typeface="Calibri" pitchFamily="34" charset="0"/>
                <a:cs typeface="Calibri" pitchFamily="34" charset="0"/>
              </a:rPr>
              <a:t>across hosts as easily </a:t>
            </a:r>
            <a:r>
              <a:rPr lang="en-US" sz="2200" dirty="0">
                <a:latin typeface="Calibri" pitchFamily="34" charset="0"/>
                <a:cs typeface="Calibri" pitchFamily="34" charset="0"/>
              </a:rPr>
              <a:t>as moving and copying </a:t>
            </a:r>
            <a:r>
              <a:rPr lang="en-US" sz="2200" dirty="0" smtClean="0">
                <a:latin typeface="Calibri" pitchFamily="34" charset="0"/>
                <a:cs typeface="Calibri" pitchFamily="34" charset="0"/>
              </a:rPr>
              <a:t>files</a:t>
            </a:r>
          </a:p>
          <a:p>
            <a:pPr>
              <a:lnSpc>
                <a:spcPct val="100000"/>
              </a:lnSpc>
              <a:spcBef>
                <a:spcPts val="600"/>
              </a:spcBef>
              <a:buClrTx/>
              <a:buSzPct val="100000"/>
            </a:pPr>
            <a:r>
              <a:rPr lang="en-US" sz="2200" b="1" dirty="0" smtClean="0">
                <a:latin typeface="Calibri" pitchFamily="34" charset="0"/>
                <a:cs typeface="Calibri" pitchFamily="34" charset="0"/>
              </a:rPr>
              <a:t>Hardware </a:t>
            </a:r>
            <a:r>
              <a:rPr lang="en-US" sz="2200" b="1" dirty="0" err="1" smtClean="0">
                <a:latin typeface="Calibri" pitchFamily="34" charset="0"/>
                <a:cs typeface="Calibri" pitchFamily="34" charset="0"/>
              </a:rPr>
              <a:t>Independance</a:t>
            </a:r>
            <a:endParaRPr lang="en-US" sz="2200" b="1" dirty="0">
              <a:latin typeface="Calibri" pitchFamily="34" charset="0"/>
              <a:cs typeface="Calibri" pitchFamily="34" charset="0"/>
            </a:endParaRPr>
          </a:p>
          <a:p>
            <a:pPr lvl="1" indent="-234950">
              <a:lnSpc>
                <a:spcPct val="100000"/>
              </a:lnSpc>
              <a:spcBef>
                <a:spcPts val="600"/>
              </a:spcBef>
              <a:buClrTx/>
              <a:buSzPct val="100000"/>
              <a:buFontTx/>
              <a:buChar char="-"/>
            </a:pPr>
            <a:r>
              <a:rPr lang="en-US" sz="2200" dirty="0" smtClean="0">
                <a:latin typeface="Calibri" pitchFamily="34" charset="0"/>
                <a:cs typeface="Calibri" pitchFamily="34" charset="0"/>
              </a:rPr>
              <a:t>Provision </a:t>
            </a:r>
            <a:r>
              <a:rPr lang="en-US" sz="2200" dirty="0">
                <a:latin typeface="Calibri" pitchFamily="34" charset="0"/>
                <a:cs typeface="Calibri" pitchFamily="34" charset="0"/>
              </a:rPr>
              <a:t>or migrate any virtual </a:t>
            </a:r>
            <a:r>
              <a:rPr lang="en-US" sz="2200" dirty="0" smtClean="0">
                <a:latin typeface="Calibri" pitchFamily="34" charset="0"/>
                <a:cs typeface="Calibri" pitchFamily="34" charset="0"/>
              </a:rPr>
              <a:t>machine to </a:t>
            </a:r>
            <a:r>
              <a:rPr lang="en-US" sz="2200" dirty="0">
                <a:latin typeface="Calibri" pitchFamily="34" charset="0"/>
                <a:cs typeface="Calibri" pitchFamily="34" charset="0"/>
              </a:rPr>
              <a:t>any similar or different physical </a:t>
            </a:r>
            <a:r>
              <a:rPr lang="en-US" sz="2200" dirty="0" smtClean="0">
                <a:latin typeface="Calibri" pitchFamily="34" charset="0"/>
                <a:cs typeface="Calibri" pitchFamily="34" charset="0"/>
              </a:rPr>
              <a:t>server</a:t>
            </a:r>
          </a:p>
        </p:txBody>
      </p:sp>
    </p:spTree>
    <p:extLst>
      <p:ext uri="{BB962C8B-B14F-4D97-AF65-F5344CB8AC3E}">
        <p14:creationId xmlns:p14="http://schemas.microsoft.com/office/powerpoint/2010/main" val="522847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sz="3600" dirty="0" smtClean="0">
                <a:solidFill>
                  <a:srgbClr val="002060"/>
                </a:solidFill>
                <a:latin typeface="Calibri" pitchFamily="34" charset="0"/>
                <a:cs typeface="Calibri" pitchFamily="34" charset="0"/>
              </a:rPr>
              <a:t>Objectives</a:t>
            </a:r>
          </a:p>
        </p:txBody>
      </p:sp>
      <p:sp>
        <p:nvSpPr>
          <p:cNvPr id="3075" name="Content Placeholder 2"/>
          <p:cNvSpPr>
            <a:spLocks noGrp="1"/>
          </p:cNvSpPr>
          <p:nvPr>
            <p:ph idx="1"/>
          </p:nvPr>
        </p:nvSpPr>
        <p:spPr>
          <a:xfrm>
            <a:off x="341039" y="1415629"/>
            <a:ext cx="8551441" cy="4965699"/>
          </a:xfrm>
        </p:spPr>
        <p:txBody>
          <a:bodyPr>
            <a:normAutofit/>
          </a:bodyPr>
          <a:lstStyle/>
          <a:p>
            <a:pPr>
              <a:buClrTx/>
              <a:buSzPct val="100000"/>
            </a:pPr>
            <a:r>
              <a:rPr lang="en-US" sz="2400" dirty="0" smtClean="0">
                <a:latin typeface="Calibri" pitchFamily="34" charset="0"/>
                <a:cs typeface="Calibri" pitchFamily="34" charset="0"/>
              </a:rPr>
              <a:t>Describe the need for virtualization on servers</a:t>
            </a:r>
          </a:p>
          <a:p>
            <a:pPr>
              <a:buClrTx/>
              <a:buSzPct val="100000"/>
            </a:pPr>
            <a:r>
              <a:rPr lang="en-US" sz="2400" dirty="0" smtClean="0">
                <a:latin typeface="Calibri" pitchFamily="34" charset="0"/>
                <a:cs typeface="Calibri" pitchFamily="34" charset="0"/>
              </a:rPr>
              <a:t>Identify the usage of server virtualization.  </a:t>
            </a:r>
          </a:p>
          <a:p>
            <a:pPr>
              <a:buClrTx/>
              <a:buSzPct val="100000"/>
            </a:pPr>
            <a:r>
              <a:rPr lang="en-US" sz="2400" dirty="0" smtClean="0">
                <a:latin typeface="Calibri" pitchFamily="34" charset="0"/>
                <a:cs typeface="Calibri" pitchFamily="34" charset="0"/>
              </a:rPr>
              <a:t>Identify 2 types of hypervisors</a:t>
            </a:r>
          </a:p>
          <a:p>
            <a:pPr>
              <a:buClrTx/>
              <a:buSzPct val="100000"/>
            </a:pPr>
            <a:r>
              <a:rPr lang="en-US" sz="2400" dirty="0" smtClean="0">
                <a:latin typeface="Calibri" pitchFamily="34" charset="0"/>
                <a:cs typeface="Calibri" pitchFamily="34" charset="0"/>
              </a:rPr>
              <a:t>Identify the 3 different types of virtualization</a:t>
            </a:r>
          </a:p>
          <a:p>
            <a:pPr>
              <a:buClrTx/>
              <a:buSzPct val="100000"/>
            </a:pPr>
            <a:r>
              <a:rPr lang="en-US" sz="2400" dirty="0" smtClean="0">
                <a:latin typeface="Calibri" pitchFamily="34" charset="0"/>
                <a:cs typeface="Calibri" pitchFamily="34" charset="0"/>
              </a:rPr>
              <a:t>Describe the types of advanced virtual machine operations used in server management.</a:t>
            </a:r>
          </a:p>
          <a:p>
            <a:pPr>
              <a:buClrTx/>
              <a:buSzPct val="100000"/>
            </a:pPr>
            <a:r>
              <a:rPr lang="en-US" sz="2400" dirty="0" smtClean="0">
                <a:latin typeface="Calibri" pitchFamily="34" charset="0"/>
                <a:cs typeface="Calibri" pitchFamily="34" charset="0"/>
              </a:rPr>
              <a:t>Understand how virtual machine scalability is achieved. </a:t>
            </a:r>
          </a:p>
          <a:p>
            <a:pPr>
              <a:buClrTx/>
              <a:buSzPct val="100000"/>
            </a:pPr>
            <a:r>
              <a:rPr lang="en-US" sz="2400" dirty="0" smtClean="0">
                <a:latin typeface="Calibri" pitchFamily="34" charset="0"/>
                <a:cs typeface="Calibri" pitchFamily="34" charset="0"/>
              </a:rPr>
              <a:t>Describe how networks in virtual servers are connected</a:t>
            </a:r>
          </a:p>
        </p:txBody>
      </p:sp>
    </p:spTree>
    <p:extLst>
      <p:ext uri="{BB962C8B-B14F-4D97-AF65-F5344CB8AC3E}">
        <p14:creationId xmlns:p14="http://schemas.microsoft.com/office/powerpoint/2010/main" val="3226379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260648"/>
            <a:ext cx="8588861" cy="721735"/>
          </a:xfrm>
        </p:spPr>
        <p:txBody>
          <a:bodyPr>
            <a:normAutofit/>
          </a:bodyPr>
          <a:lstStyle/>
          <a:p>
            <a:r>
              <a:rPr lang="en-US" sz="3600" dirty="0" err="1" smtClean="0">
                <a:solidFill>
                  <a:srgbClr val="002060"/>
                </a:solidFill>
                <a:latin typeface="Calibri" pitchFamily="34" charset="0"/>
                <a:cs typeface="Calibri" pitchFamily="34" charset="0"/>
              </a:rPr>
              <a:t>VMWare</a:t>
            </a:r>
            <a:r>
              <a:rPr lang="en-US" sz="3600" dirty="0" smtClean="0">
                <a:solidFill>
                  <a:srgbClr val="002060"/>
                </a:solidFill>
                <a:latin typeface="Calibri" pitchFamily="34" charset="0"/>
                <a:cs typeface="Calibri" pitchFamily="34" charset="0"/>
              </a:rPr>
              <a:t> Type 1 and Type 2 offerings</a:t>
            </a:r>
            <a:endParaRPr lang="en-US" sz="3600" dirty="0">
              <a:solidFill>
                <a:srgbClr val="002060"/>
              </a:solidFill>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75675954"/>
              </p:ext>
            </p:extLst>
          </p:nvPr>
        </p:nvGraphicFramePr>
        <p:xfrm>
          <a:off x="323528" y="1268760"/>
          <a:ext cx="8280920" cy="49377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tblGrid>
              <a:tr h="370840">
                <a:tc>
                  <a:txBody>
                    <a:bodyPr/>
                    <a:lstStyle/>
                    <a:p>
                      <a:endParaRPr lang="en-US" dirty="0">
                        <a:latin typeface="Calibri" pitchFamily="34" charset="0"/>
                        <a:cs typeface="Calibri" pitchFamily="34" charset="0"/>
                      </a:endParaRPr>
                    </a:p>
                  </a:txBody>
                  <a:tcPr/>
                </a:tc>
                <a:tc>
                  <a:txBody>
                    <a:bodyPr/>
                    <a:lstStyle/>
                    <a:p>
                      <a:pPr algn="ctr"/>
                      <a:r>
                        <a:rPr lang="en-US" dirty="0">
                          <a:effectLst/>
                          <a:latin typeface="Calibri" pitchFamily="34" charset="0"/>
                          <a:cs typeface="Calibri" pitchFamily="34" charset="0"/>
                        </a:rPr>
                        <a:t>VMware Player</a:t>
                      </a:r>
                    </a:p>
                  </a:txBody>
                  <a:tcPr anchor="ctr"/>
                </a:tc>
                <a:tc>
                  <a:txBody>
                    <a:bodyPr/>
                    <a:lstStyle/>
                    <a:p>
                      <a:pPr algn="ctr"/>
                      <a:r>
                        <a:rPr lang="en-US" dirty="0">
                          <a:effectLst/>
                          <a:latin typeface="Calibri" pitchFamily="34" charset="0"/>
                          <a:cs typeface="Calibri" pitchFamily="34" charset="0"/>
                        </a:rPr>
                        <a:t>VMware </a:t>
                      </a:r>
                      <a:br>
                        <a:rPr lang="en-US" dirty="0">
                          <a:effectLst/>
                          <a:latin typeface="Calibri" pitchFamily="34" charset="0"/>
                          <a:cs typeface="Calibri" pitchFamily="34" charset="0"/>
                        </a:rPr>
                      </a:br>
                      <a:r>
                        <a:rPr lang="en-US" dirty="0">
                          <a:effectLst/>
                          <a:latin typeface="Calibri" pitchFamily="34" charset="0"/>
                          <a:cs typeface="Calibri" pitchFamily="34" charset="0"/>
                        </a:rPr>
                        <a:t>Workstation </a:t>
                      </a:r>
                    </a:p>
                  </a:txBody>
                  <a:tcPr anchor="ctr"/>
                </a:tc>
                <a:tc>
                  <a:txBody>
                    <a:bodyPr/>
                    <a:lstStyle/>
                    <a:p>
                      <a:pPr algn="ctr"/>
                      <a:r>
                        <a:rPr lang="en-US">
                          <a:effectLst/>
                          <a:latin typeface="Calibri" pitchFamily="34" charset="0"/>
                          <a:cs typeface="Calibri" pitchFamily="34" charset="0"/>
                        </a:rPr>
                        <a:t>VMware vSphere </a:t>
                      </a:r>
                      <a:br>
                        <a:rPr lang="en-US">
                          <a:effectLst/>
                          <a:latin typeface="Calibri" pitchFamily="34" charset="0"/>
                          <a:cs typeface="Calibri" pitchFamily="34" charset="0"/>
                        </a:rPr>
                      </a:br>
                      <a:r>
                        <a:rPr lang="en-US">
                          <a:effectLst/>
                          <a:latin typeface="Calibri" pitchFamily="34" charset="0"/>
                          <a:cs typeface="Calibri" pitchFamily="34" charset="0"/>
                        </a:rPr>
                        <a:t>Hypervisor (ESXi)</a:t>
                      </a:r>
                    </a:p>
                  </a:txBody>
                  <a:tcPr anchor="ctr"/>
                </a:tc>
                <a:tc>
                  <a:txBody>
                    <a:bodyPr/>
                    <a:lstStyle/>
                    <a:p>
                      <a:pPr algn="ctr"/>
                      <a:r>
                        <a:rPr lang="en-US" dirty="0">
                          <a:effectLst/>
                          <a:latin typeface="Calibri" pitchFamily="34" charset="0"/>
                          <a:cs typeface="Calibri" pitchFamily="34" charset="0"/>
                        </a:rPr>
                        <a:t>VMware </a:t>
                      </a:r>
                      <a:r>
                        <a:rPr lang="en-US" dirty="0" err="1">
                          <a:effectLst/>
                          <a:latin typeface="Calibri" pitchFamily="34" charset="0"/>
                          <a:cs typeface="Calibri" pitchFamily="34" charset="0"/>
                        </a:rPr>
                        <a:t>vSphere</a:t>
                      </a:r>
                      <a:endParaRPr lang="en-US" dirty="0">
                        <a:effectLst/>
                        <a:latin typeface="Calibri" pitchFamily="34" charset="0"/>
                        <a:cs typeface="Calibri" pitchFamily="34" charset="0"/>
                      </a:endParaRPr>
                    </a:p>
                  </a:txBody>
                  <a:tcPr anchor="ctr"/>
                </a:tc>
                <a:extLst>
                  <a:ext uri="{0D108BD9-81ED-4DB2-BD59-A6C34878D82A}">
                    <a16:rowId xmlns:a16="http://schemas.microsoft.com/office/drawing/2014/main" val="10000"/>
                  </a:ext>
                </a:extLst>
              </a:tr>
              <a:tr h="370840">
                <a:tc>
                  <a:txBody>
                    <a:bodyPr/>
                    <a:lstStyle/>
                    <a:p>
                      <a:r>
                        <a:rPr lang="en-US" b="1" dirty="0">
                          <a:solidFill>
                            <a:srgbClr val="0070C0"/>
                          </a:solidFill>
                          <a:latin typeface="Calibri" pitchFamily="34" charset="0"/>
                          <a:cs typeface="Calibri" pitchFamily="34" charset="0"/>
                        </a:rPr>
                        <a:t>Hypervisor Type </a:t>
                      </a:r>
                      <a:endParaRPr lang="en-US" dirty="0">
                        <a:solidFill>
                          <a:srgbClr val="0070C0"/>
                        </a:solidFill>
                        <a:latin typeface="Calibri" pitchFamily="34" charset="0"/>
                        <a:cs typeface="Calibri" pitchFamily="34" charset="0"/>
                      </a:endParaRPr>
                    </a:p>
                  </a:txBody>
                  <a:tcPr anchor="ctr"/>
                </a:tc>
                <a:tc>
                  <a:txBody>
                    <a:bodyPr/>
                    <a:lstStyle/>
                    <a:p>
                      <a:pPr algn="ctr"/>
                      <a:r>
                        <a:rPr lang="en-US">
                          <a:solidFill>
                            <a:srgbClr val="0070C0"/>
                          </a:solidFill>
                          <a:effectLst/>
                          <a:latin typeface="Calibri" pitchFamily="34" charset="0"/>
                          <a:cs typeface="Calibri" pitchFamily="34" charset="0"/>
                        </a:rPr>
                        <a:t>Hosted</a:t>
                      </a:r>
                    </a:p>
                  </a:txBody>
                  <a:tcPr anchor="ctr"/>
                </a:tc>
                <a:tc>
                  <a:txBody>
                    <a:bodyPr/>
                    <a:lstStyle/>
                    <a:p>
                      <a:pPr algn="ctr"/>
                      <a:r>
                        <a:rPr lang="en-US">
                          <a:solidFill>
                            <a:srgbClr val="0070C0"/>
                          </a:solidFill>
                          <a:effectLst/>
                          <a:latin typeface="Calibri" pitchFamily="34" charset="0"/>
                          <a:cs typeface="Calibri" pitchFamily="34" charset="0"/>
                        </a:rPr>
                        <a:t>Hosted</a:t>
                      </a:r>
                    </a:p>
                  </a:txBody>
                  <a:tcPr anchor="ctr"/>
                </a:tc>
                <a:tc>
                  <a:txBody>
                    <a:bodyPr/>
                    <a:lstStyle/>
                    <a:p>
                      <a:pPr algn="ctr"/>
                      <a:r>
                        <a:rPr lang="en-US">
                          <a:solidFill>
                            <a:srgbClr val="0070C0"/>
                          </a:solidFill>
                          <a:effectLst/>
                          <a:latin typeface="Calibri" pitchFamily="34" charset="0"/>
                          <a:cs typeface="Calibri" pitchFamily="34" charset="0"/>
                        </a:rPr>
                        <a:t>Bare Metal</a:t>
                      </a:r>
                    </a:p>
                  </a:txBody>
                  <a:tcPr anchor="ctr"/>
                </a:tc>
                <a:tc>
                  <a:txBody>
                    <a:bodyPr/>
                    <a:lstStyle/>
                    <a:p>
                      <a:pPr algn="ctr"/>
                      <a:r>
                        <a:rPr lang="en-US">
                          <a:solidFill>
                            <a:srgbClr val="0070C0"/>
                          </a:solidFill>
                          <a:effectLst/>
                          <a:latin typeface="Calibri" pitchFamily="34" charset="0"/>
                          <a:cs typeface="Calibri" pitchFamily="34" charset="0"/>
                        </a:rPr>
                        <a:t>Bare Metal</a:t>
                      </a:r>
                    </a:p>
                  </a:txBody>
                  <a:tcPr anchor="ctr"/>
                </a:tc>
                <a:extLst>
                  <a:ext uri="{0D108BD9-81ED-4DB2-BD59-A6C34878D82A}">
                    <a16:rowId xmlns:a16="http://schemas.microsoft.com/office/drawing/2014/main" val="10001"/>
                  </a:ext>
                </a:extLst>
              </a:tr>
              <a:tr h="370840">
                <a:tc>
                  <a:txBody>
                    <a:bodyPr/>
                    <a:lstStyle/>
                    <a:p>
                      <a:r>
                        <a:rPr lang="en-US" b="1" dirty="0">
                          <a:solidFill>
                            <a:srgbClr val="0070C0"/>
                          </a:solidFill>
                          <a:latin typeface="Calibri" pitchFamily="34" charset="0"/>
                          <a:cs typeface="Calibri" pitchFamily="34" charset="0"/>
                        </a:rPr>
                        <a:t>Typical Use Case </a:t>
                      </a:r>
                      <a:endParaRPr lang="en-US" dirty="0">
                        <a:solidFill>
                          <a:srgbClr val="0070C0"/>
                        </a:solidFill>
                        <a:latin typeface="Calibri" pitchFamily="34" charset="0"/>
                        <a:cs typeface="Calibri" pitchFamily="34" charset="0"/>
                      </a:endParaRPr>
                    </a:p>
                  </a:txBody>
                  <a:tcPr anchor="ctr"/>
                </a:tc>
                <a:tc>
                  <a:txBody>
                    <a:bodyPr/>
                    <a:lstStyle/>
                    <a:p>
                      <a:pPr algn="ctr"/>
                      <a:r>
                        <a:rPr lang="en-US" dirty="0">
                          <a:solidFill>
                            <a:srgbClr val="0070C0"/>
                          </a:solidFill>
                          <a:effectLst/>
                          <a:latin typeface="Calibri" pitchFamily="34" charset="0"/>
                          <a:cs typeface="Calibri" pitchFamily="34" charset="0"/>
                        </a:rPr>
                        <a:t>Test</a:t>
                      </a:r>
                    </a:p>
                  </a:txBody>
                  <a:tcPr anchor="ctr"/>
                </a:tc>
                <a:tc>
                  <a:txBody>
                    <a:bodyPr/>
                    <a:lstStyle/>
                    <a:p>
                      <a:pPr algn="ctr"/>
                      <a:r>
                        <a:rPr lang="en-US">
                          <a:solidFill>
                            <a:srgbClr val="0070C0"/>
                          </a:solidFill>
                          <a:effectLst/>
                          <a:latin typeface="Calibri" pitchFamily="34" charset="0"/>
                          <a:cs typeface="Calibri" pitchFamily="34" charset="0"/>
                        </a:rPr>
                        <a:t>Test &amp; Dev</a:t>
                      </a:r>
                    </a:p>
                  </a:txBody>
                  <a:tcPr anchor="ctr"/>
                </a:tc>
                <a:tc>
                  <a:txBody>
                    <a:bodyPr/>
                    <a:lstStyle/>
                    <a:p>
                      <a:pPr algn="ctr"/>
                      <a:r>
                        <a:rPr lang="en-US">
                          <a:solidFill>
                            <a:srgbClr val="0070C0"/>
                          </a:solidFill>
                          <a:effectLst/>
                          <a:latin typeface="Calibri" pitchFamily="34" charset="0"/>
                          <a:cs typeface="Calibri" pitchFamily="34" charset="0"/>
                        </a:rPr>
                        <a:t>Production, Test &amp; Dev</a:t>
                      </a:r>
                    </a:p>
                  </a:txBody>
                  <a:tcPr anchor="ctr"/>
                </a:tc>
                <a:tc>
                  <a:txBody>
                    <a:bodyPr/>
                    <a:lstStyle/>
                    <a:p>
                      <a:pPr algn="ctr"/>
                      <a:r>
                        <a:rPr lang="en-US">
                          <a:solidFill>
                            <a:srgbClr val="0070C0"/>
                          </a:solidFill>
                          <a:effectLst/>
                          <a:latin typeface="Calibri" pitchFamily="34" charset="0"/>
                          <a:cs typeface="Calibri" pitchFamily="34" charset="0"/>
                        </a:rPr>
                        <a:t>Tier 1 apps, Production, Test &amp; Dev</a:t>
                      </a:r>
                    </a:p>
                  </a:txBody>
                  <a:tcPr anchor="ctr"/>
                </a:tc>
                <a:extLst>
                  <a:ext uri="{0D108BD9-81ED-4DB2-BD59-A6C34878D82A}">
                    <a16:rowId xmlns:a16="http://schemas.microsoft.com/office/drawing/2014/main" val="10002"/>
                  </a:ext>
                </a:extLst>
              </a:tr>
              <a:tr h="370840">
                <a:tc>
                  <a:txBody>
                    <a:bodyPr/>
                    <a:lstStyle/>
                    <a:p>
                      <a:r>
                        <a:rPr lang="en-US" b="1">
                          <a:solidFill>
                            <a:srgbClr val="0070C0"/>
                          </a:solidFill>
                          <a:latin typeface="Calibri" pitchFamily="34" charset="0"/>
                          <a:cs typeface="Calibri" pitchFamily="34" charset="0"/>
                        </a:rPr>
                        <a:t># of VMs per host</a:t>
                      </a:r>
                      <a:r>
                        <a:rPr lang="en-US">
                          <a:solidFill>
                            <a:srgbClr val="0070C0"/>
                          </a:solidFill>
                          <a:latin typeface="Calibri" pitchFamily="34" charset="0"/>
                          <a:cs typeface="Calibri" pitchFamily="34" charset="0"/>
                        </a:rPr>
                        <a:t> </a:t>
                      </a:r>
                    </a:p>
                  </a:txBody>
                  <a:tcPr anchor="ctr"/>
                </a:tc>
                <a:tc>
                  <a:txBody>
                    <a:bodyPr/>
                    <a:lstStyle/>
                    <a:p>
                      <a:pPr algn="ctr"/>
                      <a:r>
                        <a:rPr lang="en-US" dirty="0">
                          <a:solidFill>
                            <a:srgbClr val="0070C0"/>
                          </a:solidFill>
                          <a:effectLst/>
                          <a:latin typeface="Calibri" pitchFamily="34" charset="0"/>
                          <a:cs typeface="Calibri" pitchFamily="34" charset="0"/>
                        </a:rPr>
                        <a:t>1-2</a:t>
                      </a:r>
                    </a:p>
                  </a:txBody>
                  <a:tcPr anchor="ctr"/>
                </a:tc>
                <a:tc>
                  <a:txBody>
                    <a:bodyPr/>
                    <a:lstStyle/>
                    <a:p>
                      <a:pPr algn="ctr"/>
                      <a:r>
                        <a:rPr lang="en-US" dirty="0">
                          <a:solidFill>
                            <a:srgbClr val="0070C0"/>
                          </a:solidFill>
                          <a:effectLst/>
                          <a:latin typeface="Calibri" pitchFamily="34" charset="0"/>
                          <a:cs typeface="Calibri" pitchFamily="34" charset="0"/>
                        </a:rPr>
                        <a:t>&lt; 10</a:t>
                      </a:r>
                    </a:p>
                  </a:txBody>
                  <a:tcPr anchor="ctr"/>
                </a:tc>
                <a:tc>
                  <a:txBody>
                    <a:bodyPr/>
                    <a:lstStyle/>
                    <a:p>
                      <a:pPr algn="ctr"/>
                      <a:r>
                        <a:rPr lang="en-US">
                          <a:solidFill>
                            <a:srgbClr val="0070C0"/>
                          </a:solidFill>
                          <a:effectLst/>
                          <a:latin typeface="Calibri" pitchFamily="34" charset="0"/>
                          <a:cs typeface="Calibri" pitchFamily="34" charset="0"/>
                        </a:rPr>
                        <a:t>&lt; 10</a:t>
                      </a:r>
                    </a:p>
                  </a:txBody>
                  <a:tcPr anchor="ctr"/>
                </a:tc>
                <a:tc>
                  <a:txBody>
                    <a:bodyPr/>
                    <a:lstStyle/>
                    <a:p>
                      <a:pPr algn="ctr"/>
                      <a:r>
                        <a:rPr lang="en-US">
                          <a:solidFill>
                            <a:srgbClr val="0070C0"/>
                          </a:solidFill>
                          <a:effectLst/>
                          <a:latin typeface="Calibri" pitchFamily="34" charset="0"/>
                          <a:cs typeface="Calibri" pitchFamily="34" charset="0"/>
                        </a:rPr>
                        <a:t>&gt; 10</a:t>
                      </a:r>
                    </a:p>
                  </a:txBody>
                  <a:tcPr anchor="ctr"/>
                </a:tc>
                <a:extLst>
                  <a:ext uri="{0D108BD9-81ED-4DB2-BD59-A6C34878D82A}">
                    <a16:rowId xmlns:a16="http://schemas.microsoft.com/office/drawing/2014/main" val="10003"/>
                  </a:ext>
                </a:extLst>
              </a:tr>
              <a:tr h="370840">
                <a:tc>
                  <a:txBody>
                    <a:bodyPr/>
                    <a:lstStyle/>
                    <a:p>
                      <a:r>
                        <a:rPr lang="en-US" b="1">
                          <a:solidFill>
                            <a:srgbClr val="0070C0"/>
                          </a:solidFill>
                          <a:latin typeface="Calibri" pitchFamily="34" charset="0"/>
                          <a:cs typeface="Calibri" pitchFamily="34" charset="0"/>
                        </a:rPr>
                        <a:t>Dedicated Server Required</a:t>
                      </a:r>
                      <a:r>
                        <a:rPr lang="en-US">
                          <a:solidFill>
                            <a:srgbClr val="0070C0"/>
                          </a:solidFill>
                          <a:latin typeface="Calibri" pitchFamily="34" charset="0"/>
                          <a:cs typeface="Calibri" pitchFamily="34" charset="0"/>
                        </a:rPr>
                        <a:t> </a:t>
                      </a:r>
                    </a:p>
                  </a:txBody>
                  <a:tcPr anchor="ctr"/>
                </a:tc>
                <a:tc>
                  <a:txBody>
                    <a:bodyPr/>
                    <a:lstStyle/>
                    <a:p>
                      <a:pPr algn="ctr"/>
                      <a:r>
                        <a:rPr lang="en-US">
                          <a:solidFill>
                            <a:srgbClr val="0070C0"/>
                          </a:solidFill>
                          <a:effectLst/>
                          <a:latin typeface="Calibri" pitchFamily="34" charset="0"/>
                          <a:cs typeface="Calibri" pitchFamily="34" charset="0"/>
                        </a:rPr>
                        <a:t>No</a:t>
                      </a:r>
                    </a:p>
                  </a:txBody>
                  <a:tcPr anchor="ctr"/>
                </a:tc>
                <a:tc>
                  <a:txBody>
                    <a:bodyPr/>
                    <a:lstStyle/>
                    <a:p>
                      <a:pPr algn="ctr"/>
                      <a:r>
                        <a:rPr lang="en-US" dirty="0">
                          <a:solidFill>
                            <a:srgbClr val="0070C0"/>
                          </a:solidFill>
                          <a:effectLst/>
                          <a:latin typeface="Calibri" pitchFamily="34" charset="0"/>
                          <a:cs typeface="Calibri" pitchFamily="34" charset="0"/>
                        </a:rPr>
                        <a:t>No</a:t>
                      </a:r>
                    </a:p>
                  </a:txBody>
                  <a:tcPr anchor="ctr"/>
                </a:tc>
                <a:tc>
                  <a:txBody>
                    <a:bodyPr/>
                    <a:lstStyle/>
                    <a:p>
                      <a:pPr algn="ctr"/>
                      <a:r>
                        <a:rPr lang="en-US" dirty="0">
                          <a:solidFill>
                            <a:srgbClr val="0070C0"/>
                          </a:solidFill>
                          <a:effectLst/>
                          <a:latin typeface="Calibri" pitchFamily="34" charset="0"/>
                          <a:cs typeface="Calibri" pitchFamily="34" charset="0"/>
                        </a:rPr>
                        <a:t>Yes</a:t>
                      </a:r>
                    </a:p>
                  </a:txBody>
                  <a:tcPr anchor="ctr"/>
                </a:tc>
                <a:tc>
                  <a:txBody>
                    <a:bodyPr/>
                    <a:lstStyle/>
                    <a:p>
                      <a:pPr algn="ctr"/>
                      <a:r>
                        <a:rPr lang="en-US" dirty="0">
                          <a:solidFill>
                            <a:srgbClr val="0070C0"/>
                          </a:solidFill>
                          <a:effectLst/>
                          <a:latin typeface="Calibri" pitchFamily="34" charset="0"/>
                          <a:cs typeface="Calibri" pitchFamily="34" charset="0"/>
                        </a:rPr>
                        <a:t>Yes</a:t>
                      </a:r>
                    </a:p>
                  </a:txBody>
                  <a:tcPr anchor="ctr"/>
                </a:tc>
                <a:extLst>
                  <a:ext uri="{0D108BD9-81ED-4DB2-BD59-A6C34878D82A}">
                    <a16:rowId xmlns:a16="http://schemas.microsoft.com/office/drawing/2014/main" val="10004"/>
                  </a:ext>
                </a:extLst>
              </a:tr>
              <a:tr h="370840">
                <a:tc>
                  <a:txBody>
                    <a:bodyPr/>
                    <a:lstStyle/>
                    <a:p>
                      <a:r>
                        <a:rPr lang="en-US" b="1">
                          <a:solidFill>
                            <a:srgbClr val="0070C0"/>
                          </a:solidFill>
                          <a:latin typeface="Calibri" pitchFamily="34" charset="0"/>
                          <a:cs typeface="Calibri" pitchFamily="34" charset="0"/>
                        </a:rPr>
                        <a:t>Centralized Management</a:t>
                      </a:r>
                      <a:r>
                        <a:rPr lang="en-US">
                          <a:solidFill>
                            <a:srgbClr val="0070C0"/>
                          </a:solidFill>
                          <a:latin typeface="Calibri" pitchFamily="34" charset="0"/>
                          <a:cs typeface="Calibri" pitchFamily="34" charset="0"/>
                        </a:rPr>
                        <a:t> </a:t>
                      </a:r>
                    </a:p>
                  </a:txBody>
                  <a:tcPr anchor="ctr"/>
                </a:tc>
                <a:tc>
                  <a:txBody>
                    <a:bodyPr/>
                    <a:lstStyle/>
                    <a:p>
                      <a:pPr algn="ctr"/>
                      <a:r>
                        <a:rPr lang="en-US">
                          <a:solidFill>
                            <a:srgbClr val="0070C0"/>
                          </a:solidFill>
                          <a:effectLst/>
                          <a:latin typeface="Calibri" pitchFamily="34" charset="0"/>
                          <a:cs typeface="Calibri" pitchFamily="34" charset="0"/>
                        </a:rPr>
                        <a:t>No</a:t>
                      </a:r>
                    </a:p>
                  </a:txBody>
                  <a:tcPr anchor="ctr"/>
                </a:tc>
                <a:tc>
                  <a:txBody>
                    <a:bodyPr/>
                    <a:lstStyle/>
                    <a:p>
                      <a:pPr algn="ctr"/>
                      <a:r>
                        <a:rPr lang="en-US">
                          <a:solidFill>
                            <a:srgbClr val="0070C0"/>
                          </a:solidFill>
                          <a:effectLst/>
                          <a:latin typeface="Calibri" pitchFamily="34" charset="0"/>
                          <a:cs typeface="Calibri" pitchFamily="34" charset="0"/>
                        </a:rPr>
                        <a:t>No</a:t>
                      </a:r>
                    </a:p>
                  </a:txBody>
                  <a:tcPr anchor="ctr"/>
                </a:tc>
                <a:tc>
                  <a:txBody>
                    <a:bodyPr/>
                    <a:lstStyle/>
                    <a:p>
                      <a:pPr algn="ctr"/>
                      <a:r>
                        <a:rPr lang="en-US">
                          <a:solidFill>
                            <a:srgbClr val="0070C0"/>
                          </a:solidFill>
                          <a:effectLst/>
                          <a:latin typeface="Calibri" pitchFamily="34" charset="0"/>
                          <a:cs typeface="Calibri" pitchFamily="34" charset="0"/>
                        </a:rPr>
                        <a:t>No</a:t>
                      </a:r>
                    </a:p>
                  </a:txBody>
                  <a:tcPr anchor="ctr"/>
                </a:tc>
                <a:tc>
                  <a:txBody>
                    <a:bodyPr/>
                    <a:lstStyle/>
                    <a:p>
                      <a:pPr algn="ctr"/>
                      <a:r>
                        <a:rPr lang="en-US" dirty="0">
                          <a:solidFill>
                            <a:srgbClr val="0070C0"/>
                          </a:solidFill>
                          <a:effectLst/>
                          <a:latin typeface="Calibri" pitchFamily="34" charset="0"/>
                          <a:cs typeface="Calibri" pitchFamily="34" charset="0"/>
                        </a:rPr>
                        <a:t>Yes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36877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16632"/>
            <a:ext cx="8588861" cy="721735"/>
          </a:xfrm>
        </p:spPr>
        <p:txBody>
          <a:bodyPr>
            <a:normAutofit/>
          </a:bodyPr>
          <a:lstStyle/>
          <a:p>
            <a:r>
              <a:rPr lang="en-US" sz="3600" dirty="0" err="1" smtClean="0">
                <a:solidFill>
                  <a:srgbClr val="002060"/>
                </a:solidFill>
                <a:latin typeface="Calibri" pitchFamily="34" charset="0"/>
                <a:cs typeface="Calibri" pitchFamily="34" charset="0"/>
              </a:rPr>
              <a:t>VMWare</a:t>
            </a:r>
            <a:r>
              <a:rPr lang="en-US" sz="3600" dirty="0" smtClean="0">
                <a:solidFill>
                  <a:srgbClr val="002060"/>
                </a:solidFill>
                <a:latin typeface="Calibri" pitchFamily="34" charset="0"/>
                <a:cs typeface="Calibri" pitchFamily="34" charset="0"/>
              </a:rPr>
              <a:t> Type 1 and Type 2 offerings</a:t>
            </a:r>
            <a:endParaRPr lang="en-US" sz="3600" dirty="0">
              <a:solidFill>
                <a:srgbClr val="002060"/>
              </a:solidFill>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27245600"/>
              </p:ext>
            </p:extLst>
          </p:nvPr>
        </p:nvGraphicFramePr>
        <p:xfrm>
          <a:off x="323528" y="1208752"/>
          <a:ext cx="8496944" cy="4668520"/>
        </p:xfrm>
        <a:graphic>
          <a:graphicData uri="http://schemas.openxmlformats.org/drawingml/2006/table">
            <a:tbl>
              <a:tblPr firstRow="1" bandRow="1">
                <a:tableStyleId>{5C22544A-7EE6-4342-B048-85BDC9FD1C3A}</a:tableStyleId>
              </a:tblPr>
              <a:tblGrid>
                <a:gridCol w="1551618">
                  <a:extLst>
                    <a:ext uri="{9D8B030D-6E8A-4147-A177-3AD203B41FA5}">
                      <a16:colId xmlns:a16="http://schemas.microsoft.com/office/drawing/2014/main" val="20000"/>
                    </a:ext>
                  </a:extLst>
                </a:gridCol>
                <a:gridCol w="1699389">
                  <a:extLst>
                    <a:ext uri="{9D8B030D-6E8A-4147-A177-3AD203B41FA5}">
                      <a16:colId xmlns:a16="http://schemas.microsoft.com/office/drawing/2014/main" val="20001"/>
                    </a:ext>
                  </a:extLst>
                </a:gridCol>
                <a:gridCol w="1699389">
                  <a:extLst>
                    <a:ext uri="{9D8B030D-6E8A-4147-A177-3AD203B41FA5}">
                      <a16:colId xmlns:a16="http://schemas.microsoft.com/office/drawing/2014/main" val="20002"/>
                    </a:ext>
                  </a:extLst>
                </a:gridCol>
                <a:gridCol w="2216594">
                  <a:extLst>
                    <a:ext uri="{9D8B030D-6E8A-4147-A177-3AD203B41FA5}">
                      <a16:colId xmlns:a16="http://schemas.microsoft.com/office/drawing/2014/main" val="20003"/>
                    </a:ext>
                  </a:extLst>
                </a:gridCol>
                <a:gridCol w="1329954">
                  <a:extLst>
                    <a:ext uri="{9D8B030D-6E8A-4147-A177-3AD203B41FA5}">
                      <a16:colId xmlns:a16="http://schemas.microsoft.com/office/drawing/2014/main" val="20004"/>
                    </a:ext>
                  </a:extLst>
                </a:gridCol>
              </a:tblGrid>
              <a:tr h="370840">
                <a:tc>
                  <a:txBody>
                    <a:bodyPr/>
                    <a:lstStyle/>
                    <a:p>
                      <a:endParaRPr lang="en-US" dirty="0">
                        <a:latin typeface="Calibri" pitchFamily="34" charset="0"/>
                        <a:cs typeface="Calibri" pitchFamily="34" charset="0"/>
                      </a:endParaRPr>
                    </a:p>
                  </a:txBody>
                  <a:tcPr/>
                </a:tc>
                <a:tc>
                  <a:txBody>
                    <a:bodyPr/>
                    <a:lstStyle/>
                    <a:p>
                      <a:pPr algn="ctr"/>
                      <a:r>
                        <a:rPr lang="en-US" dirty="0">
                          <a:effectLst/>
                          <a:latin typeface="Calibri" pitchFamily="34" charset="0"/>
                          <a:cs typeface="Calibri" pitchFamily="34" charset="0"/>
                        </a:rPr>
                        <a:t>VMware Player</a:t>
                      </a:r>
                    </a:p>
                  </a:txBody>
                  <a:tcPr anchor="ctr"/>
                </a:tc>
                <a:tc>
                  <a:txBody>
                    <a:bodyPr/>
                    <a:lstStyle/>
                    <a:p>
                      <a:pPr algn="ctr"/>
                      <a:r>
                        <a:rPr lang="en-US" dirty="0">
                          <a:effectLst/>
                          <a:latin typeface="Calibri" pitchFamily="34" charset="0"/>
                          <a:cs typeface="Calibri" pitchFamily="34" charset="0"/>
                        </a:rPr>
                        <a:t>VMware </a:t>
                      </a:r>
                      <a:br>
                        <a:rPr lang="en-US" dirty="0">
                          <a:effectLst/>
                          <a:latin typeface="Calibri" pitchFamily="34" charset="0"/>
                          <a:cs typeface="Calibri" pitchFamily="34" charset="0"/>
                        </a:rPr>
                      </a:br>
                      <a:r>
                        <a:rPr lang="en-US" dirty="0">
                          <a:effectLst/>
                          <a:latin typeface="Calibri" pitchFamily="34" charset="0"/>
                          <a:cs typeface="Calibri" pitchFamily="34" charset="0"/>
                        </a:rPr>
                        <a:t>Workstation </a:t>
                      </a:r>
                    </a:p>
                  </a:txBody>
                  <a:tcPr anchor="ctr"/>
                </a:tc>
                <a:tc>
                  <a:txBody>
                    <a:bodyPr/>
                    <a:lstStyle/>
                    <a:p>
                      <a:pPr algn="ctr"/>
                      <a:r>
                        <a:rPr lang="en-US">
                          <a:effectLst/>
                          <a:latin typeface="Calibri" pitchFamily="34" charset="0"/>
                          <a:cs typeface="Calibri" pitchFamily="34" charset="0"/>
                        </a:rPr>
                        <a:t>VMware vSphere </a:t>
                      </a:r>
                      <a:br>
                        <a:rPr lang="en-US">
                          <a:effectLst/>
                          <a:latin typeface="Calibri" pitchFamily="34" charset="0"/>
                          <a:cs typeface="Calibri" pitchFamily="34" charset="0"/>
                        </a:rPr>
                      </a:br>
                      <a:r>
                        <a:rPr lang="en-US">
                          <a:effectLst/>
                          <a:latin typeface="Calibri" pitchFamily="34" charset="0"/>
                          <a:cs typeface="Calibri" pitchFamily="34" charset="0"/>
                        </a:rPr>
                        <a:t>Hypervisor (ESXi)</a:t>
                      </a:r>
                    </a:p>
                  </a:txBody>
                  <a:tcPr anchor="ctr"/>
                </a:tc>
                <a:tc>
                  <a:txBody>
                    <a:bodyPr/>
                    <a:lstStyle/>
                    <a:p>
                      <a:pPr algn="ctr"/>
                      <a:r>
                        <a:rPr lang="en-US" dirty="0">
                          <a:effectLst/>
                          <a:latin typeface="Calibri" pitchFamily="34" charset="0"/>
                          <a:cs typeface="Calibri" pitchFamily="34" charset="0"/>
                        </a:rPr>
                        <a:t>VMware </a:t>
                      </a:r>
                      <a:r>
                        <a:rPr lang="en-US" dirty="0" err="1">
                          <a:effectLst/>
                          <a:latin typeface="Calibri" pitchFamily="34" charset="0"/>
                          <a:cs typeface="Calibri" pitchFamily="34" charset="0"/>
                        </a:rPr>
                        <a:t>vSphere</a:t>
                      </a:r>
                      <a:endParaRPr lang="en-US" dirty="0">
                        <a:effectLst/>
                        <a:latin typeface="Calibri" pitchFamily="34" charset="0"/>
                        <a:cs typeface="Calibri" pitchFamily="34" charset="0"/>
                      </a:endParaRPr>
                    </a:p>
                  </a:txBody>
                  <a:tcPr anchor="ctr"/>
                </a:tc>
                <a:extLst>
                  <a:ext uri="{0D108BD9-81ED-4DB2-BD59-A6C34878D82A}">
                    <a16:rowId xmlns:a16="http://schemas.microsoft.com/office/drawing/2014/main" val="10000"/>
                  </a:ext>
                </a:extLst>
              </a:tr>
              <a:tr h="370840">
                <a:tc>
                  <a:txBody>
                    <a:bodyPr/>
                    <a:lstStyle/>
                    <a:p>
                      <a:r>
                        <a:rPr lang="en-US" b="1" dirty="0">
                          <a:solidFill>
                            <a:srgbClr val="002060"/>
                          </a:solidFill>
                          <a:latin typeface="Calibri" pitchFamily="34" charset="0"/>
                          <a:cs typeface="Calibri" pitchFamily="34" charset="0"/>
                        </a:rPr>
                        <a:t>Remote Management</a:t>
                      </a:r>
                      <a:r>
                        <a:rPr lang="en-US" dirty="0">
                          <a:solidFill>
                            <a:srgbClr val="002060"/>
                          </a:solidFill>
                          <a:latin typeface="Calibri" pitchFamily="34" charset="0"/>
                          <a:cs typeface="Calibri" pitchFamily="34" charset="0"/>
                        </a:rPr>
                        <a:t> </a:t>
                      </a:r>
                    </a:p>
                  </a:txBody>
                  <a:tcPr anchor="ctr"/>
                </a:tc>
                <a:tc>
                  <a:txBody>
                    <a:bodyPr/>
                    <a:lstStyle/>
                    <a:p>
                      <a:pPr algn="ctr"/>
                      <a:r>
                        <a:rPr lang="en-US" dirty="0">
                          <a:solidFill>
                            <a:srgbClr val="002060"/>
                          </a:solidFill>
                          <a:effectLst/>
                          <a:latin typeface="Calibri" pitchFamily="34" charset="0"/>
                          <a:cs typeface="Calibri" pitchFamily="34" charset="0"/>
                        </a:rPr>
                        <a:t>No</a:t>
                      </a:r>
                    </a:p>
                  </a:txBody>
                  <a:tcPr anchor="ctr"/>
                </a:tc>
                <a:tc>
                  <a:txBody>
                    <a:bodyPr/>
                    <a:lstStyle/>
                    <a:p>
                      <a:pPr algn="ctr"/>
                      <a:r>
                        <a:rPr lang="en-US">
                          <a:solidFill>
                            <a:srgbClr val="002060"/>
                          </a:solidFill>
                          <a:effectLst/>
                          <a:latin typeface="Calibri" pitchFamily="34" charset="0"/>
                          <a:cs typeface="Calibri" pitchFamily="34" charset="0"/>
                        </a:rPr>
                        <a:t>No</a:t>
                      </a:r>
                    </a:p>
                  </a:txBody>
                  <a:tcPr anchor="ctr"/>
                </a:tc>
                <a:tc>
                  <a:txBody>
                    <a:bodyPr/>
                    <a:lstStyle/>
                    <a:p>
                      <a:pPr algn="ctr"/>
                      <a:r>
                        <a:rPr lang="en-US">
                          <a:solidFill>
                            <a:srgbClr val="002060"/>
                          </a:solidFill>
                          <a:effectLst/>
                          <a:latin typeface="Calibri" pitchFamily="34" charset="0"/>
                          <a:cs typeface="Calibri" pitchFamily="34" charset="0"/>
                        </a:rPr>
                        <a:t>Yes</a:t>
                      </a:r>
                    </a:p>
                  </a:txBody>
                  <a:tcPr anchor="ctr"/>
                </a:tc>
                <a:tc>
                  <a:txBody>
                    <a:bodyPr/>
                    <a:lstStyle/>
                    <a:p>
                      <a:pPr algn="ctr"/>
                      <a:r>
                        <a:rPr lang="en-US">
                          <a:solidFill>
                            <a:srgbClr val="002060"/>
                          </a:solidFill>
                          <a:effectLst/>
                          <a:latin typeface="Calibri" pitchFamily="34" charset="0"/>
                          <a:cs typeface="Calibri" pitchFamily="34" charset="0"/>
                        </a:rPr>
                        <a:t>Yes</a:t>
                      </a:r>
                    </a:p>
                  </a:txBody>
                  <a:tcPr anchor="ctr"/>
                </a:tc>
                <a:extLst>
                  <a:ext uri="{0D108BD9-81ED-4DB2-BD59-A6C34878D82A}">
                    <a16:rowId xmlns:a16="http://schemas.microsoft.com/office/drawing/2014/main" val="10001"/>
                  </a:ext>
                </a:extLst>
              </a:tr>
              <a:tr h="370840">
                <a:tc>
                  <a:txBody>
                    <a:bodyPr/>
                    <a:lstStyle/>
                    <a:p>
                      <a:r>
                        <a:rPr lang="en-US" b="1" dirty="0">
                          <a:solidFill>
                            <a:srgbClr val="002060"/>
                          </a:solidFill>
                          <a:latin typeface="Calibri" pitchFamily="34" charset="0"/>
                          <a:cs typeface="Calibri" pitchFamily="34" charset="0"/>
                        </a:rPr>
                        <a:t>Headless Operation</a:t>
                      </a:r>
                      <a:r>
                        <a:rPr lang="en-US" dirty="0">
                          <a:solidFill>
                            <a:srgbClr val="002060"/>
                          </a:solidFill>
                          <a:latin typeface="Calibri" pitchFamily="34" charset="0"/>
                          <a:cs typeface="Calibri" pitchFamily="34" charset="0"/>
                        </a:rPr>
                        <a:t> </a:t>
                      </a:r>
                    </a:p>
                  </a:txBody>
                  <a:tcPr anchor="ctr"/>
                </a:tc>
                <a:tc>
                  <a:txBody>
                    <a:bodyPr/>
                    <a:lstStyle/>
                    <a:p>
                      <a:pPr algn="ctr"/>
                      <a:r>
                        <a:rPr lang="en-US" dirty="0">
                          <a:solidFill>
                            <a:srgbClr val="002060"/>
                          </a:solidFill>
                          <a:effectLst/>
                          <a:latin typeface="Calibri" pitchFamily="34" charset="0"/>
                          <a:cs typeface="Calibri" pitchFamily="34" charset="0"/>
                        </a:rPr>
                        <a:t>No</a:t>
                      </a:r>
                    </a:p>
                  </a:txBody>
                  <a:tcPr anchor="ctr"/>
                </a:tc>
                <a:tc>
                  <a:txBody>
                    <a:bodyPr/>
                    <a:lstStyle/>
                    <a:p>
                      <a:pPr algn="ctr"/>
                      <a:r>
                        <a:rPr lang="en-US" dirty="0">
                          <a:solidFill>
                            <a:srgbClr val="002060"/>
                          </a:solidFill>
                          <a:effectLst/>
                          <a:latin typeface="Calibri" pitchFamily="34" charset="0"/>
                          <a:cs typeface="Calibri" pitchFamily="34" charset="0"/>
                        </a:rPr>
                        <a:t>Yes</a:t>
                      </a:r>
                    </a:p>
                  </a:txBody>
                  <a:tcPr anchor="ctr"/>
                </a:tc>
                <a:tc>
                  <a:txBody>
                    <a:bodyPr/>
                    <a:lstStyle/>
                    <a:p>
                      <a:pPr algn="ctr"/>
                      <a:r>
                        <a:rPr lang="en-US">
                          <a:solidFill>
                            <a:srgbClr val="002060"/>
                          </a:solidFill>
                          <a:effectLst/>
                          <a:latin typeface="Calibri" pitchFamily="34" charset="0"/>
                          <a:cs typeface="Calibri" pitchFamily="34" charset="0"/>
                        </a:rPr>
                        <a:t>Yes</a:t>
                      </a:r>
                    </a:p>
                  </a:txBody>
                  <a:tcPr anchor="ctr"/>
                </a:tc>
                <a:tc>
                  <a:txBody>
                    <a:bodyPr/>
                    <a:lstStyle/>
                    <a:p>
                      <a:pPr algn="ctr"/>
                      <a:r>
                        <a:rPr lang="en-US">
                          <a:solidFill>
                            <a:srgbClr val="002060"/>
                          </a:solidFill>
                          <a:effectLst/>
                          <a:latin typeface="Calibri" pitchFamily="34" charset="0"/>
                          <a:cs typeface="Calibri" pitchFamily="34" charset="0"/>
                        </a:rPr>
                        <a:t>Yes</a:t>
                      </a:r>
                    </a:p>
                  </a:txBody>
                  <a:tcPr anchor="ctr"/>
                </a:tc>
                <a:extLst>
                  <a:ext uri="{0D108BD9-81ED-4DB2-BD59-A6C34878D82A}">
                    <a16:rowId xmlns:a16="http://schemas.microsoft.com/office/drawing/2014/main" val="10002"/>
                  </a:ext>
                </a:extLst>
              </a:tr>
              <a:tr h="370840">
                <a:tc>
                  <a:txBody>
                    <a:bodyPr/>
                    <a:lstStyle/>
                    <a:p>
                      <a:r>
                        <a:rPr lang="en-US" b="1">
                          <a:solidFill>
                            <a:srgbClr val="002060"/>
                          </a:solidFill>
                          <a:latin typeface="Calibri" pitchFamily="34" charset="0"/>
                          <a:cs typeface="Calibri" pitchFamily="34" charset="0"/>
                        </a:rPr>
                        <a:t>Support Available</a:t>
                      </a:r>
                      <a:r>
                        <a:rPr lang="en-US">
                          <a:solidFill>
                            <a:srgbClr val="002060"/>
                          </a:solidFill>
                          <a:latin typeface="Calibri" pitchFamily="34" charset="0"/>
                          <a:cs typeface="Calibri" pitchFamily="34" charset="0"/>
                        </a:rPr>
                        <a:t> </a:t>
                      </a:r>
                    </a:p>
                  </a:txBody>
                  <a:tcPr anchor="ctr"/>
                </a:tc>
                <a:tc>
                  <a:txBody>
                    <a:bodyPr/>
                    <a:lstStyle/>
                    <a:p>
                      <a:pPr algn="ctr"/>
                      <a:r>
                        <a:rPr lang="en-US" dirty="0">
                          <a:solidFill>
                            <a:srgbClr val="002060"/>
                          </a:solidFill>
                          <a:effectLst/>
                          <a:latin typeface="Calibri" pitchFamily="34" charset="0"/>
                          <a:cs typeface="Calibri" pitchFamily="34" charset="0"/>
                        </a:rPr>
                        <a:t>No</a:t>
                      </a:r>
                    </a:p>
                  </a:txBody>
                  <a:tcPr anchor="ctr"/>
                </a:tc>
                <a:tc>
                  <a:txBody>
                    <a:bodyPr/>
                    <a:lstStyle/>
                    <a:p>
                      <a:pPr algn="ctr"/>
                      <a:r>
                        <a:rPr lang="en-US" dirty="0">
                          <a:solidFill>
                            <a:srgbClr val="002060"/>
                          </a:solidFill>
                          <a:effectLst/>
                          <a:latin typeface="Calibri" pitchFamily="34" charset="0"/>
                          <a:cs typeface="Calibri" pitchFamily="34" charset="0"/>
                        </a:rPr>
                        <a:t>Yes</a:t>
                      </a:r>
                    </a:p>
                  </a:txBody>
                  <a:tcPr anchor="ctr"/>
                </a:tc>
                <a:tc>
                  <a:txBody>
                    <a:bodyPr/>
                    <a:lstStyle/>
                    <a:p>
                      <a:pPr algn="ctr"/>
                      <a:r>
                        <a:rPr lang="en-US" dirty="0">
                          <a:solidFill>
                            <a:srgbClr val="002060"/>
                          </a:solidFill>
                          <a:effectLst/>
                          <a:latin typeface="Calibri" pitchFamily="34" charset="0"/>
                          <a:cs typeface="Calibri" pitchFamily="34" charset="0"/>
                        </a:rPr>
                        <a:t>Yes</a:t>
                      </a:r>
                    </a:p>
                  </a:txBody>
                  <a:tcPr anchor="ctr"/>
                </a:tc>
                <a:tc>
                  <a:txBody>
                    <a:bodyPr/>
                    <a:lstStyle/>
                    <a:p>
                      <a:pPr algn="ctr"/>
                      <a:r>
                        <a:rPr lang="en-US">
                          <a:solidFill>
                            <a:srgbClr val="002060"/>
                          </a:solidFill>
                          <a:effectLst/>
                          <a:latin typeface="Calibri" pitchFamily="34" charset="0"/>
                          <a:cs typeface="Calibri" pitchFamily="34" charset="0"/>
                        </a:rPr>
                        <a:t>Yes</a:t>
                      </a:r>
                    </a:p>
                  </a:txBody>
                  <a:tcPr anchor="ctr"/>
                </a:tc>
                <a:extLst>
                  <a:ext uri="{0D108BD9-81ED-4DB2-BD59-A6C34878D82A}">
                    <a16:rowId xmlns:a16="http://schemas.microsoft.com/office/drawing/2014/main" val="10003"/>
                  </a:ext>
                </a:extLst>
              </a:tr>
              <a:tr h="370840">
                <a:tc>
                  <a:txBody>
                    <a:bodyPr/>
                    <a:lstStyle/>
                    <a:p>
                      <a:r>
                        <a:rPr lang="en-US" b="1">
                          <a:solidFill>
                            <a:srgbClr val="002060"/>
                          </a:solidFill>
                          <a:latin typeface="Calibri" pitchFamily="34" charset="0"/>
                          <a:cs typeface="Calibri" pitchFamily="34" charset="0"/>
                        </a:rPr>
                        <a:t>Transition Path to VMware vSphere</a:t>
                      </a:r>
                      <a:r>
                        <a:rPr lang="en-US">
                          <a:solidFill>
                            <a:srgbClr val="002060"/>
                          </a:solidFill>
                          <a:latin typeface="Calibri" pitchFamily="34" charset="0"/>
                          <a:cs typeface="Calibri" pitchFamily="34" charset="0"/>
                        </a:rPr>
                        <a:t> </a:t>
                      </a:r>
                    </a:p>
                  </a:txBody>
                  <a:tcPr anchor="ctr"/>
                </a:tc>
                <a:tc>
                  <a:txBody>
                    <a:bodyPr/>
                    <a:lstStyle/>
                    <a:p>
                      <a:pPr algn="l"/>
                      <a:r>
                        <a:rPr lang="en-US">
                          <a:solidFill>
                            <a:srgbClr val="002060"/>
                          </a:solidFill>
                          <a:effectLst/>
                          <a:latin typeface="Calibri" pitchFamily="34" charset="0"/>
                          <a:cs typeface="Calibri" pitchFamily="34" charset="0"/>
                        </a:rPr>
                        <a:t>Easy. Convert virtual machines to run on vSphere using VMware converter.</a:t>
                      </a:r>
                    </a:p>
                  </a:txBody>
                  <a:tcPr anchor="ctr"/>
                </a:tc>
                <a:tc>
                  <a:txBody>
                    <a:bodyPr/>
                    <a:lstStyle/>
                    <a:p>
                      <a:pPr algn="l"/>
                      <a:r>
                        <a:rPr lang="en-US" dirty="0">
                          <a:solidFill>
                            <a:srgbClr val="002060"/>
                          </a:solidFill>
                          <a:effectLst/>
                          <a:latin typeface="Calibri" pitchFamily="34" charset="0"/>
                          <a:cs typeface="Calibri" pitchFamily="34" charset="0"/>
                        </a:rPr>
                        <a:t>Easy. Drag and drop to upload virtual machines to VMware </a:t>
                      </a:r>
                      <a:r>
                        <a:rPr lang="en-US" dirty="0" err="1">
                          <a:solidFill>
                            <a:srgbClr val="002060"/>
                          </a:solidFill>
                          <a:effectLst/>
                          <a:latin typeface="Calibri" pitchFamily="34" charset="0"/>
                          <a:cs typeface="Calibri" pitchFamily="34" charset="0"/>
                        </a:rPr>
                        <a:t>vSphere</a:t>
                      </a:r>
                      <a:r>
                        <a:rPr lang="en-US" dirty="0">
                          <a:solidFill>
                            <a:srgbClr val="002060"/>
                          </a:solidFill>
                          <a:effectLst/>
                          <a:latin typeface="Calibri" pitchFamily="34" charset="0"/>
                          <a:cs typeface="Calibri" pitchFamily="34" charset="0"/>
                        </a:rPr>
                        <a:t>.</a:t>
                      </a:r>
                    </a:p>
                  </a:txBody>
                  <a:tcPr anchor="ctr"/>
                </a:tc>
                <a:tc>
                  <a:txBody>
                    <a:bodyPr/>
                    <a:lstStyle/>
                    <a:p>
                      <a:pPr algn="l"/>
                      <a:r>
                        <a:rPr lang="en-US" dirty="0">
                          <a:solidFill>
                            <a:srgbClr val="002060"/>
                          </a:solidFill>
                          <a:effectLst/>
                          <a:latin typeface="Calibri" pitchFamily="34" charset="0"/>
                          <a:cs typeface="Calibri" pitchFamily="34" charset="0"/>
                        </a:rPr>
                        <a:t>Easiest.  Virtual machines and hypervisor are compatible with paid editions of </a:t>
                      </a:r>
                      <a:r>
                        <a:rPr lang="en-US" dirty="0" err="1">
                          <a:solidFill>
                            <a:srgbClr val="002060"/>
                          </a:solidFill>
                          <a:effectLst/>
                          <a:latin typeface="Calibri" pitchFamily="34" charset="0"/>
                          <a:cs typeface="Calibri" pitchFamily="34" charset="0"/>
                        </a:rPr>
                        <a:t>vSphere</a:t>
                      </a:r>
                      <a:r>
                        <a:rPr lang="en-US" dirty="0">
                          <a:solidFill>
                            <a:srgbClr val="002060"/>
                          </a:solidFill>
                          <a:effectLst/>
                          <a:latin typeface="Calibri" pitchFamily="34" charset="0"/>
                          <a:cs typeface="Calibri" pitchFamily="34" charset="0"/>
                        </a:rPr>
                        <a:t>.</a:t>
                      </a:r>
                    </a:p>
                  </a:txBody>
                  <a:tcPr anchor="ctr"/>
                </a:tc>
                <a:tc>
                  <a:txBody>
                    <a:bodyPr/>
                    <a:lstStyle/>
                    <a:p>
                      <a:pPr algn="ctr"/>
                      <a:r>
                        <a:rPr lang="en-US" dirty="0">
                          <a:solidFill>
                            <a:srgbClr val="002060"/>
                          </a:solidFill>
                          <a:effectLst/>
                          <a:latin typeface="Calibri" pitchFamily="34" charset="0"/>
                          <a:cs typeface="Calibri" pitchFamily="34" charset="0"/>
                        </a:rPr>
                        <a:t>N/A</a:t>
                      </a:r>
                    </a:p>
                  </a:txBody>
                  <a:tcPr anchor="ctr"/>
                </a:tc>
                <a:extLst>
                  <a:ext uri="{0D108BD9-81ED-4DB2-BD59-A6C34878D82A}">
                    <a16:rowId xmlns:a16="http://schemas.microsoft.com/office/drawing/2014/main" val="10004"/>
                  </a:ext>
                </a:extLst>
              </a:tr>
              <a:tr h="370840">
                <a:tc>
                  <a:txBody>
                    <a:bodyPr/>
                    <a:lstStyle/>
                    <a:p>
                      <a:r>
                        <a:rPr lang="en-US" b="1">
                          <a:solidFill>
                            <a:srgbClr val="002060"/>
                          </a:solidFill>
                          <a:latin typeface="Calibri" pitchFamily="34" charset="0"/>
                          <a:cs typeface="Calibri" pitchFamily="34" charset="0"/>
                        </a:rPr>
                        <a:t>Pricing</a:t>
                      </a:r>
                      <a:r>
                        <a:rPr lang="en-US">
                          <a:solidFill>
                            <a:srgbClr val="002060"/>
                          </a:solidFill>
                          <a:latin typeface="Calibri" pitchFamily="34" charset="0"/>
                          <a:cs typeface="Calibri" pitchFamily="34" charset="0"/>
                        </a:rPr>
                        <a:t> </a:t>
                      </a:r>
                    </a:p>
                  </a:txBody>
                  <a:tcPr anchor="ctr"/>
                </a:tc>
                <a:tc>
                  <a:txBody>
                    <a:bodyPr/>
                    <a:lstStyle/>
                    <a:p>
                      <a:pPr algn="ctr"/>
                      <a:r>
                        <a:rPr lang="en-US">
                          <a:solidFill>
                            <a:srgbClr val="002060"/>
                          </a:solidFill>
                          <a:effectLst/>
                          <a:latin typeface="Calibri" pitchFamily="34" charset="0"/>
                          <a:cs typeface="Calibri" pitchFamily="34" charset="0"/>
                        </a:rPr>
                        <a:t>Free</a:t>
                      </a:r>
                    </a:p>
                  </a:txBody>
                  <a:tcPr anchor="ctr"/>
                </a:tc>
                <a:tc>
                  <a:txBody>
                    <a:bodyPr/>
                    <a:lstStyle/>
                    <a:p>
                      <a:pPr algn="ctr"/>
                      <a:r>
                        <a:rPr lang="en-US">
                          <a:solidFill>
                            <a:srgbClr val="002060"/>
                          </a:solidFill>
                          <a:effectLst/>
                          <a:latin typeface="Calibri" pitchFamily="34" charset="0"/>
                          <a:cs typeface="Calibri" pitchFamily="34" charset="0"/>
                        </a:rPr>
                        <a:t>Paid</a:t>
                      </a:r>
                    </a:p>
                  </a:txBody>
                  <a:tcPr anchor="ctr"/>
                </a:tc>
                <a:tc>
                  <a:txBody>
                    <a:bodyPr/>
                    <a:lstStyle/>
                    <a:p>
                      <a:pPr algn="ctr"/>
                      <a:r>
                        <a:rPr lang="en-US">
                          <a:solidFill>
                            <a:srgbClr val="002060"/>
                          </a:solidFill>
                          <a:effectLst/>
                          <a:latin typeface="Calibri" pitchFamily="34" charset="0"/>
                          <a:cs typeface="Calibri" pitchFamily="34" charset="0"/>
                        </a:rPr>
                        <a:t>Free</a:t>
                      </a:r>
                    </a:p>
                  </a:txBody>
                  <a:tcPr anchor="ctr"/>
                </a:tc>
                <a:tc>
                  <a:txBody>
                    <a:bodyPr/>
                    <a:lstStyle/>
                    <a:p>
                      <a:pPr algn="ctr"/>
                      <a:r>
                        <a:rPr lang="en-US" dirty="0">
                          <a:solidFill>
                            <a:srgbClr val="002060"/>
                          </a:solidFill>
                          <a:effectLst/>
                          <a:latin typeface="Calibri" pitchFamily="34" charset="0"/>
                          <a:cs typeface="Calibri" pitchFamily="34" charset="0"/>
                        </a:rPr>
                        <a:t>Paid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578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88640"/>
            <a:ext cx="8588861" cy="721735"/>
          </a:xfrm>
        </p:spPr>
        <p:txBody>
          <a:bodyPr>
            <a:normAutofit/>
          </a:bodyPr>
          <a:lstStyle/>
          <a:p>
            <a:r>
              <a:rPr lang="en-US" sz="3600" dirty="0">
                <a:solidFill>
                  <a:srgbClr val="002060"/>
                </a:solidFill>
                <a:latin typeface="Calibri" pitchFamily="34" charset="0"/>
                <a:cs typeface="Calibri" pitchFamily="34" charset="0"/>
              </a:rPr>
              <a:t>Comparing </a:t>
            </a:r>
            <a:r>
              <a:rPr lang="en-US" sz="3600" dirty="0" err="1">
                <a:solidFill>
                  <a:srgbClr val="002060"/>
                </a:solidFill>
                <a:latin typeface="Calibri" pitchFamily="34" charset="0"/>
                <a:cs typeface="Calibri" pitchFamily="34" charset="0"/>
              </a:rPr>
              <a:t>ESXi</a:t>
            </a:r>
            <a:r>
              <a:rPr lang="en-US" sz="3600" dirty="0">
                <a:solidFill>
                  <a:srgbClr val="002060"/>
                </a:solidFill>
                <a:latin typeface="Calibri" pitchFamily="34" charset="0"/>
                <a:cs typeface="Calibri" pitchFamily="34" charset="0"/>
              </a:rPr>
              <a:t> to VMware </a:t>
            </a:r>
            <a:r>
              <a:rPr lang="en-US" sz="3600" dirty="0" err="1" smtClean="0">
                <a:solidFill>
                  <a:srgbClr val="002060"/>
                </a:solidFill>
                <a:latin typeface="Calibri" pitchFamily="34" charset="0"/>
                <a:cs typeface="Calibri" pitchFamily="34" charset="0"/>
              </a:rPr>
              <a:t>vSphere</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85192" y="1124744"/>
            <a:ext cx="4042792" cy="4525963"/>
          </a:xfrm>
        </p:spPr>
        <p:txBody>
          <a:bodyPr>
            <a:normAutofit/>
          </a:bodyPr>
          <a:lstStyle/>
          <a:p>
            <a:pPr marL="0" indent="0">
              <a:lnSpc>
                <a:spcPct val="100000"/>
              </a:lnSpc>
              <a:spcBef>
                <a:spcPts val="1200"/>
              </a:spcBef>
              <a:buNone/>
            </a:pPr>
            <a:r>
              <a:rPr lang="en-US" sz="2200" b="1" dirty="0">
                <a:latin typeface="Calibri" pitchFamily="34" charset="0"/>
                <a:cs typeface="Calibri" pitchFamily="34" charset="0"/>
              </a:rPr>
              <a:t>VMware </a:t>
            </a:r>
            <a:r>
              <a:rPr lang="en-US" sz="2200" b="1" dirty="0" err="1">
                <a:latin typeface="Calibri" pitchFamily="34" charset="0"/>
                <a:cs typeface="Calibri" pitchFamily="34" charset="0"/>
              </a:rPr>
              <a:t>vSphere</a:t>
            </a:r>
            <a:r>
              <a:rPr lang="en-US" sz="2200" b="1" dirty="0">
                <a:latin typeface="Calibri" pitchFamily="34" charset="0"/>
                <a:cs typeface="Calibri" pitchFamily="34" charset="0"/>
              </a:rPr>
              <a:t> Hypervisor (</a:t>
            </a:r>
            <a:r>
              <a:rPr lang="en-US" sz="2200" b="1" dirty="0" err="1">
                <a:latin typeface="Calibri" pitchFamily="34" charset="0"/>
                <a:cs typeface="Calibri" pitchFamily="34" charset="0"/>
              </a:rPr>
              <a:t>ESXi</a:t>
            </a:r>
            <a:r>
              <a:rPr lang="en-US" sz="2200" b="1" dirty="0">
                <a:latin typeface="Calibri" pitchFamily="34" charset="0"/>
                <a:cs typeface="Calibri" pitchFamily="34" charset="0"/>
              </a:rPr>
              <a:t>) </a:t>
            </a:r>
            <a:endParaRPr lang="en-US" sz="2200" dirty="0" smtClean="0">
              <a:latin typeface="Calibri" pitchFamily="34" charset="0"/>
              <a:cs typeface="Calibri" pitchFamily="34" charset="0"/>
            </a:endParaRPr>
          </a:p>
          <a:p>
            <a:pPr>
              <a:lnSpc>
                <a:spcPct val="100000"/>
              </a:lnSpc>
              <a:spcBef>
                <a:spcPts val="1200"/>
              </a:spcBef>
              <a:buClrTx/>
              <a:buSzPct val="100000"/>
            </a:pPr>
            <a:r>
              <a:rPr lang="en-US" sz="2200" dirty="0">
                <a:latin typeface="Calibri" pitchFamily="34" charset="0"/>
                <a:cs typeface="Calibri" pitchFamily="34" charset="0"/>
              </a:rPr>
              <a:t>Single server partitioning</a:t>
            </a:r>
          </a:p>
          <a:p>
            <a:pPr>
              <a:lnSpc>
                <a:spcPct val="100000"/>
              </a:lnSpc>
              <a:spcBef>
                <a:spcPts val="1200"/>
              </a:spcBef>
              <a:buClrTx/>
              <a:buSzPct val="100000"/>
            </a:pPr>
            <a:r>
              <a:rPr lang="en-US" sz="2200" dirty="0" smtClean="0">
                <a:latin typeface="Calibri" pitchFamily="34" charset="0"/>
                <a:cs typeface="Calibri" pitchFamily="34" charset="0"/>
              </a:rPr>
              <a:t>Production-class hypervisor</a:t>
            </a:r>
          </a:p>
          <a:p>
            <a:pPr>
              <a:lnSpc>
                <a:spcPct val="100000"/>
              </a:lnSpc>
              <a:spcBef>
                <a:spcPts val="1200"/>
              </a:spcBef>
              <a:buClrTx/>
              <a:buSzPct val="100000"/>
            </a:pPr>
            <a:r>
              <a:rPr lang="en-US" sz="2200" dirty="0" smtClean="0">
                <a:latin typeface="Calibri" pitchFamily="34" charset="0"/>
                <a:cs typeface="Calibri" pitchFamily="34" charset="0"/>
              </a:rPr>
              <a:t>Advanced </a:t>
            </a:r>
            <a:r>
              <a:rPr lang="en-US" sz="2200" dirty="0">
                <a:latin typeface="Calibri" pitchFamily="34" charset="0"/>
                <a:cs typeface="Calibri" pitchFamily="34" charset="0"/>
              </a:rPr>
              <a:t>server </a:t>
            </a:r>
            <a:r>
              <a:rPr lang="en-US" sz="2200" dirty="0" smtClean="0">
                <a:latin typeface="Calibri" pitchFamily="34" charset="0"/>
                <a:cs typeface="Calibri" pitchFamily="34" charset="0"/>
              </a:rPr>
              <a:t>resource management</a:t>
            </a:r>
            <a:endParaRPr lang="en-US" sz="2200" dirty="0">
              <a:latin typeface="Calibri" pitchFamily="34" charset="0"/>
              <a:cs typeface="Calibri" pitchFamily="34" charset="0"/>
            </a:endParaRPr>
          </a:p>
          <a:p>
            <a:pPr>
              <a:lnSpc>
                <a:spcPct val="100000"/>
              </a:lnSpc>
              <a:spcBef>
                <a:spcPts val="1200"/>
              </a:spcBef>
              <a:buClrTx/>
              <a:buSzPct val="100000"/>
            </a:pPr>
            <a:r>
              <a:rPr lang="en-US" sz="2200" dirty="0" smtClean="0">
                <a:latin typeface="Calibri" pitchFamily="34" charset="0"/>
                <a:cs typeface="Calibri" pitchFamily="34" charset="0"/>
              </a:rPr>
              <a:t>FREE</a:t>
            </a:r>
            <a:endParaRPr lang="en-US" sz="2200" dirty="0">
              <a:latin typeface="Calibri" pitchFamily="34" charset="0"/>
              <a:cs typeface="Calibri"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4324" y="4581128"/>
            <a:ext cx="1333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0967" y="4365104"/>
            <a:ext cx="30194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852404" y="1196752"/>
            <a:ext cx="404279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a:latin typeface="Calibri" pitchFamily="34" charset="0"/>
                <a:cs typeface="Calibri" pitchFamily="34" charset="0"/>
              </a:rPr>
              <a:t>VMware </a:t>
            </a:r>
            <a:r>
              <a:rPr lang="en-US" sz="2200" b="1" dirty="0" err="1">
                <a:latin typeface="Calibri" pitchFamily="34" charset="0"/>
                <a:cs typeface="Calibri" pitchFamily="34" charset="0"/>
              </a:rPr>
              <a:t>vSphere</a:t>
            </a:r>
            <a:endParaRPr lang="en-US" sz="2200" b="1" dirty="0">
              <a:latin typeface="Calibri" pitchFamily="34" charset="0"/>
              <a:cs typeface="Calibri" pitchFamily="34" charset="0"/>
            </a:endParaRPr>
          </a:p>
          <a:p>
            <a:pPr marL="171450" indent="-171450"/>
            <a:r>
              <a:rPr lang="en-US" sz="2200" dirty="0" smtClean="0">
                <a:latin typeface="Calibri" pitchFamily="34" charset="0"/>
                <a:cs typeface="Calibri" pitchFamily="34" charset="0"/>
              </a:rPr>
              <a:t>Pools </a:t>
            </a:r>
            <a:r>
              <a:rPr lang="en-US" sz="2200" dirty="0">
                <a:latin typeface="Calibri" pitchFamily="34" charset="0"/>
                <a:cs typeface="Calibri" pitchFamily="34" charset="0"/>
              </a:rPr>
              <a:t>of computing resources</a:t>
            </a:r>
          </a:p>
          <a:p>
            <a:pPr marL="171450" indent="-171450"/>
            <a:r>
              <a:rPr lang="en-US" sz="2200" dirty="0" smtClean="0">
                <a:latin typeface="Calibri" pitchFamily="34" charset="0"/>
                <a:cs typeface="Calibri" pitchFamily="34" charset="0"/>
              </a:rPr>
              <a:t>Centralized </a:t>
            </a:r>
            <a:r>
              <a:rPr lang="en-US" sz="2200" dirty="0">
                <a:latin typeface="Calibri" pitchFamily="34" charset="0"/>
                <a:cs typeface="Calibri" pitchFamily="34" charset="0"/>
              </a:rPr>
              <a:t>management</a:t>
            </a:r>
          </a:p>
          <a:p>
            <a:pPr marL="171450" indent="-171450"/>
            <a:r>
              <a:rPr lang="en-US" sz="2200" dirty="0" smtClean="0">
                <a:latin typeface="Calibri" pitchFamily="34" charset="0"/>
                <a:cs typeface="Calibri" pitchFamily="34" charset="0"/>
              </a:rPr>
              <a:t>Built-in </a:t>
            </a:r>
            <a:r>
              <a:rPr lang="en-US" sz="2200" dirty="0">
                <a:latin typeface="Calibri" pitchFamily="34" charset="0"/>
                <a:cs typeface="Calibri" pitchFamily="34" charset="0"/>
              </a:rPr>
              <a:t>automation, availability </a:t>
            </a:r>
            <a:r>
              <a:rPr lang="en-US" sz="2200" dirty="0" smtClean="0">
                <a:latin typeface="Calibri" pitchFamily="34" charset="0"/>
                <a:cs typeface="Calibri" pitchFamily="34" charset="0"/>
              </a:rPr>
              <a:t>and manageability</a:t>
            </a:r>
            <a:endParaRPr lang="en-US" sz="2200" dirty="0">
              <a:latin typeface="Calibri" pitchFamily="34" charset="0"/>
              <a:cs typeface="Calibri" pitchFamily="34" charset="0"/>
            </a:endParaRPr>
          </a:p>
          <a:p>
            <a:pPr marL="171450" indent="-171450"/>
            <a:r>
              <a:rPr lang="en-US" sz="2200" dirty="0" smtClean="0">
                <a:latin typeface="Calibri" pitchFamily="34" charset="0"/>
                <a:cs typeface="Calibri" pitchFamily="34" charset="0"/>
              </a:rPr>
              <a:t>All </a:t>
            </a:r>
            <a:r>
              <a:rPr lang="en-US" sz="2200" dirty="0">
                <a:latin typeface="Calibri" pitchFamily="34" charset="0"/>
                <a:cs typeface="Calibri" pitchFamily="34" charset="0"/>
              </a:rPr>
              <a:t>Editions include </a:t>
            </a:r>
            <a:r>
              <a:rPr lang="en-US" sz="2200" dirty="0" err="1" smtClean="0">
                <a:latin typeface="Calibri" pitchFamily="34" charset="0"/>
                <a:cs typeface="Calibri" pitchFamily="34" charset="0"/>
              </a:rPr>
              <a:t>ESXi</a:t>
            </a: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604653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16632"/>
            <a:ext cx="8588861" cy="838200"/>
          </a:xfrm>
        </p:spPr>
        <p:txBody>
          <a:bodyPr>
            <a:normAutofit/>
          </a:bodyPr>
          <a:lstStyle/>
          <a:p>
            <a:r>
              <a:rPr lang="en-US" sz="3600" dirty="0" err="1" smtClean="0">
                <a:solidFill>
                  <a:srgbClr val="002060"/>
                </a:solidFill>
                <a:latin typeface="Calibri" pitchFamily="34" charset="0"/>
                <a:cs typeface="Calibri" pitchFamily="34" charset="0"/>
              </a:rPr>
              <a:t>VMWare</a:t>
            </a:r>
            <a:r>
              <a:rPr lang="en-US" sz="3600" dirty="0" smtClean="0">
                <a:solidFill>
                  <a:srgbClr val="002060"/>
                </a:solidFill>
                <a:latin typeface="Calibri" pitchFamily="34" charset="0"/>
                <a:cs typeface="Calibri" pitchFamily="34" charset="0"/>
              </a:rPr>
              <a:t> </a:t>
            </a:r>
            <a:r>
              <a:rPr lang="en-US" sz="3600" dirty="0" err="1" smtClean="0">
                <a:solidFill>
                  <a:srgbClr val="002060"/>
                </a:solidFill>
                <a:latin typeface="Calibri" pitchFamily="34" charset="0"/>
                <a:cs typeface="Calibri" pitchFamily="34" charset="0"/>
              </a:rPr>
              <a:t>vSphere</a:t>
            </a:r>
            <a:r>
              <a:rPr lang="en-US" sz="3600" dirty="0" smtClean="0">
                <a:solidFill>
                  <a:srgbClr val="002060"/>
                </a:solidFill>
                <a:latin typeface="Calibri" pitchFamily="34" charset="0"/>
                <a:cs typeface="Calibri" pitchFamily="34" charset="0"/>
              </a:rPr>
              <a:t> Components</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1415629"/>
            <a:ext cx="8551441" cy="4965699"/>
          </a:xfrm>
        </p:spPr>
        <p:txBody>
          <a:bodyPr>
            <a:noAutofit/>
          </a:bodyPr>
          <a:lstStyle/>
          <a:p>
            <a:pPr>
              <a:lnSpc>
                <a:spcPct val="100000"/>
              </a:lnSpc>
              <a:spcBef>
                <a:spcPts val="1200"/>
              </a:spcBef>
              <a:buClrTx/>
              <a:buSzPct val="100000"/>
            </a:pPr>
            <a:r>
              <a:rPr lang="en-US" sz="2200" dirty="0">
                <a:latin typeface="Calibri" pitchFamily="34" charset="0"/>
                <a:cs typeface="Calibri" pitchFamily="34" charset="0"/>
              </a:rPr>
              <a:t>Each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Server </a:t>
            </a:r>
            <a:r>
              <a:rPr lang="en-US" sz="2200" dirty="0" smtClean="0">
                <a:latin typeface="Calibri" pitchFamily="34" charset="0"/>
                <a:cs typeface="Calibri" pitchFamily="34" charset="0"/>
              </a:rPr>
              <a:t>system </a:t>
            </a:r>
            <a:r>
              <a:rPr lang="en-US" sz="2200" dirty="0">
                <a:latin typeface="Calibri" pitchFamily="34" charset="0"/>
                <a:cs typeface="Calibri" pitchFamily="34" charset="0"/>
              </a:rPr>
              <a:t>manages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multiple </a:t>
            </a:r>
            <a:r>
              <a:rPr lang="en-US" sz="2200" dirty="0">
                <a:latin typeface="Calibri" pitchFamily="34" charset="0"/>
                <a:cs typeface="Calibri" pitchFamily="34" charset="0"/>
              </a:rPr>
              <a:t>ESX hosts. You can run the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err="1" smtClean="0">
                <a:latin typeface="Calibri" pitchFamily="34" charset="0"/>
                <a:cs typeface="Calibri" pitchFamily="34" charset="0"/>
              </a:rPr>
              <a:t>vSphere</a:t>
            </a:r>
            <a:r>
              <a:rPr lang="en-US" sz="2200" dirty="0">
                <a:latin typeface="Calibri" pitchFamily="34" charset="0"/>
                <a:cs typeface="Calibri" pitchFamily="34" charset="0"/>
              </a:rPr>
              <a:t> Client and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Web Access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on </a:t>
            </a:r>
            <a:r>
              <a:rPr lang="en-US" sz="2200" dirty="0">
                <a:latin typeface="Calibri" pitchFamily="34" charset="0"/>
                <a:cs typeface="Calibri" pitchFamily="34" charset="0"/>
              </a:rPr>
              <a:t>multiple workstations.</a:t>
            </a:r>
          </a:p>
          <a:p>
            <a:pPr>
              <a:lnSpc>
                <a:spcPct val="100000"/>
              </a:lnSpc>
              <a:spcBef>
                <a:spcPts val="1200"/>
              </a:spcBef>
              <a:buClrTx/>
              <a:buSzPct val="100000"/>
            </a:pPr>
            <a:r>
              <a:rPr lang="en-US" sz="2200" dirty="0">
                <a:latin typeface="Calibri" pitchFamily="34" charset="0"/>
                <a:cs typeface="Calibri" pitchFamily="34" charset="0"/>
              </a:rPr>
              <a:t>The major VMware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components </a:t>
            </a:r>
            <a:r>
              <a:rPr lang="en-US" sz="2200" dirty="0">
                <a:latin typeface="Calibri" pitchFamily="34" charset="0"/>
                <a:cs typeface="Calibri" pitchFamily="34" charset="0"/>
              </a:rPr>
              <a:t>are</a:t>
            </a:r>
            <a:r>
              <a:rPr lang="en-US" sz="2200" dirty="0" smtClean="0">
                <a:latin typeface="Calibri" pitchFamily="34" charset="0"/>
                <a:cs typeface="Calibri" pitchFamily="34" charset="0"/>
              </a:rPr>
              <a:t>:</a:t>
            </a:r>
          </a:p>
          <a:p>
            <a:pPr>
              <a:lnSpc>
                <a:spcPct val="100000"/>
              </a:lnSpc>
              <a:spcBef>
                <a:spcPts val="1200"/>
              </a:spcBef>
              <a:buClrTx/>
              <a:buSzPct val="100000"/>
            </a:pPr>
            <a:r>
              <a:rPr lang="en-US" sz="2200" b="1" dirty="0" smtClean="0">
                <a:latin typeface="Calibri" pitchFamily="34" charset="0"/>
                <a:cs typeface="Calibri" pitchFamily="34" charset="0"/>
              </a:rPr>
              <a:t>VMware ESX : </a:t>
            </a:r>
            <a:r>
              <a:rPr lang="en-US" sz="2200" dirty="0" smtClean="0">
                <a:latin typeface="Calibri" pitchFamily="34" charset="0"/>
                <a:cs typeface="Calibri" pitchFamily="34" charset="0"/>
              </a:rPr>
              <a:t>Provides </a:t>
            </a:r>
            <a:r>
              <a:rPr lang="en-US" sz="2200" dirty="0">
                <a:latin typeface="Calibri" pitchFamily="34" charset="0"/>
                <a:cs typeface="Calibri" pitchFamily="34" charset="0"/>
              </a:rPr>
              <a:t>a virtualization layer that abstracts the processor, memory, storage, and networking resources of the physical host into multiple virtual machines</a:t>
            </a:r>
            <a:r>
              <a:rPr lang="en-US" sz="2200" dirty="0" smtClean="0">
                <a:latin typeface="Calibri" pitchFamily="34" charset="0"/>
                <a:cs typeface="Calibri" pitchFamily="34" charset="0"/>
              </a:rPr>
              <a:t>.</a:t>
            </a:r>
          </a:p>
          <a:p>
            <a:pPr>
              <a:lnSpc>
                <a:spcPct val="100000"/>
              </a:lnSpc>
              <a:spcBef>
                <a:spcPts val="1200"/>
              </a:spcBef>
              <a:buClrTx/>
              <a:buSzPct val="100000"/>
            </a:pPr>
            <a:r>
              <a:rPr lang="en-US" sz="2200" b="1" dirty="0" err="1">
                <a:latin typeface="Calibri" pitchFamily="34" charset="0"/>
                <a:cs typeface="Calibri" pitchFamily="34" charset="0"/>
              </a:rPr>
              <a:t>vCenter</a:t>
            </a:r>
            <a:r>
              <a:rPr lang="en-US" sz="2200" b="1" dirty="0">
                <a:latin typeface="Calibri" pitchFamily="34" charset="0"/>
                <a:cs typeface="Calibri" pitchFamily="34" charset="0"/>
              </a:rPr>
              <a:t> </a:t>
            </a:r>
            <a:r>
              <a:rPr lang="en-US" sz="2200" b="1" dirty="0" smtClean="0">
                <a:latin typeface="Calibri" pitchFamily="34" charset="0"/>
                <a:cs typeface="Calibri" pitchFamily="34" charset="0"/>
              </a:rPr>
              <a:t>Server: </a:t>
            </a:r>
            <a:r>
              <a:rPr lang="en-US" sz="2200" dirty="0" smtClean="0">
                <a:latin typeface="Calibri" pitchFamily="34" charset="0"/>
                <a:cs typeface="Calibri" pitchFamily="34" charset="0"/>
              </a:rPr>
              <a:t>A </a:t>
            </a:r>
            <a:r>
              <a:rPr lang="en-US" sz="2200" dirty="0">
                <a:latin typeface="Calibri" pitchFamily="34" charset="0"/>
                <a:cs typeface="Calibri" pitchFamily="34" charset="0"/>
              </a:rPr>
              <a:t>service that acts as a central administration point for ESX/</a:t>
            </a:r>
            <a:r>
              <a:rPr lang="en-US" sz="2200" dirty="0" err="1">
                <a:latin typeface="Calibri" pitchFamily="34" charset="0"/>
                <a:cs typeface="Calibri" pitchFamily="34" charset="0"/>
              </a:rPr>
              <a:t>ESXi</a:t>
            </a:r>
            <a:r>
              <a:rPr lang="en-US" sz="2200" dirty="0">
                <a:latin typeface="Calibri" pitchFamily="34" charset="0"/>
                <a:cs typeface="Calibri" pitchFamily="34" charset="0"/>
              </a:rPr>
              <a:t> hosts connected on a network. This service directs actions on the virtual machines and the hosts. The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Server is the working core of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a:t>
            </a:r>
          </a:p>
        </p:txBody>
      </p:sp>
      <p:pic>
        <p:nvPicPr>
          <p:cNvPr id="4100" name="Picture 4" descr="Architectural diagram, including clients, ESX, vCenter Server, databas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836712"/>
            <a:ext cx="343852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859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16632"/>
            <a:ext cx="8588861" cy="838200"/>
          </a:xfrm>
        </p:spPr>
        <p:txBody>
          <a:bodyPr>
            <a:normAutofit/>
          </a:bodyPr>
          <a:lstStyle/>
          <a:p>
            <a:r>
              <a:rPr lang="en-US" sz="3600" dirty="0" smtClean="0">
                <a:solidFill>
                  <a:srgbClr val="002060"/>
                </a:solidFill>
                <a:latin typeface="Calibri" pitchFamily="34" charset="0"/>
                <a:cs typeface="Calibri" pitchFamily="34" charset="0"/>
              </a:rPr>
              <a:t>VMware </a:t>
            </a:r>
            <a:r>
              <a:rPr lang="en-US" sz="3600" dirty="0" err="1" smtClean="0">
                <a:solidFill>
                  <a:srgbClr val="002060"/>
                </a:solidFill>
                <a:latin typeface="Calibri" pitchFamily="34" charset="0"/>
                <a:cs typeface="Calibri" pitchFamily="34" charset="0"/>
              </a:rPr>
              <a:t>vSphere</a:t>
            </a:r>
            <a:r>
              <a:rPr lang="en-US" sz="3600" dirty="0" smtClean="0">
                <a:solidFill>
                  <a:srgbClr val="002060"/>
                </a:solidFill>
                <a:latin typeface="Calibri" pitchFamily="34" charset="0"/>
                <a:cs typeface="Calibri" pitchFamily="34" charset="0"/>
              </a:rPr>
              <a:t> Components</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1052736"/>
            <a:ext cx="8551441" cy="4965699"/>
          </a:xfrm>
        </p:spPr>
        <p:txBody>
          <a:bodyPr>
            <a:noAutofit/>
          </a:bodyPr>
          <a:lstStyle/>
          <a:p>
            <a:pPr>
              <a:lnSpc>
                <a:spcPct val="100000"/>
              </a:lnSpc>
              <a:spcBef>
                <a:spcPts val="1200"/>
              </a:spcBef>
              <a:buClrTx/>
              <a:buSzPct val="100000"/>
            </a:pPr>
            <a:r>
              <a:rPr lang="en-US" sz="2200" b="1" dirty="0" err="1">
                <a:latin typeface="Calibri" pitchFamily="34" charset="0"/>
                <a:cs typeface="Calibri" pitchFamily="34" charset="0"/>
              </a:rPr>
              <a:t>vCenter</a:t>
            </a:r>
            <a:r>
              <a:rPr lang="en-US" sz="2200" b="1" dirty="0">
                <a:latin typeface="Calibri" pitchFamily="34" charset="0"/>
                <a:cs typeface="Calibri" pitchFamily="34" charset="0"/>
              </a:rPr>
              <a:t> Server additional </a:t>
            </a:r>
            <a:r>
              <a:rPr lang="en-US" sz="2200" b="1" dirty="0" smtClean="0">
                <a:latin typeface="Calibri" pitchFamily="34" charset="0"/>
                <a:cs typeface="Calibri" pitchFamily="34" charset="0"/>
              </a:rPr>
              <a:t>modules : </a:t>
            </a:r>
            <a:r>
              <a:rPr lang="en-US" sz="2200" dirty="0" smtClean="0">
                <a:latin typeface="Calibri" pitchFamily="34" charset="0"/>
                <a:cs typeface="Calibri" pitchFamily="34" charset="0"/>
              </a:rPr>
              <a:t>Provide </a:t>
            </a:r>
            <a:r>
              <a:rPr lang="en-US" sz="2200" dirty="0">
                <a:latin typeface="Calibri" pitchFamily="34" charset="0"/>
                <a:cs typeface="Calibri" pitchFamily="34" charset="0"/>
              </a:rPr>
              <a:t>additional </a:t>
            </a:r>
            <a:r>
              <a:rPr lang="en-US" sz="2200" dirty="0" smtClean="0">
                <a:latin typeface="Calibri" pitchFamily="34" charset="0"/>
                <a:cs typeface="Calibri" pitchFamily="34" charset="0"/>
              </a:rPr>
              <a:t>capabilities </a:t>
            </a:r>
            <a:r>
              <a:rPr lang="en-US" sz="2200" dirty="0" err="1" smtClean="0">
                <a:latin typeface="Calibri" pitchFamily="34" charset="0"/>
                <a:cs typeface="Calibri" pitchFamily="34" charset="0"/>
              </a:rPr>
              <a:t>eg</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vCenter</a:t>
            </a:r>
            <a:r>
              <a:rPr lang="en-US" sz="2200" dirty="0" smtClean="0">
                <a:latin typeface="Calibri" pitchFamily="34" charset="0"/>
                <a:cs typeface="Calibri" pitchFamily="34" charset="0"/>
              </a:rPr>
              <a:t> </a:t>
            </a:r>
            <a:r>
              <a:rPr lang="en-US" sz="2200" dirty="0">
                <a:latin typeface="Calibri" pitchFamily="34" charset="0"/>
                <a:cs typeface="Calibri" pitchFamily="34" charset="0"/>
              </a:rPr>
              <a:t>Update Manager,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Converter, and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Guided Consolidation </a:t>
            </a:r>
            <a:r>
              <a:rPr lang="en-US" sz="2200" dirty="0" smtClean="0">
                <a:latin typeface="Calibri" pitchFamily="34" charset="0"/>
                <a:cs typeface="Calibri" pitchFamily="34" charset="0"/>
              </a:rPr>
              <a:t>Service </a:t>
            </a:r>
            <a:r>
              <a:rPr lang="en-US" sz="2200" dirty="0">
                <a:latin typeface="Calibri" pitchFamily="34" charset="0"/>
                <a:cs typeface="Calibri" pitchFamily="34" charset="0"/>
              </a:rPr>
              <a:t>and features to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a:t>
            </a:r>
            <a:r>
              <a:rPr lang="en-US" sz="2200" dirty="0" smtClean="0">
                <a:latin typeface="Calibri" pitchFamily="34" charset="0"/>
                <a:cs typeface="Calibri" pitchFamily="34" charset="0"/>
              </a:rPr>
              <a:t>Server.</a:t>
            </a:r>
            <a:endParaRPr lang="en-US" sz="2200" dirty="0">
              <a:latin typeface="Calibri" pitchFamily="34" charset="0"/>
              <a:cs typeface="Calibri" pitchFamily="34" charset="0"/>
            </a:endParaRPr>
          </a:p>
          <a:p>
            <a:pPr>
              <a:lnSpc>
                <a:spcPct val="100000"/>
              </a:lnSpc>
              <a:spcBef>
                <a:spcPts val="1200"/>
              </a:spcBef>
              <a:buClrTx/>
              <a:buSzPct val="100000"/>
            </a:pPr>
            <a:r>
              <a:rPr lang="en-US" sz="2200" b="1" dirty="0" err="1">
                <a:latin typeface="Calibri" pitchFamily="34" charset="0"/>
                <a:cs typeface="Calibri" pitchFamily="34" charset="0"/>
              </a:rPr>
              <a:t>vSphere</a:t>
            </a:r>
            <a:r>
              <a:rPr lang="en-US" sz="2200" b="1" dirty="0">
                <a:latin typeface="Calibri" pitchFamily="34" charset="0"/>
                <a:cs typeface="Calibri" pitchFamily="34" charset="0"/>
              </a:rPr>
              <a:t> </a:t>
            </a:r>
            <a:r>
              <a:rPr lang="en-US" sz="2200" b="1" dirty="0" smtClean="0">
                <a:latin typeface="Calibri" pitchFamily="34" charset="0"/>
                <a:cs typeface="Calibri" pitchFamily="34" charset="0"/>
              </a:rPr>
              <a:t>Client : </a:t>
            </a:r>
            <a:r>
              <a:rPr lang="en-US" sz="2200" dirty="0" smtClean="0">
                <a:latin typeface="Calibri" pitchFamily="34" charset="0"/>
                <a:cs typeface="Calibri" pitchFamily="34" charset="0"/>
              </a:rPr>
              <a:t>Installs </a:t>
            </a:r>
            <a:r>
              <a:rPr lang="en-US" sz="2200" dirty="0">
                <a:latin typeface="Calibri" pitchFamily="34" charset="0"/>
                <a:cs typeface="Calibri" pitchFamily="34" charset="0"/>
              </a:rPr>
              <a:t>on a Windows machine and is the primary method of interaction with VMware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The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Client acts as a console to operate virtual machines and as an administration interface into the </a:t>
            </a:r>
            <a:r>
              <a:rPr lang="en-US" sz="2200" dirty="0" err="1">
                <a:latin typeface="Calibri" pitchFamily="34" charset="0"/>
                <a:cs typeface="Calibri" pitchFamily="34" charset="0"/>
              </a:rPr>
              <a:t>vCenter</a:t>
            </a:r>
            <a:r>
              <a:rPr lang="en-US" sz="2200" dirty="0">
                <a:latin typeface="Calibri" pitchFamily="34" charset="0"/>
                <a:cs typeface="Calibri" pitchFamily="34" charset="0"/>
              </a:rPr>
              <a:t> Server systems and ESX hosts</a:t>
            </a:r>
            <a:r>
              <a:rPr lang="en-US" sz="2200" dirty="0" smtClean="0">
                <a:latin typeface="Calibri" pitchFamily="34" charset="0"/>
                <a:cs typeface="Calibri" pitchFamily="34" charset="0"/>
              </a:rPr>
              <a:t>.</a:t>
            </a:r>
          </a:p>
          <a:p>
            <a:pPr>
              <a:lnSpc>
                <a:spcPct val="100000"/>
              </a:lnSpc>
              <a:spcBef>
                <a:spcPts val="1200"/>
              </a:spcBef>
              <a:buClrTx/>
              <a:buSzPct val="100000"/>
            </a:pPr>
            <a:r>
              <a:rPr lang="en-US" sz="2200" b="1" dirty="0">
                <a:latin typeface="Calibri" pitchFamily="34" charset="0"/>
                <a:cs typeface="Calibri" pitchFamily="34" charset="0"/>
              </a:rPr>
              <a:t>VMware </a:t>
            </a:r>
            <a:r>
              <a:rPr lang="en-US" sz="2200" b="1" dirty="0" err="1">
                <a:latin typeface="Calibri" pitchFamily="34" charset="0"/>
                <a:cs typeface="Calibri" pitchFamily="34" charset="0"/>
              </a:rPr>
              <a:t>vSphere</a:t>
            </a:r>
            <a:r>
              <a:rPr lang="en-US" sz="2200" b="1" dirty="0">
                <a:latin typeface="Calibri" pitchFamily="34" charset="0"/>
                <a:cs typeface="Calibri" pitchFamily="34" charset="0"/>
              </a:rPr>
              <a:t> Web </a:t>
            </a:r>
            <a:r>
              <a:rPr lang="en-US" sz="2200" b="1" dirty="0" smtClean="0">
                <a:latin typeface="Calibri" pitchFamily="34" charset="0"/>
                <a:cs typeface="Calibri" pitchFamily="34" charset="0"/>
              </a:rPr>
              <a:t>Access : </a:t>
            </a:r>
            <a:r>
              <a:rPr lang="en-US" sz="2200" dirty="0" smtClean="0">
                <a:latin typeface="Calibri" pitchFamily="34" charset="0"/>
                <a:cs typeface="Calibri" pitchFamily="34" charset="0"/>
              </a:rPr>
              <a:t>A </a:t>
            </a:r>
            <a:r>
              <a:rPr lang="en-US" sz="2200" dirty="0">
                <a:latin typeface="Calibri" pitchFamily="34" charset="0"/>
                <a:cs typeface="Calibri" pitchFamily="34" charset="0"/>
              </a:rPr>
              <a:t>browser-based interface for system administrators who need to access virtual machines remotely or without a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a:t>
            </a:r>
            <a:r>
              <a:rPr lang="en-US" sz="2200" dirty="0" smtClean="0">
                <a:latin typeface="Calibri" pitchFamily="34" charset="0"/>
                <a:cs typeface="Calibri" pitchFamily="34" charset="0"/>
              </a:rPr>
              <a:t>Client. </a:t>
            </a:r>
          </a:p>
          <a:p>
            <a:pPr>
              <a:lnSpc>
                <a:spcPct val="100000"/>
              </a:lnSpc>
              <a:spcBef>
                <a:spcPts val="1200"/>
              </a:spcBef>
              <a:buClrTx/>
              <a:buSzPct val="100000"/>
            </a:pPr>
            <a:r>
              <a:rPr lang="en-US" sz="2200" b="1" dirty="0" smtClean="0">
                <a:latin typeface="Calibri" pitchFamily="34" charset="0"/>
                <a:cs typeface="Calibri" pitchFamily="34" charset="0"/>
              </a:rPr>
              <a:t>Databases : </a:t>
            </a:r>
            <a:r>
              <a:rPr lang="en-US" sz="2200" dirty="0" smtClean="0">
                <a:latin typeface="Calibri" pitchFamily="34" charset="0"/>
                <a:cs typeface="Calibri" pitchFamily="34" charset="0"/>
              </a:rPr>
              <a:t>Organize </a:t>
            </a:r>
            <a:r>
              <a:rPr lang="en-US" sz="2200" dirty="0">
                <a:latin typeface="Calibri" pitchFamily="34" charset="0"/>
                <a:cs typeface="Calibri" pitchFamily="34" charset="0"/>
              </a:rPr>
              <a:t>all the configuration data for the VMware </a:t>
            </a:r>
            <a:r>
              <a:rPr lang="en-US" sz="2200" dirty="0" err="1">
                <a:latin typeface="Calibri" pitchFamily="34" charset="0"/>
                <a:cs typeface="Calibri" pitchFamily="34" charset="0"/>
              </a:rPr>
              <a:t>vSphere</a:t>
            </a:r>
            <a:r>
              <a:rPr lang="en-US" sz="2200" dirty="0">
                <a:latin typeface="Calibri" pitchFamily="34" charset="0"/>
                <a:cs typeface="Calibri" pitchFamily="34" charset="0"/>
              </a:rPr>
              <a:t> </a:t>
            </a:r>
            <a:r>
              <a:rPr lang="en-US" sz="2200" dirty="0" smtClean="0">
                <a:latin typeface="Calibri" pitchFamily="34" charset="0"/>
                <a:cs typeface="Calibri" pitchFamily="34" charset="0"/>
              </a:rPr>
              <a:t>environment.</a:t>
            </a: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1716947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635" y="260648"/>
            <a:ext cx="8588861" cy="838200"/>
          </a:xfrm>
        </p:spPr>
        <p:txBody>
          <a:bodyPr>
            <a:normAutofit/>
          </a:bodyPr>
          <a:lstStyle/>
          <a:p>
            <a:r>
              <a:rPr lang="en-US" sz="3600" dirty="0" err="1" smtClean="0">
                <a:solidFill>
                  <a:srgbClr val="002060"/>
                </a:solidFill>
                <a:latin typeface="Calibri" pitchFamily="34" charset="0"/>
                <a:cs typeface="Calibri" pitchFamily="34" charset="0"/>
              </a:rPr>
              <a:t>VMotion</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341039" y="1196752"/>
            <a:ext cx="8551441" cy="4965699"/>
          </a:xfrm>
        </p:spPr>
        <p:txBody>
          <a:bodyPr>
            <a:normAutofit/>
          </a:bodyPr>
          <a:lstStyle/>
          <a:p>
            <a:pPr>
              <a:buClrTx/>
              <a:buSzPct val="100000"/>
            </a:pPr>
            <a:r>
              <a:rPr lang="en-US" sz="2400" dirty="0" err="1">
                <a:latin typeface="Calibri" pitchFamily="34" charset="0"/>
                <a:cs typeface="Calibri" pitchFamily="34" charset="0"/>
              </a:rPr>
              <a:t>VMotion</a:t>
            </a:r>
            <a:r>
              <a:rPr lang="en-US" sz="2400" dirty="0">
                <a:latin typeface="Calibri" pitchFamily="34" charset="0"/>
                <a:cs typeface="Calibri" pitchFamily="34" charset="0"/>
              </a:rPr>
              <a:t> allows you to quickly move an entire running virtual machine from one host to another without any downtime or interruption to the virtual machine This is also known as a “hot” or “live” migration</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pic>
        <p:nvPicPr>
          <p:cNvPr id="4" name="Picture 4" descr="VMotion 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3789040"/>
            <a:ext cx="53340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535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260648"/>
            <a:ext cx="8588861" cy="838200"/>
          </a:xfrm>
        </p:spPr>
        <p:txBody>
          <a:bodyPr>
            <a:normAutofit/>
          </a:bodyPr>
          <a:lstStyle/>
          <a:p>
            <a:r>
              <a:rPr lang="en-US" sz="3600" dirty="0" err="1">
                <a:solidFill>
                  <a:srgbClr val="002060"/>
                </a:solidFill>
                <a:latin typeface="Calibri" pitchFamily="34" charset="0"/>
                <a:cs typeface="Calibri" pitchFamily="34" charset="0"/>
              </a:rPr>
              <a:t>VMotion</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69031" y="1339745"/>
            <a:ext cx="8551441" cy="4965699"/>
          </a:xfrm>
        </p:spPr>
        <p:txBody>
          <a:bodyPr>
            <a:normAutofit/>
          </a:bodyPr>
          <a:lstStyle/>
          <a:p>
            <a:pPr>
              <a:buClrTx/>
              <a:buSzPct val="100000"/>
            </a:pPr>
            <a:r>
              <a:rPr lang="en-US" sz="2400" dirty="0">
                <a:latin typeface="Calibri" pitchFamily="34" charset="0"/>
                <a:cs typeface="Calibri" pitchFamily="34" charset="0"/>
              </a:rPr>
              <a:t>The entire state of a virtual machine is encapsulated and the VMFS file system allows both the source and the target ESX host to access the virtual machine files concurrently. The active memory and precise execution state of a virtual machine can then be rapidly transmitted over a high speed network. The virtual machine retains its network identity and connections, ensuring a seamless migration process.</a:t>
            </a:r>
          </a:p>
          <a:p>
            <a:pPr>
              <a:buClrTx/>
              <a:buSzPct val="100000"/>
            </a:pPr>
            <a:endParaRPr lang="en-US" sz="2400" dirty="0">
              <a:latin typeface="Calibri" pitchFamily="34" charset="0"/>
              <a:cs typeface="Calibri" pitchFamily="34" charset="0"/>
            </a:endParaRPr>
          </a:p>
          <a:p>
            <a:pPr>
              <a:buClrTx/>
              <a:buSzPct val="100000"/>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944893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44624"/>
            <a:ext cx="8588861" cy="721735"/>
          </a:xfrm>
        </p:spPr>
        <p:txBody>
          <a:bodyPr>
            <a:normAutofit/>
          </a:bodyPr>
          <a:lstStyle/>
          <a:p>
            <a:r>
              <a:rPr lang="en-US" sz="3600" dirty="0" err="1" smtClean="0">
                <a:solidFill>
                  <a:srgbClr val="002060"/>
                </a:solidFill>
                <a:latin typeface="Calibri" pitchFamily="34" charset="0"/>
                <a:cs typeface="Calibri" pitchFamily="34" charset="0"/>
              </a:rPr>
              <a:t>VMotion</a:t>
            </a:r>
            <a:r>
              <a:rPr lang="en-US" sz="3600" dirty="0" smtClean="0">
                <a:solidFill>
                  <a:srgbClr val="002060"/>
                </a:solidFill>
                <a:latin typeface="Calibri" pitchFamily="34" charset="0"/>
                <a:cs typeface="Calibri" pitchFamily="34" charset="0"/>
              </a:rPr>
              <a:t> Operations</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229701" y="836712"/>
            <a:ext cx="8551441" cy="4965699"/>
          </a:xfrm>
        </p:spPr>
        <p:txBody>
          <a:bodyPr>
            <a:noAutofit/>
          </a:bodyPr>
          <a:lstStyle/>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Migration </a:t>
            </a:r>
            <a:r>
              <a:rPr lang="en-US" sz="2000" dirty="0">
                <a:latin typeface="Calibri" pitchFamily="34" charset="0"/>
                <a:cs typeface="Calibri" pitchFamily="34" charset="0"/>
              </a:rPr>
              <a:t>request is made to move the virtual machine from ESX1 to ESX2.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err="1" smtClean="0">
                <a:latin typeface="Calibri" pitchFamily="34" charset="0"/>
                <a:cs typeface="Calibri" pitchFamily="34" charset="0"/>
              </a:rPr>
              <a:t>vCenter</a:t>
            </a:r>
            <a:r>
              <a:rPr lang="en-US" sz="2000" dirty="0" smtClean="0">
                <a:latin typeface="Calibri" pitchFamily="34" charset="0"/>
                <a:cs typeface="Calibri" pitchFamily="34" charset="0"/>
              </a:rPr>
              <a:t> </a:t>
            </a:r>
            <a:r>
              <a:rPr lang="en-US" sz="2000" dirty="0">
                <a:latin typeface="Calibri" pitchFamily="34" charset="0"/>
                <a:cs typeface="Calibri" pitchFamily="34" charset="0"/>
              </a:rPr>
              <a:t>Server verifies that the virtual machine is in a stable state on ESX1 and checks the compatibility of ESX2 (CPU, networking, etc.) to ensure that it matches that of </a:t>
            </a:r>
            <a:r>
              <a:rPr lang="en-US" sz="2000" dirty="0" smtClean="0">
                <a:latin typeface="Calibri" pitchFamily="34" charset="0"/>
                <a:cs typeface="Calibri" pitchFamily="34" charset="0"/>
              </a:rPr>
              <a:t>ESX1.</a:t>
            </a: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is registered on ESX2.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state information (including memory, registers and network connections) is copied to ESX2.  Additional changes are copied to a memory bitmap on ESX1.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is </a:t>
            </a:r>
            <a:r>
              <a:rPr lang="en-US" sz="2000" dirty="0" err="1">
                <a:latin typeface="Calibri" pitchFamily="34" charset="0"/>
                <a:cs typeface="Calibri" pitchFamily="34" charset="0"/>
              </a:rPr>
              <a:t>quiesced</a:t>
            </a:r>
            <a:r>
              <a:rPr lang="en-US" sz="2000" dirty="0">
                <a:latin typeface="Calibri" pitchFamily="34" charset="0"/>
                <a:cs typeface="Calibri" pitchFamily="34" charset="0"/>
              </a:rPr>
              <a:t> on ESX1 and the memory bitmap is copied to ESX2.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is started on ESX2 and all requests for the virtual machine are now directed to ESX2.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A </a:t>
            </a:r>
            <a:r>
              <a:rPr lang="en-US" sz="2000" dirty="0">
                <a:latin typeface="Calibri" pitchFamily="34" charset="0"/>
                <a:cs typeface="Calibri" pitchFamily="34" charset="0"/>
              </a:rPr>
              <a:t>final copy of the virtual machines memory is done from ESX1 to ESX2.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is un-registered from ESX1. </a:t>
            </a:r>
            <a:endParaRPr lang="en-US" sz="2000" dirty="0" smtClean="0">
              <a:latin typeface="Calibri" pitchFamily="34" charset="0"/>
              <a:cs typeface="Calibri" pitchFamily="34" charset="0"/>
            </a:endParaRPr>
          </a:p>
          <a:p>
            <a:pPr marL="361950" indent="-266700">
              <a:lnSpc>
                <a:spcPct val="100000"/>
              </a:lnSpc>
              <a:spcBef>
                <a:spcPts val="600"/>
              </a:spcBef>
              <a:buClrTx/>
              <a:buSzPct val="100000"/>
              <a:buAutoNum type="arabicParenR"/>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virtual machine resumes operation on ESX2. </a:t>
            </a:r>
          </a:p>
        </p:txBody>
      </p:sp>
    </p:spTree>
    <p:extLst>
      <p:ext uri="{BB962C8B-B14F-4D97-AF65-F5344CB8AC3E}">
        <p14:creationId xmlns:p14="http://schemas.microsoft.com/office/powerpoint/2010/main" val="3023129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898078"/>
            <a:ext cx="2709863"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9702" y="116632"/>
            <a:ext cx="8588861" cy="838200"/>
          </a:xfrm>
        </p:spPr>
        <p:txBody>
          <a:bodyPr>
            <a:normAutofit/>
          </a:bodyPr>
          <a:lstStyle/>
          <a:p>
            <a:r>
              <a:rPr lang="en-US" sz="3600" dirty="0" smtClean="0">
                <a:solidFill>
                  <a:srgbClr val="002060"/>
                </a:solidFill>
                <a:latin typeface="Calibri" pitchFamily="34" charset="0"/>
                <a:cs typeface="Calibri" pitchFamily="34" charset="0"/>
              </a:rPr>
              <a:t>Storage </a:t>
            </a:r>
            <a:r>
              <a:rPr lang="en-US" sz="3600" dirty="0" err="1" smtClean="0">
                <a:solidFill>
                  <a:srgbClr val="002060"/>
                </a:solidFill>
                <a:latin typeface="Calibri" pitchFamily="34" charset="0"/>
                <a:cs typeface="Calibri" pitchFamily="34" charset="0"/>
              </a:rPr>
              <a:t>VMotion</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179512" y="1196752"/>
            <a:ext cx="8480847" cy="4525963"/>
          </a:xfrm>
        </p:spPr>
        <p:txBody>
          <a:bodyPr>
            <a:noAutofit/>
          </a:bodyPr>
          <a:lstStyle/>
          <a:p>
            <a:pPr>
              <a:lnSpc>
                <a:spcPct val="100000"/>
              </a:lnSpc>
              <a:spcBef>
                <a:spcPts val="1200"/>
              </a:spcBef>
              <a:buClrTx/>
              <a:buSzPct val="100000"/>
            </a:pPr>
            <a:r>
              <a:rPr lang="en-US" sz="2200" dirty="0">
                <a:latin typeface="Calibri" pitchFamily="34" charset="0"/>
                <a:cs typeface="Calibri" pitchFamily="34" charset="0"/>
              </a:rPr>
              <a:t>Storage </a:t>
            </a:r>
            <a:r>
              <a:rPr lang="en-US" sz="2200" dirty="0" err="1">
                <a:latin typeface="Calibri" pitchFamily="34" charset="0"/>
                <a:cs typeface="Calibri" pitchFamily="34" charset="0"/>
              </a:rPr>
              <a:t>VMotion</a:t>
            </a:r>
            <a:r>
              <a:rPr lang="en-US" sz="2200" dirty="0">
                <a:latin typeface="Calibri" pitchFamily="34" charset="0"/>
                <a:cs typeface="Calibri" pitchFamily="34" charset="0"/>
              </a:rPr>
              <a:t> is a </a:t>
            </a:r>
            <a:r>
              <a:rPr lang="en-US" sz="2200" dirty="0" smtClean="0">
                <a:latin typeface="Calibri" pitchFamily="34" charset="0"/>
                <a:cs typeface="Calibri" pitchFamily="34" charset="0"/>
              </a:rPr>
              <a:t>feature </a:t>
            </a:r>
            <a:r>
              <a:rPr lang="en-US" sz="2200" dirty="0">
                <a:latin typeface="Calibri" pitchFamily="34" charset="0"/>
                <a:cs typeface="Calibri" pitchFamily="34" charset="0"/>
              </a:rPr>
              <a:t>introduced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in </a:t>
            </a:r>
            <a:r>
              <a:rPr lang="en-US" sz="2200" dirty="0">
                <a:latin typeface="Calibri" pitchFamily="34" charset="0"/>
                <a:cs typeface="Calibri" pitchFamily="34" charset="0"/>
              </a:rPr>
              <a:t>ESX 3.5, it allows you to migrate a running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virtual </a:t>
            </a:r>
            <a:r>
              <a:rPr lang="en-US" sz="2200" dirty="0">
                <a:latin typeface="Calibri" pitchFamily="34" charset="0"/>
                <a:cs typeface="Calibri" pitchFamily="34" charset="0"/>
              </a:rPr>
              <a:t>machine and its disk files from one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err="1" smtClean="0">
                <a:latin typeface="Calibri" pitchFamily="34" charset="0"/>
                <a:cs typeface="Calibri" pitchFamily="34" charset="0"/>
              </a:rPr>
              <a:t>datastore</a:t>
            </a:r>
            <a:r>
              <a:rPr lang="en-US" sz="2200" dirty="0" smtClean="0">
                <a:latin typeface="Calibri" pitchFamily="34" charset="0"/>
                <a:cs typeface="Calibri" pitchFamily="34" charset="0"/>
              </a:rPr>
              <a:t> </a:t>
            </a:r>
            <a:r>
              <a:rPr lang="en-US" sz="2200" dirty="0">
                <a:latin typeface="Calibri" pitchFamily="34" charset="0"/>
                <a:cs typeface="Calibri" pitchFamily="34" charset="0"/>
              </a:rPr>
              <a:t>to another on the same ESX host </a:t>
            </a:r>
            <a:r>
              <a:rPr lang="en-US" sz="2200" dirty="0" smtClean="0">
                <a:latin typeface="Calibri" pitchFamily="34" charset="0"/>
                <a:cs typeface="Calibri" pitchFamily="34" charset="0"/>
              </a:rPr>
              <a:t>.</a:t>
            </a:r>
            <a:endParaRPr lang="en-US" sz="2200" dirty="0">
              <a:latin typeface="Calibri" pitchFamily="34" charset="0"/>
              <a:cs typeface="Calibri" pitchFamily="34" charset="0"/>
            </a:endParaRPr>
          </a:p>
          <a:p>
            <a:pPr>
              <a:lnSpc>
                <a:spcPct val="100000"/>
              </a:lnSpc>
              <a:spcBef>
                <a:spcPts val="1200"/>
              </a:spcBef>
              <a:buClrTx/>
              <a:buSzPct val="100000"/>
            </a:pPr>
            <a:r>
              <a:rPr lang="en-US" sz="2200" dirty="0">
                <a:latin typeface="Calibri" pitchFamily="34" charset="0"/>
                <a:cs typeface="Calibri" pitchFamily="34" charset="0"/>
              </a:rPr>
              <a:t>The difference between </a:t>
            </a:r>
            <a:r>
              <a:rPr lang="en-US" sz="2200" dirty="0" err="1">
                <a:latin typeface="Calibri" pitchFamily="34" charset="0"/>
                <a:cs typeface="Calibri" pitchFamily="34" charset="0"/>
              </a:rPr>
              <a:t>VMotion</a:t>
            </a:r>
            <a:r>
              <a:rPr lang="en-US" sz="2200" dirty="0">
                <a:latin typeface="Calibri" pitchFamily="34" charset="0"/>
                <a:cs typeface="Calibri" pitchFamily="34" charset="0"/>
              </a:rPr>
              <a:t> and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Storage </a:t>
            </a:r>
            <a:r>
              <a:rPr lang="en-US" sz="2200" dirty="0" err="1">
                <a:latin typeface="Calibri" pitchFamily="34" charset="0"/>
                <a:cs typeface="Calibri" pitchFamily="34" charset="0"/>
              </a:rPr>
              <a:t>VMotion</a:t>
            </a:r>
            <a:r>
              <a:rPr lang="en-US" sz="2200" dirty="0">
                <a:latin typeface="Calibri" pitchFamily="34" charset="0"/>
                <a:cs typeface="Calibri" pitchFamily="34" charset="0"/>
              </a:rPr>
              <a:t> is that </a:t>
            </a:r>
            <a:r>
              <a:rPr lang="en-US" sz="2200" dirty="0" err="1">
                <a:latin typeface="Calibri" pitchFamily="34" charset="0"/>
                <a:cs typeface="Calibri" pitchFamily="34" charset="0"/>
              </a:rPr>
              <a:t>VMotion</a:t>
            </a:r>
            <a:r>
              <a:rPr lang="en-US" sz="2200" dirty="0">
                <a:latin typeface="Calibri" pitchFamily="34" charset="0"/>
                <a:cs typeface="Calibri" pitchFamily="34" charset="0"/>
              </a:rPr>
              <a:t> simply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moves </a:t>
            </a:r>
            <a:r>
              <a:rPr lang="en-US" sz="2200" dirty="0">
                <a:latin typeface="Calibri" pitchFamily="34" charset="0"/>
                <a:cs typeface="Calibri" pitchFamily="34" charset="0"/>
              </a:rPr>
              <a:t>a virtual machine from one ESX host </a:t>
            </a:r>
            <a:r>
              <a:rPr lang="en-US" sz="2200" dirty="0" smtClean="0">
                <a:latin typeface="Calibri" pitchFamily="34" charset="0"/>
                <a:cs typeface="Calibri" pitchFamily="34" charset="0"/>
              </a:rPr>
              <a:t/>
            </a:r>
            <a:br>
              <a:rPr lang="en-US" sz="2200" dirty="0" smtClean="0">
                <a:latin typeface="Calibri" pitchFamily="34" charset="0"/>
                <a:cs typeface="Calibri" pitchFamily="34" charset="0"/>
              </a:rPr>
            </a:br>
            <a:r>
              <a:rPr lang="en-US" sz="2200" dirty="0" smtClean="0">
                <a:latin typeface="Calibri" pitchFamily="34" charset="0"/>
                <a:cs typeface="Calibri" pitchFamily="34" charset="0"/>
              </a:rPr>
              <a:t>to </a:t>
            </a:r>
            <a:r>
              <a:rPr lang="en-US" sz="2200" dirty="0">
                <a:latin typeface="Calibri" pitchFamily="34" charset="0"/>
                <a:cs typeface="Calibri" pitchFamily="34" charset="0"/>
              </a:rPr>
              <a:t>another but keeps the storage location of the VM the same, Storage </a:t>
            </a:r>
            <a:r>
              <a:rPr lang="en-US" sz="2200" dirty="0" err="1">
                <a:latin typeface="Calibri" pitchFamily="34" charset="0"/>
                <a:cs typeface="Calibri" pitchFamily="34" charset="0"/>
              </a:rPr>
              <a:t>VMotion</a:t>
            </a:r>
            <a:r>
              <a:rPr lang="en-US" sz="2200" dirty="0">
                <a:latin typeface="Calibri" pitchFamily="34" charset="0"/>
                <a:cs typeface="Calibri" pitchFamily="34" charset="0"/>
              </a:rPr>
              <a:t> on the other hand changes the storage location of the virtual machine while it is running and moves it to another </a:t>
            </a:r>
            <a:r>
              <a:rPr lang="en-US" sz="2200" dirty="0" err="1">
                <a:latin typeface="Calibri" pitchFamily="34" charset="0"/>
                <a:cs typeface="Calibri" pitchFamily="34" charset="0"/>
              </a:rPr>
              <a:t>datastore</a:t>
            </a:r>
            <a:r>
              <a:rPr lang="en-US" sz="2200" dirty="0">
                <a:latin typeface="Calibri" pitchFamily="34" charset="0"/>
                <a:cs typeface="Calibri" pitchFamily="34" charset="0"/>
              </a:rPr>
              <a:t> on the same ESX host. The virtual machine can be moved to any </a:t>
            </a:r>
            <a:r>
              <a:rPr lang="en-US" sz="2200" dirty="0" err="1">
                <a:latin typeface="Calibri" pitchFamily="34" charset="0"/>
                <a:cs typeface="Calibri" pitchFamily="34" charset="0"/>
              </a:rPr>
              <a:t>datastore</a:t>
            </a:r>
            <a:r>
              <a:rPr lang="en-US" sz="2200" dirty="0">
                <a:latin typeface="Calibri" pitchFamily="34" charset="0"/>
                <a:cs typeface="Calibri" pitchFamily="34" charset="0"/>
              </a:rPr>
              <a:t> on the ESX host which includes local and shared storage. </a:t>
            </a:r>
          </a:p>
          <a:p>
            <a:pPr>
              <a:lnSpc>
                <a:spcPct val="100000"/>
              </a:lnSpc>
              <a:spcBef>
                <a:spcPts val="1200"/>
              </a:spcBef>
              <a:buClrTx/>
              <a:buSzPct val="100000"/>
            </a:pP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261594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332656"/>
            <a:ext cx="8588861" cy="721735"/>
          </a:xfrm>
        </p:spPr>
        <p:txBody>
          <a:bodyPr>
            <a:normAutofit/>
          </a:bodyPr>
          <a:lstStyle/>
          <a:p>
            <a:r>
              <a:rPr lang="en-US" sz="3600" dirty="0" smtClean="0">
                <a:solidFill>
                  <a:srgbClr val="002060"/>
                </a:solidFill>
                <a:latin typeface="Calibri" pitchFamily="34" charset="0"/>
                <a:cs typeface="Calibri" pitchFamily="34" charset="0"/>
              </a:rPr>
              <a:t>Storage </a:t>
            </a:r>
            <a:r>
              <a:rPr lang="en-US" sz="3600" dirty="0" err="1" smtClean="0">
                <a:solidFill>
                  <a:srgbClr val="002060"/>
                </a:solidFill>
                <a:latin typeface="Calibri" pitchFamily="34" charset="0"/>
                <a:cs typeface="Calibri" pitchFamily="34" charset="0"/>
              </a:rPr>
              <a:t>VMotion</a:t>
            </a:r>
            <a:r>
              <a:rPr lang="en-US" sz="3600" dirty="0" smtClean="0">
                <a:solidFill>
                  <a:srgbClr val="002060"/>
                </a:solidFill>
                <a:latin typeface="Calibri" pitchFamily="34" charset="0"/>
                <a:cs typeface="Calibri" pitchFamily="34" charset="0"/>
              </a:rPr>
              <a:t> </a:t>
            </a:r>
            <a:r>
              <a:rPr lang="en-US" sz="3600" dirty="0">
                <a:solidFill>
                  <a:srgbClr val="002060"/>
                </a:solidFill>
                <a:latin typeface="Calibri" pitchFamily="34" charset="0"/>
                <a:cs typeface="Calibri" pitchFamily="34" charset="0"/>
              </a:rPr>
              <a:t>Operations</a:t>
            </a:r>
          </a:p>
        </p:txBody>
      </p:sp>
      <p:sp>
        <p:nvSpPr>
          <p:cNvPr id="3" name="Content Placeholder 2"/>
          <p:cNvSpPr>
            <a:spLocks noGrp="1"/>
          </p:cNvSpPr>
          <p:nvPr>
            <p:ph idx="1"/>
          </p:nvPr>
        </p:nvSpPr>
        <p:spPr>
          <a:xfrm>
            <a:off x="341039" y="1271613"/>
            <a:ext cx="8551441" cy="4965699"/>
          </a:xfrm>
        </p:spPr>
        <p:txBody>
          <a:bodyPr>
            <a:normAutofit/>
          </a:bodyPr>
          <a:lstStyle/>
          <a:p>
            <a:pPr marL="361950" indent="-361950">
              <a:buClrTx/>
              <a:buSzPct val="100000"/>
              <a:buAutoNum type="arabicParenR"/>
            </a:pPr>
            <a:r>
              <a:rPr lang="en-US" sz="2400" dirty="0" smtClean="0">
                <a:latin typeface="Calibri" pitchFamily="34" charset="0"/>
                <a:cs typeface="Calibri" pitchFamily="34" charset="0"/>
              </a:rPr>
              <a:t>New </a:t>
            </a:r>
            <a:r>
              <a:rPr lang="en-US" sz="2400" dirty="0">
                <a:latin typeface="Calibri" pitchFamily="34" charset="0"/>
                <a:cs typeface="Calibri" pitchFamily="34" charset="0"/>
              </a:rPr>
              <a:t>virtual machine directory is created on the target </a:t>
            </a:r>
            <a:r>
              <a:rPr lang="en-US" sz="2400" dirty="0" err="1">
                <a:latin typeface="Calibri" pitchFamily="34" charset="0"/>
                <a:cs typeface="Calibri" pitchFamily="34" charset="0"/>
              </a:rPr>
              <a:t>datastore</a:t>
            </a:r>
            <a:r>
              <a:rPr lang="en-US" sz="2400" dirty="0">
                <a:latin typeface="Calibri" pitchFamily="34" charset="0"/>
                <a:cs typeface="Calibri" pitchFamily="34" charset="0"/>
              </a:rPr>
              <a:t>, virtual machine configuration files and all non-virtual disk files are copied to the target </a:t>
            </a:r>
            <a:r>
              <a:rPr lang="en-US" sz="2400" dirty="0" smtClean="0">
                <a:latin typeface="Calibri" pitchFamily="34" charset="0"/>
                <a:cs typeface="Calibri" pitchFamily="34" charset="0"/>
              </a:rPr>
              <a:t>directory.</a:t>
            </a:r>
          </a:p>
          <a:p>
            <a:pPr marL="361950" indent="-361950">
              <a:buClrTx/>
              <a:buSzPct val="100000"/>
              <a:buAutoNum type="arabicParenR"/>
            </a:pPr>
            <a:r>
              <a:rPr lang="en-US" sz="2400" dirty="0" smtClean="0">
                <a:latin typeface="Calibri" pitchFamily="34" charset="0"/>
                <a:cs typeface="Calibri" pitchFamily="34" charset="0"/>
              </a:rPr>
              <a:t>ESX </a:t>
            </a:r>
            <a:r>
              <a:rPr lang="en-US" sz="2400" dirty="0">
                <a:latin typeface="Calibri" pitchFamily="34" charset="0"/>
                <a:cs typeface="Calibri" pitchFamily="34" charset="0"/>
              </a:rPr>
              <a:t>host does a “self” </a:t>
            </a:r>
            <a:r>
              <a:rPr lang="en-US" sz="2400" dirty="0" err="1">
                <a:latin typeface="Calibri" pitchFamily="34" charset="0"/>
                <a:cs typeface="Calibri" pitchFamily="34" charset="0"/>
              </a:rPr>
              <a:t>VMotion</a:t>
            </a:r>
            <a:r>
              <a:rPr lang="en-US" sz="2400" dirty="0">
                <a:latin typeface="Calibri" pitchFamily="34" charset="0"/>
                <a:cs typeface="Calibri" pitchFamily="34" charset="0"/>
              </a:rPr>
              <a:t> to the target </a:t>
            </a:r>
            <a:r>
              <a:rPr lang="en-US" sz="2400" dirty="0" smtClean="0">
                <a:latin typeface="Calibri" pitchFamily="34" charset="0"/>
                <a:cs typeface="Calibri" pitchFamily="34" charset="0"/>
              </a:rPr>
              <a:t>directory.</a:t>
            </a:r>
          </a:p>
          <a:p>
            <a:pPr marL="361950" indent="-361950">
              <a:buClrTx/>
              <a:buSzPct val="100000"/>
              <a:buAutoNum type="arabicParenR"/>
            </a:pPr>
            <a:r>
              <a:rPr lang="en-US" sz="2400" dirty="0" smtClean="0">
                <a:latin typeface="Calibri" pitchFamily="34" charset="0"/>
                <a:cs typeface="Calibri" pitchFamily="34" charset="0"/>
              </a:rPr>
              <a:t>A </a:t>
            </a:r>
            <a:r>
              <a:rPr lang="en-US" sz="2400" dirty="0">
                <a:latin typeface="Calibri" pitchFamily="34" charset="0"/>
                <a:cs typeface="Calibri" pitchFamily="34" charset="0"/>
              </a:rPr>
              <a:t>snapshot (without memory) is taken of the virtual machines disks in the source </a:t>
            </a:r>
            <a:r>
              <a:rPr lang="en-US" sz="2400" dirty="0" smtClean="0">
                <a:latin typeface="Calibri" pitchFamily="34" charset="0"/>
                <a:cs typeface="Calibri" pitchFamily="34" charset="0"/>
              </a:rPr>
              <a:t>directory.</a:t>
            </a:r>
          </a:p>
          <a:p>
            <a:pPr marL="361950" indent="-361950">
              <a:buClrTx/>
              <a:buSzPct val="100000"/>
              <a:buAutoNum type="arabicParenR"/>
            </a:pPr>
            <a:r>
              <a:rPr lang="en-US" sz="2400" dirty="0" smtClean="0">
                <a:latin typeface="Calibri" pitchFamily="34" charset="0"/>
                <a:cs typeface="Calibri" pitchFamily="34" charset="0"/>
              </a:rPr>
              <a:t>Virtual </a:t>
            </a:r>
            <a:r>
              <a:rPr lang="en-US" sz="2400" dirty="0">
                <a:latin typeface="Calibri" pitchFamily="34" charset="0"/>
                <a:cs typeface="Calibri" pitchFamily="34" charset="0"/>
              </a:rPr>
              <a:t>machine disk files are copied to the target </a:t>
            </a:r>
            <a:r>
              <a:rPr lang="en-US" sz="2400" dirty="0" smtClean="0">
                <a:latin typeface="Calibri" pitchFamily="34" charset="0"/>
                <a:cs typeface="Calibri" pitchFamily="34" charset="0"/>
              </a:rPr>
              <a:t>directory.</a:t>
            </a:r>
          </a:p>
          <a:p>
            <a:pPr marL="361950" indent="-361950">
              <a:buClrTx/>
              <a:buSzPct val="100000"/>
              <a:buAutoNum type="arabicParenR"/>
            </a:pPr>
            <a:r>
              <a:rPr lang="en-US" sz="2400" dirty="0" smtClean="0">
                <a:latin typeface="Calibri" pitchFamily="34" charset="0"/>
                <a:cs typeface="Calibri" pitchFamily="34" charset="0"/>
              </a:rPr>
              <a:t>Snapshot </a:t>
            </a:r>
            <a:r>
              <a:rPr lang="en-US" sz="2400" dirty="0">
                <a:latin typeface="Calibri" pitchFamily="34" charset="0"/>
                <a:cs typeface="Calibri" pitchFamily="34" charset="0"/>
              </a:rPr>
              <a:t>that is located in the source directory is consolidated into the virtual machine disk files located in the target </a:t>
            </a:r>
            <a:r>
              <a:rPr lang="en-US" sz="2400" dirty="0" smtClean="0">
                <a:latin typeface="Calibri" pitchFamily="34" charset="0"/>
                <a:cs typeface="Calibri" pitchFamily="34" charset="0"/>
              </a:rPr>
              <a:t>directory.</a:t>
            </a:r>
          </a:p>
          <a:p>
            <a:pPr marL="361950" indent="-361950">
              <a:buClrTx/>
              <a:buSzPct val="100000"/>
              <a:buAutoNum type="arabicParenR"/>
            </a:pPr>
            <a:r>
              <a:rPr lang="en-US" sz="2400" dirty="0" smtClean="0">
                <a:latin typeface="Calibri" pitchFamily="34" charset="0"/>
                <a:cs typeface="Calibri" pitchFamily="34" charset="0"/>
              </a:rPr>
              <a:t>Source </a:t>
            </a:r>
            <a:r>
              <a:rPr lang="en-US" sz="2400" dirty="0">
                <a:latin typeface="Calibri" pitchFamily="34" charset="0"/>
                <a:cs typeface="Calibri" pitchFamily="34" charset="0"/>
              </a:rPr>
              <a:t>disk files and directory are deleted.</a:t>
            </a:r>
          </a:p>
          <a:p>
            <a:endParaRPr lang="en-US" dirty="0"/>
          </a:p>
        </p:txBody>
      </p:sp>
    </p:spTree>
    <p:extLst>
      <p:ext uri="{BB962C8B-B14F-4D97-AF65-F5344CB8AC3E}">
        <p14:creationId xmlns:p14="http://schemas.microsoft.com/office/powerpoint/2010/main" val="3634624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sz="3600" dirty="0" smtClean="0">
                <a:solidFill>
                  <a:srgbClr val="002060"/>
                </a:solidFill>
                <a:latin typeface="Calibri" pitchFamily="34" charset="0"/>
                <a:cs typeface="Calibri" pitchFamily="34" charset="0"/>
              </a:rPr>
              <a:t>What is Server Virtualization? </a:t>
            </a:r>
          </a:p>
        </p:txBody>
      </p:sp>
      <p:sp>
        <p:nvSpPr>
          <p:cNvPr id="3075" name="Content Placeholder 2"/>
          <p:cNvSpPr>
            <a:spLocks noGrp="1"/>
          </p:cNvSpPr>
          <p:nvPr>
            <p:ph idx="1"/>
          </p:nvPr>
        </p:nvSpPr>
        <p:spPr>
          <a:xfrm>
            <a:off x="413047" y="1487637"/>
            <a:ext cx="8551441" cy="4965699"/>
          </a:xfrm>
        </p:spPr>
        <p:txBody>
          <a:bodyPr>
            <a:normAutofit/>
          </a:bodyPr>
          <a:lstStyle/>
          <a:p>
            <a:pPr>
              <a:spcBef>
                <a:spcPts val="1200"/>
              </a:spcBef>
              <a:buClrTx/>
              <a:buSzPct val="100000"/>
            </a:pPr>
            <a:r>
              <a:rPr lang="en-US" sz="2400" dirty="0" smtClean="0">
                <a:latin typeface="Calibri" pitchFamily="34" charset="0"/>
                <a:cs typeface="Calibri" pitchFamily="34" charset="0"/>
              </a:rPr>
              <a:t>We refer to system virtual machines today.</a:t>
            </a:r>
          </a:p>
          <a:p>
            <a:pPr>
              <a:spcBef>
                <a:spcPts val="1200"/>
              </a:spcBef>
              <a:buClrTx/>
              <a:buSzPct val="100000"/>
            </a:pPr>
            <a:r>
              <a:rPr lang="en-US" sz="2400" dirty="0" smtClean="0">
                <a:latin typeface="Calibri" pitchFamily="34" charset="0"/>
                <a:cs typeface="Calibri" pitchFamily="34" charset="0"/>
              </a:rPr>
              <a:t>Virtualization is a way that enables multiple ‘virtual’ computers to operate within a single hardware instance.</a:t>
            </a:r>
          </a:p>
          <a:p>
            <a:pPr>
              <a:spcBef>
                <a:spcPts val="1200"/>
              </a:spcBef>
              <a:buClrTx/>
              <a:buSzPct val="100000"/>
            </a:pPr>
            <a:r>
              <a:rPr lang="en-US" sz="2400" dirty="0" smtClean="0">
                <a:latin typeface="Calibri" pitchFamily="34" charset="0"/>
                <a:cs typeface="Calibri" pitchFamily="34" charset="0"/>
              </a:rPr>
              <a:t>Each virtual machine runs a separate operating system instance which can be different.</a:t>
            </a:r>
          </a:p>
          <a:p>
            <a:pPr>
              <a:spcBef>
                <a:spcPts val="1200"/>
              </a:spcBef>
              <a:buClrTx/>
              <a:buSzPct val="100000"/>
            </a:pPr>
            <a:r>
              <a:rPr lang="en-US" sz="2400" dirty="0" smtClean="0">
                <a:latin typeface="Calibri" pitchFamily="34" charset="0"/>
                <a:cs typeface="Calibri" pitchFamily="34" charset="0"/>
              </a:rPr>
              <a:t>Each of these virtual machine shares physical resources (CPU, memory, disk, network) on the physical machine.</a:t>
            </a:r>
          </a:p>
          <a:p>
            <a:pPr>
              <a:spcBef>
                <a:spcPts val="1200"/>
              </a:spcBef>
              <a:buClrTx/>
              <a:buSzPct val="100000"/>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val="696820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75778" name="Rectangle 1213"/>
          <p:cNvSpPr>
            <a:spLocks noGrp="1" noChangeArrowheads="1"/>
          </p:cNvSpPr>
          <p:nvPr>
            <p:ph type="title"/>
          </p:nvPr>
        </p:nvSpPr>
        <p:spPr>
          <a:xfrm>
            <a:off x="457200" y="44624"/>
            <a:ext cx="8229600" cy="796950"/>
          </a:xfrm>
        </p:spPr>
        <p:txBody>
          <a:bodyPr>
            <a:noAutofit/>
          </a:bodyPr>
          <a:lstStyle/>
          <a:p>
            <a:pPr eaLnBrk="1" hangingPunct="1"/>
            <a:r>
              <a:rPr lang="en-US" sz="3200" dirty="0" smtClean="0">
                <a:solidFill>
                  <a:srgbClr val="002060"/>
                </a:solidFill>
                <a:latin typeface="Calibri" pitchFamily="34" charset="0"/>
                <a:cs typeface="Calibri" pitchFamily="34" charset="0"/>
              </a:rPr>
              <a:t>VMware ESX Network Architecture in a Nutshell</a:t>
            </a:r>
            <a:endParaRPr lang="de-DE" sz="3200" dirty="0" smtClean="0">
              <a:solidFill>
                <a:srgbClr val="002060"/>
              </a:solidFill>
              <a:latin typeface="Calibri" pitchFamily="34" charset="0"/>
              <a:cs typeface="Calibri" pitchFamily="34" charset="0"/>
            </a:endParaRPr>
          </a:p>
        </p:txBody>
      </p:sp>
      <p:sp>
        <p:nvSpPr>
          <p:cNvPr id="75779" name="Rectangle 3"/>
          <p:cNvSpPr>
            <a:spLocks noChangeArrowheads="1"/>
          </p:cNvSpPr>
          <p:nvPr/>
        </p:nvSpPr>
        <p:spPr bwMode="auto">
          <a:xfrm>
            <a:off x="4860032" y="2924944"/>
            <a:ext cx="3825875" cy="2755900"/>
          </a:xfrm>
          <a:prstGeom prst="rect">
            <a:avLst/>
          </a:prstGeom>
          <a:solidFill>
            <a:srgbClr val="8E8E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b"/>
          <a:lstStyle/>
          <a:p>
            <a:pPr>
              <a:lnSpc>
                <a:spcPct val="85000"/>
              </a:lnSpc>
            </a:pPr>
            <a:r>
              <a:rPr lang="en-US" sz="2000" b="1" baseline="0">
                <a:solidFill>
                  <a:schemeClr val="bg1"/>
                </a:solidFill>
              </a:rPr>
              <a:t>ESX Server Host</a:t>
            </a:r>
          </a:p>
        </p:txBody>
      </p:sp>
      <p:sp>
        <p:nvSpPr>
          <p:cNvPr id="75780" name="AutoShape 4"/>
          <p:cNvSpPr>
            <a:spLocks noChangeArrowheads="1"/>
          </p:cNvSpPr>
          <p:nvPr/>
        </p:nvSpPr>
        <p:spPr bwMode="auto">
          <a:xfrm>
            <a:off x="5009257" y="3704407"/>
            <a:ext cx="3529013" cy="1595437"/>
          </a:xfrm>
          <a:prstGeom prst="roundRect">
            <a:avLst>
              <a:gd name="adj" fmla="val 0"/>
            </a:avLst>
          </a:prstGeom>
          <a:solidFill>
            <a:srgbClr val="D2D2D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92063" tIns="46032" rIns="92063" bIns="46032"/>
          <a:lstStyle/>
          <a:p>
            <a:pPr>
              <a:lnSpc>
                <a:spcPct val="85000"/>
              </a:lnSpc>
            </a:pPr>
            <a:r>
              <a:rPr lang="en-US" sz="1600" b="1" baseline="0"/>
              <a:t>Virtual</a:t>
            </a:r>
            <a:br>
              <a:rPr lang="en-US" sz="1600" b="1" baseline="0"/>
            </a:br>
            <a:r>
              <a:rPr lang="en-US" sz="1600" b="1" baseline="0"/>
              <a:t>Machines</a:t>
            </a:r>
          </a:p>
        </p:txBody>
      </p:sp>
      <p:sp>
        <p:nvSpPr>
          <p:cNvPr id="75781" name="Text Box 5"/>
          <p:cNvSpPr txBox="1">
            <a:spLocks noChangeArrowheads="1"/>
          </p:cNvSpPr>
          <p:nvPr/>
        </p:nvSpPr>
        <p:spPr bwMode="auto">
          <a:xfrm>
            <a:off x="6553895" y="4949007"/>
            <a:ext cx="4381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63" tIns="46032" rIns="92063" bIns="46032">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85000"/>
              </a:lnSpc>
            </a:pPr>
            <a:r>
              <a:rPr lang="en-US" sz="2000" b="1" baseline="0"/>
              <a:t>…</a:t>
            </a:r>
          </a:p>
        </p:txBody>
      </p:sp>
      <p:sp>
        <p:nvSpPr>
          <p:cNvPr id="75782" name="Line 6"/>
          <p:cNvSpPr>
            <a:spLocks noChangeShapeType="1"/>
          </p:cNvSpPr>
          <p:nvPr/>
        </p:nvSpPr>
        <p:spPr bwMode="auto">
          <a:xfrm flipV="1">
            <a:off x="5531545" y="1829569"/>
            <a:ext cx="0" cy="8715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lIns="92063" tIns="46032" rIns="92063" bIns="46032" anchor="ctr"/>
          <a:lstStyle/>
          <a:p>
            <a:endParaRPr lang="en-SG"/>
          </a:p>
        </p:txBody>
      </p:sp>
      <p:sp>
        <p:nvSpPr>
          <p:cNvPr id="75783" name="Line 7"/>
          <p:cNvSpPr>
            <a:spLocks noChangeShapeType="1"/>
          </p:cNvSpPr>
          <p:nvPr/>
        </p:nvSpPr>
        <p:spPr bwMode="auto">
          <a:xfrm flipV="1">
            <a:off x="6358632" y="1831157"/>
            <a:ext cx="0" cy="871537"/>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lIns="92063" tIns="46032" rIns="92063" bIns="46032" anchor="ctr"/>
          <a:lstStyle/>
          <a:p>
            <a:endParaRPr lang="en-SG"/>
          </a:p>
        </p:txBody>
      </p:sp>
      <p:sp>
        <p:nvSpPr>
          <p:cNvPr id="75784" name="Line 8"/>
          <p:cNvSpPr>
            <a:spLocks noChangeShapeType="1"/>
          </p:cNvSpPr>
          <p:nvPr/>
        </p:nvSpPr>
        <p:spPr bwMode="auto">
          <a:xfrm flipH="1" flipV="1">
            <a:off x="7266682" y="1891482"/>
            <a:ext cx="6350" cy="8096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lIns="92063" tIns="46032" rIns="92063" bIns="46032" anchor="ctr"/>
          <a:lstStyle/>
          <a:p>
            <a:endParaRPr lang="en-SG"/>
          </a:p>
        </p:txBody>
      </p:sp>
      <p:sp>
        <p:nvSpPr>
          <p:cNvPr id="75785" name="Line 9"/>
          <p:cNvSpPr>
            <a:spLocks noChangeShapeType="1"/>
          </p:cNvSpPr>
          <p:nvPr/>
        </p:nvSpPr>
        <p:spPr bwMode="auto">
          <a:xfrm flipV="1">
            <a:off x="8014395" y="1829569"/>
            <a:ext cx="0" cy="8715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lIns="92063" tIns="46032" rIns="92063" bIns="46032" anchor="ctr"/>
          <a:lstStyle/>
          <a:p>
            <a:endParaRPr lang="en-SG"/>
          </a:p>
        </p:txBody>
      </p:sp>
      <p:sp>
        <p:nvSpPr>
          <p:cNvPr id="75786" name="Oval 10"/>
          <p:cNvSpPr>
            <a:spLocks noChangeArrowheads="1"/>
          </p:cNvSpPr>
          <p:nvPr/>
        </p:nvSpPr>
        <p:spPr bwMode="auto">
          <a:xfrm>
            <a:off x="7025382" y="1262832"/>
            <a:ext cx="1341438" cy="714375"/>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92063" tIns="46032" rIns="92063" bIns="46032" anchor="ctr"/>
          <a:lstStyle/>
          <a:p>
            <a:pPr>
              <a:lnSpc>
                <a:spcPct val="85000"/>
              </a:lnSpc>
            </a:pPr>
            <a:r>
              <a:rPr lang="en-US" sz="1600" b="1" baseline="0">
                <a:solidFill>
                  <a:schemeClr val="bg1"/>
                </a:solidFill>
              </a:rPr>
              <a:t>Production</a:t>
            </a:r>
            <a:br>
              <a:rPr lang="en-US" sz="1600" b="1" baseline="0">
                <a:solidFill>
                  <a:schemeClr val="bg1"/>
                </a:solidFill>
              </a:rPr>
            </a:br>
            <a:r>
              <a:rPr lang="en-US" sz="1600" b="1" baseline="0">
                <a:solidFill>
                  <a:schemeClr val="bg1"/>
                </a:solidFill>
              </a:rPr>
              <a:t>Network</a:t>
            </a:r>
          </a:p>
        </p:txBody>
      </p:sp>
      <p:sp>
        <p:nvSpPr>
          <p:cNvPr id="75787" name="Oval 11"/>
          <p:cNvSpPr>
            <a:spLocks noChangeArrowheads="1"/>
          </p:cNvSpPr>
          <p:nvPr/>
        </p:nvSpPr>
        <p:spPr bwMode="auto">
          <a:xfrm>
            <a:off x="4866382" y="1115194"/>
            <a:ext cx="1341438" cy="714375"/>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92063" tIns="46032" rIns="92063" bIns="46032" anchor="ctr"/>
          <a:lstStyle/>
          <a:p>
            <a:pPr>
              <a:lnSpc>
                <a:spcPct val="85000"/>
              </a:lnSpc>
            </a:pPr>
            <a:r>
              <a:rPr lang="en-US" sz="1600" b="1" baseline="0">
                <a:solidFill>
                  <a:schemeClr val="bg1"/>
                </a:solidFill>
              </a:rPr>
              <a:t>Mgmt</a:t>
            </a:r>
            <a:br>
              <a:rPr lang="en-US" sz="1600" b="1" baseline="0">
                <a:solidFill>
                  <a:schemeClr val="bg1"/>
                </a:solidFill>
              </a:rPr>
            </a:br>
            <a:r>
              <a:rPr lang="en-US" sz="1600" b="1" baseline="0">
                <a:solidFill>
                  <a:schemeClr val="bg1"/>
                </a:solidFill>
              </a:rPr>
              <a:t>Network</a:t>
            </a:r>
          </a:p>
        </p:txBody>
      </p:sp>
      <p:sp>
        <p:nvSpPr>
          <p:cNvPr id="75788" name="Oval 12"/>
          <p:cNvSpPr>
            <a:spLocks noChangeArrowheads="1"/>
          </p:cNvSpPr>
          <p:nvPr/>
        </p:nvSpPr>
        <p:spPr bwMode="auto">
          <a:xfrm>
            <a:off x="5812532" y="1729557"/>
            <a:ext cx="1341438" cy="714375"/>
          </a:xfrm>
          <a:prstGeom prst="ellipse">
            <a:avLst/>
          </a:prstGeom>
          <a:solidFill>
            <a:srgbClr val="5F5F65"/>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92063" tIns="46032" rIns="92063" bIns="46032" anchor="ctr"/>
          <a:lstStyle/>
          <a:p>
            <a:pPr>
              <a:lnSpc>
                <a:spcPct val="85000"/>
              </a:lnSpc>
            </a:pPr>
            <a:r>
              <a:rPr lang="en-US" sz="1600" b="1" baseline="0">
                <a:solidFill>
                  <a:schemeClr val="bg1"/>
                </a:solidFill>
              </a:rPr>
              <a:t>VM Kernel</a:t>
            </a:r>
            <a:br>
              <a:rPr lang="en-US" sz="1600" b="1" baseline="0">
                <a:solidFill>
                  <a:schemeClr val="bg1"/>
                </a:solidFill>
              </a:rPr>
            </a:br>
            <a:r>
              <a:rPr lang="en-US" sz="1600" b="1" baseline="0">
                <a:solidFill>
                  <a:schemeClr val="bg1"/>
                </a:solidFill>
              </a:rPr>
              <a:t>Network</a:t>
            </a:r>
          </a:p>
        </p:txBody>
      </p:sp>
      <p:grpSp>
        <p:nvGrpSpPr>
          <p:cNvPr id="2" name="Group 13"/>
          <p:cNvGrpSpPr>
            <a:grpSpLocks noChangeAspect="1"/>
          </p:cNvGrpSpPr>
          <p:nvPr/>
        </p:nvGrpSpPr>
        <p:grpSpPr bwMode="auto">
          <a:xfrm>
            <a:off x="6861870" y="2661419"/>
            <a:ext cx="703262" cy="514350"/>
            <a:chOff x="3659" y="1055"/>
            <a:chExt cx="646" cy="473"/>
          </a:xfrm>
        </p:grpSpPr>
        <p:sp>
          <p:nvSpPr>
            <p:cNvPr id="76856" name="AutoShape 14"/>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857" name="Rectangle 15"/>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58" name="Rectangle 16"/>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59" name="Rectangle 17"/>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60" name="Line 18"/>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1" name="Line 19"/>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2" name="Line 20"/>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3" name="Line 21"/>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4" name="Line 22"/>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5" name="Line 23"/>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6" name="Line 24"/>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7" name="Line 25"/>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8" name="Line 26"/>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69" name="Line 27"/>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70" name="Line 28"/>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71" name="Line 29"/>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872" name="Rectangle 30"/>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73" name="Rectangle 31"/>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74" name="Rectangle 32"/>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75" name="Rectangle 33"/>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76" name="Rectangle 34"/>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77" name="Rectangle 35"/>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78" name="Rectangle 36"/>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79" name="Rectangle 37"/>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80" name="Rectangle 38"/>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81" name="Rectangle 39"/>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82" name="Rectangle 40"/>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83" name="Rectangle 41"/>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84" name="Rectangle 42"/>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85" name="Rectangle 43"/>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86" name="Rectangle 44"/>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87" name="Rectangle 45"/>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88" name="Rectangle 46"/>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89" name="Rectangle 47"/>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90" name="Rectangle 48"/>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1" name="Rectangle 49"/>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92" name="Rectangle 50"/>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3" name="Rectangle 51"/>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94" name="Rectangle 52"/>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5" name="Rectangle 53"/>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96" name="Rectangle 54"/>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7" name="Rectangle 55"/>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8" name="Rectangle 56"/>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99" name="Rectangle 57"/>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0" name="Rectangle 58"/>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1" name="Rectangle 59"/>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2" name="Rectangle 60"/>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3" name="Rectangle 61"/>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4" name="Rectangle 62"/>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5" name="Rectangle 63"/>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6" name="Rectangle 64"/>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7" name="Rectangle 65"/>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8" name="Rectangle 66"/>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09" name="Rectangle 67"/>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0" name="Rectangle 68"/>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1" name="Rectangle 69"/>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2" name="Rectangle 70"/>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3" name="Rectangle 71"/>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4" name="Rectangle 72"/>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5" name="Rectangle 73"/>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6" name="Rectangle 74"/>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7" name="Rectangle 75"/>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8" name="Rectangle 76"/>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19" name="Rectangle 77"/>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0" name="Rectangle 78"/>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1" name="Rectangle 79"/>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2" name="Rectangle 80"/>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3" name="Rectangle 81"/>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4" name="Rectangle 82"/>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5" name="Rectangle 83"/>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6" name="Rectangle 84"/>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7" name="Rectangle 85"/>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8" name="Rectangle 86"/>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29" name="Rectangle 87"/>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0" name="Rectangle 88"/>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1" name="Rectangle 89"/>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2" name="Rectangle 90"/>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3" name="Rectangle 91"/>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4" name="Rectangle 92"/>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5" name="Rectangle 93"/>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6" name="Rectangle 94"/>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7" name="Rectangle 95"/>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8" name="Rectangle 96"/>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39" name="Rectangle 97"/>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0" name="Rectangle 98"/>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1" name="Rectangle 99"/>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2" name="Rectangle 100"/>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3" name="Rectangle 101"/>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4" name="Rectangle 102"/>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5" name="Rectangle 103"/>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46" name="Rectangle 104"/>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7" name="Rectangle 105"/>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48" name="Rectangle 106"/>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49" name="Rectangle 107"/>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0" name="Rectangle 108"/>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1" name="Rectangle 109"/>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2" name="Rectangle 110"/>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3" name="Rectangle 111"/>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4" name="Rectangle 112"/>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5" name="Rectangle 113"/>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56" name="Rectangle 114"/>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7" name="Rectangle 115"/>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58" name="Rectangle 116"/>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59" name="Rectangle 117"/>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60" name="Rectangle 118"/>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61" name="Rectangle 119"/>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62" name="Rectangle 120"/>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63" name="Rectangle 121"/>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64" name="Rectangle 122"/>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65" name="Rectangle 123"/>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66" name="Rectangle 124"/>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67" name="Rectangle 125"/>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68" name="Rectangle 126"/>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69" name="Rectangle 127"/>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970" name="Rectangle 128"/>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71" name="Rectangle 129"/>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 name="Group 130"/>
          <p:cNvGrpSpPr>
            <a:grpSpLocks noChangeAspect="1"/>
          </p:cNvGrpSpPr>
          <p:nvPr/>
        </p:nvGrpSpPr>
        <p:grpSpPr bwMode="auto">
          <a:xfrm>
            <a:off x="7673082" y="2661419"/>
            <a:ext cx="703263" cy="514350"/>
            <a:chOff x="3659" y="1055"/>
            <a:chExt cx="646" cy="473"/>
          </a:xfrm>
        </p:grpSpPr>
        <p:sp>
          <p:nvSpPr>
            <p:cNvPr id="76740" name="AutoShape 131"/>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741" name="Rectangle 132"/>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42" name="Rectangle 133"/>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43" name="Rectangle 134"/>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44" name="Line 135"/>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45" name="Line 136"/>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46" name="Line 137"/>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47" name="Line 138"/>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48" name="Line 139"/>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49" name="Line 140"/>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0" name="Line 141"/>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1" name="Line 142"/>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2" name="Line 143"/>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3" name="Line 144"/>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4" name="Line 145"/>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5" name="Line 146"/>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756" name="Rectangle 147"/>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57" name="Rectangle 148"/>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58" name="Rectangle 149"/>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59" name="Rectangle 150"/>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60" name="Rectangle 151"/>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61" name="Rectangle 152"/>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62" name="Rectangle 153"/>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63" name="Rectangle 154"/>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64" name="Rectangle 155"/>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65" name="Rectangle 156"/>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66" name="Rectangle 157"/>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67" name="Rectangle 158"/>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68" name="Rectangle 159"/>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69" name="Rectangle 160"/>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70" name="Rectangle 161"/>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71" name="Rectangle 162"/>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72" name="Rectangle 163"/>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73" name="Rectangle 164"/>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74" name="Rectangle 165"/>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75" name="Rectangle 166"/>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76" name="Rectangle 167"/>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77" name="Rectangle 168"/>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78" name="Rectangle 169"/>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79" name="Rectangle 170"/>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80" name="Rectangle 171"/>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1" name="Rectangle 172"/>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2" name="Rectangle 173"/>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3" name="Rectangle 174"/>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4" name="Rectangle 175"/>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5" name="Rectangle 176"/>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6" name="Rectangle 177"/>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7" name="Rectangle 178"/>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8" name="Rectangle 179"/>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89" name="Rectangle 180"/>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0" name="Rectangle 181"/>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1" name="Rectangle 182"/>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2" name="Rectangle 183"/>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3" name="Rectangle 184"/>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4" name="Rectangle 185"/>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5" name="Rectangle 186"/>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6" name="Rectangle 187"/>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7" name="Rectangle 188"/>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8" name="Rectangle 189"/>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99" name="Rectangle 190"/>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0" name="Rectangle 191"/>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1" name="Rectangle 192"/>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2" name="Rectangle 193"/>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3" name="Rectangle 194"/>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4" name="Rectangle 195"/>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5" name="Rectangle 196"/>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6" name="Rectangle 197"/>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7" name="Rectangle 198"/>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8" name="Rectangle 199"/>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09" name="Rectangle 200"/>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0" name="Rectangle 201"/>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1" name="Rectangle 202"/>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2" name="Rectangle 203"/>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3" name="Rectangle 204"/>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4" name="Rectangle 205"/>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5" name="Rectangle 206"/>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6" name="Rectangle 207"/>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7" name="Rectangle 208"/>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8" name="Rectangle 209"/>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19" name="Rectangle 210"/>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0" name="Rectangle 211"/>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1" name="Rectangle 212"/>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2" name="Rectangle 213"/>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3" name="Rectangle 214"/>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4" name="Rectangle 215"/>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5" name="Rectangle 216"/>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6" name="Rectangle 217"/>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7" name="Rectangle 218"/>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8" name="Rectangle 219"/>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29" name="Rectangle 220"/>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30" name="Rectangle 221"/>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1" name="Rectangle 222"/>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32" name="Rectangle 223"/>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3" name="Rectangle 224"/>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4" name="Rectangle 225"/>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5" name="Rectangle 226"/>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6" name="Rectangle 227"/>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7" name="Rectangle 228"/>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8" name="Rectangle 229"/>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39" name="Rectangle 230"/>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40" name="Rectangle 231"/>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41" name="Rectangle 232"/>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42" name="Rectangle 233"/>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43" name="Rectangle 234"/>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44" name="Rectangle 235"/>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45" name="Rectangle 236"/>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46" name="Rectangle 237"/>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47" name="Rectangle 238"/>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48" name="Rectangle 239"/>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49" name="Rectangle 240"/>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50" name="Rectangle 241"/>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51" name="Rectangle 242"/>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52" name="Rectangle 243"/>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53" name="Rectangle 244"/>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854" name="Rectangle 245"/>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55" name="Rectangle 246"/>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 name="Group 247"/>
          <p:cNvGrpSpPr>
            <a:grpSpLocks noChangeAspect="1"/>
          </p:cNvGrpSpPr>
          <p:nvPr/>
        </p:nvGrpSpPr>
        <p:grpSpPr bwMode="auto">
          <a:xfrm>
            <a:off x="6012557" y="2661419"/>
            <a:ext cx="703263" cy="514350"/>
            <a:chOff x="3659" y="1055"/>
            <a:chExt cx="646" cy="473"/>
          </a:xfrm>
        </p:grpSpPr>
        <p:sp>
          <p:nvSpPr>
            <p:cNvPr id="76624" name="AutoShape 248"/>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625" name="Rectangle 249"/>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26" name="Rectangle 250"/>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27" name="Rectangle 251"/>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28" name="Line 252"/>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29" name="Line 253"/>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0" name="Line 254"/>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1" name="Line 255"/>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2" name="Line 256"/>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3" name="Line 257"/>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4" name="Line 258"/>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5" name="Line 259"/>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6" name="Line 260"/>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7" name="Line 261"/>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8" name="Line 262"/>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39" name="Line 263"/>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640" name="Rectangle 264"/>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41" name="Rectangle 265"/>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42" name="Rectangle 266"/>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43" name="Rectangle 267"/>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44" name="Rectangle 268"/>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45" name="Rectangle 269"/>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46" name="Rectangle 270"/>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47" name="Rectangle 271"/>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48" name="Rectangle 272"/>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49" name="Rectangle 273"/>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50" name="Rectangle 274"/>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51" name="Rectangle 275"/>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52" name="Rectangle 276"/>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53" name="Rectangle 277"/>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54" name="Rectangle 278"/>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55" name="Rectangle 279"/>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56" name="Rectangle 280"/>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57" name="Rectangle 281"/>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58" name="Rectangle 282"/>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59" name="Rectangle 283"/>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60" name="Rectangle 284"/>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1" name="Rectangle 285"/>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62" name="Rectangle 286"/>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3" name="Rectangle 287"/>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64" name="Rectangle 288"/>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5" name="Rectangle 289"/>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6" name="Rectangle 290"/>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7" name="Rectangle 291"/>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8" name="Rectangle 292"/>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69" name="Rectangle 293"/>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0" name="Rectangle 294"/>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1" name="Rectangle 295"/>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2" name="Rectangle 296"/>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3" name="Rectangle 297"/>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4" name="Rectangle 298"/>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5" name="Rectangle 299"/>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6" name="Rectangle 300"/>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7" name="Rectangle 301"/>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8" name="Rectangle 302"/>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79" name="Rectangle 303"/>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0" name="Rectangle 304"/>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1" name="Rectangle 305"/>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2" name="Rectangle 306"/>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3" name="Rectangle 307"/>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4" name="Rectangle 308"/>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5" name="Rectangle 309"/>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6" name="Rectangle 310"/>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7" name="Rectangle 311"/>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8" name="Rectangle 312"/>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89" name="Rectangle 313"/>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0" name="Rectangle 314"/>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1" name="Rectangle 315"/>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2" name="Rectangle 316"/>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3" name="Rectangle 317"/>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4" name="Rectangle 318"/>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5" name="Rectangle 319"/>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6" name="Rectangle 320"/>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7" name="Rectangle 321"/>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8" name="Rectangle 322"/>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99" name="Rectangle 323"/>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0" name="Rectangle 324"/>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1" name="Rectangle 325"/>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2" name="Rectangle 326"/>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3" name="Rectangle 327"/>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4" name="Rectangle 328"/>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5" name="Rectangle 329"/>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6" name="Rectangle 330"/>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7" name="Rectangle 331"/>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8" name="Rectangle 332"/>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09" name="Rectangle 333"/>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0" name="Rectangle 334"/>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1" name="Rectangle 335"/>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2" name="Rectangle 336"/>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3" name="Rectangle 337"/>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14" name="Rectangle 338"/>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5" name="Rectangle 339"/>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16" name="Rectangle 340"/>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7" name="Rectangle 341"/>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8" name="Rectangle 342"/>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19" name="Rectangle 343"/>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0" name="Rectangle 344"/>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1" name="Rectangle 345"/>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2" name="Rectangle 346"/>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3" name="Rectangle 347"/>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24" name="Rectangle 348"/>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5" name="Rectangle 349"/>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26" name="Rectangle 350"/>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7" name="Rectangle 351"/>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28" name="Rectangle 352"/>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29" name="Rectangle 353"/>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30" name="Rectangle 354"/>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31" name="Rectangle 355"/>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32" name="Rectangle 356"/>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33" name="Rectangle 357"/>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34" name="Rectangle 358"/>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35" name="Rectangle 359"/>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36" name="Rectangle 360"/>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37" name="Rectangle 361"/>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738" name="Rectangle 362"/>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39" name="Rectangle 363"/>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 name="Group 364"/>
          <p:cNvGrpSpPr>
            <a:grpSpLocks noChangeAspect="1"/>
          </p:cNvGrpSpPr>
          <p:nvPr/>
        </p:nvGrpSpPr>
        <p:grpSpPr bwMode="auto">
          <a:xfrm>
            <a:off x="5177532" y="2663007"/>
            <a:ext cx="703263" cy="514350"/>
            <a:chOff x="3659" y="1055"/>
            <a:chExt cx="646" cy="473"/>
          </a:xfrm>
        </p:grpSpPr>
        <p:sp>
          <p:nvSpPr>
            <p:cNvPr id="76508" name="AutoShape 365"/>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509" name="Rectangle 366"/>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10" name="Rectangle 367"/>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11" name="Rectangle 368"/>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12" name="Line 369"/>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3" name="Line 370"/>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4" name="Line 371"/>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5" name="Line 372"/>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6" name="Line 373"/>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7" name="Line 374"/>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8" name="Line 375"/>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19" name="Line 376"/>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20" name="Line 377"/>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21" name="Line 378"/>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22" name="Line 379"/>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23" name="Line 380"/>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524" name="Rectangle 381"/>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25" name="Rectangle 382"/>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26" name="Rectangle 383"/>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27" name="Rectangle 384"/>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28" name="Rectangle 385"/>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29" name="Rectangle 386"/>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30" name="Rectangle 387"/>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31" name="Rectangle 388"/>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32" name="Rectangle 389"/>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33" name="Rectangle 390"/>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34" name="Rectangle 391"/>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35" name="Rectangle 392"/>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36" name="Rectangle 393"/>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37" name="Rectangle 394"/>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38" name="Rectangle 395"/>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39" name="Rectangle 396"/>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40" name="Rectangle 397"/>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41" name="Rectangle 398"/>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42" name="Rectangle 399"/>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43" name="Rectangle 400"/>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44" name="Rectangle 401"/>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45" name="Rectangle 402"/>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46" name="Rectangle 403"/>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47" name="Rectangle 404"/>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48" name="Rectangle 405"/>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49" name="Rectangle 406"/>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0" name="Rectangle 407"/>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1" name="Rectangle 408"/>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2" name="Rectangle 409"/>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3" name="Rectangle 410"/>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4" name="Rectangle 411"/>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5" name="Rectangle 412"/>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6" name="Rectangle 413"/>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7" name="Rectangle 414"/>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8" name="Rectangle 415"/>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59" name="Rectangle 416"/>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0" name="Rectangle 417"/>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1" name="Rectangle 418"/>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2" name="Rectangle 419"/>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3" name="Rectangle 420"/>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4" name="Rectangle 421"/>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5" name="Rectangle 422"/>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6" name="Rectangle 423"/>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7" name="Rectangle 424"/>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8" name="Rectangle 425"/>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69" name="Rectangle 426"/>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0" name="Rectangle 427"/>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1" name="Rectangle 428"/>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2" name="Rectangle 429"/>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3" name="Rectangle 430"/>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4" name="Rectangle 431"/>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5" name="Rectangle 432"/>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6" name="Rectangle 433"/>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7" name="Rectangle 434"/>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8" name="Rectangle 435"/>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79" name="Rectangle 436"/>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0" name="Rectangle 437"/>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1" name="Rectangle 438"/>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2" name="Rectangle 439"/>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3" name="Rectangle 440"/>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4" name="Rectangle 441"/>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5" name="Rectangle 442"/>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6" name="Rectangle 443"/>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7" name="Rectangle 444"/>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8" name="Rectangle 445"/>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89" name="Rectangle 446"/>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0" name="Rectangle 447"/>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1" name="Rectangle 448"/>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2" name="Rectangle 449"/>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3" name="Rectangle 450"/>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4" name="Rectangle 451"/>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5" name="Rectangle 452"/>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6" name="Rectangle 453"/>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7" name="Rectangle 454"/>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598" name="Rectangle 455"/>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99" name="Rectangle 456"/>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00" name="Rectangle 457"/>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1" name="Rectangle 458"/>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2" name="Rectangle 459"/>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3" name="Rectangle 460"/>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4" name="Rectangle 461"/>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5" name="Rectangle 462"/>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6" name="Rectangle 463"/>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7" name="Rectangle 464"/>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08" name="Rectangle 465"/>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09" name="Rectangle 466"/>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10" name="Rectangle 467"/>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11" name="Rectangle 468"/>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12" name="Rectangle 469"/>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13" name="Rectangle 470"/>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14" name="Rectangle 471"/>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15" name="Rectangle 472"/>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16" name="Rectangle 473"/>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17" name="Rectangle 474"/>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18" name="Rectangle 475"/>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19" name="Rectangle 476"/>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20" name="Rectangle 477"/>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21" name="Rectangle 478"/>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622" name="Rectangle 479"/>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23" name="Rectangle 480"/>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75793" name="Picture 481"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9232" y="4596582"/>
            <a:ext cx="460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82"/>
          <p:cNvGrpSpPr>
            <a:grpSpLocks noChangeAspect="1"/>
          </p:cNvGrpSpPr>
          <p:nvPr/>
        </p:nvGrpSpPr>
        <p:grpSpPr bwMode="auto">
          <a:xfrm rot="21388323" flipH="1">
            <a:off x="7557195" y="4990282"/>
            <a:ext cx="201612" cy="190500"/>
            <a:chOff x="3082" y="3192"/>
            <a:chExt cx="646" cy="473"/>
          </a:xfrm>
        </p:grpSpPr>
        <p:sp>
          <p:nvSpPr>
            <p:cNvPr id="76431" name="AutoShape 483"/>
            <p:cNvSpPr>
              <a:spLocks noChangeAspect="1" noChangeArrowheads="1" noTextEdit="1"/>
            </p:cNvSpPr>
            <p:nvPr/>
          </p:nvSpPr>
          <p:spPr bwMode="auto">
            <a:xfrm>
              <a:off x="3082" y="3192"/>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432" name="Rectangle 484"/>
            <p:cNvSpPr>
              <a:spLocks noChangeAspect="1" noChangeArrowheads="1"/>
            </p:cNvSpPr>
            <p:nvPr/>
          </p:nvSpPr>
          <p:spPr bwMode="auto">
            <a:xfrm>
              <a:off x="3336" y="3550"/>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33" name="Rectangle 485"/>
            <p:cNvSpPr>
              <a:spLocks noChangeAspect="1" noChangeArrowheads="1"/>
            </p:cNvSpPr>
            <p:nvPr/>
          </p:nvSpPr>
          <p:spPr bwMode="auto">
            <a:xfrm>
              <a:off x="3658" y="3365"/>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34" name="Rectangle 486"/>
            <p:cNvSpPr>
              <a:spLocks noChangeAspect="1" noChangeArrowheads="1"/>
            </p:cNvSpPr>
            <p:nvPr/>
          </p:nvSpPr>
          <p:spPr bwMode="auto">
            <a:xfrm>
              <a:off x="3094" y="3204"/>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35" name="Line 487"/>
            <p:cNvSpPr>
              <a:spLocks noChangeAspect="1" noChangeShapeType="1"/>
            </p:cNvSpPr>
            <p:nvPr/>
          </p:nvSpPr>
          <p:spPr bwMode="auto">
            <a:xfrm>
              <a:off x="3094" y="3204"/>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36" name="Line 488"/>
            <p:cNvSpPr>
              <a:spLocks noChangeAspect="1" noChangeShapeType="1"/>
            </p:cNvSpPr>
            <p:nvPr/>
          </p:nvSpPr>
          <p:spPr bwMode="auto">
            <a:xfrm>
              <a:off x="3094" y="3204"/>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37" name="Line 489"/>
            <p:cNvSpPr>
              <a:spLocks noChangeAspect="1" noChangeShapeType="1"/>
            </p:cNvSpPr>
            <p:nvPr/>
          </p:nvSpPr>
          <p:spPr bwMode="auto">
            <a:xfrm>
              <a:off x="3094" y="3561"/>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38" name="Line 490"/>
            <p:cNvSpPr>
              <a:spLocks noChangeAspect="1" noChangeShapeType="1"/>
            </p:cNvSpPr>
            <p:nvPr/>
          </p:nvSpPr>
          <p:spPr bwMode="auto">
            <a:xfrm flipV="1">
              <a:off x="3336"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39" name="Line 491"/>
            <p:cNvSpPr>
              <a:spLocks noChangeAspect="1" noChangeShapeType="1"/>
            </p:cNvSpPr>
            <p:nvPr/>
          </p:nvSpPr>
          <p:spPr bwMode="auto">
            <a:xfrm>
              <a:off x="3336" y="3653"/>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0" name="Line 492"/>
            <p:cNvSpPr>
              <a:spLocks noChangeAspect="1" noChangeShapeType="1"/>
            </p:cNvSpPr>
            <p:nvPr/>
          </p:nvSpPr>
          <p:spPr bwMode="auto">
            <a:xfrm flipV="1">
              <a:off x="3613"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1" name="Line 493"/>
            <p:cNvSpPr>
              <a:spLocks noChangeAspect="1" noChangeShapeType="1"/>
            </p:cNvSpPr>
            <p:nvPr/>
          </p:nvSpPr>
          <p:spPr bwMode="auto">
            <a:xfrm>
              <a:off x="3613" y="3561"/>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2" name="Line 494"/>
            <p:cNvSpPr>
              <a:spLocks noChangeAspect="1" noChangeShapeType="1"/>
            </p:cNvSpPr>
            <p:nvPr/>
          </p:nvSpPr>
          <p:spPr bwMode="auto">
            <a:xfrm flipV="1">
              <a:off x="3670" y="3515"/>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3" name="Line 495"/>
            <p:cNvSpPr>
              <a:spLocks noChangeAspect="1" noChangeShapeType="1"/>
            </p:cNvSpPr>
            <p:nvPr/>
          </p:nvSpPr>
          <p:spPr bwMode="auto">
            <a:xfrm flipH="1">
              <a:off x="3670" y="351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4" name="Line 496"/>
            <p:cNvSpPr>
              <a:spLocks noChangeAspect="1" noChangeShapeType="1"/>
            </p:cNvSpPr>
            <p:nvPr/>
          </p:nvSpPr>
          <p:spPr bwMode="auto">
            <a:xfrm flipV="1">
              <a:off x="3716" y="3365"/>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5" name="Line 497"/>
            <p:cNvSpPr>
              <a:spLocks noChangeAspect="1" noChangeShapeType="1"/>
            </p:cNvSpPr>
            <p:nvPr/>
          </p:nvSpPr>
          <p:spPr bwMode="auto">
            <a:xfrm flipH="1">
              <a:off x="3670" y="336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6" name="Line 498"/>
            <p:cNvSpPr>
              <a:spLocks noChangeAspect="1" noChangeShapeType="1"/>
            </p:cNvSpPr>
            <p:nvPr/>
          </p:nvSpPr>
          <p:spPr bwMode="auto">
            <a:xfrm flipV="1">
              <a:off x="3670" y="3204"/>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447" name="Rectangle 499"/>
            <p:cNvSpPr>
              <a:spLocks noChangeAspect="1" noChangeArrowheads="1"/>
            </p:cNvSpPr>
            <p:nvPr/>
          </p:nvSpPr>
          <p:spPr bwMode="auto">
            <a:xfrm>
              <a:off x="3135" y="32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48" name="Rectangle 500"/>
            <p:cNvSpPr>
              <a:spLocks noChangeAspect="1" noChangeArrowheads="1"/>
            </p:cNvSpPr>
            <p:nvPr/>
          </p:nvSpPr>
          <p:spPr bwMode="auto">
            <a:xfrm>
              <a:off x="3135" y="32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49" name="Rectangle 501"/>
            <p:cNvSpPr>
              <a:spLocks noChangeAspect="1" noChangeArrowheads="1"/>
            </p:cNvSpPr>
            <p:nvPr/>
          </p:nvSpPr>
          <p:spPr bwMode="auto">
            <a:xfrm>
              <a:off x="3135" y="3318"/>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50" name="Rectangle 502"/>
            <p:cNvSpPr>
              <a:spLocks noChangeAspect="1" noChangeArrowheads="1"/>
            </p:cNvSpPr>
            <p:nvPr/>
          </p:nvSpPr>
          <p:spPr bwMode="auto">
            <a:xfrm>
              <a:off x="3135" y="3318"/>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51" name="Rectangle 503"/>
            <p:cNvSpPr>
              <a:spLocks noChangeAspect="1" noChangeArrowheads="1"/>
            </p:cNvSpPr>
            <p:nvPr/>
          </p:nvSpPr>
          <p:spPr bwMode="auto">
            <a:xfrm>
              <a:off x="3135" y="3397"/>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52" name="Rectangle 504"/>
            <p:cNvSpPr>
              <a:spLocks noChangeAspect="1" noChangeArrowheads="1"/>
            </p:cNvSpPr>
            <p:nvPr/>
          </p:nvSpPr>
          <p:spPr bwMode="auto">
            <a:xfrm>
              <a:off x="3135" y="3397"/>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53" name="Rectangle 505"/>
            <p:cNvSpPr>
              <a:spLocks noChangeAspect="1" noChangeArrowheads="1"/>
            </p:cNvSpPr>
            <p:nvPr/>
          </p:nvSpPr>
          <p:spPr bwMode="auto">
            <a:xfrm>
              <a:off x="3135" y="3475"/>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54" name="Rectangle 506"/>
            <p:cNvSpPr>
              <a:spLocks noChangeAspect="1" noChangeArrowheads="1"/>
            </p:cNvSpPr>
            <p:nvPr/>
          </p:nvSpPr>
          <p:spPr bwMode="auto">
            <a:xfrm>
              <a:off x="3135" y="3475"/>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55" name="Rectangle 507"/>
            <p:cNvSpPr>
              <a:spLocks noChangeAspect="1" noChangeArrowheads="1"/>
            </p:cNvSpPr>
            <p:nvPr/>
          </p:nvSpPr>
          <p:spPr bwMode="auto">
            <a:xfrm>
              <a:off x="3232"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56" name="Rectangle 508"/>
            <p:cNvSpPr>
              <a:spLocks noChangeAspect="1" noChangeArrowheads="1"/>
            </p:cNvSpPr>
            <p:nvPr/>
          </p:nvSpPr>
          <p:spPr bwMode="auto">
            <a:xfrm>
              <a:off x="3232"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57" name="Rectangle 509"/>
            <p:cNvSpPr>
              <a:spLocks noChangeAspect="1" noChangeArrowheads="1"/>
            </p:cNvSpPr>
            <p:nvPr/>
          </p:nvSpPr>
          <p:spPr bwMode="auto">
            <a:xfrm>
              <a:off x="3232"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58" name="Rectangle 510"/>
            <p:cNvSpPr>
              <a:spLocks noChangeAspect="1" noChangeArrowheads="1"/>
            </p:cNvSpPr>
            <p:nvPr/>
          </p:nvSpPr>
          <p:spPr bwMode="auto">
            <a:xfrm>
              <a:off x="3232"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59" name="Rectangle 511"/>
            <p:cNvSpPr>
              <a:spLocks noChangeAspect="1" noChangeArrowheads="1"/>
            </p:cNvSpPr>
            <p:nvPr/>
          </p:nvSpPr>
          <p:spPr bwMode="auto">
            <a:xfrm>
              <a:off x="3232"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60" name="Rectangle 512"/>
            <p:cNvSpPr>
              <a:spLocks noChangeAspect="1" noChangeArrowheads="1"/>
            </p:cNvSpPr>
            <p:nvPr/>
          </p:nvSpPr>
          <p:spPr bwMode="auto">
            <a:xfrm>
              <a:off x="3232"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61" name="Rectangle 513"/>
            <p:cNvSpPr>
              <a:spLocks noChangeAspect="1" noChangeArrowheads="1"/>
            </p:cNvSpPr>
            <p:nvPr/>
          </p:nvSpPr>
          <p:spPr bwMode="auto">
            <a:xfrm>
              <a:off x="3232"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62" name="Rectangle 514"/>
            <p:cNvSpPr>
              <a:spLocks noChangeAspect="1" noChangeArrowheads="1"/>
            </p:cNvSpPr>
            <p:nvPr/>
          </p:nvSpPr>
          <p:spPr bwMode="auto">
            <a:xfrm>
              <a:off x="3232"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63" name="Rectangle 515"/>
            <p:cNvSpPr>
              <a:spLocks noChangeAspect="1" noChangeArrowheads="1"/>
            </p:cNvSpPr>
            <p:nvPr/>
          </p:nvSpPr>
          <p:spPr bwMode="auto">
            <a:xfrm>
              <a:off x="3330"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64" name="Rectangle 516"/>
            <p:cNvSpPr>
              <a:spLocks noChangeAspect="1" noChangeArrowheads="1"/>
            </p:cNvSpPr>
            <p:nvPr/>
          </p:nvSpPr>
          <p:spPr bwMode="auto">
            <a:xfrm>
              <a:off x="3330"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65" name="Rectangle 517"/>
            <p:cNvSpPr>
              <a:spLocks noChangeAspect="1" noChangeArrowheads="1"/>
            </p:cNvSpPr>
            <p:nvPr/>
          </p:nvSpPr>
          <p:spPr bwMode="auto">
            <a:xfrm>
              <a:off x="3330"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66" name="Rectangle 518"/>
            <p:cNvSpPr>
              <a:spLocks noChangeAspect="1" noChangeArrowheads="1"/>
            </p:cNvSpPr>
            <p:nvPr/>
          </p:nvSpPr>
          <p:spPr bwMode="auto">
            <a:xfrm>
              <a:off x="3330"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67" name="Rectangle 519"/>
            <p:cNvSpPr>
              <a:spLocks noChangeAspect="1" noChangeArrowheads="1"/>
            </p:cNvSpPr>
            <p:nvPr/>
          </p:nvSpPr>
          <p:spPr bwMode="auto">
            <a:xfrm>
              <a:off x="3330"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68" name="Rectangle 520"/>
            <p:cNvSpPr>
              <a:spLocks noChangeAspect="1" noChangeArrowheads="1"/>
            </p:cNvSpPr>
            <p:nvPr/>
          </p:nvSpPr>
          <p:spPr bwMode="auto">
            <a:xfrm>
              <a:off x="3330"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69" name="Rectangle 521"/>
            <p:cNvSpPr>
              <a:spLocks noChangeAspect="1" noChangeArrowheads="1"/>
            </p:cNvSpPr>
            <p:nvPr/>
          </p:nvSpPr>
          <p:spPr bwMode="auto">
            <a:xfrm>
              <a:off x="3330"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0" name="Rectangle 522"/>
            <p:cNvSpPr>
              <a:spLocks noChangeAspect="1" noChangeArrowheads="1"/>
            </p:cNvSpPr>
            <p:nvPr/>
          </p:nvSpPr>
          <p:spPr bwMode="auto">
            <a:xfrm>
              <a:off x="3330"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71" name="Rectangle 523"/>
            <p:cNvSpPr>
              <a:spLocks noChangeAspect="1" noChangeArrowheads="1"/>
            </p:cNvSpPr>
            <p:nvPr/>
          </p:nvSpPr>
          <p:spPr bwMode="auto">
            <a:xfrm>
              <a:off x="3417" y="3452"/>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2" name="Rectangle 524"/>
            <p:cNvSpPr>
              <a:spLocks noChangeAspect="1" noChangeArrowheads="1"/>
            </p:cNvSpPr>
            <p:nvPr/>
          </p:nvSpPr>
          <p:spPr bwMode="auto">
            <a:xfrm>
              <a:off x="3417" y="3452"/>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73" name="Rectangle 525"/>
            <p:cNvSpPr>
              <a:spLocks noChangeAspect="1" noChangeArrowheads="1"/>
            </p:cNvSpPr>
            <p:nvPr/>
          </p:nvSpPr>
          <p:spPr bwMode="auto">
            <a:xfrm>
              <a:off x="3417" y="3504"/>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4" name="Rectangle 526"/>
            <p:cNvSpPr>
              <a:spLocks noChangeAspect="1" noChangeArrowheads="1"/>
            </p:cNvSpPr>
            <p:nvPr/>
          </p:nvSpPr>
          <p:spPr bwMode="auto">
            <a:xfrm>
              <a:off x="3417" y="3504"/>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75" name="Rectangle 527"/>
            <p:cNvSpPr>
              <a:spLocks noChangeAspect="1" noChangeArrowheads="1"/>
            </p:cNvSpPr>
            <p:nvPr/>
          </p:nvSpPr>
          <p:spPr bwMode="auto">
            <a:xfrm>
              <a:off x="3353"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6" name="Rectangle 528"/>
            <p:cNvSpPr>
              <a:spLocks noChangeAspect="1" noChangeArrowheads="1"/>
            </p:cNvSpPr>
            <p:nvPr/>
          </p:nvSpPr>
          <p:spPr bwMode="auto">
            <a:xfrm>
              <a:off x="3396"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7" name="Rectangle 529"/>
            <p:cNvSpPr>
              <a:spLocks noChangeAspect="1" noChangeArrowheads="1"/>
            </p:cNvSpPr>
            <p:nvPr/>
          </p:nvSpPr>
          <p:spPr bwMode="auto">
            <a:xfrm>
              <a:off x="3439"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8" name="Rectangle 530"/>
            <p:cNvSpPr>
              <a:spLocks noChangeAspect="1" noChangeArrowheads="1"/>
            </p:cNvSpPr>
            <p:nvPr/>
          </p:nvSpPr>
          <p:spPr bwMode="auto">
            <a:xfrm>
              <a:off x="3481"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79" name="Rectangle 531"/>
            <p:cNvSpPr>
              <a:spLocks noChangeAspect="1" noChangeArrowheads="1"/>
            </p:cNvSpPr>
            <p:nvPr/>
          </p:nvSpPr>
          <p:spPr bwMode="auto">
            <a:xfrm>
              <a:off x="3524"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0" name="Rectangle 532"/>
            <p:cNvSpPr>
              <a:spLocks noChangeAspect="1" noChangeArrowheads="1"/>
            </p:cNvSpPr>
            <p:nvPr/>
          </p:nvSpPr>
          <p:spPr bwMode="auto">
            <a:xfrm>
              <a:off x="3567"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1" name="Rectangle 533"/>
            <p:cNvSpPr>
              <a:spLocks noChangeAspect="1" noChangeArrowheads="1"/>
            </p:cNvSpPr>
            <p:nvPr/>
          </p:nvSpPr>
          <p:spPr bwMode="auto">
            <a:xfrm>
              <a:off x="3613" y="3236"/>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2" name="Rectangle 534"/>
            <p:cNvSpPr>
              <a:spLocks noChangeAspect="1" noChangeArrowheads="1"/>
            </p:cNvSpPr>
            <p:nvPr/>
          </p:nvSpPr>
          <p:spPr bwMode="auto">
            <a:xfrm>
              <a:off x="3613" y="3236"/>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83" name="Rectangle 535"/>
            <p:cNvSpPr>
              <a:spLocks noChangeAspect="1" noChangeArrowheads="1"/>
            </p:cNvSpPr>
            <p:nvPr/>
          </p:nvSpPr>
          <p:spPr bwMode="auto">
            <a:xfrm>
              <a:off x="3613" y="3282"/>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4" name="Rectangle 536"/>
            <p:cNvSpPr>
              <a:spLocks noChangeAspect="1" noChangeArrowheads="1"/>
            </p:cNvSpPr>
            <p:nvPr/>
          </p:nvSpPr>
          <p:spPr bwMode="auto">
            <a:xfrm>
              <a:off x="3613" y="3282"/>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85" name="Rectangle 537"/>
            <p:cNvSpPr>
              <a:spLocks noChangeAspect="1" noChangeArrowheads="1"/>
            </p:cNvSpPr>
            <p:nvPr/>
          </p:nvSpPr>
          <p:spPr bwMode="auto">
            <a:xfrm>
              <a:off x="3613" y="3328"/>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6" name="Rectangle 538"/>
            <p:cNvSpPr>
              <a:spLocks noChangeAspect="1" noChangeArrowheads="1"/>
            </p:cNvSpPr>
            <p:nvPr/>
          </p:nvSpPr>
          <p:spPr bwMode="auto">
            <a:xfrm>
              <a:off x="3613" y="3328"/>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87" name="Rectangle 539"/>
            <p:cNvSpPr>
              <a:spLocks noChangeAspect="1" noChangeArrowheads="1"/>
            </p:cNvSpPr>
            <p:nvPr/>
          </p:nvSpPr>
          <p:spPr bwMode="auto">
            <a:xfrm>
              <a:off x="3613" y="3374"/>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88" name="Rectangle 540"/>
            <p:cNvSpPr>
              <a:spLocks noChangeAspect="1" noChangeArrowheads="1"/>
            </p:cNvSpPr>
            <p:nvPr/>
          </p:nvSpPr>
          <p:spPr bwMode="auto">
            <a:xfrm>
              <a:off x="3613" y="3374"/>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89" name="Rectangle 541"/>
            <p:cNvSpPr>
              <a:spLocks noChangeAspect="1" noChangeArrowheads="1"/>
            </p:cNvSpPr>
            <p:nvPr/>
          </p:nvSpPr>
          <p:spPr bwMode="auto">
            <a:xfrm>
              <a:off x="3613" y="3420"/>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90" name="Rectangle 542"/>
            <p:cNvSpPr>
              <a:spLocks noChangeAspect="1" noChangeArrowheads="1"/>
            </p:cNvSpPr>
            <p:nvPr/>
          </p:nvSpPr>
          <p:spPr bwMode="auto">
            <a:xfrm>
              <a:off x="3613" y="3420"/>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91" name="Rectangle 543"/>
            <p:cNvSpPr>
              <a:spLocks noChangeAspect="1" noChangeArrowheads="1"/>
            </p:cNvSpPr>
            <p:nvPr/>
          </p:nvSpPr>
          <p:spPr bwMode="auto">
            <a:xfrm>
              <a:off x="3613" y="3466"/>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92" name="Rectangle 544"/>
            <p:cNvSpPr>
              <a:spLocks noChangeAspect="1" noChangeArrowheads="1"/>
            </p:cNvSpPr>
            <p:nvPr/>
          </p:nvSpPr>
          <p:spPr bwMode="auto">
            <a:xfrm>
              <a:off x="3613" y="3466"/>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93" name="Rectangle 545"/>
            <p:cNvSpPr>
              <a:spLocks noChangeAspect="1" noChangeArrowheads="1"/>
            </p:cNvSpPr>
            <p:nvPr/>
          </p:nvSpPr>
          <p:spPr bwMode="auto">
            <a:xfrm>
              <a:off x="3658" y="3388"/>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94" name="Rectangle 546"/>
            <p:cNvSpPr>
              <a:spLocks noChangeAspect="1" noChangeArrowheads="1"/>
            </p:cNvSpPr>
            <p:nvPr/>
          </p:nvSpPr>
          <p:spPr bwMode="auto">
            <a:xfrm>
              <a:off x="3658" y="3388"/>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95" name="Rectangle 547"/>
            <p:cNvSpPr>
              <a:spLocks noChangeAspect="1" noChangeArrowheads="1"/>
            </p:cNvSpPr>
            <p:nvPr/>
          </p:nvSpPr>
          <p:spPr bwMode="auto">
            <a:xfrm>
              <a:off x="3658" y="3423"/>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96" name="Rectangle 548"/>
            <p:cNvSpPr>
              <a:spLocks noChangeAspect="1" noChangeArrowheads="1"/>
            </p:cNvSpPr>
            <p:nvPr/>
          </p:nvSpPr>
          <p:spPr bwMode="auto">
            <a:xfrm>
              <a:off x="3658" y="3423"/>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97" name="Rectangle 549"/>
            <p:cNvSpPr>
              <a:spLocks noChangeAspect="1" noChangeArrowheads="1"/>
            </p:cNvSpPr>
            <p:nvPr/>
          </p:nvSpPr>
          <p:spPr bwMode="auto">
            <a:xfrm>
              <a:off x="3658" y="3457"/>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98" name="Rectangle 550"/>
            <p:cNvSpPr>
              <a:spLocks noChangeAspect="1" noChangeArrowheads="1"/>
            </p:cNvSpPr>
            <p:nvPr/>
          </p:nvSpPr>
          <p:spPr bwMode="auto">
            <a:xfrm>
              <a:off x="3658" y="3457"/>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99" name="Freeform 551"/>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500" name="Freeform 552"/>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501" name="Freeform 553"/>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502" name="Freeform 554"/>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503" name="Freeform 555"/>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504" name="Freeform 556"/>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505" name="Freeform 557"/>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506" name="Freeform 558"/>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507" name="Freeform 559"/>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grpSp>
      <p:grpSp>
        <p:nvGrpSpPr>
          <p:cNvPr id="7" name="Group 560"/>
          <p:cNvGrpSpPr>
            <a:grpSpLocks noChangeAspect="1"/>
          </p:cNvGrpSpPr>
          <p:nvPr/>
        </p:nvGrpSpPr>
        <p:grpSpPr bwMode="auto">
          <a:xfrm>
            <a:off x="7879457" y="4596582"/>
            <a:ext cx="460375" cy="609600"/>
            <a:chOff x="2218" y="2784"/>
            <a:chExt cx="614" cy="816"/>
          </a:xfrm>
        </p:grpSpPr>
        <p:pic>
          <p:nvPicPr>
            <p:cNvPr id="76352" name="Picture 561"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8" y="2784"/>
              <a:ext cx="61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562"/>
            <p:cNvGrpSpPr>
              <a:grpSpLocks noChangeAspect="1"/>
            </p:cNvGrpSpPr>
            <p:nvPr/>
          </p:nvGrpSpPr>
          <p:grpSpPr bwMode="auto">
            <a:xfrm rot="21388323" flipH="1">
              <a:off x="2496" y="3312"/>
              <a:ext cx="268" cy="254"/>
              <a:chOff x="3082" y="3192"/>
              <a:chExt cx="646" cy="473"/>
            </a:xfrm>
          </p:grpSpPr>
          <p:sp>
            <p:nvSpPr>
              <p:cNvPr id="76354" name="AutoShape 563"/>
              <p:cNvSpPr>
                <a:spLocks noChangeAspect="1" noChangeArrowheads="1" noTextEdit="1"/>
              </p:cNvSpPr>
              <p:nvPr/>
            </p:nvSpPr>
            <p:spPr bwMode="auto">
              <a:xfrm>
                <a:off x="3082" y="3192"/>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355" name="Rectangle 564"/>
              <p:cNvSpPr>
                <a:spLocks noChangeAspect="1" noChangeArrowheads="1"/>
              </p:cNvSpPr>
              <p:nvPr/>
            </p:nvSpPr>
            <p:spPr bwMode="auto">
              <a:xfrm>
                <a:off x="3336" y="3550"/>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56" name="Rectangle 565"/>
              <p:cNvSpPr>
                <a:spLocks noChangeAspect="1" noChangeArrowheads="1"/>
              </p:cNvSpPr>
              <p:nvPr/>
            </p:nvSpPr>
            <p:spPr bwMode="auto">
              <a:xfrm>
                <a:off x="3658" y="3365"/>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57" name="Rectangle 566"/>
              <p:cNvSpPr>
                <a:spLocks noChangeAspect="1" noChangeArrowheads="1"/>
              </p:cNvSpPr>
              <p:nvPr/>
            </p:nvSpPr>
            <p:spPr bwMode="auto">
              <a:xfrm>
                <a:off x="3094" y="3204"/>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58" name="Line 567"/>
              <p:cNvSpPr>
                <a:spLocks noChangeAspect="1" noChangeShapeType="1"/>
              </p:cNvSpPr>
              <p:nvPr/>
            </p:nvSpPr>
            <p:spPr bwMode="auto">
              <a:xfrm>
                <a:off x="3094" y="3204"/>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59" name="Line 568"/>
              <p:cNvSpPr>
                <a:spLocks noChangeAspect="1" noChangeShapeType="1"/>
              </p:cNvSpPr>
              <p:nvPr/>
            </p:nvSpPr>
            <p:spPr bwMode="auto">
              <a:xfrm>
                <a:off x="3094" y="3204"/>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0" name="Line 569"/>
              <p:cNvSpPr>
                <a:spLocks noChangeAspect="1" noChangeShapeType="1"/>
              </p:cNvSpPr>
              <p:nvPr/>
            </p:nvSpPr>
            <p:spPr bwMode="auto">
              <a:xfrm>
                <a:off x="3094" y="3561"/>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1" name="Line 570"/>
              <p:cNvSpPr>
                <a:spLocks noChangeAspect="1" noChangeShapeType="1"/>
              </p:cNvSpPr>
              <p:nvPr/>
            </p:nvSpPr>
            <p:spPr bwMode="auto">
              <a:xfrm flipV="1">
                <a:off x="3336"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2" name="Line 571"/>
              <p:cNvSpPr>
                <a:spLocks noChangeAspect="1" noChangeShapeType="1"/>
              </p:cNvSpPr>
              <p:nvPr/>
            </p:nvSpPr>
            <p:spPr bwMode="auto">
              <a:xfrm>
                <a:off x="3336" y="3653"/>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3" name="Line 572"/>
              <p:cNvSpPr>
                <a:spLocks noChangeAspect="1" noChangeShapeType="1"/>
              </p:cNvSpPr>
              <p:nvPr/>
            </p:nvSpPr>
            <p:spPr bwMode="auto">
              <a:xfrm flipV="1">
                <a:off x="3613"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4" name="Line 573"/>
              <p:cNvSpPr>
                <a:spLocks noChangeAspect="1" noChangeShapeType="1"/>
              </p:cNvSpPr>
              <p:nvPr/>
            </p:nvSpPr>
            <p:spPr bwMode="auto">
              <a:xfrm>
                <a:off x="3613" y="3561"/>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5" name="Line 574"/>
              <p:cNvSpPr>
                <a:spLocks noChangeAspect="1" noChangeShapeType="1"/>
              </p:cNvSpPr>
              <p:nvPr/>
            </p:nvSpPr>
            <p:spPr bwMode="auto">
              <a:xfrm flipV="1">
                <a:off x="3670" y="3515"/>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6" name="Line 575"/>
              <p:cNvSpPr>
                <a:spLocks noChangeAspect="1" noChangeShapeType="1"/>
              </p:cNvSpPr>
              <p:nvPr/>
            </p:nvSpPr>
            <p:spPr bwMode="auto">
              <a:xfrm flipH="1">
                <a:off x="3670" y="351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7" name="Line 576"/>
              <p:cNvSpPr>
                <a:spLocks noChangeAspect="1" noChangeShapeType="1"/>
              </p:cNvSpPr>
              <p:nvPr/>
            </p:nvSpPr>
            <p:spPr bwMode="auto">
              <a:xfrm flipV="1">
                <a:off x="3716" y="3365"/>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8" name="Line 577"/>
              <p:cNvSpPr>
                <a:spLocks noChangeAspect="1" noChangeShapeType="1"/>
              </p:cNvSpPr>
              <p:nvPr/>
            </p:nvSpPr>
            <p:spPr bwMode="auto">
              <a:xfrm flipH="1">
                <a:off x="3670" y="336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69" name="Line 578"/>
              <p:cNvSpPr>
                <a:spLocks noChangeAspect="1" noChangeShapeType="1"/>
              </p:cNvSpPr>
              <p:nvPr/>
            </p:nvSpPr>
            <p:spPr bwMode="auto">
              <a:xfrm flipV="1">
                <a:off x="3670" y="3204"/>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370" name="Rectangle 579"/>
              <p:cNvSpPr>
                <a:spLocks noChangeAspect="1" noChangeArrowheads="1"/>
              </p:cNvSpPr>
              <p:nvPr/>
            </p:nvSpPr>
            <p:spPr bwMode="auto">
              <a:xfrm>
                <a:off x="3135" y="32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71" name="Rectangle 580"/>
              <p:cNvSpPr>
                <a:spLocks noChangeAspect="1" noChangeArrowheads="1"/>
              </p:cNvSpPr>
              <p:nvPr/>
            </p:nvSpPr>
            <p:spPr bwMode="auto">
              <a:xfrm>
                <a:off x="3135" y="32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72" name="Rectangle 581"/>
              <p:cNvSpPr>
                <a:spLocks noChangeAspect="1" noChangeArrowheads="1"/>
              </p:cNvSpPr>
              <p:nvPr/>
            </p:nvSpPr>
            <p:spPr bwMode="auto">
              <a:xfrm>
                <a:off x="3135" y="3318"/>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73" name="Rectangle 582"/>
              <p:cNvSpPr>
                <a:spLocks noChangeAspect="1" noChangeArrowheads="1"/>
              </p:cNvSpPr>
              <p:nvPr/>
            </p:nvSpPr>
            <p:spPr bwMode="auto">
              <a:xfrm>
                <a:off x="3135" y="3318"/>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74" name="Rectangle 583"/>
              <p:cNvSpPr>
                <a:spLocks noChangeAspect="1" noChangeArrowheads="1"/>
              </p:cNvSpPr>
              <p:nvPr/>
            </p:nvSpPr>
            <p:spPr bwMode="auto">
              <a:xfrm>
                <a:off x="3135" y="3397"/>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75" name="Rectangle 584"/>
              <p:cNvSpPr>
                <a:spLocks noChangeAspect="1" noChangeArrowheads="1"/>
              </p:cNvSpPr>
              <p:nvPr/>
            </p:nvSpPr>
            <p:spPr bwMode="auto">
              <a:xfrm>
                <a:off x="3135" y="3397"/>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76" name="Rectangle 585"/>
              <p:cNvSpPr>
                <a:spLocks noChangeAspect="1" noChangeArrowheads="1"/>
              </p:cNvSpPr>
              <p:nvPr/>
            </p:nvSpPr>
            <p:spPr bwMode="auto">
              <a:xfrm>
                <a:off x="3135" y="3475"/>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77" name="Rectangle 586"/>
              <p:cNvSpPr>
                <a:spLocks noChangeAspect="1" noChangeArrowheads="1"/>
              </p:cNvSpPr>
              <p:nvPr/>
            </p:nvSpPr>
            <p:spPr bwMode="auto">
              <a:xfrm>
                <a:off x="3135" y="3475"/>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78" name="Rectangle 587"/>
              <p:cNvSpPr>
                <a:spLocks noChangeAspect="1" noChangeArrowheads="1"/>
              </p:cNvSpPr>
              <p:nvPr/>
            </p:nvSpPr>
            <p:spPr bwMode="auto">
              <a:xfrm>
                <a:off x="3232"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79" name="Rectangle 588"/>
              <p:cNvSpPr>
                <a:spLocks noChangeAspect="1" noChangeArrowheads="1"/>
              </p:cNvSpPr>
              <p:nvPr/>
            </p:nvSpPr>
            <p:spPr bwMode="auto">
              <a:xfrm>
                <a:off x="3232"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80" name="Rectangle 589"/>
              <p:cNvSpPr>
                <a:spLocks noChangeAspect="1" noChangeArrowheads="1"/>
              </p:cNvSpPr>
              <p:nvPr/>
            </p:nvSpPr>
            <p:spPr bwMode="auto">
              <a:xfrm>
                <a:off x="3232"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81" name="Rectangle 590"/>
              <p:cNvSpPr>
                <a:spLocks noChangeAspect="1" noChangeArrowheads="1"/>
              </p:cNvSpPr>
              <p:nvPr/>
            </p:nvSpPr>
            <p:spPr bwMode="auto">
              <a:xfrm>
                <a:off x="3232"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82" name="Rectangle 591"/>
              <p:cNvSpPr>
                <a:spLocks noChangeAspect="1" noChangeArrowheads="1"/>
              </p:cNvSpPr>
              <p:nvPr/>
            </p:nvSpPr>
            <p:spPr bwMode="auto">
              <a:xfrm>
                <a:off x="3232"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83" name="Rectangle 592"/>
              <p:cNvSpPr>
                <a:spLocks noChangeAspect="1" noChangeArrowheads="1"/>
              </p:cNvSpPr>
              <p:nvPr/>
            </p:nvSpPr>
            <p:spPr bwMode="auto">
              <a:xfrm>
                <a:off x="3232"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84" name="Rectangle 593"/>
              <p:cNvSpPr>
                <a:spLocks noChangeAspect="1" noChangeArrowheads="1"/>
              </p:cNvSpPr>
              <p:nvPr/>
            </p:nvSpPr>
            <p:spPr bwMode="auto">
              <a:xfrm>
                <a:off x="3232"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85" name="Rectangle 594"/>
              <p:cNvSpPr>
                <a:spLocks noChangeAspect="1" noChangeArrowheads="1"/>
              </p:cNvSpPr>
              <p:nvPr/>
            </p:nvSpPr>
            <p:spPr bwMode="auto">
              <a:xfrm>
                <a:off x="3232"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86" name="Rectangle 595"/>
              <p:cNvSpPr>
                <a:spLocks noChangeAspect="1" noChangeArrowheads="1"/>
              </p:cNvSpPr>
              <p:nvPr/>
            </p:nvSpPr>
            <p:spPr bwMode="auto">
              <a:xfrm>
                <a:off x="3330"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87" name="Rectangle 596"/>
              <p:cNvSpPr>
                <a:spLocks noChangeAspect="1" noChangeArrowheads="1"/>
              </p:cNvSpPr>
              <p:nvPr/>
            </p:nvSpPr>
            <p:spPr bwMode="auto">
              <a:xfrm>
                <a:off x="3330"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88" name="Rectangle 597"/>
              <p:cNvSpPr>
                <a:spLocks noChangeAspect="1" noChangeArrowheads="1"/>
              </p:cNvSpPr>
              <p:nvPr/>
            </p:nvSpPr>
            <p:spPr bwMode="auto">
              <a:xfrm>
                <a:off x="3330"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89" name="Rectangle 598"/>
              <p:cNvSpPr>
                <a:spLocks noChangeAspect="1" noChangeArrowheads="1"/>
              </p:cNvSpPr>
              <p:nvPr/>
            </p:nvSpPr>
            <p:spPr bwMode="auto">
              <a:xfrm>
                <a:off x="3330"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90" name="Rectangle 599"/>
              <p:cNvSpPr>
                <a:spLocks noChangeAspect="1" noChangeArrowheads="1"/>
              </p:cNvSpPr>
              <p:nvPr/>
            </p:nvSpPr>
            <p:spPr bwMode="auto">
              <a:xfrm>
                <a:off x="3330"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91" name="Rectangle 600"/>
              <p:cNvSpPr>
                <a:spLocks noChangeAspect="1" noChangeArrowheads="1"/>
              </p:cNvSpPr>
              <p:nvPr/>
            </p:nvSpPr>
            <p:spPr bwMode="auto">
              <a:xfrm>
                <a:off x="3330"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92" name="Rectangle 601"/>
              <p:cNvSpPr>
                <a:spLocks noChangeAspect="1" noChangeArrowheads="1"/>
              </p:cNvSpPr>
              <p:nvPr/>
            </p:nvSpPr>
            <p:spPr bwMode="auto">
              <a:xfrm>
                <a:off x="3330"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93" name="Rectangle 602"/>
              <p:cNvSpPr>
                <a:spLocks noChangeAspect="1" noChangeArrowheads="1"/>
              </p:cNvSpPr>
              <p:nvPr/>
            </p:nvSpPr>
            <p:spPr bwMode="auto">
              <a:xfrm>
                <a:off x="3330"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94" name="Rectangle 603"/>
              <p:cNvSpPr>
                <a:spLocks noChangeAspect="1" noChangeArrowheads="1"/>
              </p:cNvSpPr>
              <p:nvPr/>
            </p:nvSpPr>
            <p:spPr bwMode="auto">
              <a:xfrm>
                <a:off x="3417" y="3452"/>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95" name="Rectangle 604"/>
              <p:cNvSpPr>
                <a:spLocks noChangeAspect="1" noChangeArrowheads="1"/>
              </p:cNvSpPr>
              <p:nvPr/>
            </p:nvSpPr>
            <p:spPr bwMode="auto">
              <a:xfrm>
                <a:off x="3417" y="3452"/>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96" name="Rectangle 605"/>
              <p:cNvSpPr>
                <a:spLocks noChangeAspect="1" noChangeArrowheads="1"/>
              </p:cNvSpPr>
              <p:nvPr/>
            </p:nvSpPr>
            <p:spPr bwMode="auto">
              <a:xfrm>
                <a:off x="3417" y="3504"/>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97" name="Rectangle 606"/>
              <p:cNvSpPr>
                <a:spLocks noChangeAspect="1" noChangeArrowheads="1"/>
              </p:cNvSpPr>
              <p:nvPr/>
            </p:nvSpPr>
            <p:spPr bwMode="auto">
              <a:xfrm>
                <a:off x="3417" y="3504"/>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98" name="Rectangle 607"/>
              <p:cNvSpPr>
                <a:spLocks noChangeAspect="1" noChangeArrowheads="1"/>
              </p:cNvSpPr>
              <p:nvPr/>
            </p:nvSpPr>
            <p:spPr bwMode="auto">
              <a:xfrm>
                <a:off x="3353"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99" name="Rectangle 608"/>
              <p:cNvSpPr>
                <a:spLocks noChangeAspect="1" noChangeArrowheads="1"/>
              </p:cNvSpPr>
              <p:nvPr/>
            </p:nvSpPr>
            <p:spPr bwMode="auto">
              <a:xfrm>
                <a:off x="3396"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0" name="Rectangle 609"/>
              <p:cNvSpPr>
                <a:spLocks noChangeAspect="1" noChangeArrowheads="1"/>
              </p:cNvSpPr>
              <p:nvPr/>
            </p:nvSpPr>
            <p:spPr bwMode="auto">
              <a:xfrm>
                <a:off x="3439"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1" name="Rectangle 610"/>
              <p:cNvSpPr>
                <a:spLocks noChangeAspect="1" noChangeArrowheads="1"/>
              </p:cNvSpPr>
              <p:nvPr/>
            </p:nvSpPr>
            <p:spPr bwMode="auto">
              <a:xfrm>
                <a:off x="3481"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2" name="Rectangle 611"/>
              <p:cNvSpPr>
                <a:spLocks noChangeAspect="1" noChangeArrowheads="1"/>
              </p:cNvSpPr>
              <p:nvPr/>
            </p:nvSpPr>
            <p:spPr bwMode="auto">
              <a:xfrm>
                <a:off x="3524"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3" name="Rectangle 612"/>
              <p:cNvSpPr>
                <a:spLocks noChangeAspect="1" noChangeArrowheads="1"/>
              </p:cNvSpPr>
              <p:nvPr/>
            </p:nvSpPr>
            <p:spPr bwMode="auto">
              <a:xfrm>
                <a:off x="3567"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4" name="Rectangle 613"/>
              <p:cNvSpPr>
                <a:spLocks noChangeAspect="1" noChangeArrowheads="1"/>
              </p:cNvSpPr>
              <p:nvPr/>
            </p:nvSpPr>
            <p:spPr bwMode="auto">
              <a:xfrm>
                <a:off x="3613" y="3236"/>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5" name="Rectangle 614"/>
              <p:cNvSpPr>
                <a:spLocks noChangeAspect="1" noChangeArrowheads="1"/>
              </p:cNvSpPr>
              <p:nvPr/>
            </p:nvSpPr>
            <p:spPr bwMode="auto">
              <a:xfrm>
                <a:off x="3613" y="3236"/>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06" name="Rectangle 615"/>
              <p:cNvSpPr>
                <a:spLocks noChangeAspect="1" noChangeArrowheads="1"/>
              </p:cNvSpPr>
              <p:nvPr/>
            </p:nvSpPr>
            <p:spPr bwMode="auto">
              <a:xfrm>
                <a:off x="3613" y="3282"/>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7" name="Rectangle 616"/>
              <p:cNvSpPr>
                <a:spLocks noChangeAspect="1" noChangeArrowheads="1"/>
              </p:cNvSpPr>
              <p:nvPr/>
            </p:nvSpPr>
            <p:spPr bwMode="auto">
              <a:xfrm>
                <a:off x="3613" y="3282"/>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08" name="Rectangle 617"/>
              <p:cNvSpPr>
                <a:spLocks noChangeAspect="1" noChangeArrowheads="1"/>
              </p:cNvSpPr>
              <p:nvPr/>
            </p:nvSpPr>
            <p:spPr bwMode="auto">
              <a:xfrm>
                <a:off x="3613" y="3328"/>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09" name="Rectangle 618"/>
              <p:cNvSpPr>
                <a:spLocks noChangeAspect="1" noChangeArrowheads="1"/>
              </p:cNvSpPr>
              <p:nvPr/>
            </p:nvSpPr>
            <p:spPr bwMode="auto">
              <a:xfrm>
                <a:off x="3613" y="3328"/>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10" name="Rectangle 619"/>
              <p:cNvSpPr>
                <a:spLocks noChangeAspect="1" noChangeArrowheads="1"/>
              </p:cNvSpPr>
              <p:nvPr/>
            </p:nvSpPr>
            <p:spPr bwMode="auto">
              <a:xfrm>
                <a:off x="3613" y="3374"/>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11" name="Rectangle 620"/>
              <p:cNvSpPr>
                <a:spLocks noChangeAspect="1" noChangeArrowheads="1"/>
              </p:cNvSpPr>
              <p:nvPr/>
            </p:nvSpPr>
            <p:spPr bwMode="auto">
              <a:xfrm>
                <a:off x="3613" y="3374"/>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12" name="Rectangle 621"/>
              <p:cNvSpPr>
                <a:spLocks noChangeAspect="1" noChangeArrowheads="1"/>
              </p:cNvSpPr>
              <p:nvPr/>
            </p:nvSpPr>
            <p:spPr bwMode="auto">
              <a:xfrm>
                <a:off x="3613" y="3420"/>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13" name="Rectangle 622"/>
              <p:cNvSpPr>
                <a:spLocks noChangeAspect="1" noChangeArrowheads="1"/>
              </p:cNvSpPr>
              <p:nvPr/>
            </p:nvSpPr>
            <p:spPr bwMode="auto">
              <a:xfrm>
                <a:off x="3613" y="3420"/>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14" name="Rectangle 623"/>
              <p:cNvSpPr>
                <a:spLocks noChangeAspect="1" noChangeArrowheads="1"/>
              </p:cNvSpPr>
              <p:nvPr/>
            </p:nvSpPr>
            <p:spPr bwMode="auto">
              <a:xfrm>
                <a:off x="3613" y="3466"/>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15" name="Rectangle 624"/>
              <p:cNvSpPr>
                <a:spLocks noChangeAspect="1" noChangeArrowheads="1"/>
              </p:cNvSpPr>
              <p:nvPr/>
            </p:nvSpPr>
            <p:spPr bwMode="auto">
              <a:xfrm>
                <a:off x="3613" y="3466"/>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16" name="Rectangle 625"/>
              <p:cNvSpPr>
                <a:spLocks noChangeAspect="1" noChangeArrowheads="1"/>
              </p:cNvSpPr>
              <p:nvPr/>
            </p:nvSpPr>
            <p:spPr bwMode="auto">
              <a:xfrm>
                <a:off x="3658" y="3388"/>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17" name="Rectangle 626"/>
              <p:cNvSpPr>
                <a:spLocks noChangeAspect="1" noChangeArrowheads="1"/>
              </p:cNvSpPr>
              <p:nvPr/>
            </p:nvSpPr>
            <p:spPr bwMode="auto">
              <a:xfrm>
                <a:off x="3658" y="3388"/>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18" name="Rectangle 627"/>
              <p:cNvSpPr>
                <a:spLocks noChangeAspect="1" noChangeArrowheads="1"/>
              </p:cNvSpPr>
              <p:nvPr/>
            </p:nvSpPr>
            <p:spPr bwMode="auto">
              <a:xfrm>
                <a:off x="3658" y="3423"/>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19" name="Rectangle 628"/>
              <p:cNvSpPr>
                <a:spLocks noChangeAspect="1" noChangeArrowheads="1"/>
              </p:cNvSpPr>
              <p:nvPr/>
            </p:nvSpPr>
            <p:spPr bwMode="auto">
              <a:xfrm>
                <a:off x="3658" y="3423"/>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20" name="Rectangle 629"/>
              <p:cNvSpPr>
                <a:spLocks noChangeAspect="1" noChangeArrowheads="1"/>
              </p:cNvSpPr>
              <p:nvPr/>
            </p:nvSpPr>
            <p:spPr bwMode="auto">
              <a:xfrm>
                <a:off x="3658" y="3457"/>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21" name="Rectangle 630"/>
              <p:cNvSpPr>
                <a:spLocks noChangeAspect="1" noChangeArrowheads="1"/>
              </p:cNvSpPr>
              <p:nvPr/>
            </p:nvSpPr>
            <p:spPr bwMode="auto">
              <a:xfrm>
                <a:off x="3658" y="3457"/>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422" name="Freeform 631"/>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423" name="Freeform 632"/>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424" name="Freeform 633"/>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425" name="Freeform 634"/>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426" name="Freeform 635"/>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427" name="Freeform 636"/>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428" name="Freeform 637"/>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429" name="Freeform 638"/>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430" name="Freeform 639"/>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grpSp>
      </p:grpSp>
      <p:pic>
        <p:nvPicPr>
          <p:cNvPr id="75796" name="Picture 640"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4832" y="4602932"/>
            <a:ext cx="460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641"/>
          <p:cNvGrpSpPr>
            <a:grpSpLocks noChangeAspect="1"/>
          </p:cNvGrpSpPr>
          <p:nvPr/>
        </p:nvGrpSpPr>
        <p:grpSpPr bwMode="auto">
          <a:xfrm>
            <a:off x="5695057" y="4602932"/>
            <a:ext cx="460375" cy="609600"/>
            <a:chOff x="2218" y="2784"/>
            <a:chExt cx="614" cy="816"/>
          </a:xfrm>
        </p:grpSpPr>
        <p:pic>
          <p:nvPicPr>
            <p:cNvPr id="76273" name="Picture 642" descr="File Server_Updated20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8" y="2784"/>
              <a:ext cx="61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643"/>
            <p:cNvGrpSpPr>
              <a:grpSpLocks noChangeAspect="1"/>
            </p:cNvGrpSpPr>
            <p:nvPr/>
          </p:nvGrpSpPr>
          <p:grpSpPr bwMode="auto">
            <a:xfrm rot="21388323" flipH="1">
              <a:off x="2496" y="3312"/>
              <a:ext cx="268" cy="254"/>
              <a:chOff x="3082" y="3192"/>
              <a:chExt cx="646" cy="473"/>
            </a:xfrm>
          </p:grpSpPr>
          <p:sp>
            <p:nvSpPr>
              <p:cNvPr id="76275" name="AutoShape 644"/>
              <p:cNvSpPr>
                <a:spLocks noChangeAspect="1" noChangeArrowheads="1" noTextEdit="1"/>
              </p:cNvSpPr>
              <p:nvPr/>
            </p:nvSpPr>
            <p:spPr bwMode="auto">
              <a:xfrm>
                <a:off x="3082" y="3192"/>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276" name="Rectangle 645"/>
              <p:cNvSpPr>
                <a:spLocks noChangeAspect="1" noChangeArrowheads="1"/>
              </p:cNvSpPr>
              <p:nvPr/>
            </p:nvSpPr>
            <p:spPr bwMode="auto">
              <a:xfrm>
                <a:off x="3336" y="3550"/>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77" name="Rectangle 646"/>
              <p:cNvSpPr>
                <a:spLocks noChangeAspect="1" noChangeArrowheads="1"/>
              </p:cNvSpPr>
              <p:nvPr/>
            </p:nvSpPr>
            <p:spPr bwMode="auto">
              <a:xfrm>
                <a:off x="3658" y="3365"/>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78" name="Rectangle 647"/>
              <p:cNvSpPr>
                <a:spLocks noChangeAspect="1" noChangeArrowheads="1"/>
              </p:cNvSpPr>
              <p:nvPr/>
            </p:nvSpPr>
            <p:spPr bwMode="auto">
              <a:xfrm>
                <a:off x="3094" y="3204"/>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79" name="Line 648"/>
              <p:cNvSpPr>
                <a:spLocks noChangeAspect="1" noChangeShapeType="1"/>
              </p:cNvSpPr>
              <p:nvPr/>
            </p:nvSpPr>
            <p:spPr bwMode="auto">
              <a:xfrm>
                <a:off x="3094" y="3204"/>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0" name="Line 649"/>
              <p:cNvSpPr>
                <a:spLocks noChangeAspect="1" noChangeShapeType="1"/>
              </p:cNvSpPr>
              <p:nvPr/>
            </p:nvSpPr>
            <p:spPr bwMode="auto">
              <a:xfrm>
                <a:off x="3094" y="3204"/>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1" name="Line 650"/>
              <p:cNvSpPr>
                <a:spLocks noChangeAspect="1" noChangeShapeType="1"/>
              </p:cNvSpPr>
              <p:nvPr/>
            </p:nvSpPr>
            <p:spPr bwMode="auto">
              <a:xfrm>
                <a:off x="3094" y="3561"/>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2" name="Line 651"/>
              <p:cNvSpPr>
                <a:spLocks noChangeAspect="1" noChangeShapeType="1"/>
              </p:cNvSpPr>
              <p:nvPr/>
            </p:nvSpPr>
            <p:spPr bwMode="auto">
              <a:xfrm flipV="1">
                <a:off x="3336"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3" name="Line 652"/>
              <p:cNvSpPr>
                <a:spLocks noChangeAspect="1" noChangeShapeType="1"/>
              </p:cNvSpPr>
              <p:nvPr/>
            </p:nvSpPr>
            <p:spPr bwMode="auto">
              <a:xfrm>
                <a:off x="3336" y="3653"/>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4" name="Line 653"/>
              <p:cNvSpPr>
                <a:spLocks noChangeAspect="1" noChangeShapeType="1"/>
              </p:cNvSpPr>
              <p:nvPr/>
            </p:nvSpPr>
            <p:spPr bwMode="auto">
              <a:xfrm flipV="1">
                <a:off x="3613"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5" name="Line 654"/>
              <p:cNvSpPr>
                <a:spLocks noChangeAspect="1" noChangeShapeType="1"/>
              </p:cNvSpPr>
              <p:nvPr/>
            </p:nvSpPr>
            <p:spPr bwMode="auto">
              <a:xfrm>
                <a:off x="3613" y="3561"/>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6" name="Line 655"/>
              <p:cNvSpPr>
                <a:spLocks noChangeAspect="1" noChangeShapeType="1"/>
              </p:cNvSpPr>
              <p:nvPr/>
            </p:nvSpPr>
            <p:spPr bwMode="auto">
              <a:xfrm flipV="1">
                <a:off x="3670" y="3515"/>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7" name="Line 656"/>
              <p:cNvSpPr>
                <a:spLocks noChangeAspect="1" noChangeShapeType="1"/>
              </p:cNvSpPr>
              <p:nvPr/>
            </p:nvSpPr>
            <p:spPr bwMode="auto">
              <a:xfrm flipH="1">
                <a:off x="3670" y="351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8" name="Line 657"/>
              <p:cNvSpPr>
                <a:spLocks noChangeAspect="1" noChangeShapeType="1"/>
              </p:cNvSpPr>
              <p:nvPr/>
            </p:nvSpPr>
            <p:spPr bwMode="auto">
              <a:xfrm flipV="1">
                <a:off x="3716" y="3365"/>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89" name="Line 658"/>
              <p:cNvSpPr>
                <a:spLocks noChangeAspect="1" noChangeShapeType="1"/>
              </p:cNvSpPr>
              <p:nvPr/>
            </p:nvSpPr>
            <p:spPr bwMode="auto">
              <a:xfrm flipH="1">
                <a:off x="3670" y="336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90" name="Line 659"/>
              <p:cNvSpPr>
                <a:spLocks noChangeAspect="1" noChangeShapeType="1"/>
              </p:cNvSpPr>
              <p:nvPr/>
            </p:nvSpPr>
            <p:spPr bwMode="auto">
              <a:xfrm flipV="1">
                <a:off x="3670" y="3204"/>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91" name="Rectangle 660"/>
              <p:cNvSpPr>
                <a:spLocks noChangeAspect="1" noChangeArrowheads="1"/>
              </p:cNvSpPr>
              <p:nvPr/>
            </p:nvSpPr>
            <p:spPr bwMode="auto">
              <a:xfrm>
                <a:off x="3135" y="32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92" name="Rectangle 661"/>
              <p:cNvSpPr>
                <a:spLocks noChangeAspect="1" noChangeArrowheads="1"/>
              </p:cNvSpPr>
              <p:nvPr/>
            </p:nvSpPr>
            <p:spPr bwMode="auto">
              <a:xfrm>
                <a:off x="3135" y="32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93" name="Rectangle 662"/>
              <p:cNvSpPr>
                <a:spLocks noChangeAspect="1" noChangeArrowheads="1"/>
              </p:cNvSpPr>
              <p:nvPr/>
            </p:nvSpPr>
            <p:spPr bwMode="auto">
              <a:xfrm>
                <a:off x="3135" y="3318"/>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94" name="Rectangle 663"/>
              <p:cNvSpPr>
                <a:spLocks noChangeAspect="1" noChangeArrowheads="1"/>
              </p:cNvSpPr>
              <p:nvPr/>
            </p:nvSpPr>
            <p:spPr bwMode="auto">
              <a:xfrm>
                <a:off x="3135" y="3318"/>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95" name="Rectangle 664"/>
              <p:cNvSpPr>
                <a:spLocks noChangeAspect="1" noChangeArrowheads="1"/>
              </p:cNvSpPr>
              <p:nvPr/>
            </p:nvSpPr>
            <p:spPr bwMode="auto">
              <a:xfrm>
                <a:off x="3135" y="3397"/>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96" name="Rectangle 665"/>
              <p:cNvSpPr>
                <a:spLocks noChangeAspect="1" noChangeArrowheads="1"/>
              </p:cNvSpPr>
              <p:nvPr/>
            </p:nvSpPr>
            <p:spPr bwMode="auto">
              <a:xfrm>
                <a:off x="3135" y="3397"/>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97" name="Rectangle 666"/>
              <p:cNvSpPr>
                <a:spLocks noChangeAspect="1" noChangeArrowheads="1"/>
              </p:cNvSpPr>
              <p:nvPr/>
            </p:nvSpPr>
            <p:spPr bwMode="auto">
              <a:xfrm>
                <a:off x="3135" y="3475"/>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98" name="Rectangle 667"/>
              <p:cNvSpPr>
                <a:spLocks noChangeAspect="1" noChangeArrowheads="1"/>
              </p:cNvSpPr>
              <p:nvPr/>
            </p:nvSpPr>
            <p:spPr bwMode="auto">
              <a:xfrm>
                <a:off x="3135" y="3475"/>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99" name="Rectangle 668"/>
              <p:cNvSpPr>
                <a:spLocks noChangeAspect="1" noChangeArrowheads="1"/>
              </p:cNvSpPr>
              <p:nvPr/>
            </p:nvSpPr>
            <p:spPr bwMode="auto">
              <a:xfrm>
                <a:off x="3232"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00" name="Rectangle 669"/>
              <p:cNvSpPr>
                <a:spLocks noChangeAspect="1" noChangeArrowheads="1"/>
              </p:cNvSpPr>
              <p:nvPr/>
            </p:nvSpPr>
            <p:spPr bwMode="auto">
              <a:xfrm>
                <a:off x="3232"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01" name="Rectangle 670"/>
              <p:cNvSpPr>
                <a:spLocks noChangeAspect="1" noChangeArrowheads="1"/>
              </p:cNvSpPr>
              <p:nvPr/>
            </p:nvSpPr>
            <p:spPr bwMode="auto">
              <a:xfrm>
                <a:off x="3232"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02" name="Rectangle 671"/>
              <p:cNvSpPr>
                <a:spLocks noChangeAspect="1" noChangeArrowheads="1"/>
              </p:cNvSpPr>
              <p:nvPr/>
            </p:nvSpPr>
            <p:spPr bwMode="auto">
              <a:xfrm>
                <a:off x="3232"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03" name="Rectangle 672"/>
              <p:cNvSpPr>
                <a:spLocks noChangeAspect="1" noChangeArrowheads="1"/>
              </p:cNvSpPr>
              <p:nvPr/>
            </p:nvSpPr>
            <p:spPr bwMode="auto">
              <a:xfrm>
                <a:off x="3232"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04" name="Rectangle 673"/>
              <p:cNvSpPr>
                <a:spLocks noChangeAspect="1" noChangeArrowheads="1"/>
              </p:cNvSpPr>
              <p:nvPr/>
            </p:nvSpPr>
            <p:spPr bwMode="auto">
              <a:xfrm>
                <a:off x="3232"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05" name="Rectangle 674"/>
              <p:cNvSpPr>
                <a:spLocks noChangeAspect="1" noChangeArrowheads="1"/>
              </p:cNvSpPr>
              <p:nvPr/>
            </p:nvSpPr>
            <p:spPr bwMode="auto">
              <a:xfrm>
                <a:off x="3232"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06" name="Rectangle 675"/>
              <p:cNvSpPr>
                <a:spLocks noChangeAspect="1" noChangeArrowheads="1"/>
              </p:cNvSpPr>
              <p:nvPr/>
            </p:nvSpPr>
            <p:spPr bwMode="auto">
              <a:xfrm>
                <a:off x="3232"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07" name="Rectangle 676"/>
              <p:cNvSpPr>
                <a:spLocks noChangeAspect="1" noChangeArrowheads="1"/>
              </p:cNvSpPr>
              <p:nvPr/>
            </p:nvSpPr>
            <p:spPr bwMode="auto">
              <a:xfrm>
                <a:off x="3330"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08" name="Rectangle 677"/>
              <p:cNvSpPr>
                <a:spLocks noChangeAspect="1" noChangeArrowheads="1"/>
              </p:cNvSpPr>
              <p:nvPr/>
            </p:nvSpPr>
            <p:spPr bwMode="auto">
              <a:xfrm>
                <a:off x="3330"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09" name="Rectangle 678"/>
              <p:cNvSpPr>
                <a:spLocks noChangeAspect="1" noChangeArrowheads="1"/>
              </p:cNvSpPr>
              <p:nvPr/>
            </p:nvSpPr>
            <p:spPr bwMode="auto">
              <a:xfrm>
                <a:off x="3330"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10" name="Rectangle 679"/>
              <p:cNvSpPr>
                <a:spLocks noChangeAspect="1" noChangeArrowheads="1"/>
              </p:cNvSpPr>
              <p:nvPr/>
            </p:nvSpPr>
            <p:spPr bwMode="auto">
              <a:xfrm>
                <a:off x="3330"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11" name="Rectangle 680"/>
              <p:cNvSpPr>
                <a:spLocks noChangeAspect="1" noChangeArrowheads="1"/>
              </p:cNvSpPr>
              <p:nvPr/>
            </p:nvSpPr>
            <p:spPr bwMode="auto">
              <a:xfrm>
                <a:off x="3330"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12" name="Rectangle 681"/>
              <p:cNvSpPr>
                <a:spLocks noChangeAspect="1" noChangeArrowheads="1"/>
              </p:cNvSpPr>
              <p:nvPr/>
            </p:nvSpPr>
            <p:spPr bwMode="auto">
              <a:xfrm>
                <a:off x="3330"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13" name="Rectangle 682"/>
              <p:cNvSpPr>
                <a:spLocks noChangeAspect="1" noChangeArrowheads="1"/>
              </p:cNvSpPr>
              <p:nvPr/>
            </p:nvSpPr>
            <p:spPr bwMode="auto">
              <a:xfrm>
                <a:off x="3330"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14" name="Rectangle 683"/>
              <p:cNvSpPr>
                <a:spLocks noChangeAspect="1" noChangeArrowheads="1"/>
              </p:cNvSpPr>
              <p:nvPr/>
            </p:nvSpPr>
            <p:spPr bwMode="auto">
              <a:xfrm>
                <a:off x="3330"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15" name="Rectangle 684"/>
              <p:cNvSpPr>
                <a:spLocks noChangeAspect="1" noChangeArrowheads="1"/>
              </p:cNvSpPr>
              <p:nvPr/>
            </p:nvSpPr>
            <p:spPr bwMode="auto">
              <a:xfrm>
                <a:off x="3417" y="3452"/>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16" name="Rectangle 685"/>
              <p:cNvSpPr>
                <a:spLocks noChangeAspect="1" noChangeArrowheads="1"/>
              </p:cNvSpPr>
              <p:nvPr/>
            </p:nvSpPr>
            <p:spPr bwMode="auto">
              <a:xfrm>
                <a:off x="3417" y="3452"/>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17" name="Rectangle 686"/>
              <p:cNvSpPr>
                <a:spLocks noChangeAspect="1" noChangeArrowheads="1"/>
              </p:cNvSpPr>
              <p:nvPr/>
            </p:nvSpPr>
            <p:spPr bwMode="auto">
              <a:xfrm>
                <a:off x="3417" y="3504"/>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18" name="Rectangle 687"/>
              <p:cNvSpPr>
                <a:spLocks noChangeAspect="1" noChangeArrowheads="1"/>
              </p:cNvSpPr>
              <p:nvPr/>
            </p:nvSpPr>
            <p:spPr bwMode="auto">
              <a:xfrm>
                <a:off x="3417" y="3504"/>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19" name="Rectangle 688"/>
              <p:cNvSpPr>
                <a:spLocks noChangeAspect="1" noChangeArrowheads="1"/>
              </p:cNvSpPr>
              <p:nvPr/>
            </p:nvSpPr>
            <p:spPr bwMode="auto">
              <a:xfrm>
                <a:off x="3353"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0" name="Rectangle 689"/>
              <p:cNvSpPr>
                <a:spLocks noChangeAspect="1" noChangeArrowheads="1"/>
              </p:cNvSpPr>
              <p:nvPr/>
            </p:nvSpPr>
            <p:spPr bwMode="auto">
              <a:xfrm>
                <a:off x="3396"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1" name="Rectangle 690"/>
              <p:cNvSpPr>
                <a:spLocks noChangeAspect="1" noChangeArrowheads="1"/>
              </p:cNvSpPr>
              <p:nvPr/>
            </p:nvSpPr>
            <p:spPr bwMode="auto">
              <a:xfrm>
                <a:off x="3439"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2" name="Rectangle 691"/>
              <p:cNvSpPr>
                <a:spLocks noChangeAspect="1" noChangeArrowheads="1"/>
              </p:cNvSpPr>
              <p:nvPr/>
            </p:nvSpPr>
            <p:spPr bwMode="auto">
              <a:xfrm>
                <a:off x="3481"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3" name="Rectangle 692"/>
              <p:cNvSpPr>
                <a:spLocks noChangeAspect="1" noChangeArrowheads="1"/>
              </p:cNvSpPr>
              <p:nvPr/>
            </p:nvSpPr>
            <p:spPr bwMode="auto">
              <a:xfrm>
                <a:off x="3524"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4" name="Rectangle 693"/>
              <p:cNvSpPr>
                <a:spLocks noChangeAspect="1" noChangeArrowheads="1"/>
              </p:cNvSpPr>
              <p:nvPr/>
            </p:nvSpPr>
            <p:spPr bwMode="auto">
              <a:xfrm>
                <a:off x="3567"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5" name="Rectangle 694"/>
              <p:cNvSpPr>
                <a:spLocks noChangeAspect="1" noChangeArrowheads="1"/>
              </p:cNvSpPr>
              <p:nvPr/>
            </p:nvSpPr>
            <p:spPr bwMode="auto">
              <a:xfrm>
                <a:off x="3613" y="3236"/>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6" name="Rectangle 695"/>
              <p:cNvSpPr>
                <a:spLocks noChangeAspect="1" noChangeArrowheads="1"/>
              </p:cNvSpPr>
              <p:nvPr/>
            </p:nvSpPr>
            <p:spPr bwMode="auto">
              <a:xfrm>
                <a:off x="3613" y="3236"/>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27" name="Rectangle 696"/>
              <p:cNvSpPr>
                <a:spLocks noChangeAspect="1" noChangeArrowheads="1"/>
              </p:cNvSpPr>
              <p:nvPr/>
            </p:nvSpPr>
            <p:spPr bwMode="auto">
              <a:xfrm>
                <a:off x="3613" y="3282"/>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28" name="Rectangle 697"/>
              <p:cNvSpPr>
                <a:spLocks noChangeAspect="1" noChangeArrowheads="1"/>
              </p:cNvSpPr>
              <p:nvPr/>
            </p:nvSpPr>
            <p:spPr bwMode="auto">
              <a:xfrm>
                <a:off x="3613" y="3282"/>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29" name="Rectangle 698"/>
              <p:cNvSpPr>
                <a:spLocks noChangeAspect="1" noChangeArrowheads="1"/>
              </p:cNvSpPr>
              <p:nvPr/>
            </p:nvSpPr>
            <p:spPr bwMode="auto">
              <a:xfrm>
                <a:off x="3613" y="3328"/>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30" name="Rectangle 699"/>
              <p:cNvSpPr>
                <a:spLocks noChangeAspect="1" noChangeArrowheads="1"/>
              </p:cNvSpPr>
              <p:nvPr/>
            </p:nvSpPr>
            <p:spPr bwMode="auto">
              <a:xfrm>
                <a:off x="3613" y="3328"/>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31" name="Rectangle 700"/>
              <p:cNvSpPr>
                <a:spLocks noChangeAspect="1" noChangeArrowheads="1"/>
              </p:cNvSpPr>
              <p:nvPr/>
            </p:nvSpPr>
            <p:spPr bwMode="auto">
              <a:xfrm>
                <a:off x="3613" y="3374"/>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32" name="Rectangle 701"/>
              <p:cNvSpPr>
                <a:spLocks noChangeAspect="1" noChangeArrowheads="1"/>
              </p:cNvSpPr>
              <p:nvPr/>
            </p:nvSpPr>
            <p:spPr bwMode="auto">
              <a:xfrm>
                <a:off x="3613" y="3374"/>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33" name="Rectangle 702"/>
              <p:cNvSpPr>
                <a:spLocks noChangeAspect="1" noChangeArrowheads="1"/>
              </p:cNvSpPr>
              <p:nvPr/>
            </p:nvSpPr>
            <p:spPr bwMode="auto">
              <a:xfrm>
                <a:off x="3613" y="3420"/>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34" name="Rectangle 703"/>
              <p:cNvSpPr>
                <a:spLocks noChangeAspect="1" noChangeArrowheads="1"/>
              </p:cNvSpPr>
              <p:nvPr/>
            </p:nvSpPr>
            <p:spPr bwMode="auto">
              <a:xfrm>
                <a:off x="3613" y="3420"/>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35" name="Rectangle 704"/>
              <p:cNvSpPr>
                <a:spLocks noChangeAspect="1" noChangeArrowheads="1"/>
              </p:cNvSpPr>
              <p:nvPr/>
            </p:nvSpPr>
            <p:spPr bwMode="auto">
              <a:xfrm>
                <a:off x="3613" y="3466"/>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36" name="Rectangle 705"/>
              <p:cNvSpPr>
                <a:spLocks noChangeAspect="1" noChangeArrowheads="1"/>
              </p:cNvSpPr>
              <p:nvPr/>
            </p:nvSpPr>
            <p:spPr bwMode="auto">
              <a:xfrm>
                <a:off x="3613" y="3466"/>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37" name="Rectangle 706"/>
              <p:cNvSpPr>
                <a:spLocks noChangeAspect="1" noChangeArrowheads="1"/>
              </p:cNvSpPr>
              <p:nvPr/>
            </p:nvSpPr>
            <p:spPr bwMode="auto">
              <a:xfrm>
                <a:off x="3658" y="3388"/>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38" name="Rectangle 707"/>
              <p:cNvSpPr>
                <a:spLocks noChangeAspect="1" noChangeArrowheads="1"/>
              </p:cNvSpPr>
              <p:nvPr/>
            </p:nvSpPr>
            <p:spPr bwMode="auto">
              <a:xfrm>
                <a:off x="3658" y="3388"/>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39" name="Rectangle 708"/>
              <p:cNvSpPr>
                <a:spLocks noChangeAspect="1" noChangeArrowheads="1"/>
              </p:cNvSpPr>
              <p:nvPr/>
            </p:nvSpPr>
            <p:spPr bwMode="auto">
              <a:xfrm>
                <a:off x="3658" y="3423"/>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40" name="Rectangle 709"/>
              <p:cNvSpPr>
                <a:spLocks noChangeAspect="1" noChangeArrowheads="1"/>
              </p:cNvSpPr>
              <p:nvPr/>
            </p:nvSpPr>
            <p:spPr bwMode="auto">
              <a:xfrm>
                <a:off x="3658" y="3423"/>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41" name="Rectangle 710"/>
              <p:cNvSpPr>
                <a:spLocks noChangeAspect="1" noChangeArrowheads="1"/>
              </p:cNvSpPr>
              <p:nvPr/>
            </p:nvSpPr>
            <p:spPr bwMode="auto">
              <a:xfrm>
                <a:off x="3658" y="3457"/>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42" name="Rectangle 711"/>
              <p:cNvSpPr>
                <a:spLocks noChangeAspect="1" noChangeArrowheads="1"/>
              </p:cNvSpPr>
              <p:nvPr/>
            </p:nvSpPr>
            <p:spPr bwMode="auto">
              <a:xfrm>
                <a:off x="3658" y="3457"/>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343" name="Freeform 712"/>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344" name="Freeform 713"/>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345" name="Freeform 714"/>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346" name="Freeform 715"/>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347" name="Freeform 716"/>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348" name="Freeform 717"/>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349" name="Freeform 718"/>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350" name="Freeform 719"/>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351" name="Freeform 720"/>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grpSp>
      </p:grpSp>
      <p:grpSp>
        <p:nvGrpSpPr>
          <p:cNvPr id="11" name="Group 721"/>
          <p:cNvGrpSpPr>
            <a:grpSpLocks noChangeAspect="1"/>
          </p:cNvGrpSpPr>
          <p:nvPr/>
        </p:nvGrpSpPr>
        <p:grpSpPr bwMode="auto">
          <a:xfrm rot="21388323" flipH="1">
            <a:off x="5314057" y="4983932"/>
            <a:ext cx="201613" cy="190500"/>
            <a:chOff x="3082" y="3192"/>
            <a:chExt cx="646" cy="473"/>
          </a:xfrm>
        </p:grpSpPr>
        <p:sp>
          <p:nvSpPr>
            <p:cNvPr id="76196" name="AutoShape 722"/>
            <p:cNvSpPr>
              <a:spLocks noChangeAspect="1" noChangeArrowheads="1" noTextEdit="1"/>
            </p:cNvSpPr>
            <p:nvPr/>
          </p:nvSpPr>
          <p:spPr bwMode="auto">
            <a:xfrm>
              <a:off x="3082" y="3192"/>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197" name="Rectangle 723"/>
            <p:cNvSpPr>
              <a:spLocks noChangeAspect="1" noChangeArrowheads="1"/>
            </p:cNvSpPr>
            <p:nvPr/>
          </p:nvSpPr>
          <p:spPr bwMode="auto">
            <a:xfrm>
              <a:off x="3336" y="3550"/>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98" name="Rectangle 724"/>
            <p:cNvSpPr>
              <a:spLocks noChangeAspect="1" noChangeArrowheads="1"/>
            </p:cNvSpPr>
            <p:nvPr/>
          </p:nvSpPr>
          <p:spPr bwMode="auto">
            <a:xfrm>
              <a:off x="3658" y="3365"/>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99" name="Rectangle 725"/>
            <p:cNvSpPr>
              <a:spLocks noChangeAspect="1" noChangeArrowheads="1"/>
            </p:cNvSpPr>
            <p:nvPr/>
          </p:nvSpPr>
          <p:spPr bwMode="auto">
            <a:xfrm>
              <a:off x="3094" y="3204"/>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00" name="Line 726"/>
            <p:cNvSpPr>
              <a:spLocks noChangeAspect="1" noChangeShapeType="1"/>
            </p:cNvSpPr>
            <p:nvPr/>
          </p:nvSpPr>
          <p:spPr bwMode="auto">
            <a:xfrm>
              <a:off x="3094" y="3204"/>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1" name="Line 727"/>
            <p:cNvSpPr>
              <a:spLocks noChangeAspect="1" noChangeShapeType="1"/>
            </p:cNvSpPr>
            <p:nvPr/>
          </p:nvSpPr>
          <p:spPr bwMode="auto">
            <a:xfrm>
              <a:off x="3094" y="3204"/>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2" name="Line 728"/>
            <p:cNvSpPr>
              <a:spLocks noChangeAspect="1" noChangeShapeType="1"/>
            </p:cNvSpPr>
            <p:nvPr/>
          </p:nvSpPr>
          <p:spPr bwMode="auto">
            <a:xfrm>
              <a:off x="3094" y="3561"/>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3" name="Line 729"/>
            <p:cNvSpPr>
              <a:spLocks noChangeAspect="1" noChangeShapeType="1"/>
            </p:cNvSpPr>
            <p:nvPr/>
          </p:nvSpPr>
          <p:spPr bwMode="auto">
            <a:xfrm flipV="1">
              <a:off x="3336"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4" name="Line 730"/>
            <p:cNvSpPr>
              <a:spLocks noChangeAspect="1" noChangeShapeType="1"/>
            </p:cNvSpPr>
            <p:nvPr/>
          </p:nvSpPr>
          <p:spPr bwMode="auto">
            <a:xfrm>
              <a:off x="3336" y="3653"/>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5" name="Line 731"/>
            <p:cNvSpPr>
              <a:spLocks noChangeAspect="1" noChangeShapeType="1"/>
            </p:cNvSpPr>
            <p:nvPr/>
          </p:nvSpPr>
          <p:spPr bwMode="auto">
            <a:xfrm flipV="1">
              <a:off x="3613" y="3561"/>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6" name="Line 732"/>
            <p:cNvSpPr>
              <a:spLocks noChangeAspect="1" noChangeShapeType="1"/>
            </p:cNvSpPr>
            <p:nvPr/>
          </p:nvSpPr>
          <p:spPr bwMode="auto">
            <a:xfrm>
              <a:off x="3613" y="3561"/>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7" name="Line 733"/>
            <p:cNvSpPr>
              <a:spLocks noChangeAspect="1" noChangeShapeType="1"/>
            </p:cNvSpPr>
            <p:nvPr/>
          </p:nvSpPr>
          <p:spPr bwMode="auto">
            <a:xfrm flipV="1">
              <a:off x="3670" y="3515"/>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8" name="Line 734"/>
            <p:cNvSpPr>
              <a:spLocks noChangeAspect="1" noChangeShapeType="1"/>
            </p:cNvSpPr>
            <p:nvPr/>
          </p:nvSpPr>
          <p:spPr bwMode="auto">
            <a:xfrm flipH="1">
              <a:off x="3670" y="351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09" name="Line 735"/>
            <p:cNvSpPr>
              <a:spLocks noChangeAspect="1" noChangeShapeType="1"/>
            </p:cNvSpPr>
            <p:nvPr/>
          </p:nvSpPr>
          <p:spPr bwMode="auto">
            <a:xfrm flipV="1">
              <a:off x="3716" y="3365"/>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10" name="Line 736"/>
            <p:cNvSpPr>
              <a:spLocks noChangeAspect="1" noChangeShapeType="1"/>
            </p:cNvSpPr>
            <p:nvPr/>
          </p:nvSpPr>
          <p:spPr bwMode="auto">
            <a:xfrm flipH="1">
              <a:off x="3670" y="3365"/>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11" name="Line 737"/>
            <p:cNvSpPr>
              <a:spLocks noChangeAspect="1" noChangeShapeType="1"/>
            </p:cNvSpPr>
            <p:nvPr/>
          </p:nvSpPr>
          <p:spPr bwMode="auto">
            <a:xfrm flipV="1">
              <a:off x="3670" y="3204"/>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212" name="Rectangle 738"/>
            <p:cNvSpPr>
              <a:spLocks noChangeAspect="1" noChangeArrowheads="1"/>
            </p:cNvSpPr>
            <p:nvPr/>
          </p:nvSpPr>
          <p:spPr bwMode="auto">
            <a:xfrm>
              <a:off x="3135" y="32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13" name="Rectangle 739"/>
            <p:cNvSpPr>
              <a:spLocks noChangeAspect="1" noChangeArrowheads="1"/>
            </p:cNvSpPr>
            <p:nvPr/>
          </p:nvSpPr>
          <p:spPr bwMode="auto">
            <a:xfrm>
              <a:off x="3135" y="32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14" name="Rectangle 740"/>
            <p:cNvSpPr>
              <a:spLocks noChangeAspect="1" noChangeArrowheads="1"/>
            </p:cNvSpPr>
            <p:nvPr/>
          </p:nvSpPr>
          <p:spPr bwMode="auto">
            <a:xfrm>
              <a:off x="3135" y="3318"/>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15" name="Rectangle 741"/>
            <p:cNvSpPr>
              <a:spLocks noChangeAspect="1" noChangeArrowheads="1"/>
            </p:cNvSpPr>
            <p:nvPr/>
          </p:nvSpPr>
          <p:spPr bwMode="auto">
            <a:xfrm>
              <a:off x="3135" y="3318"/>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16" name="Rectangle 742"/>
            <p:cNvSpPr>
              <a:spLocks noChangeAspect="1" noChangeArrowheads="1"/>
            </p:cNvSpPr>
            <p:nvPr/>
          </p:nvSpPr>
          <p:spPr bwMode="auto">
            <a:xfrm>
              <a:off x="3135" y="3397"/>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17" name="Rectangle 743"/>
            <p:cNvSpPr>
              <a:spLocks noChangeAspect="1" noChangeArrowheads="1"/>
            </p:cNvSpPr>
            <p:nvPr/>
          </p:nvSpPr>
          <p:spPr bwMode="auto">
            <a:xfrm>
              <a:off x="3135" y="3397"/>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18" name="Rectangle 744"/>
            <p:cNvSpPr>
              <a:spLocks noChangeAspect="1" noChangeArrowheads="1"/>
            </p:cNvSpPr>
            <p:nvPr/>
          </p:nvSpPr>
          <p:spPr bwMode="auto">
            <a:xfrm>
              <a:off x="3135" y="3475"/>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19" name="Rectangle 745"/>
            <p:cNvSpPr>
              <a:spLocks noChangeAspect="1" noChangeArrowheads="1"/>
            </p:cNvSpPr>
            <p:nvPr/>
          </p:nvSpPr>
          <p:spPr bwMode="auto">
            <a:xfrm>
              <a:off x="3135" y="3475"/>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20" name="Rectangle 746"/>
            <p:cNvSpPr>
              <a:spLocks noChangeAspect="1" noChangeArrowheads="1"/>
            </p:cNvSpPr>
            <p:nvPr/>
          </p:nvSpPr>
          <p:spPr bwMode="auto">
            <a:xfrm>
              <a:off x="3232"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21" name="Rectangle 747"/>
            <p:cNvSpPr>
              <a:spLocks noChangeAspect="1" noChangeArrowheads="1"/>
            </p:cNvSpPr>
            <p:nvPr/>
          </p:nvSpPr>
          <p:spPr bwMode="auto">
            <a:xfrm>
              <a:off x="3232"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22" name="Rectangle 748"/>
            <p:cNvSpPr>
              <a:spLocks noChangeAspect="1" noChangeArrowheads="1"/>
            </p:cNvSpPr>
            <p:nvPr/>
          </p:nvSpPr>
          <p:spPr bwMode="auto">
            <a:xfrm>
              <a:off x="3232"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23" name="Rectangle 749"/>
            <p:cNvSpPr>
              <a:spLocks noChangeAspect="1" noChangeArrowheads="1"/>
            </p:cNvSpPr>
            <p:nvPr/>
          </p:nvSpPr>
          <p:spPr bwMode="auto">
            <a:xfrm>
              <a:off x="3232"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24" name="Rectangle 750"/>
            <p:cNvSpPr>
              <a:spLocks noChangeAspect="1" noChangeArrowheads="1"/>
            </p:cNvSpPr>
            <p:nvPr/>
          </p:nvSpPr>
          <p:spPr bwMode="auto">
            <a:xfrm>
              <a:off x="3232"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25" name="Rectangle 751"/>
            <p:cNvSpPr>
              <a:spLocks noChangeAspect="1" noChangeArrowheads="1"/>
            </p:cNvSpPr>
            <p:nvPr/>
          </p:nvSpPr>
          <p:spPr bwMode="auto">
            <a:xfrm>
              <a:off x="3232"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26" name="Rectangle 752"/>
            <p:cNvSpPr>
              <a:spLocks noChangeAspect="1" noChangeArrowheads="1"/>
            </p:cNvSpPr>
            <p:nvPr/>
          </p:nvSpPr>
          <p:spPr bwMode="auto">
            <a:xfrm>
              <a:off x="3232"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27" name="Rectangle 753"/>
            <p:cNvSpPr>
              <a:spLocks noChangeAspect="1" noChangeArrowheads="1"/>
            </p:cNvSpPr>
            <p:nvPr/>
          </p:nvSpPr>
          <p:spPr bwMode="auto">
            <a:xfrm>
              <a:off x="3232"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28" name="Rectangle 754"/>
            <p:cNvSpPr>
              <a:spLocks noChangeAspect="1" noChangeArrowheads="1"/>
            </p:cNvSpPr>
            <p:nvPr/>
          </p:nvSpPr>
          <p:spPr bwMode="auto">
            <a:xfrm>
              <a:off x="3330" y="32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29" name="Rectangle 755"/>
            <p:cNvSpPr>
              <a:spLocks noChangeAspect="1" noChangeArrowheads="1"/>
            </p:cNvSpPr>
            <p:nvPr/>
          </p:nvSpPr>
          <p:spPr bwMode="auto">
            <a:xfrm>
              <a:off x="3330" y="32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30" name="Rectangle 756"/>
            <p:cNvSpPr>
              <a:spLocks noChangeAspect="1" noChangeArrowheads="1"/>
            </p:cNvSpPr>
            <p:nvPr/>
          </p:nvSpPr>
          <p:spPr bwMode="auto">
            <a:xfrm>
              <a:off x="3330" y="3318"/>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31" name="Rectangle 757"/>
            <p:cNvSpPr>
              <a:spLocks noChangeAspect="1" noChangeArrowheads="1"/>
            </p:cNvSpPr>
            <p:nvPr/>
          </p:nvSpPr>
          <p:spPr bwMode="auto">
            <a:xfrm>
              <a:off x="3330" y="3318"/>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32" name="Rectangle 758"/>
            <p:cNvSpPr>
              <a:spLocks noChangeAspect="1" noChangeArrowheads="1"/>
            </p:cNvSpPr>
            <p:nvPr/>
          </p:nvSpPr>
          <p:spPr bwMode="auto">
            <a:xfrm>
              <a:off x="3330" y="3397"/>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33" name="Rectangle 759"/>
            <p:cNvSpPr>
              <a:spLocks noChangeAspect="1" noChangeArrowheads="1"/>
            </p:cNvSpPr>
            <p:nvPr/>
          </p:nvSpPr>
          <p:spPr bwMode="auto">
            <a:xfrm>
              <a:off x="3330" y="3397"/>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34" name="Rectangle 760"/>
            <p:cNvSpPr>
              <a:spLocks noChangeAspect="1" noChangeArrowheads="1"/>
            </p:cNvSpPr>
            <p:nvPr/>
          </p:nvSpPr>
          <p:spPr bwMode="auto">
            <a:xfrm>
              <a:off x="3330" y="3475"/>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35" name="Rectangle 761"/>
            <p:cNvSpPr>
              <a:spLocks noChangeAspect="1" noChangeArrowheads="1"/>
            </p:cNvSpPr>
            <p:nvPr/>
          </p:nvSpPr>
          <p:spPr bwMode="auto">
            <a:xfrm>
              <a:off x="3330" y="3475"/>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36" name="Rectangle 762"/>
            <p:cNvSpPr>
              <a:spLocks noChangeAspect="1" noChangeArrowheads="1"/>
            </p:cNvSpPr>
            <p:nvPr/>
          </p:nvSpPr>
          <p:spPr bwMode="auto">
            <a:xfrm>
              <a:off x="3417" y="3452"/>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37" name="Rectangle 763"/>
            <p:cNvSpPr>
              <a:spLocks noChangeAspect="1" noChangeArrowheads="1"/>
            </p:cNvSpPr>
            <p:nvPr/>
          </p:nvSpPr>
          <p:spPr bwMode="auto">
            <a:xfrm>
              <a:off x="3417" y="3452"/>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38" name="Rectangle 764"/>
            <p:cNvSpPr>
              <a:spLocks noChangeAspect="1" noChangeArrowheads="1"/>
            </p:cNvSpPr>
            <p:nvPr/>
          </p:nvSpPr>
          <p:spPr bwMode="auto">
            <a:xfrm>
              <a:off x="3417" y="3504"/>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39" name="Rectangle 765"/>
            <p:cNvSpPr>
              <a:spLocks noChangeAspect="1" noChangeArrowheads="1"/>
            </p:cNvSpPr>
            <p:nvPr/>
          </p:nvSpPr>
          <p:spPr bwMode="auto">
            <a:xfrm>
              <a:off x="3417" y="3504"/>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40" name="Rectangle 766"/>
            <p:cNvSpPr>
              <a:spLocks noChangeAspect="1" noChangeArrowheads="1"/>
            </p:cNvSpPr>
            <p:nvPr/>
          </p:nvSpPr>
          <p:spPr bwMode="auto">
            <a:xfrm>
              <a:off x="3353"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1" name="Rectangle 767"/>
            <p:cNvSpPr>
              <a:spLocks noChangeAspect="1" noChangeArrowheads="1"/>
            </p:cNvSpPr>
            <p:nvPr/>
          </p:nvSpPr>
          <p:spPr bwMode="auto">
            <a:xfrm>
              <a:off x="3396"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2" name="Rectangle 768"/>
            <p:cNvSpPr>
              <a:spLocks noChangeAspect="1" noChangeArrowheads="1"/>
            </p:cNvSpPr>
            <p:nvPr/>
          </p:nvSpPr>
          <p:spPr bwMode="auto">
            <a:xfrm>
              <a:off x="3439"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3" name="Rectangle 769"/>
            <p:cNvSpPr>
              <a:spLocks noChangeAspect="1" noChangeArrowheads="1"/>
            </p:cNvSpPr>
            <p:nvPr/>
          </p:nvSpPr>
          <p:spPr bwMode="auto">
            <a:xfrm>
              <a:off x="3481" y="3553"/>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4" name="Rectangle 770"/>
            <p:cNvSpPr>
              <a:spLocks noChangeAspect="1" noChangeArrowheads="1"/>
            </p:cNvSpPr>
            <p:nvPr/>
          </p:nvSpPr>
          <p:spPr bwMode="auto">
            <a:xfrm>
              <a:off x="3524"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5" name="Rectangle 771"/>
            <p:cNvSpPr>
              <a:spLocks noChangeAspect="1" noChangeArrowheads="1"/>
            </p:cNvSpPr>
            <p:nvPr/>
          </p:nvSpPr>
          <p:spPr bwMode="auto">
            <a:xfrm>
              <a:off x="3567" y="3553"/>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6" name="Rectangle 772"/>
            <p:cNvSpPr>
              <a:spLocks noChangeAspect="1" noChangeArrowheads="1"/>
            </p:cNvSpPr>
            <p:nvPr/>
          </p:nvSpPr>
          <p:spPr bwMode="auto">
            <a:xfrm>
              <a:off x="3613" y="3236"/>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7" name="Rectangle 773"/>
            <p:cNvSpPr>
              <a:spLocks noChangeAspect="1" noChangeArrowheads="1"/>
            </p:cNvSpPr>
            <p:nvPr/>
          </p:nvSpPr>
          <p:spPr bwMode="auto">
            <a:xfrm>
              <a:off x="3613" y="3236"/>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48" name="Rectangle 774"/>
            <p:cNvSpPr>
              <a:spLocks noChangeAspect="1" noChangeArrowheads="1"/>
            </p:cNvSpPr>
            <p:nvPr/>
          </p:nvSpPr>
          <p:spPr bwMode="auto">
            <a:xfrm>
              <a:off x="3613" y="3282"/>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49" name="Rectangle 775"/>
            <p:cNvSpPr>
              <a:spLocks noChangeAspect="1" noChangeArrowheads="1"/>
            </p:cNvSpPr>
            <p:nvPr/>
          </p:nvSpPr>
          <p:spPr bwMode="auto">
            <a:xfrm>
              <a:off x="3613" y="3282"/>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50" name="Rectangle 776"/>
            <p:cNvSpPr>
              <a:spLocks noChangeAspect="1" noChangeArrowheads="1"/>
            </p:cNvSpPr>
            <p:nvPr/>
          </p:nvSpPr>
          <p:spPr bwMode="auto">
            <a:xfrm>
              <a:off x="3613" y="3328"/>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51" name="Rectangle 777"/>
            <p:cNvSpPr>
              <a:spLocks noChangeAspect="1" noChangeArrowheads="1"/>
            </p:cNvSpPr>
            <p:nvPr/>
          </p:nvSpPr>
          <p:spPr bwMode="auto">
            <a:xfrm>
              <a:off x="3613" y="3328"/>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52" name="Rectangle 778"/>
            <p:cNvSpPr>
              <a:spLocks noChangeAspect="1" noChangeArrowheads="1"/>
            </p:cNvSpPr>
            <p:nvPr/>
          </p:nvSpPr>
          <p:spPr bwMode="auto">
            <a:xfrm>
              <a:off x="3613" y="3374"/>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53" name="Rectangle 779"/>
            <p:cNvSpPr>
              <a:spLocks noChangeAspect="1" noChangeArrowheads="1"/>
            </p:cNvSpPr>
            <p:nvPr/>
          </p:nvSpPr>
          <p:spPr bwMode="auto">
            <a:xfrm>
              <a:off x="3613" y="3374"/>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54" name="Rectangle 780"/>
            <p:cNvSpPr>
              <a:spLocks noChangeAspect="1" noChangeArrowheads="1"/>
            </p:cNvSpPr>
            <p:nvPr/>
          </p:nvSpPr>
          <p:spPr bwMode="auto">
            <a:xfrm>
              <a:off x="3613" y="3420"/>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55" name="Rectangle 781"/>
            <p:cNvSpPr>
              <a:spLocks noChangeAspect="1" noChangeArrowheads="1"/>
            </p:cNvSpPr>
            <p:nvPr/>
          </p:nvSpPr>
          <p:spPr bwMode="auto">
            <a:xfrm>
              <a:off x="3613" y="3420"/>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56" name="Rectangle 782"/>
            <p:cNvSpPr>
              <a:spLocks noChangeAspect="1" noChangeArrowheads="1"/>
            </p:cNvSpPr>
            <p:nvPr/>
          </p:nvSpPr>
          <p:spPr bwMode="auto">
            <a:xfrm>
              <a:off x="3613" y="3466"/>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57" name="Rectangle 783"/>
            <p:cNvSpPr>
              <a:spLocks noChangeAspect="1" noChangeArrowheads="1"/>
            </p:cNvSpPr>
            <p:nvPr/>
          </p:nvSpPr>
          <p:spPr bwMode="auto">
            <a:xfrm>
              <a:off x="3613" y="3466"/>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58" name="Rectangle 784"/>
            <p:cNvSpPr>
              <a:spLocks noChangeAspect="1" noChangeArrowheads="1"/>
            </p:cNvSpPr>
            <p:nvPr/>
          </p:nvSpPr>
          <p:spPr bwMode="auto">
            <a:xfrm>
              <a:off x="3658" y="3388"/>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59" name="Rectangle 785"/>
            <p:cNvSpPr>
              <a:spLocks noChangeAspect="1" noChangeArrowheads="1"/>
            </p:cNvSpPr>
            <p:nvPr/>
          </p:nvSpPr>
          <p:spPr bwMode="auto">
            <a:xfrm>
              <a:off x="3658" y="3388"/>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60" name="Rectangle 786"/>
            <p:cNvSpPr>
              <a:spLocks noChangeAspect="1" noChangeArrowheads="1"/>
            </p:cNvSpPr>
            <p:nvPr/>
          </p:nvSpPr>
          <p:spPr bwMode="auto">
            <a:xfrm>
              <a:off x="3658" y="3423"/>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61" name="Rectangle 787"/>
            <p:cNvSpPr>
              <a:spLocks noChangeAspect="1" noChangeArrowheads="1"/>
            </p:cNvSpPr>
            <p:nvPr/>
          </p:nvSpPr>
          <p:spPr bwMode="auto">
            <a:xfrm>
              <a:off x="3658" y="3423"/>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62" name="Rectangle 788"/>
            <p:cNvSpPr>
              <a:spLocks noChangeAspect="1" noChangeArrowheads="1"/>
            </p:cNvSpPr>
            <p:nvPr/>
          </p:nvSpPr>
          <p:spPr bwMode="auto">
            <a:xfrm>
              <a:off x="3658" y="3457"/>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63" name="Rectangle 789"/>
            <p:cNvSpPr>
              <a:spLocks noChangeAspect="1" noChangeArrowheads="1"/>
            </p:cNvSpPr>
            <p:nvPr/>
          </p:nvSpPr>
          <p:spPr bwMode="auto">
            <a:xfrm>
              <a:off x="3658" y="3457"/>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264" name="Freeform 790"/>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265" name="Freeform 791"/>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266" name="Freeform 792"/>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267" name="Freeform 793"/>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268" name="Freeform 794"/>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solidFill>
              <a:srgbClr val="EAEAEA"/>
            </a:solidFill>
            <a:ln w="0">
              <a:solidFill>
                <a:srgbClr val="000000"/>
              </a:solidFill>
              <a:prstDash val="solid"/>
              <a:round/>
              <a:headEnd/>
              <a:tailEnd/>
            </a:ln>
          </p:spPr>
          <p:txBody>
            <a:bodyPr/>
            <a:lstStyle/>
            <a:p>
              <a:endParaRPr lang="en-SG"/>
            </a:p>
          </p:txBody>
        </p:sp>
        <p:sp>
          <p:nvSpPr>
            <p:cNvPr id="76269" name="Freeform 795"/>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270" name="Freeform 796"/>
            <p:cNvSpPr>
              <a:spLocks noChangeAspect="1"/>
            </p:cNvSpPr>
            <p:nvPr/>
          </p:nvSpPr>
          <p:spPr bwMode="auto">
            <a:xfrm>
              <a:off x="3400" y="3295"/>
              <a:ext cx="134" cy="134"/>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2" y="0"/>
                    <a:pt x="0" y="21"/>
                    <a:pt x="0" y="48"/>
                  </a:cubicBezTo>
                  <a:lnTo>
                    <a:pt x="0" y="309"/>
                  </a:lnTo>
                  <a:cubicBezTo>
                    <a:pt x="0" y="336"/>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271" name="Freeform 797"/>
            <p:cNvSpPr>
              <a:spLocks noChangeAspect="1"/>
            </p:cNvSpPr>
            <p:nvPr/>
          </p:nvSpPr>
          <p:spPr bwMode="auto">
            <a:xfrm>
              <a:off x="3433" y="3236"/>
              <a:ext cx="135" cy="134"/>
            </a:xfrm>
            <a:custGeom>
              <a:avLst/>
              <a:gdLst>
                <a:gd name="T0" fmla="*/ 48 w 358"/>
                <a:gd name="T1" fmla="*/ 357 h 357"/>
                <a:gd name="T2" fmla="*/ 310 w 358"/>
                <a:gd name="T3" fmla="*/ 357 h 357"/>
                <a:gd name="T4" fmla="*/ 358 w 358"/>
                <a:gd name="T5" fmla="*/ 309 h 357"/>
                <a:gd name="T6" fmla="*/ 358 w 358"/>
                <a:gd name="T7" fmla="*/ 309 h 357"/>
                <a:gd name="T8" fmla="*/ 358 w 358"/>
                <a:gd name="T9" fmla="*/ 48 h 357"/>
                <a:gd name="T10" fmla="*/ 310 w 358"/>
                <a:gd name="T11" fmla="*/ 0 h 357"/>
                <a:gd name="T12" fmla="*/ 48 w 358"/>
                <a:gd name="T13" fmla="*/ 0 h 357"/>
                <a:gd name="T14" fmla="*/ 0 w 358"/>
                <a:gd name="T15" fmla="*/ 48 h 357"/>
                <a:gd name="T16" fmla="*/ 0 w 358"/>
                <a:gd name="T17" fmla="*/ 48 h 357"/>
                <a:gd name="T18" fmla="*/ 0 w 358"/>
                <a:gd name="T19" fmla="*/ 309 h 357"/>
                <a:gd name="T20" fmla="*/ 48 w 358"/>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8"/>
                <a:gd name="T34" fmla="*/ 0 h 357"/>
                <a:gd name="T35" fmla="*/ 358 w 358"/>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8" h="357">
                  <a:moveTo>
                    <a:pt x="48" y="357"/>
                  </a:moveTo>
                  <a:lnTo>
                    <a:pt x="310" y="357"/>
                  </a:lnTo>
                  <a:cubicBezTo>
                    <a:pt x="336" y="357"/>
                    <a:pt x="358" y="335"/>
                    <a:pt x="358" y="309"/>
                  </a:cubicBezTo>
                  <a:cubicBezTo>
                    <a:pt x="358" y="309"/>
                    <a:pt x="358" y="309"/>
                    <a:pt x="358" y="309"/>
                  </a:cubicBezTo>
                  <a:lnTo>
                    <a:pt x="358" y="48"/>
                  </a:lnTo>
                  <a:cubicBezTo>
                    <a:pt x="358" y="21"/>
                    <a:pt x="336" y="0"/>
                    <a:pt x="310" y="0"/>
                  </a:cubicBezTo>
                  <a:lnTo>
                    <a:pt x="48" y="0"/>
                  </a:lnTo>
                  <a:cubicBezTo>
                    <a:pt x="22" y="0"/>
                    <a:pt x="0" y="21"/>
                    <a:pt x="0" y="48"/>
                  </a:cubicBezTo>
                  <a:lnTo>
                    <a:pt x="0" y="309"/>
                  </a:lnTo>
                  <a:cubicBezTo>
                    <a:pt x="0" y="335"/>
                    <a:pt x="22"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6272" name="Freeform 798"/>
            <p:cNvSpPr>
              <a:spLocks noChangeAspect="1"/>
            </p:cNvSpPr>
            <p:nvPr/>
          </p:nvSpPr>
          <p:spPr bwMode="auto">
            <a:xfrm>
              <a:off x="3467" y="3270"/>
              <a:ext cx="134" cy="133"/>
            </a:xfrm>
            <a:custGeom>
              <a:avLst/>
              <a:gdLst>
                <a:gd name="T0" fmla="*/ 48 w 357"/>
                <a:gd name="T1" fmla="*/ 357 h 357"/>
                <a:gd name="T2" fmla="*/ 309 w 357"/>
                <a:gd name="T3" fmla="*/ 357 h 357"/>
                <a:gd name="T4" fmla="*/ 357 w 357"/>
                <a:gd name="T5" fmla="*/ 309 h 357"/>
                <a:gd name="T6" fmla="*/ 357 w 357"/>
                <a:gd name="T7" fmla="*/ 309 h 357"/>
                <a:gd name="T8" fmla="*/ 357 w 357"/>
                <a:gd name="T9" fmla="*/ 48 h 357"/>
                <a:gd name="T10" fmla="*/ 309 w 357"/>
                <a:gd name="T11" fmla="*/ 0 h 357"/>
                <a:gd name="T12" fmla="*/ 48 w 357"/>
                <a:gd name="T13" fmla="*/ 0 h 357"/>
                <a:gd name="T14" fmla="*/ 0 w 357"/>
                <a:gd name="T15" fmla="*/ 48 h 357"/>
                <a:gd name="T16" fmla="*/ 0 w 357"/>
                <a:gd name="T17" fmla="*/ 48 h 357"/>
                <a:gd name="T18" fmla="*/ 0 w 357"/>
                <a:gd name="T19" fmla="*/ 309 h 357"/>
                <a:gd name="T20" fmla="*/ 48 w 357"/>
                <a:gd name="T21" fmla="*/ 357 h 3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7"/>
                <a:gd name="T34" fmla="*/ 0 h 357"/>
                <a:gd name="T35" fmla="*/ 357 w 357"/>
                <a:gd name="T36" fmla="*/ 357 h 3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7" h="357">
                  <a:moveTo>
                    <a:pt x="48" y="357"/>
                  </a:moveTo>
                  <a:lnTo>
                    <a:pt x="309" y="357"/>
                  </a:lnTo>
                  <a:cubicBezTo>
                    <a:pt x="336" y="357"/>
                    <a:pt x="357" y="336"/>
                    <a:pt x="357" y="309"/>
                  </a:cubicBezTo>
                  <a:cubicBezTo>
                    <a:pt x="357" y="309"/>
                    <a:pt x="357" y="309"/>
                    <a:pt x="357" y="309"/>
                  </a:cubicBezTo>
                  <a:lnTo>
                    <a:pt x="357" y="48"/>
                  </a:lnTo>
                  <a:cubicBezTo>
                    <a:pt x="357" y="21"/>
                    <a:pt x="336" y="0"/>
                    <a:pt x="309" y="0"/>
                  </a:cubicBezTo>
                  <a:lnTo>
                    <a:pt x="48" y="0"/>
                  </a:lnTo>
                  <a:cubicBezTo>
                    <a:pt x="21" y="0"/>
                    <a:pt x="0" y="21"/>
                    <a:pt x="0" y="48"/>
                  </a:cubicBezTo>
                  <a:lnTo>
                    <a:pt x="0" y="309"/>
                  </a:lnTo>
                  <a:cubicBezTo>
                    <a:pt x="0" y="336"/>
                    <a:pt x="21" y="357"/>
                    <a:pt x="48" y="357"/>
                  </a:cubicBezTo>
                  <a:close/>
                </a:path>
              </a:pathLst>
            </a:custGeom>
            <a:noFill/>
            <a:ln w="1587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grpSp>
      <p:sp>
        <p:nvSpPr>
          <p:cNvPr id="75799" name="Line 799"/>
          <p:cNvSpPr>
            <a:spLocks noChangeShapeType="1"/>
          </p:cNvSpPr>
          <p:nvPr/>
        </p:nvSpPr>
        <p:spPr bwMode="auto">
          <a:xfrm flipH="1">
            <a:off x="5525195" y="3732982"/>
            <a:ext cx="682625" cy="812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5800" name="Line 800"/>
          <p:cNvSpPr>
            <a:spLocks noChangeShapeType="1"/>
          </p:cNvSpPr>
          <p:nvPr/>
        </p:nvSpPr>
        <p:spPr bwMode="auto">
          <a:xfrm flipH="1">
            <a:off x="6126857" y="3769494"/>
            <a:ext cx="203200" cy="739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5801" name="Line 801"/>
          <p:cNvSpPr>
            <a:spLocks noChangeShapeType="1"/>
          </p:cNvSpPr>
          <p:nvPr/>
        </p:nvSpPr>
        <p:spPr bwMode="auto">
          <a:xfrm>
            <a:off x="7366695" y="3748857"/>
            <a:ext cx="174625" cy="796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5802" name="Line 802"/>
          <p:cNvSpPr>
            <a:spLocks noChangeShapeType="1"/>
          </p:cNvSpPr>
          <p:nvPr/>
        </p:nvSpPr>
        <p:spPr bwMode="auto">
          <a:xfrm>
            <a:off x="7941370" y="3756794"/>
            <a:ext cx="246062" cy="7540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grpSp>
        <p:nvGrpSpPr>
          <p:cNvPr id="12" name="Group 803"/>
          <p:cNvGrpSpPr>
            <a:grpSpLocks/>
          </p:cNvGrpSpPr>
          <p:nvPr/>
        </p:nvGrpSpPr>
        <p:grpSpPr bwMode="auto">
          <a:xfrm>
            <a:off x="575370" y="1410469"/>
            <a:ext cx="3600450" cy="3943350"/>
            <a:chOff x="411" y="1198"/>
            <a:chExt cx="2268" cy="2484"/>
          </a:xfrm>
        </p:grpSpPr>
        <p:sp>
          <p:nvSpPr>
            <p:cNvPr id="75804" name="Rectangle 804"/>
            <p:cNvSpPr>
              <a:spLocks noChangeArrowheads="1"/>
            </p:cNvSpPr>
            <p:nvPr/>
          </p:nvSpPr>
          <p:spPr bwMode="auto">
            <a:xfrm>
              <a:off x="411" y="1198"/>
              <a:ext cx="2268" cy="2285"/>
            </a:xfrm>
            <a:prstGeom prst="rect">
              <a:avLst/>
            </a:prstGeom>
            <a:solidFill>
              <a:schemeClr val="bg2"/>
            </a:solidFill>
            <a:ln w="9525" algn="ctr">
              <a:solidFill>
                <a:schemeClr val="tx1"/>
              </a:solidFill>
              <a:miter lim="800000"/>
              <a:headEnd/>
              <a:tailEnd/>
            </a:ln>
          </p:spPr>
          <p:txBody>
            <a:bodyPr wrap="none" lIns="82124" tIns="41061" rIns="82124" bIns="41061" anchor="ctr">
              <a:spAutoFit/>
            </a:bodyPr>
            <a:lstStyle/>
            <a:p>
              <a:endParaRPr lang="en-US"/>
            </a:p>
          </p:txBody>
        </p:sp>
        <p:sp>
          <p:nvSpPr>
            <p:cNvPr id="75805" name="Rectangle 805"/>
            <p:cNvSpPr>
              <a:spLocks noChangeArrowheads="1"/>
            </p:cNvSpPr>
            <p:nvPr/>
          </p:nvSpPr>
          <p:spPr bwMode="auto">
            <a:xfrm>
              <a:off x="461" y="1267"/>
              <a:ext cx="2121" cy="1801"/>
            </a:xfrm>
            <a:prstGeom prst="rect">
              <a:avLst/>
            </a:prstGeom>
            <a:solidFill>
              <a:schemeClr val="accent1"/>
            </a:solidFill>
            <a:ln w="9525" algn="ctr">
              <a:solidFill>
                <a:schemeClr val="tx1"/>
              </a:solidFill>
              <a:miter lim="800000"/>
              <a:headEnd/>
              <a:tailEnd/>
            </a:ln>
          </p:spPr>
          <p:txBody>
            <a:bodyPr lIns="82124" tIns="41061" rIns="82124" bIns="41061" anchor="ctr">
              <a:spAutoFit/>
            </a:bodyPr>
            <a:lstStyle/>
            <a:p>
              <a:endParaRPr lang="en-US"/>
            </a:p>
          </p:txBody>
        </p:sp>
        <p:sp>
          <p:nvSpPr>
            <p:cNvPr id="75806" name="AutoShape 806"/>
            <p:cNvSpPr>
              <a:spLocks noChangeArrowheads="1"/>
            </p:cNvSpPr>
            <p:nvPr/>
          </p:nvSpPr>
          <p:spPr bwMode="auto">
            <a:xfrm>
              <a:off x="1558" y="1365"/>
              <a:ext cx="440" cy="1104"/>
            </a:xfrm>
            <a:prstGeom prst="roundRect">
              <a:avLst>
                <a:gd name="adj" fmla="val 0"/>
              </a:avLst>
            </a:prstGeom>
            <a:solidFill>
              <a:srgbClr val="FFFFFF"/>
            </a:solidFill>
            <a:ln w="9525" algn="ctr">
              <a:solidFill>
                <a:srgbClr val="B2B2B2"/>
              </a:solidFill>
              <a:round/>
              <a:headEnd/>
              <a:tailEnd/>
            </a:ln>
          </p:spPr>
          <p:txBody>
            <a:bodyPr wrap="none" lIns="73025" tIns="36512" rIns="73025" bIns="36512" anchor="ctr"/>
            <a:lstStyle/>
            <a:p>
              <a:endParaRPr lang="en-US"/>
            </a:p>
          </p:txBody>
        </p:sp>
        <p:sp>
          <p:nvSpPr>
            <p:cNvPr id="75807" name="AutoShape 807"/>
            <p:cNvSpPr>
              <a:spLocks noChangeArrowheads="1"/>
            </p:cNvSpPr>
            <p:nvPr/>
          </p:nvSpPr>
          <p:spPr bwMode="auto">
            <a:xfrm>
              <a:off x="1069" y="1369"/>
              <a:ext cx="440" cy="1104"/>
            </a:xfrm>
            <a:prstGeom prst="roundRect">
              <a:avLst>
                <a:gd name="adj" fmla="val 0"/>
              </a:avLst>
            </a:prstGeom>
            <a:solidFill>
              <a:srgbClr val="FFFFFF"/>
            </a:solidFill>
            <a:ln w="9525" algn="ctr">
              <a:solidFill>
                <a:srgbClr val="B2B2B2"/>
              </a:solidFill>
              <a:round/>
              <a:headEnd/>
              <a:tailEnd/>
            </a:ln>
          </p:spPr>
          <p:txBody>
            <a:bodyPr wrap="none" lIns="73025" tIns="36512" rIns="73025" bIns="36512" anchor="ctr"/>
            <a:lstStyle/>
            <a:p>
              <a:endParaRPr lang="en-US"/>
            </a:p>
          </p:txBody>
        </p:sp>
        <p:sp>
          <p:nvSpPr>
            <p:cNvPr id="75808" name="Rectangle 808"/>
            <p:cNvSpPr>
              <a:spLocks noChangeArrowheads="1"/>
            </p:cNvSpPr>
            <p:nvPr/>
          </p:nvSpPr>
          <p:spPr bwMode="auto">
            <a:xfrm>
              <a:off x="494" y="3337"/>
              <a:ext cx="356" cy="339"/>
            </a:xfrm>
            <a:prstGeom prst="rect">
              <a:avLst/>
            </a:prstGeom>
            <a:solidFill>
              <a:schemeClr val="bg2"/>
            </a:solidFill>
            <a:ln w="9525" algn="ctr">
              <a:solidFill>
                <a:schemeClr val="tx1"/>
              </a:solidFill>
              <a:miter lim="800000"/>
              <a:headEnd/>
              <a:tailEnd/>
            </a:ln>
          </p:spPr>
          <p:txBody>
            <a:bodyPr wrap="none" lIns="82124" tIns="41061" rIns="82124" bIns="41061" anchor="ctr">
              <a:spAutoFit/>
            </a:bodyPr>
            <a:lstStyle/>
            <a:p>
              <a:endParaRPr lang="en-US"/>
            </a:p>
          </p:txBody>
        </p:sp>
        <p:sp>
          <p:nvSpPr>
            <p:cNvPr id="75809" name="AutoShape 809"/>
            <p:cNvSpPr>
              <a:spLocks noChangeArrowheads="1"/>
            </p:cNvSpPr>
            <p:nvPr/>
          </p:nvSpPr>
          <p:spPr bwMode="auto">
            <a:xfrm>
              <a:off x="562" y="1364"/>
              <a:ext cx="485" cy="1104"/>
            </a:xfrm>
            <a:prstGeom prst="roundRect">
              <a:avLst>
                <a:gd name="adj" fmla="val 0"/>
              </a:avLst>
            </a:prstGeom>
            <a:solidFill>
              <a:srgbClr val="FFFFFF"/>
            </a:solidFill>
            <a:ln w="9525" algn="ctr">
              <a:solidFill>
                <a:srgbClr val="B2B2B2"/>
              </a:solidFill>
              <a:round/>
              <a:headEnd/>
              <a:tailEnd/>
            </a:ln>
          </p:spPr>
          <p:txBody>
            <a:bodyPr wrap="none" lIns="73025" tIns="36512" rIns="73025" bIns="36512" anchor="ctr"/>
            <a:lstStyle/>
            <a:p>
              <a:endParaRPr lang="en-US"/>
            </a:p>
          </p:txBody>
        </p:sp>
        <p:sp>
          <p:nvSpPr>
            <p:cNvPr id="75810" name="AutoShape 810"/>
            <p:cNvSpPr>
              <a:spLocks noChangeArrowheads="1"/>
            </p:cNvSpPr>
            <p:nvPr/>
          </p:nvSpPr>
          <p:spPr bwMode="auto">
            <a:xfrm>
              <a:off x="612" y="1988"/>
              <a:ext cx="384" cy="432"/>
            </a:xfrm>
            <a:prstGeom prst="roundRect">
              <a:avLst>
                <a:gd name="adj" fmla="val 0"/>
              </a:avLst>
            </a:prstGeom>
            <a:solidFill>
              <a:srgbClr val="4B87C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pPr defTabSz="814388"/>
              <a:r>
                <a:rPr lang="en-US" sz="1600" b="1" baseline="0">
                  <a:solidFill>
                    <a:schemeClr val="bg1"/>
                  </a:solidFill>
                </a:rPr>
                <a:t>OS</a:t>
              </a:r>
            </a:p>
          </p:txBody>
        </p:sp>
        <p:sp>
          <p:nvSpPr>
            <p:cNvPr id="75811" name="AutoShape 811"/>
            <p:cNvSpPr>
              <a:spLocks noChangeArrowheads="1"/>
            </p:cNvSpPr>
            <p:nvPr/>
          </p:nvSpPr>
          <p:spPr bwMode="auto">
            <a:xfrm>
              <a:off x="1092" y="1988"/>
              <a:ext cx="384" cy="432"/>
            </a:xfrm>
            <a:prstGeom prst="roundRect">
              <a:avLst>
                <a:gd name="adj" fmla="val 0"/>
              </a:avLst>
            </a:prstGeom>
            <a:solidFill>
              <a:srgbClr val="4B87C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pPr defTabSz="814388"/>
              <a:r>
                <a:rPr lang="en-US" sz="1600" b="1" baseline="0">
                  <a:solidFill>
                    <a:schemeClr val="bg1"/>
                  </a:solidFill>
                </a:rPr>
                <a:t>OS</a:t>
              </a:r>
            </a:p>
          </p:txBody>
        </p:sp>
        <p:sp>
          <p:nvSpPr>
            <p:cNvPr id="75812" name="AutoShape 812"/>
            <p:cNvSpPr>
              <a:spLocks noChangeArrowheads="1"/>
            </p:cNvSpPr>
            <p:nvPr/>
          </p:nvSpPr>
          <p:spPr bwMode="auto">
            <a:xfrm>
              <a:off x="1591" y="1997"/>
              <a:ext cx="384" cy="432"/>
            </a:xfrm>
            <a:prstGeom prst="roundRect">
              <a:avLst>
                <a:gd name="adj" fmla="val 0"/>
              </a:avLst>
            </a:prstGeom>
            <a:solidFill>
              <a:srgbClr val="4B87C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pPr defTabSz="814388"/>
              <a:r>
                <a:rPr lang="en-US" sz="1600" b="1" baseline="0">
                  <a:solidFill>
                    <a:schemeClr val="bg1"/>
                  </a:solidFill>
                </a:rPr>
                <a:t>OS</a:t>
              </a:r>
            </a:p>
          </p:txBody>
        </p:sp>
        <p:sp>
          <p:nvSpPr>
            <p:cNvPr id="75813" name="AutoShape 813"/>
            <p:cNvSpPr>
              <a:spLocks noChangeArrowheads="1"/>
            </p:cNvSpPr>
            <p:nvPr/>
          </p:nvSpPr>
          <p:spPr bwMode="auto">
            <a:xfrm>
              <a:off x="2052" y="1443"/>
              <a:ext cx="480" cy="960"/>
            </a:xfrm>
            <a:prstGeom prst="roundRect">
              <a:avLst>
                <a:gd name="adj" fmla="val 0"/>
              </a:avLst>
            </a:prstGeom>
            <a:solidFill>
              <a:schemeClr val="accent1"/>
            </a:solidFill>
            <a:ln w="38100" algn="ctr">
              <a:solidFill>
                <a:schemeClr val="tx1"/>
              </a:solidFill>
              <a:round/>
              <a:headEnd/>
              <a:tailEnd/>
            </a:ln>
          </p:spPr>
          <p:txBody>
            <a:bodyPr wrap="none" lIns="82124" tIns="41061" rIns="82124" bIns="41061" anchor="ctr"/>
            <a:lstStyle/>
            <a:p>
              <a:pPr defTabSz="814388"/>
              <a:r>
                <a:rPr lang="en-US" sz="1200" b="1" baseline="0">
                  <a:solidFill>
                    <a:schemeClr val="bg1"/>
                  </a:solidFill>
                </a:rPr>
                <a:t>Console</a:t>
              </a:r>
              <a:br>
                <a:rPr lang="en-US" sz="1200" b="1" baseline="0">
                  <a:solidFill>
                    <a:schemeClr val="bg1"/>
                  </a:solidFill>
                </a:rPr>
              </a:br>
              <a:r>
                <a:rPr lang="en-US" sz="1200" b="1" baseline="0">
                  <a:solidFill>
                    <a:schemeClr val="bg1"/>
                  </a:solidFill>
                </a:rPr>
                <a:t>OS</a:t>
              </a:r>
            </a:p>
          </p:txBody>
        </p:sp>
        <p:sp>
          <p:nvSpPr>
            <p:cNvPr id="75814" name="AutoShape 814"/>
            <p:cNvSpPr>
              <a:spLocks noChangeArrowheads="1"/>
            </p:cNvSpPr>
            <p:nvPr/>
          </p:nvSpPr>
          <p:spPr bwMode="auto">
            <a:xfrm>
              <a:off x="612" y="1460"/>
              <a:ext cx="384" cy="432"/>
            </a:xfrm>
            <a:prstGeom prst="roundRect">
              <a:avLst>
                <a:gd name="adj" fmla="val 0"/>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2124" tIns="41061" rIns="82124" bIns="41061" anchor="ctr"/>
            <a:lstStyle/>
            <a:p>
              <a:pPr defTabSz="814388"/>
              <a:r>
                <a:rPr lang="en-US" sz="1200" b="1" baseline="0">
                  <a:solidFill>
                    <a:schemeClr val="bg1"/>
                  </a:solidFill>
                </a:rPr>
                <a:t>App.</a:t>
              </a:r>
            </a:p>
          </p:txBody>
        </p:sp>
        <p:sp>
          <p:nvSpPr>
            <p:cNvPr id="75815" name="AutoShape 815"/>
            <p:cNvSpPr>
              <a:spLocks noChangeArrowheads="1"/>
            </p:cNvSpPr>
            <p:nvPr/>
          </p:nvSpPr>
          <p:spPr bwMode="auto">
            <a:xfrm>
              <a:off x="1092" y="1460"/>
              <a:ext cx="384" cy="432"/>
            </a:xfrm>
            <a:prstGeom prst="roundRect">
              <a:avLst>
                <a:gd name="adj" fmla="val 0"/>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2124" tIns="41061" rIns="82124" bIns="41061" anchor="ctr"/>
            <a:lstStyle/>
            <a:p>
              <a:pPr defTabSz="814388"/>
              <a:r>
                <a:rPr lang="en-US" sz="1200" b="1" baseline="0">
                  <a:solidFill>
                    <a:schemeClr val="bg1"/>
                  </a:solidFill>
                </a:rPr>
                <a:t>App.</a:t>
              </a:r>
            </a:p>
          </p:txBody>
        </p:sp>
        <p:sp>
          <p:nvSpPr>
            <p:cNvPr id="75816" name="AutoShape 816"/>
            <p:cNvSpPr>
              <a:spLocks noChangeArrowheads="1"/>
            </p:cNvSpPr>
            <p:nvPr/>
          </p:nvSpPr>
          <p:spPr bwMode="auto">
            <a:xfrm>
              <a:off x="1572" y="1460"/>
              <a:ext cx="384" cy="432"/>
            </a:xfrm>
            <a:prstGeom prst="roundRect">
              <a:avLst>
                <a:gd name="adj" fmla="val 0"/>
              </a:avLst>
            </a:prstGeom>
            <a:solidFill>
              <a:schemeClr val="accent2"/>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2124" tIns="41061" rIns="82124" bIns="41061" anchor="ctr"/>
            <a:lstStyle/>
            <a:p>
              <a:pPr defTabSz="814388"/>
              <a:r>
                <a:rPr lang="en-US" sz="1200" b="1" baseline="0">
                  <a:solidFill>
                    <a:schemeClr val="bg1"/>
                  </a:solidFill>
                </a:rPr>
                <a:t>App.</a:t>
              </a:r>
            </a:p>
          </p:txBody>
        </p:sp>
        <p:grpSp>
          <p:nvGrpSpPr>
            <p:cNvPr id="13" name="Group 817"/>
            <p:cNvGrpSpPr>
              <a:grpSpLocks noChangeAspect="1"/>
            </p:cNvGrpSpPr>
            <p:nvPr/>
          </p:nvGrpSpPr>
          <p:grpSpPr bwMode="auto">
            <a:xfrm>
              <a:off x="1620" y="3363"/>
              <a:ext cx="426" cy="313"/>
              <a:chOff x="1728" y="2880"/>
              <a:chExt cx="769" cy="565"/>
            </a:xfrm>
          </p:grpSpPr>
          <p:sp>
            <p:nvSpPr>
              <p:cNvPr id="76011" name="AutoShape 818"/>
              <p:cNvSpPr>
                <a:spLocks noChangeAspect="1" noChangeArrowheads="1" noTextEdit="1"/>
              </p:cNvSpPr>
              <p:nvPr/>
            </p:nvSpPr>
            <p:spPr bwMode="auto">
              <a:xfrm>
                <a:off x="1728" y="2880"/>
                <a:ext cx="769"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6012" name="Rectangle 819"/>
              <p:cNvSpPr>
                <a:spLocks noChangeArrowheads="1"/>
              </p:cNvSpPr>
              <p:nvPr/>
            </p:nvSpPr>
            <p:spPr bwMode="auto">
              <a:xfrm>
                <a:off x="2031" y="3305"/>
                <a:ext cx="326" cy="12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13" name="Rectangle 820"/>
              <p:cNvSpPr>
                <a:spLocks noChangeArrowheads="1"/>
              </p:cNvSpPr>
              <p:nvPr/>
            </p:nvSpPr>
            <p:spPr bwMode="auto">
              <a:xfrm>
                <a:off x="2411" y="3087"/>
                <a:ext cx="68" cy="17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14" name="Rectangle 821"/>
              <p:cNvSpPr>
                <a:spLocks noChangeArrowheads="1"/>
              </p:cNvSpPr>
              <p:nvPr/>
            </p:nvSpPr>
            <p:spPr bwMode="auto">
              <a:xfrm>
                <a:off x="1746" y="2898"/>
                <a:ext cx="679" cy="42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15" name="Line 822"/>
              <p:cNvSpPr>
                <a:spLocks noChangeShapeType="1"/>
              </p:cNvSpPr>
              <p:nvPr/>
            </p:nvSpPr>
            <p:spPr bwMode="auto">
              <a:xfrm>
                <a:off x="1746" y="2898"/>
                <a:ext cx="1" cy="4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16" name="Line 823"/>
              <p:cNvSpPr>
                <a:spLocks noChangeShapeType="1"/>
              </p:cNvSpPr>
              <p:nvPr/>
            </p:nvSpPr>
            <p:spPr bwMode="auto">
              <a:xfrm>
                <a:off x="1746" y="2898"/>
                <a:ext cx="67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17" name="Line 824"/>
              <p:cNvSpPr>
                <a:spLocks noChangeShapeType="1"/>
              </p:cNvSpPr>
              <p:nvPr/>
            </p:nvSpPr>
            <p:spPr bwMode="auto">
              <a:xfrm>
                <a:off x="1746" y="3318"/>
                <a:ext cx="28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18" name="Line 825"/>
              <p:cNvSpPr>
                <a:spLocks noChangeShapeType="1"/>
              </p:cNvSpPr>
              <p:nvPr/>
            </p:nvSpPr>
            <p:spPr bwMode="auto">
              <a:xfrm flipV="1">
                <a:off x="2031" y="3318"/>
                <a:ext cx="1" cy="1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19" name="Line 826"/>
              <p:cNvSpPr>
                <a:spLocks noChangeShapeType="1"/>
              </p:cNvSpPr>
              <p:nvPr/>
            </p:nvSpPr>
            <p:spPr bwMode="auto">
              <a:xfrm>
                <a:off x="2031" y="3427"/>
                <a:ext cx="32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0" name="Line 827"/>
              <p:cNvSpPr>
                <a:spLocks noChangeShapeType="1"/>
              </p:cNvSpPr>
              <p:nvPr/>
            </p:nvSpPr>
            <p:spPr bwMode="auto">
              <a:xfrm flipV="1">
                <a:off x="2357" y="3318"/>
                <a:ext cx="1" cy="1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1" name="Line 828"/>
              <p:cNvSpPr>
                <a:spLocks noChangeShapeType="1"/>
              </p:cNvSpPr>
              <p:nvPr/>
            </p:nvSpPr>
            <p:spPr bwMode="auto">
              <a:xfrm>
                <a:off x="2357" y="3318"/>
                <a:ext cx="6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2" name="Line 829"/>
              <p:cNvSpPr>
                <a:spLocks noChangeShapeType="1"/>
              </p:cNvSpPr>
              <p:nvPr/>
            </p:nvSpPr>
            <p:spPr bwMode="auto">
              <a:xfrm flipV="1">
                <a:off x="2425" y="3264"/>
                <a:ext cx="1" cy="5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3" name="Line 830"/>
              <p:cNvSpPr>
                <a:spLocks noChangeShapeType="1"/>
              </p:cNvSpPr>
              <p:nvPr/>
            </p:nvSpPr>
            <p:spPr bwMode="auto">
              <a:xfrm flipH="1">
                <a:off x="2425" y="3264"/>
                <a:ext cx="5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4" name="Line 831"/>
              <p:cNvSpPr>
                <a:spLocks noChangeShapeType="1"/>
              </p:cNvSpPr>
              <p:nvPr/>
            </p:nvSpPr>
            <p:spPr bwMode="auto">
              <a:xfrm flipV="1">
                <a:off x="2479" y="3087"/>
                <a:ext cx="1" cy="17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5" name="Line 832"/>
              <p:cNvSpPr>
                <a:spLocks noChangeShapeType="1"/>
              </p:cNvSpPr>
              <p:nvPr/>
            </p:nvSpPr>
            <p:spPr bwMode="auto">
              <a:xfrm flipH="1">
                <a:off x="2425" y="3087"/>
                <a:ext cx="5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6" name="Line 833"/>
              <p:cNvSpPr>
                <a:spLocks noChangeShapeType="1"/>
              </p:cNvSpPr>
              <p:nvPr/>
            </p:nvSpPr>
            <p:spPr bwMode="auto">
              <a:xfrm flipV="1">
                <a:off x="2425" y="2898"/>
                <a:ext cx="1" cy="18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27" name="Rectangle 834"/>
              <p:cNvSpPr>
                <a:spLocks noChangeArrowheads="1"/>
              </p:cNvSpPr>
              <p:nvPr/>
            </p:nvSpPr>
            <p:spPr bwMode="auto">
              <a:xfrm>
                <a:off x="1793" y="2938"/>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28" name="Rectangle 835"/>
              <p:cNvSpPr>
                <a:spLocks noChangeArrowheads="1"/>
              </p:cNvSpPr>
              <p:nvPr/>
            </p:nvSpPr>
            <p:spPr bwMode="auto">
              <a:xfrm>
                <a:off x="1793" y="2938"/>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29" name="Rectangle 836"/>
              <p:cNvSpPr>
                <a:spLocks noChangeArrowheads="1"/>
              </p:cNvSpPr>
              <p:nvPr/>
            </p:nvSpPr>
            <p:spPr bwMode="auto">
              <a:xfrm>
                <a:off x="1793" y="3031"/>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30" name="Rectangle 837"/>
              <p:cNvSpPr>
                <a:spLocks noChangeArrowheads="1"/>
              </p:cNvSpPr>
              <p:nvPr/>
            </p:nvSpPr>
            <p:spPr bwMode="auto">
              <a:xfrm>
                <a:off x="1793" y="3031"/>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31" name="Rectangle 838"/>
              <p:cNvSpPr>
                <a:spLocks noChangeArrowheads="1"/>
              </p:cNvSpPr>
              <p:nvPr/>
            </p:nvSpPr>
            <p:spPr bwMode="auto">
              <a:xfrm>
                <a:off x="1793" y="3125"/>
                <a:ext cx="68" cy="4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32" name="Rectangle 839"/>
              <p:cNvSpPr>
                <a:spLocks noChangeArrowheads="1"/>
              </p:cNvSpPr>
              <p:nvPr/>
            </p:nvSpPr>
            <p:spPr bwMode="auto">
              <a:xfrm>
                <a:off x="1793" y="3125"/>
                <a:ext cx="68" cy="46"/>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33" name="Rectangle 840"/>
              <p:cNvSpPr>
                <a:spLocks noChangeArrowheads="1"/>
              </p:cNvSpPr>
              <p:nvPr/>
            </p:nvSpPr>
            <p:spPr bwMode="auto">
              <a:xfrm>
                <a:off x="1793" y="3217"/>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34" name="Rectangle 841"/>
              <p:cNvSpPr>
                <a:spLocks noChangeArrowheads="1"/>
              </p:cNvSpPr>
              <p:nvPr/>
            </p:nvSpPr>
            <p:spPr bwMode="auto">
              <a:xfrm>
                <a:off x="1793" y="3217"/>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35" name="Rectangle 842"/>
              <p:cNvSpPr>
                <a:spLocks noChangeArrowheads="1"/>
              </p:cNvSpPr>
              <p:nvPr/>
            </p:nvSpPr>
            <p:spPr bwMode="auto">
              <a:xfrm>
                <a:off x="1908" y="2938"/>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36" name="Rectangle 843"/>
              <p:cNvSpPr>
                <a:spLocks noChangeArrowheads="1"/>
              </p:cNvSpPr>
              <p:nvPr/>
            </p:nvSpPr>
            <p:spPr bwMode="auto">
              <a:xfrm>
                <a:off x="1908" y="2938"/>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37" name="Rectangle 844"/>
              <p:cNvSpPr>
                <a:spLocks noChangeArrowheads="1"/>
              </p:cNvSpPr>
              <p:nvPr/>
            </p:nvSpPr>
            <p:spPr bwMode="auto">
              <a:xfrm>
                <a:off x="1908" y="3031"/>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38" name="Rectangle 845"/>
              <p:cNvSpPr>
                <a:spLocks noChangeArrowheads="1"/>
              </p:cNvSpPr>
              <p:nvPr/>
            </p:nvSpPr>
            <p:spPr bwMode="auto">
              <a:xfrm>
                <a:off x="1908" y="3031"/>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39" name="Rectangle 846"/>
              <p:cNvSpPr>
                <a:spLocks noChangeArrowheads="1"/>
              </p:cNvSpPr>
              <p:nvPr/>
            </p:nvSpPr>
            <p:spPr bwMode="auto">
              <a:xfrm>
                <a:off x="1908" y="3125"/>
                <a:ext cx="68"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40" name="Rectangle 847"/>
              <p:cNvSpPr>
                <a:spLocks noChangeArrowheads="1"/>
              </p:cNvSpPr>
              <p:nvPr/>
            </p:nvSpPr>
            <p:spPr bwMode="auto">
              <a:xfrm>
                <a:off x="1908" y="3125"/>
                <a:ext cx="68" cy="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41" name="Rectangle 848"/>
              <p:cNvSpPr>
                <a:spLocks noChangeArrowheads="1"/>
              </p:cNvSpPr>
              <p:nvPr/>
            </p:nvSpPr>
            <p:spPr bwMode="auto">
              <a:xfrm>
                <a:off x="1908" y="3217"/>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42" name="Rectangle 849"/>
              <p:cNvSpPr>
                <a:spLocks noChangeArrowheads="1"/>
              </p:cNvSpPr>
              <p:nvPr/>
            </p:nvSpPr>
            <p:spPr bwMode="auto">
              <a:xfrm>
                <a:off x="1908" y="3217"/>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43" name="Rectangle 850"/>
              <p:cNvSpPr>
                <a:spLocks noChangeArrowheads="1"/>
              </p:cNvSpPr>
              <p:nvPr/>
            </p:nvSpPr>
            <p:spPr bwMode="auto">
              <a:xfrm>
                <a:off x="2024" y="2938"/>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44" name="Rectangle 851"/>
              <p:cNvSpPr>
                <a:spLocks noChangeArrowheads="1"/>
              </p:cNvSpPr>
              <p:nvPr/>
            </p:nvSpPr>
            <p:spPr bwMode="auto">
              <a:xfrm>
                <a:off x="2024" y="2938"/>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45" name="Rectangle 852"/>
              <p:cNvSpPr>
                <a:spLocks noChangeArrowheads="1"/>
              </p:cNvSpPr>
              <p:nvPr/>
            </p:nvSpPr>
            <p:spPr bwMode="auto">
              <a:xfrm>
                <a:off x="2024" y="3031"/>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46" name="Rectangle 853"/>
              <p:cNvSpPr>
                <a:spLocks noChangeArrowheads="1"/>
              </p:cNvSpPr>
              <p:nvPr/>
            </p:nvSpPr>
            <p:spPr bwMode="auto">
              <a:xfrm>
                <a:off x="2024" y="3031"/>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47" name="Rectangle 854"/>
              <p:cNvSpPr>
                <a:spLocks noChangeArrowheads="1"/>
              </p:cNvSpPr>
              <p:nvPr/>
            </p:nvSpPr>
            <p:spPr bwMode="auto">
              <a:xfrm>
                <a:off x="2024" y="3125"/>
                <a:ext cx="68"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48" name="Rectangle 855"/>
              <p:cNvSpPr>
                <a:spLocks noChangeArrowheads="1"/>
              </p:cNvSpPr>
              <p:nvPr/>
            </p:nvSpPr>
            <p:spPr bwMode="auto">
              <a:xfrm>
                <a:off x="2024" y="3125"/>
                <a:ext cx="68" cy="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49" name="Rectangle 856"/>
              <p:cNvSpPr>
                <a:spLocks noChangeArrowheads="1"/>
              </p:cNvSpPr>
              <p:nvPr/>
            </p:nvSpPr>
            <p:spPr bwMode="auto">
              <a:xfrm>
                <a:off x="2024" y="3217"/>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0" name="Rectangle 857"/>
              <p:cNvSpPr>
                <a:spLocks noChangeArrowheads="1"/>
              </p:cNvSpPr>
              <p:nvPr/>
            </p:nvSpPr>
            <p:spPr bwMode="auto">
              <a:xfrm>
                <a:off x="2024" y="3217"/>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51" name="Rectangle 858"/>
              <p:cNvSpPr>
                <a:spLocks noChangeArrowheads="1"/>
              </p:cNvSpPr>
              <p:nvPr/>
            </p:nvSpPr>
            <p:spPr bwMode="auto">
              <a:xfrm>
                <a:off x="2135" y="2964"/>
                <a:ext cx="1"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2" name="Rectangle 859"/>
              <p:cNvSpPr>
                <a:spLocks noChangeArrowheads="1"/>
              </p:cNvSpPr>
              <p:nvPr/>
            </p:nvSpPr>
            <p:spPr bwMode="auto">
              <a:xfrm>
                <a:off x="2135" y="2964"/>
                <a:ext cx="2" cy="185"/>
              </a:xfrm>
              <a:prstGeom prst="rect">
                <a:avLst/>
              </a:prstGeom>
              <a:solidFill>
                <a:srgbClr val="4677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3" name="Rectangle 860"/>
              <p:cNvSpPr>
                <a:spLocks noChangeArrowheads="1"/>
              </p:cNvSpPr>
              <p:nvPr/>
            </p:nvSpPr>
            <p:spPr bwMode="auto">
              <a:xfrm>
                <a:off x="2137" y="2964"/>
                <a:ext cx="2" cy="185"/>
              </a:xfrm>
              <a:prstGeom prst="rect">
                <a:avLst/>
              </a:prstGeom>
              <a:solidFill>
                <a:srgbClr val="4576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4" name="Rectangle 861"/>
              <p:cNvSpPr>
                <a:spLocks noChangeArrowheads="1"/>
              </p:cNvSpPr>
              <p:nvPr/>
            </p:nvSpPr>
            <p:spPr bwMode="auto">
              <a:xfrm>
                <a:off x="2139" y="2964"/>
                <a:ext cx="2" cy="185"/>
              </a:xfrm>
              <a:prstGeom prst="rect">
                <a:avLst/>
              </a:prstGeom>
              <a:solidFill>
                <a:srgbClr val="45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5" name="Rectangle 862"/>
              <p:cNvSpPr>
                <a:spLocks noChangeArrowheads="1"/>
              </p:cNvSpPr>
              <p:nvPr/>
            </p:nvSpPr>
            <p:spPr bwMode="auto">
              <a:xfrm>
                <a:off x="2141" y="2964"/>
                <a:ext cx="2" cy="185"/>
              </a:xfrm>
              <a:prstGeom prst="rect">
                <a:avLst/>
              </a:prstGeom>
              <a:solidFill>
                <a:srgbClr val="4473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6" name="Rectangle 863"/>
              <p:cNvSpPr>
                <a:spLocks noChangeArrowheads="1"/>
              </p:cNvSpPr>
              <p:nvPr/>
            </p:nvSpPr>
            <p:spPr bwMode="auto">
              <a:xfrm>
                <a:off x="2143" y="2964"/>
                <a:ext cx="2" cy="185"/>
              </a:xfrm>
              <a:prstGeom prst="rect">
                <a:avLst/>
              </a:prstGeom>
              <a:solidFill>
                <a:srgbClr val="4373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7" name="Rectangle 864"/>
              <p:cNvSpPr>
                <a:spLocks noChangeArrowheads="1"/>
              </p:cNvSpPr>
              <p:nvPr/>
            </p:nvSpPr>
            <p:spPr bwMode="auto">
              <a:xfrm>
                <a:off x="2145" y="2964"/>
                <a:ext cx="2" cy="185"/>
              </a:xfrm>
              <a:prstGeom prst="rect">
                <a:avLst/>
              </a:prstGeom>
              <a:solidFill>
                <a:srgbClr val="4371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8" name="Rectangle 865"/>
              <p:cNvSpPr>
                <a:spLocks noChangeArrowheads="1"/>
              </p:cNvSpPr>
              <p:nvPr/>
            </p:nvSpPr>
            <p:spPr bwMode="auto">
              <a:xfrm>
                <a:off x="2147" y="2964"/>
                <a:ext cx="2" cy="185"/>
              </a:xfrm>
              <a:prstGeom prst="rect">
                <a:avLst/>
              </a:prstGeom>
              <a:solidFill>
                <a:srgbClr val="4270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59" name="Rectangle 866"/>
              <p:cNvSpPr>
                <a:spLocks noChangeArrowheads="1"/>
              </p:cNvSpPr>
              <p:nvPr/>
            </p:nvSpPr>
            <p:spPr bwMode="auto">
              <a:xfrm>
                <a:off x="2149" y="2964"/>
                <a:ext cx="1" cy="185"/>
              </a:xfrm>
              <a:prstGeom prst="rect">
                <a:avLst/>
              </a:prstGeom>
              <a:solidFill>
                <a:srgbClr val="416F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0" name="Rectangle 867"/>
              <p:cNvSpPr>
                <a:spLocks noChangeArrowheads="1"/>
              </p:cNvSpPr>
              <p:nvPr/>
            </p:nvSpPr>
            <p:spPr bwMode="auto">
              <a:xfrm>
                <a:off x="2150" y="2964"/>
                <a:ext cx="2" cy="185"/>
              </a:xfrm>
              <a:prstGeom prst="rect">
                <a:avLst/>
              </a:prstGeom>
              <a:solidFill>
                <a:srgbClr val="406E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1" name="Rectangle 868"/>
              <p:cNvSpPr>
                <a:spLocks noChangeArrowheads="1"/>
              </p:cNvSpPr>
              <p:nvPr/>
            </p:nvSpPr>
            <p:spPr bwMode="auto">
              <a:xfrm>
                <a:off x="2152" y="2964"/>
                <a:ext cx="3" cy="185"/>
              </a:xfrm>
              <a:prstGeom prst="rect">
                <a:avLst/>
              </a:prstGeom>
              <a:solidFill>
                <a:srgbClr val="406C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2" name="Rectangle 869"/>
              <p:cNvSpPr>
                <a:spLocks noChangeArrowheads="1"/>
              </p:cNvSpPr>
              <p:nvPr/>
            </p:nvSpPr>
            <p:spPr bwMode="auto">
              <a:xfrm>
                <a:off x="2155" y="2964"/>
                <a:ext cx="1" cy="185"/>
              </a:xfrm>
              <a:prstGeom prst="rect">
                <a:avLst/>
              </a:prstGeom>
              <a:solidFill>
                <a:srgbClr val="3F6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3" name="Rectangle 870"/>
              <p:cNvSpPr>
                <a:spLocks noChangeArrowheads="1"/>
              </p:cNvSpPr>
              <p:nvPr/>
            </p:nvSpPr>
            <p:spPr bwMode="auto">
              <a:xfrm>
                <a:off x="2156" y="2964"/>
                <a:ext cx="2" cy="185"/>
              </a:xfrm>
              <a:prstGeom prst="rect">
                <a:avLst/>
              </a:prstGeom>
              <a:solidFill>
                <a:srgbClr val="3E6A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4" name="Rectangle 871"/>
              <p:cNvSpPr>
                <a:spLocks noChangeArrowheads="1"/>
              </p:cNvSpPr>
              <p:nvPr/>
            </p:nvSpPr>
            <p:spPr bwMode="auto">
              <a:xfrm>
                <a:off x="2158" y="2964"/>
                <a:ext cx="2" cy="185"/>
              </a:xfrm>
              <a:prstGeom prst="rect">
                <a:avLst/>
              </a:prstGeom>
              <a:solidFill>
                <a:srgbClr val="3D68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5" name="Rectangle 872"/>
              <p:cNvSpPr>
                <a:spLocks noChangeArrowheads="1"/>
              </p:cNvSpPr>
              <p:nvPr/>
            </p:nvSpPr>
            <p:spPr bwMode="auto">
              <a:xfrm>
                <a:off x="2160" y="2964"/>
                <a:ext cx="2" cy="185"/>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6" name="Rectangle 873"/>
              <p:cNvSpPr>
                <a:spLocks noChangeArrowheads="1"/>
              </p:cNvSpPr>
              <p:nvPr/>
            </p:nvSpPr>
            <p:spPr bwMode="auto">
              <a:xfrm>
                <a:off x="2162" y="2964"/>
                <a:ext cx="2" cy="185"/>
              </a:xfrm>
              <a:prstGeom prst="rect">
                <a:avLst/>
              </a:prstGeom>
              <a:solidFill>
                <a:srgbClr val="3C66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7" name="Rectangle 874"/>
              <p:cNvSpPr>
                <a:spLocks noChangeArrowheads="1"/>
              </p:cNvSpPr>
              <p:nvPr/>
            </p:nvSpPr>
            <p:spPr bwMode="auto">
              <a:xfrm>
                <a:off x="2164" y="2964"/>
                <a:ext cx="2" cy="185"/>
              </a:xfrm>
              <a:prstGeom prst="rect">
                <a:avLst/>
              </a:prstGeom>
              <a:solidFill>
                <a:srgbClr val="3B65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8" name="Rectangle 875"/>
              <p:cNvSpPr>
                <a:spLocks noChangeArrowheads="1"/>
              </p:cNvSpPr>
              <p:nvPr/>
            </p:nvSpPr>
            <p:spPr bwMode="auto">
              <a:xfrm>
                <a:off x="2166" y="2964"/>
                <a:ext cx="2" cy="185"/>
              </a:xfrm>
              <a:prstGeom prst="rect">
                <a:avLst/>
              </a:prstGeom>
              <a:solidFill>
                <a:srgbClr val="3A63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69" name="Rectangle 876"/>
              <p:cNvSpPr>
                <a:spLocks noChangeArrowheads="1"/>
              </p:cNvSpPr>
              <p:nvPr/>
            </p:nvSpPr>
            <p:spPr bwMode="auto">
              <a:xfrm>
                <a:off x="2168" y="2964"/>
                <a:ext cx="1" cy="185"/>
              </a:xfrm>
              <a:prstGeom prst="rect">
                <a:avLst/>
              </a:prstGeom>
              <a:solidFill>
                <a:srgbClr val="3A62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0" name="Rectangle 877"/>
              <p:cNvSpPr>
                <a:spLocks noChangeArrowheads="1"/>
              </p:cNvSpPr>
              <p:nvPr/>
            </p:nvSpPr>
            <p:spPr bwMode="auto">
              <a:xfrm>
                <a:off x="2169" y="2964"/>
                <a:ext cx="3" cy="185"/>
              </a:xfrm>
              <a:prstGeom prst="rect">
                <a:avLst/>
              </a:prstGeom>
              <a:solidFill>
                <a:srgbClr val="3961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1" name="Rectangle 878"/>
              <p:cNvSpPr>
                <a:spLocks noChangeArrowheads="1"/>
              </p:cNvSpPr>
              <p:nvPr/>
            </p:nvSpPr>
            <p:spPr bwMode="auto">
              <a:xfrm>
                <a:off x="2172" y="2964"/>
                <a:ext cx="2" cy="185"/>
              </a:xfrm>
              <a:prstGeom prst="rect">
                <a:avLst/>
              </a:prstGeom>
              <a:solidFill>
                <a:srgbClr val="386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2" name="Rectangle 879"/>
              <p:cNvSpPr>
                <a:spLocks noChangeArrowheads="1"/>
              </p:cNvSpPr>
              <p:nvPr/>
            </p:nvSpPr>
            <p:spPr bwMode="auto">
              <a:xfrm>
                <a:off x="2174" y="2964"/>
                <a:ext cx="2" cy="185"/>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3" name="Rectangle 880"/>
              <p:cNvSpPr>
                <a:spLocks noChangeArrowheads="1"/>
              </p:cNvSpPr>
              <p:nvPr/>
            </p:nvSpPr>
            <p:spPr bwMode="auto">
              <a:xfrm>
                <a:off x="2176" y="2964"/>
                <a:ext cx="1" cy="185"/>
              </a:xfrm>
              <a:prstGeom prst="rect">
                <a:avLst/>
              </a:prstGeom>
              <a:solidFill>
                <a:srgbClr val="375D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4" name="Rectangle 881"/>
              <p:cNvSpPr>
                <a:spLocks noChangeArrowheads="1"/>
              </p:cNvSpPr>
              <p:nvPr/>
            </p:nvSpPr>
            <p:spPr bwMode="auto">
              <a:xfrm>
                <a:off x="2177" y="2964"/>
                <a:ext cx="2" cy="185"/>
              </a:xfrm>
              <a:prstGeom prst="rect">
                <a:avLst/>
              </a:prstGeom>
              <a:solidFill>
                <a:srgbClr val="365C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5" name="Rectangle 882"/>
              <p:cNvSpPr>
                <a:spLocks noChangeArrowheads="1"/>
              </p:cNvSpPr>
              <p:nvPr/>
            </p:nvSpPr>
            <p:spPr bwMode="auto">
              <a:xfrm>
                <a:off x="2179" y="2964"/>
                <a:ext cx="2" cy="185"/>
              </a:xfrm>
              <a:prstGeom prst="rect">
                <a:avLst/>
              </a:prstGeom>
              <a:solidFill>
                <a:srgbClr val="365A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6" name="Rectangle 883"/>
              <p:cNvSpPr>
                <a:spLocks noChangeArrowheads="1"/>
              </p:cNvSpPr>
              <p:nvPr/>
            </p:nvSpPr>
            <p:spPr bwMode="auto">
              <a:xfrm>
                <a:off x="2181" y="2964"/>
                <a:ext cx="3" cy="185"/>
              </a:xfrm>
              <a:prstGeom prst="rect">
                <a:avLst/>
              </a:prstGeom>
              <a:solidFill>
                <a:srgbClr val="3559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7" name="Rectangle 884"/>
              <p:cNvSpPr>
                <a:spLocks noChangeArrowheads="1"/>
              </p:cNvSpPr>
              <p:nvPr/>
            </p:nvSpPr>
            <p:spPr bwMode="auto">
              <a:xfrm>
                <a:off x="2184" y="2964"/>
                <a:ext cx="1" cy="185"/>
              </a:xfrm>
              <a:prstGeom prst="rect">
                <a:avLst/>
              </a:prstGeom>
              <a:solidFill>
                <a:srgbClr val="3458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8" name="Rectangle 885"/>
              <p:cNvSpPr>
                <a:spLocks noChangeArrowheads="1"/>
              </p:cNvSpPr>
              <p:nvPr/>
            </p:nvSpPr>
            <p:spPr bwMode="auto">
              <a:xfrm>
                <a:off x="2185" y="2964"/>
                <a:ext cx="2" cy="185"/>
              </a:xfrm>
              <a:prstGeom prst="rect">
                <a:avLst/>
              </a:prstGeom>
              <a:solidFill>
                <a:srgbClr val="3357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79" name="Rectangle 886"/>
              <p:cNvSpPr>
                <a:spLocks noChangeArrowheads="1"/>
              </p:cNvSpPr>
              <p:nvPr/>
            </p:nvSpPr>
            <p:spPr bwMode="auto">
              <a:xfrm>
                <a:off x="2187" y="2964"/>
                <a:ext cx="2" cy="185"/>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0" name="Rectangle 887"/>
              <p:cNvSpPr>
                <a:spLocks noChangeArrowheads="1"/>
              </p:cNvSpPr>
              <p:nvPr/>
            </p:nvSpPr>
            <p:spPr bwMode="auto">
              <a:xfrm>
                <a:off x="2189" y="2964"/>
                <a:ext cx="2" cy="185"/>
              </a:xfrm>
              <a:prstGeom prst="rect">
                <a:avLst/>
              </a:prstGeom>
              <a:solidFill>
                <a:srgbClr val="32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1" name="Rectangle 888"/>
              <p:cNvSpPr>
                <a:spLocks noChangeArrowheads="1"/>
              </p:cNvSpPr>
              <p:nvPr/>
            </p:nvSpPr>
            <p:spPr bwMode="auto">
              <a:xfrm>
                <a:off x="2191" y="2964"/>
                <a:ext cx="2" cy="185"/>
              </a:xfrm>
              <a:prstGeom prst="rect">
                <a:avLst/>
              </a:prstGeom>
              <a:solidFill>
                <a:srgbClr val="3153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2" name="Rectangle 889"/>
              <p:cNvSpPr>
                <a:spLocks noChangeArrowheads="1"/>
              </p:cNvSpPr>
              <p:nvPr/>
            </p:nvSpPr>
            <p:spPr bwMode="auto">
              <a:xfrm>
                <a:off x="2193" y="2964"/>
                <a:ext cx="2" cy="185"/>
              </a:xfrm>
              <a:prstGeom prst="rect">
                <a:avLst/>
              </a:prstGeom>
              <a:solidFill>
                <a:srgbClr val="3052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3" name="Rectangle 890"/>
              <p:cNvSpPr>
                <a:spLocks noChangeArrowheads="1"/>
              </p:cNvSpPr>
              <p:nvPr/>
            </p:nvSpPr>
            <p:spPr bwMode="auto">
              <a:xfrm>
                <a:off x="2195" y="2964"/>
                <a:ext cx="2" cy="185"/>
              </a:xfrm>
              <a:prstGeom prst="rect">
                <a:avLst/>
              </a:prstGeom>
              <a:solidFill>
                <a:srgbClr val="2F51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4" name="Rectangle 891"/>
              <p:cNvSpPr>
                <a:spLocks noChangeArrowheads="1"/>
              </p:cNvSpPr>
              <p:nvPr/>
            </p:nvSpPr>
            <p:spPr bwMode="auto">
              <a:xfrm>
                <a:off x="2197" y="2964"/>
                <a:ext cx="1" cy="185"/>
              </a:xfrm>
              <a:prstGeom prst="rect">
                <a:avLst/>
              </a:prstGeom>
              <a:solidFill>
                <a:srgbClr val="2F4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5" name="Rectangle 892"/>
              <p:cNvSpPr>
                <a:spLocks noChangeArrowheads="1"/>
              </p:cNvSpPr>
              <p:nvPr/>
            </p:nvSpPr>
            <p:spPr bwMode="auto">
              <a:xfrm>
                <a:off x="2198" y="2964"/>
                <a:ext cx="3" cy="185"/>
              </a:xfrm>
              <a:prstGeom prst="rect">
                <a:avLst/>
              </a:prstGeom>
              <a:solidFill>
                <a:srgbClr val="2E4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6" name="Rectangle 893"/>
              <p:cNvSpPr>
                <a:spLocks noChangeArrowheads="1"/>
              </p:cNvSpPr>
              <p:nvPr/>
            </p:nvSpPr>
            <p:spPr bwMode="auto">
              <a:xfrm>
                <a:off x="2201" y="2964"/>
                <a:ext cx="2" cy="185"/>
              </a:xfrm>
              <a:prstGeom prst="rect">
                <a:avLst/>
              </a:prstGeom>
              <a:solidFill>
                <a:srgbClr val="2D4D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7" name="Rectangle 894"/>
              <p:cNvSpPr>
                <a:spLocks noChangeArrowheads="1"/>
              </p:cNvSpPr>
              <p:nvPr/>
            </p:nvSpPr>
            <p:spPr bwMode="auto">
              <a:xfrm>
                <a:off x="2203" y="2964"/>
                <a:ext cx="1" cy="185"/>
              </a:xfrm>
              <a:prstGeom prst="rect">
                <a:avLst/>
              </a:prstGeom>
              <a:solidFill>
                <a:srgbClr val="2D4B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8" name="Rectangle 895"/>
              <p:cNvSpPr>
                <a:spLocks noChangeArrowheads="1"/>
              </p:cNvSpPr>
              <p:nvPr/>
            </p:nvSpPr>
            <p:spPr bwMode="auto">
              <a:xfrm>
                <a:off x="2204" y="2964"/>
                <a:ext cx="2" cy="185"/>
              </a:xfrm>
              <a:prstGeom prst="rect">
                <a:avLst/>
              </a:prstGeom>
              <a:solidFill>
                <a:srgbClr val="2C4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89" name="Rectangle 896"/>
              <p:cNvSpPr>
                <a:spLocks noChangeArrowheads="1"/>
              </p:cNvSpPr>
              <p:nvPr/>
            </p:nvSpPr>
            <p:spPr bwMode="auto">
              <a:xfrm>
                <a:off x="2206" y="2964"/>
                <a:ext cx="2" cy="185"/>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0" name="Rectangle 897"/>
              <p:cNvSpPr>
                <a:spLocks noChangeArrowheads="1"/>
              </p:cNvSpPr>
              <p:nvPr/>
            </p:nvSpPr>
            <p:spPr bwMode="auto">
              <a:xfrm>
                <a:off x="2208" y="2964"/>
                <a:ext cx="2" cy="185"/>
              </a:xfrm>
              <a:prstGeom prst="rect">
                <a:avLst/>
              </a:prstGeom>
              <a:solidFill>
                <a:srgbClr val="2A48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1" name="Rectangle 898"/>
              <p:cNvSpPr>
                <a:spLocks noChangeArrowheads="1"/>
              </p:cNvSpPr>
              <p:nvPr/>
            </p:nvSpPr>
            <p:spPr bwMode="auto">
              <a:xfrm>
                <a:off x="2210" y="2964"/>
                <a:ext cx="2" cy="185"/>
              </a:xfrm>
              <a:prstGeom prst="rect">
                <a:avLst/>
              </a:prstGeom>
              <a:solidFill>
                <a:srgbClr val="294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2" name="Rectangle 899"/>
              <p:cNvSpPr>
                <a:spLocks noChangeArrowheads="1"/>
              </p:cNvSpPr>
              <p:nvPr/>
            </p:nvSpPr>
            <p:spPr bwMode="auto">
              <a:xfrm>
                <a:off x="2212" y="2964"/>
                <a:ext cx="2" cy="185"/>
              </a:xfrm>
              <a:prstGeom prst="rect">
                <a:avLst/>
              </a:prstGeom>
              <a:solidFill>
                <a:srgbClr val="294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3" name="Rectangle 900"/>
              <p:cNvSpPr>
                <a:spLocks noChangeArrowheads="1"/>
              </p:cNvSpPr>
              <p:nvPr/>
            </p:nvSpPr>
            <p:spPr bwMode="auto">
              <a:xfrm>
                <a:off x="2214" y="2964"/>
                <a:ext cx="2" cy="185"/>
              </a:xfrm>
              <a:prstGeom prst="rect">
                <a:avLst/>
              </a:prstGeom>
              <a:solidFill>
                <a:srgbClr val="284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4" name="Rectangle 901"/>
              <p:cNvSpPr>
                <a:spLocks noChangeArrowheads="1"/>
              </p:cNvSpPr>
              <p:nvPr/>
            </p:nvSpPr>
            <p:spPr bwMode="auto">
              <a:xfrm>
                <a:off x="2216" y="2964"/>
                <a:ext cx="2" cy="185"/>
              </a:xfrm>
              <a:prstGeom prst="rect">
                <a:avLst/>
              </a:prstGeom>
              <a:solidFill>
                <a:srgbClr val="2743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5" name="Rectangle 902"/>
              <p:cNvSpPr>
                <a:spLocks noChangeArrowheads="1"/>
              </p:cNvSpPr>
              <p:nvPr/>
            </p:nvSpPr>
            <p:spPr bwMode="auto">
              <a:xfrm>
                <a:off x="2218" y="2964"/>
                <a:ext cx="2" cy="185"/>
              </a:xfrm>
              <a:prstGeom prst="rect">
                <a:avLst/>
              </a:prstGeom>
              <a:solidFill>
                <a:srgbClr val="2642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6" name="Rectangle 903"/>
              <p:cNvSpPr>
                <a:spLocks noChangeArrowheads="1"/>
              </p:cNvSpPr>
              <p:nvPr/>
            </p:nvSpPr>
            <p:spPr bwMode="auto">
              <a:xfrm>
                <a:off x="2220" y="2964"/>
                <a:ext cx="3" cy="185"/>
              </a:xfrm>
              <a:prstGeom prst="rect">
                <a:avLst/>
              </a:prstGeom>
              <a:solidFill>
                <a:srgbClr val="2640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7" name="Rectangle 904"/>
              <p:cNvSpPr>
                <a:spLocks noChangeArrowheads="1"/>
              </p:cNvSpPr>
              <p:nvPr/>
            </p:nvSpPr>
            <p:spPr bwMode="auto">
              <a:xfrm>
                <a:off x="2223" y="2964"/>
                <a:ext cx="2" cy="185"/>
              </a:xfrm>
              <a:prstGeom prst="rect">
                <a:avLst/>
              </a:prstGeom>
              <a:solidFill>
                <a:srgbClr val="253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8" name="Rectangle 905"/>
              <p:cNvSpPr>
                <a:spLocks noChangeArrowheads="1"/>
              </p:cNvSpPr>
              <p:nvPr/>
            </p:nvSpPr>
            <p:spPr bwMode="auto">
              <a:xfrm>
                <a:off x="2225" y="2964"/>
                <a:ext cx="2" cy="185"/>
              </a:xfrm>
              <a:prstGeom prst="rect">
                <a:avLst/>
              </a:prstGeom>
              <a:solidFill>
                <a:srgbClr val="243E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99" name="Rectangle 906"/>
              <p:cNvSpPr>
                <a:spLocks noChangeArrowheads="1"/>
              </p:cNvSpPr>
              <p:nvPr/>
            </p:nvSpPr>
            <p:spPr bwMode="auto">
              <a:xfrm>
                <a:off x="2227" y="2964"/>
                <a:ext cx="1" cy="185"/>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0" name="Rectangle 907"/>
              <p:cNvSpPr>
                <a:spLocks noChangeArrowheads="1"/>
              </p:cNvSpPr>
              <p:nvPr/>
            </p:nvSpPr>
            <p:spPr bwMode="auto">
              <a:xfrm>
                <a:off x="2228" y="2964"/>
                <a:ext cx="2" cy="185"/>
              </a:xfrm>
              <a:prstGeom prst="rect">
                <a:avLst/>
              </a:prstGeom>
              <a:solidFill>
                <a:srgbClr val="233C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1" name="Rectangle 908"/>
              <p:cNvSpPr>
                <a:spLocks noChangeArrowheads="1"/>
              </p:cNvSpPr>
              <p:nvPr/>
            </p:nvSpPr>
            <p:spPr bwMode="auto">
              <a:xfrm>
                <a:off x="2230" y="2964"/>
                <a:ext cx="2" cy="185"/>
              </a:xfrm>
              <a:prstGeom prst="rect">
                <a:avLst/>
              </a:prstGeom>
              <a:solidFill>
                <a:srgbClr val="223A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2" name="Rectangle 909"/>
              <p:cNvSpPr>
                <a:spLocks noChangeArrowheads="1"/>
              </p:cNvSpPr>
              <p:nvPr/>
            </p:nvSpPr>
            <p:spPr bwMode="auto">
              <a:xfrm>
                <a:off x="2232" y="2964"/>
                <a:ext cx="3" cy="185"/>
              </a:xfrm>
              <a:prstGeom prst="rect">
                <a:avLst/>
              </a:prstGeom>
              <a:solidFill>
                <a:srgbClr val="2139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3" name="Rectangle 910"/>
              <p:cNvSpPr>
                <a:spLocks noChangeArrowheads="1"/>
              </p:cNvSpPr>
              <p:nvPr/>
            </p:nvSpPr>
            <p:spPr bwMode="auto">
              <a:xfrm>
                <a:off x="2235" y="2964"/>
                <a:ext cx="1" cy="185"/>
              </a:xfrm>
              <a:prstGeom prst="rect">
                <a:avLst/>
              </a:prstGeom>
              <a:solidFill>
                <a:srgbClr val="2137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4" name="Rectangle 911"/>
              <p:cNvSpPr>
                <a:spLocks noChangeArrowheads="1"/>
              </p:cNvSpPr>
              <p:nvPr/>
            </p:nvSpPr>
            <p:spPr bwMode="auto">
              <a:xfrm>
                <a:off x="2236" y="2964"/>
                <a:ext cx="2" cy="185"/>
              </a:xfrm>
              <a:prstGeom prst="rect">
                <a:avLst/>
              </a:prstGeom>
              <a:solidFill>
                <a:srgbClr val="2036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5" name="Rectangle 912"/>
              <p:cNvSpPr>
                <a:spLocks noChangeArrowheads="1"/>
              </p:cNvSpPr>
              <p:nvPr/>
            </p:nvSpPr>
            <p:spPr bwMode="auto">
              <a:xfrm>
                <a:off x="2238" y="2964"/>
                <a:ext cx="2" cy="185"/>
              </a:xfrm>
              <a:prstGeom prst="rect">
                <a:avLst/>
              </a:prstGeom>
              <a:solidFill>
                <a:srgbClr val="1F35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6" name="Rectangle 913"/>
              <p:cNvSpPr>
                <a:spLocks noChangeArrowheads="1"/>
              </p:cNvSpPr>
              <p:nvPr/>
            </p:nvSpPr>
            <p:spPr bwMode="auto">
              <a:xfrm>
                <a:off x="2240" y="2964"/>
                <a:ext cx="2" cy="185"/>
              </a:xfrm>
              <a:prstGeom prst="rect">
                <a:avLst/>
              </a:prstGeom>
              <a:solidFill>
                <a:srgbClr val="1F33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7" name="Rectangle 914"/>
              <p:cNvSpPr>
                <a:spLocks noChangeArrowheads="1"/>
              </p:cNvSpPr>
              <p:nvPr/>
            </p:nvSpPr>
            <p:spPr bwMode="auto">
              <a:xfrm>
                <a:off x="2242" y="2964"/>
                <a:ext cx="2" cy="185"/>
              </a:xfrm>
              <a:prstGeom prst="rect">
                <a:avLst/>
              </a:prstGeom>
              <a:solidFill>
                <a:srgbClr val="1E3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8" name="Rectangle 915"/>
              <p:cNvSpPr>
                <a:spLocks noChangeArrowheads="1"/>
              </p:cNvSpPr>
              <p:nvPr/>
            </p:nvSpPr>
            <p:spPr bwMode="auto">
              <a:xfrm>
                <a:off x="2244" y="2964"/>
                <a:ext cx="2" cy="185"/>
              </a:xfrm>
              <a:prstGeom prst="rect">
                <a:avLst/>
              </a:prstGeom>
              <a:solidFill>
                <a:srgbClr val="1D31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09" name="Rectangle 916"/>
              <p:cNvSpPr>
                <a:spLocks noChangeArrowheads="1"/>
              </p:cNvSpPr>
              <p:nvPr/>
            </p:nvSpPr>
            <p:spPr bwMode="auto">
              <a:xfrm>
                <a:off x="2246" y="2964"/>
                <a:ext cx="2" cy="185"/>
              </a:xfrm>
              <a:prstGeom prst="rect">
                <a:avLst/>
              </a:prstGeom>
              <a:solidFill>
                <a:srgbClr val="1C3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0" name="Rectangle 917"/>
              <p:cNvSpPr>
                <a:spLocks noChangeArrowheads="1"/>
              </p:cNvSpPr>
              <p:nvPr/>
            </p:nvSpPr>
            <p:spPr bwMode="auto">
              <a:xfrm>
                <a:off x="2248" y="2964"/>
                <a:ext cx="1" cy="185"/>
              </a:xfrm>
              <a:prstGeom prst="rect">
                <a:avLst/>
              </a:prstGeom>
              <a:solidFill>
                <a:srgbClr val="1B2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1" name="Rectangle 918"/>
              <p:cNvSpPr>
                <a:spLocks noChangeArrowheads="1"/>
              </p:cNvSpPr>
              <p:nvPr/>
            </p:nvSpPr>
            <p:spPr bwMode="auto">
              <a:xfrm>
                <a:off x="2249" y="2964"/>
                <a:ext cx="3" cy="185"/>
              </a:xfrm>
              <a:prstGeom prst="rect">
                <a:avLst/>
              </a:prstGeom>
              <a:solidFill>
                <a:srgbClr val="1B2E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2" name="Rectangle 919"/>
              <p:cNvSpPr>
                <a:spLocks noChangeArrowheads="1"/>
              </p:cNvSpPr>
              <p:nvPr/>
            </p:nvSpPr>
            <p:spPr bwMode="auto">
              <a:xfrm>
                <a:off x="2252" y="2964"/>
                <a:ext cx="2" cy="185"/>
              </a:xfrm>
              <a:prstGeom prst="rect">
                <a:avLst/>
              </a:prstGeom>
              <a:solidFill>
                <a:srgbClr val="1A2C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3" name="Rectangle 920"/>
              <p:cNvSpPr>
                <a:spLocks noChangeArrowheads="1"/>
              </p:cNvSpPr>
              <p:nvPr/>
            </p:nvSpPr>
            <p:spPr bwMode="auto">
              <a:xfrm>
                <a:off x="2254" y="2964"/>
                <a:ext cx="2" cy="185"/>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4" name="Rectangle 921"/>
              <p:cNvSpPr>
                <a:spLocks noChangeArrowheads="1"/>
              </p:cNvSpPr>
              <p:nvPr/>
            </p:nvSpPr>
            <p:spPr bwMode="auto">
              <a:xfrm>
                <a:off x="2256" y="2964"/>
                <a:ext cx="1" cy="185"/>
              </a:xfrm>
              <a:prstGeom prst="rect">
                <a:avLst/>
              </a:prstGeom>
              <a:solidFill>
                <a:srgbClr val="182A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5" name="Rectangle 922"/>
              <p:cNvSpPr>
                <a:spLocks noChangeArrowheads="1"/>
              </p:cNvSpPr>
              <p:nvPr/>
            </p:nvSpPr>
            <p:spPr bwMode="auto">
              <a:xfrm>
                <a:off x="2257" y="2964"/>
                <a:ext cx="2" cy="185"/>
              </a:xfrm>
              <a:prstGeom prst="rect">
                <a:avLst/>
              </a:prstGeom>
              <a:solidFill>
                <a:srgbClr val="1829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6" name="Rectangle 923"/>
              <p:cNvSpPr>
                <a:spLocks noChangeArrowheads="1"/>
              </p:cNvSpPr>
              <p:nvPr/>
            </p:nvSpPr>
            <p:spPr bwMode="auto">
              <a:xfrm>
                <a:off x="2259" y="2964"/>
                <a:ext cx="2" cy="185"/>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7" name="Rectangle 924"/>
              <p:cNvSpPr>
                <a:spLocks noChangeArrowheads="1"/>
              </p:cNvSpPr>
              <p:nvPr/>
            </p:nvSpPr>
            <p:spPr bwMode="auto">
              <a:xfrm>
                <a:off x="2261" y="2964"/>
                <a:ext cx="2" cy="185"/>
              </a:xfrm>
              <a:prstGeom prst="rect">
                <a:avLst/>
              </a:prstGeom>
              <a:solidFill>
                <a:srgbClr val="1626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8" name="Rectangle 925"/>
              <p:cNvSpPr>
                <a:spLocks noChangeArrowheads="1"/>
              </p:cNvSpPr>
              <p:nvPr/>
            </p:nvSpPr>
            <p:spPr bwMode="auto">
              <a:xfrm>
                <a:off x="2263" y="2964"/>
                <a:ext cx="2" cy="185"/>
              </a:xfrm>
              <a:prstGeom prst="rect">
                <a:avLst/>
              </a:prstGeom>
              <a:solidFill>
                <a:srgbClr val="1625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19" name="Rectangle 926"/>
              <p:cNvSpPr>
                <a:spLocks noChangeArrowheads="1"/>
              </p:cNvSpPr>
              <p:nvPr/>
            </p:nvSpPr>
            <p:spPr bwMode="auto">
              <a:xfrm>
                <a:off x="2265" y="2964"/>
                <a:ext cx="2" cy="185"/>
              </a:xfrm>
              <a:prstGeom prst="rect">
                <a:avLst/>
              </a:prstGeom>
              <a:solidFill>
                <a:srgbClr val="1523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0" name="Rectangle 927"/>
              <p:cNvSpPr>
                <a:spLocks noChangeArrowheads="1"/>
              </p:cNvSpPr>
              <p:nvPr/>
            </p:nvSpPr>
            <p:spPr bwMode="auto">
              <a:xfrm>
                <a:off x="2267" y="2964"/>
                <a:ext cx="2" cy="185"/>
              </a:xfrm>
              <a:prstGeom prst="rect">
                <a:avLst/>
              </a:prstGeom>
              <a:solidFill>
                <a:srgbClr val="1422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1" name="Rectangle 928"/>
              <p:cNvSpPr>
                <a:spLocks noChangeArrowheads="1"/>
              </p:cNvSpPr>
              <p:nvPr/>
            </p:nvSpPr>
            <p:spPr bwMode="auto">
              <a:xfrm>
                <a:off x="2269" y="2964"/>
                <a:ext cx="2" cy="185"/>
              </a:xfrm>
              <a:prstGeom prst="rect">
                <a:avLst/>
              </a:prstGeom>
              <a:solidFill>
                <a:srgbClr val="1421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2" name="Rectangle 929"/>
              <p:cNvSpPr>
                <a:spLocks noChangeArrowheads="1"/>
              </p:cNvSpPr>
              <p:nvPr/>
            </p:nvSpPr>
            <p:spPr bwMode="auto">
              <a:xfrm>
                <a:off x="2271" y="2964"/>
                <a:ext cx="2" cy="185"/>
              </a:xfrm>
              <a:prstGeom prst="rect">
                <a:avLst/>
              </a:prstGeom>
              <a:solidFill>
                <a:srgbClr val="132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3" name="Rectangle 930"/>
              <p:cNvSpPr>
                <a:spLocks noChangeArrowheads="1"/>
              </p:cNvSpPr>
              <p:nvPr/>
            </p:nvSpPr>
            <p:spPr bwMode="auto">
              <a:xfrm>
                <a:off x="2273" y="2964"/>
                <a:ext cx="2" cy="185"/>
              </a:xfrm>
              <a:prstGeom prst="rect">
                <a:avLst/>
              </a:prstGeom>
              <a:solidFill>
                <a:srgbClr val="12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4" name="Rectangle 931"/>
              <p:cNvSpPr>
                <a:spLocks noChangeArrowheads="1"/>
              </p:cNvSpPr>
              <p:nvPr/>
            </p:nvSpPr>
            <p:spPr bwMode="auto">
              <a:xfrm>
                <a:off x="2275" y="2964"/>
                <a:ext cx="1" cy="185"/>
              </a:xfrm>
              <a:prstGeom prst="rect">
                <a:avLst/>
              </a:prstGeom>
              <a:solidFill>
                <a:srgbClr val="121D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5" name="Rectangle 932"/>
              <p:cNvSpPr>
                <a:spLocks noChangeArrowheads="1"/>
              </p:cNvSpPr>
              <p:nvPr/>
            </p:nvSpPr>
            <p:spPr bwMode="auto">
              <a:xfrm>
                <a:off x="2276" y="2964"/>
                <a:ext cx="2" cy="185"/>
              </a:xfrm>
              <a:prstGeom prst="rect">
                <a:avLst/>
              </a:prstGeom>
              <a:solidFill>
                <a:srgbClr val="111C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6" name="Rectangle 933"/>
              <p:cNvSpPr>
                <a:spLocks noChangeArrowheads="1"/>
              </p:cNvSpPr>
              <p:nvPr/>
            </p:nvSpPr>
            <p:spPr bwMode="auto">
              <a:xfrm>
                <a:off x="2278" y="2964"/>
                <a:ext cx="3" cy="185"/>
              </a:xfrm>
              <a:prstGeom prst="rect">
                <a:avLst/>
              </a:prstGeom>
              <a:solidFill>
                <a:srgbClr val="10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7" name="Rectangle 934"/>
              <p:cNvSpPr>
                <a:spLocks noChangeArrowheads="1"/>
              </p:cNvSpPr>
              <p:nvPr/>
            </p:nvSpPr>
            <p:spPr bwMode="auto">
              <a:xfrm>
                <a:off x="2281" y="2964"/>
                <a:ext cx="2" cy="185"/>
              </a:xfrm>
              <a:prstGeom prst="rect">
                <a:avLst/>
              </a:prstGeom>
              <a:solidFill>
                <a:srgbClr val="0F19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8" name="Rectangle 935"/>
              <p:cNvSpPr>
                <a:spLocks noChangeArrowheads="1"/>
              </p:cNvSpPr>
              <p:nvPr/>
            </p:nvSpPr>
            <p:spPr bwMode="auto">
              <a:xfrm>
                <a:off x="2283" y="2964"/>
                <a:ext cx="1" cy="185"/>
              </a:xfrm>
              <a:prstGeom prst="rect">
                <a:avLst/>
              </a:prstGeom>
              <a:solidFill>
                <a:srgbClr val="0E18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29" name="Rectangle 936"/>
              <p:cNvSpPr>
                <a:spLocks noChangeArrowheads="1"/>
              </p:cNvSpPr>
              <p:nvPr/>
            </p:nvSpPr>
            <p:spPr bwMode="auto">
              <a:xfrm>
                <a:off x="2284" y="2964"/>
                <a:ext cx="2" cy="185"/>
              </a:xfrm>
              <a:prstGeom prst="rect">
                <a:avLst/>
              </a:prstGeom>
              <a:solidFill>
                <a:srgbClr val="0E17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0" name="Rectangle 937"/>
              <p:cNvSpPr>
                <a:spLocks noChangeArrowheads="1"/>
              </p:cNvSpPr>
              <p:nvPr/>
            </p:nvSpPr>
            <p:spPr bwMode="auto">
              <a:xfrm>
                <a:off x="2286" y="2964"/>
                <a:ext cx="2" cy="185"/>
              </a:xfrm>
              <a:prstGeom prst="rect">
                <a:avLst/>
              </a:prstGeom>
              <a:solidFill>
                <a:srgbClr val="0D1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1" name="Rectangle 938"/>
              <p:cNvSpPr>
                <a:spLocks noChangeArrowheads="1"/>
              </p:cNvSpPr>
              <p:nvPr/>
            </p:nvSpPr>
            <p:spPr bwMode="auto">
              <a:xfrm>
                <a:off x="2288" y="2964"/>
                <a:ext cx="2" cy="185"/>
              </a:xfrm>
              <a:prstGeom prst="rect">
                <a:avLst/>
              </a:prstGeom>
              <a:solidFill>
                <a:srgbClr val="0C14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2" name="Rectangle 939"/>
              <p:cNvSpPr>
                <a:spLocks noChangeArrowheads="1"/>
              </p:cNvSpPr>
              <p:nvPr/>
            </p:nvSpPr>
            <p:spPr bwMode="auto">
              <a:xfrm>
                <a:off x="2290" y="2964"/>
                <a:ext cx="2" cy="185"/>
              </a:xfrm>
              <a:prstGeom prst="rect">
                <a:avLst/>
              </a:prstGeom>
              <a:solidFill>
                <a:srgbClr val="0B1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3" name="Rectangle 940"/>
              <p:cNvSpPr>
                <a:spLocks noChangeArrowheads="1"/>
              </p:cNvSpPr>
              <p:nvPr/>
            </p:nvSpPr>
            <p:spPr bwMode="auto">
              <a:xfrm>
                <a:off x="2292" y="2964"/>
                <a:ext cx="2" cy="185"/>
              </a:xfrm>
              <a:prstGeom prst="rect">
                <a:avLst/>
              </a:prstGeom>
              <a:solidFill>
                <a:srgbClr val="0B12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4" name="Rectangle 941"/>
              <p:cNvSpPr>
                <a:spLocks noChangeArrowheads="1"/>
              </p:cNvSpPr>
              <p:nvPr/>
            </p:nvSpPr>
            <p:spPr bwMode="auto">
              <a:xfrm>
                <a:off x="2294" y="2964"/>
                <a:ext cx="2" cy="185"/>
              </a:xfrm>
              <a:prstGeom prst="rect">
                <a:avLst/>
              </a:prstGeom>
              <a:solidFill>
                <a:srgbClr val="0A11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5" name="Rectangle 942"/>
              <p:cNvSpPr>
                <a:spLocks noChangeArrowheads="1"/>
              </p:cNvSpPr>
              <p:nvPr/>
            </p:nvSpPr>
            <p:spPr bwMode="auto">
              <a:xfrm>
                <a:off x="2296" y="2964"/>
                <a:ext cx="1" cy="185"/>
              </a:xfrm>
              <a:prstGeom prst="rect">
                <a:avLst/>
              </a:prstGeom>
              <a:solidFill>
                <a:srgbClr val="091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6" name="Rectangle 943"/>
              <p:cNvSpPr>
                <a:spLocks noChangeArrowheads="1"/>
              </p:cNvSpPr>
              <p:nvPr/>
            </p:nvSpPr>
            <p:spPr bwMode="auto">
              <a:xfrm>
                <a:off x="2297" y="2964"/>
                <a:ext cx="3" cy="185"/>
              </a:xfrm>
              <a:prstGeom prst="rect">
                <a:avLst/>
              </a:prstGeom>
              <a:solidFill>
                <a:srgbClr val="090F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7" name="Rectangle 944"/>
              <p:cNvSpPr>
                <a:spLocks noChangeArrowheads="1"/>
              </p:cNvSpPr>
              <p:nvPr/>
            </p:nvSpPr>
            <p:spPr bwMode="auto">
              <a:xfrm>
                <a:off x="2300" y="2964"/>
                <a:ext cx="2" cy="185"/>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8" name="Rectangle 945"/>
              <p:cNvSpPr>
                <a:spLocks noChangeArrowheads="1"/>
              </p:cNvSpPr>
              <p:nvPr/>
            </p:nvSpPr>
            <p:spPr bwMode="auto">
              <a:xfrm>
                <a:off x="2302" y="2964"/>
                <a:ext cx="2" cy="185"/>
              </a:xfrm>
              <a:prstGeom prst="rect">
                <a:avLst/>
              </a:prstGeom>
              <a:solidFill>
                <a:srgbClr val="070C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39" name="Rectangle 946"/>
              <p:cNvSpPr>
                <a:spLocks noChangeArrowheads="1"/>
              </p:cNvSpPr>
              <p:nvPr/>
            </p:nvSpPr>
            <p:spPr bwMode="auto">
              <a:xfrm>
                <a:off x="2304" y="2964"/>
                <a:ext cx="1" cy="185"/>
              </a:xfrm>
              <a:prstGeom prst="rect">
                <a:avLst/>
              </a:prstGeom>
              <a:solidFill>
                <a:srgbClr val="060A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0" name="Rectangle 947"/>
              <p:cNvSpPr>
                <a:spLocks noChangeArrowheads="1"/>
              </p:cNvSpPr>
              <p:nvPr/>
            </p:nvSpPr>
            <p:spPr bwMode="auto">
              <a:xfrm>
                <a:off x="2305" y="2964"/>
                <a:ext cx="2" cy="185"/>
              </a:xfrm>
              <a:prstGeom prst="rect">
                <a:avLst/>
              </a:prstGeom>
              <a:solidFill>
                <a:srgbClr val="0509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1" name="Rectangle 948"/>
              <p:cNvSpPr>
                <a:spLocks noChangeArrowheads="1"/>
              </p:cNvSpPr>
              <p:nvPr/>
            </p:nvSpPr>
            <p:spPr bwMode="auto">
              <a:xfrm>
                <a:off x="2307" y="2964"/>
                <a:ext cx="3" cy="185"/>
              </a:xfrm>
              <a:prstGeom prst="rect">
                <a:avLst/>
              </a:prstGeom>
              <a:solidFill>
                <a:srgbClr val="0408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2" name="Rectangle 949"/>
              <p:cNvSpPr>
                <a:spLocks noChangeArrowheads="1"/>
              </p:cNvSpPr>
              <p:nvPr/>
            </p:nvSpPr>
            <p:spPr bwMode="auto">
              <a:xfrm>
                <a:off x="2310" y="2964"/>
                <a:ext cx="1" cy="185"/>
              </a:xfrm>
              <a:prstGeom prst="rect">
                <a:avLst/>
              </a:prstGeom>
              <a:solidFill>
                <a:srgbClr val="0406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3" name="Rectangle 950"/>
              <p:cNvSpPr>
                <a:spLocks noChangeArrowheads="1"/>
              </p:cNvSpPr>
              <p:nvPr/>
            </p:nvSpPr>
            <p:spPr bwMode="auto">
              <a:xfrm>
                <a:off x="2311" y="2964"/>
                <a:ext cx="2" cy="185"/>
              </a:xfrm>
              <a:prstGeom prst="rect">
                <a:avLst/>
              </a:prstGeom>
              <a:solidFill>
                <a:srgbClr val="0306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4" name="Rectangle 951"/>
              <p:cNvSpPr>
                <a:spLocks noChangeArrowheads="1"/>
              </p:cNvSpPr>
              <p:nvPr/>
            </p:nvSpPr>
            <p:spPr bwMode="auto">
              <a:xfrm>
                <a:off x="2313" y="2964"/>
                <a:ext cx="2" cy="185"/>
              </a:xfrm>
              <a:prstGeom prst="rect">
                <a:avLst/>
              </a:prstGeom>
              <a:solidFill>
                <a:srgbClr val="0204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5" name="Rectangle 952"/>
              <p:cNvSpPr>
                <a:spLocks noChangeArrowheads="1"/>
              </p:cNvSpPr>
              <p:nvPr/>
            </p:nvSpPr>
            <p:spPr bwMode="auto">
              <a:xfrm>
                <a:off x="2315" y="2964"/>
                <a:ext cx="2" cy="185"/>
              </a:xfrm>
              <a:prstGeom prst="rect">
                <a:avLst/>
              </a:prstGeom>
              <a:solidFill>
                <a:srgbClr val="0203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6" name="Rectangle 953"/>
              <p:cNvSpPr>
                <a:spLocks noChangeArrowheads="1"/>
              </p:cNvSpPr>
              <p:nvPr/>
            </p:nvSpPr>
            <p:spPr bwMode="auto">
              <a:xfrm>
                <a:off x="2317" y="2964"/>
                <a:ext cx="2" cy="185"/>
              </a:xfrm>
              <a:prstGeom prst="rect">
                <a:avLst/>
              </a:prstGeom>
              <a:solidFill>
                <a:srgbClr val="0102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7" name="Rectangle 954"/>
              <p:cNvSpPr>
                <a:spLocks noChangeArrowheads="1"/>
              </p:cNvSpPr>
              <p:nvPr/>
            </p:nvSpPr>
            <p:spPr bwMode="auto">
              <a:xfrm>
                <a:off x="2319" y="2964"/>
                <a:ext cx="1" cy="185"/>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8" name="Rectangle 955"/>
              <p:cNvSpPr>
                <a:spLocks noChangeArrowheads="1"/>
              </p:cNvSpPr>
              <p:nvPr/>
            </p:nvSpPr>
            <p:spPr bwMode="auto">
              <a:xfrm>
                <a:off x="2151" y="2951"/>
                <a:ext cx="21"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49" name="Rectangle 956"/>
              <p:cNvSpPr>
                <a:spLocks noChangeArrowheads="1"/>
              </p:cNvSpPr>
              <p:nvPr/>
            </p:nvSpPr>
            <p:spPr bwMode="auto">
              <a:xfrm>
                <a:off x="2218" y="2951"/>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0" name="Rectangle 957"/>
              <p:cNvSpPr>
                <a:spLocks noChangeArrowheads="1"/>
              </p:cNvSpPr>
              <p:nvPr/>
            </p:nvSpPr>
            <p:spPr bwMode="auto">
              <a:xfrm>
                <a:off x="2184" y="2951"/>
                <a:ext cx="21"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1" name="Rectangle 958"/>
              <p:cNvSpPr>
                <a:spLocks noChangeArrowheads="1"/>
              </p:cNvSpPr>
              <p:nvPr/>
            </p:nvSpPr>
            <p:spPr bwMode="auto">
              <a:xfrm>
                <a:off x="2251" y="2951"/>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2" name="Rectangle 959"/>
              <p:cNvSpPr>
                <a:spLocks noChangeArrowheads="1"/>
              </p:cNvSpPr>
              <p:nvPr/>
            </p:nvSpPr>
            <p:spPr bwMode="auto">
              <a:xfrm>
                <a:off x="2283" y="2951"/>
                <a:ext cx="21"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3" name="Rectangle 960"/>
              <p:cNvSpPr>
                <a:spLocks noChangeArrowheads="1"/>
              </p:cNvSpPr>
              <p:nvPr/>
            </p:nvSpPr>
            <p:spPr bwMode="auto">
              <a:xfrm>
                <a:off x="2150" y="314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4" name="Rectangle 961"/>
              <p:cNvSpPr>
                <a:spLocks noChangeArrowheads="1"/>
              </p:cNvSpPr>
              <p:nvPr/>
            </p:nvSpPr>
            <p:spPr bwMode="auto">
              <a:xfrm>
                <a:off x="2215" y="3142"/>
                <a:ext cx="21"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5" name="Rectangle 962"/>
              <p:cNvSpPr>
                <a:spLocks noChangeArrowheads="1"/>
              </p:cNvSpPr>
              <p:nvPr/>
            </p:nvSpPr>
            <p:spPr bwMode="auto">
              <a:xfrm>
                <a:off x="2183" y="314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6" name="Rectangle 963"/>
              <p:cNvSpPr>
                <a:spLocks noChangeArrowheads="1"/>
              </p:cNvSpPr>
              <p:nvPr/>
            </p:nvSpPr>
            <p:spPr bwMode="auto">
              <a:xfrm>
                <a:off x="2249" y="314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7" name="Rectangle 964"/>
              <p:cNvSpPr>
                <a:spLocks noChangeArrowheads="1"/>
              </p:cNvSpPr>
              <p:nvPr/>
            </p:nvSpPr>
            <p:spPr bwMode="auto">
              <a:xfrm>
                <a:off x="2282" y="314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8" name="Rectangle 965"/>
              <p:cNvSpPr>
                <a:spLocks noChangeArrowheads="1"/>
              </p:cNvSpPr>
              <p:nvPr/>
            </p:nvSpPr>
            <p:spPr bwMode="auto">
              <a:xfrm>
                <a:off x="2316" y="3111"/>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59" name="Rectangle 966"/>
              <p:cNvSpPr>
                <a:spLocks noChangeArrowheads="1"/>
              </p:cNvSpPr>
              <p:nvPr/>
            </p:nvSpPr>
            <p:spPr bwMode="auto">
              <a:xfrm>
                <a:off x="2316" y="3045"/>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0" name="Rectangle 967"/>
              <p:cNvSpPr>
                <a:spLocks noChangeArrowheads="1"/>
              </p:cNvSpPr>
              <p:nvPr/>
            </p:nvSpPr>
            <p:spPr bwMode="auto">
              <a:xfrm>
                <a:off x="2316" y="3078"/>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1" name="Rectangle 968"/>
              <p:cNvSpPr>
                <a:spLocks noChangeArrowheads="1"/>
              </p:cNvSpPr>
              <p:nvPr/>
            </p:nvSpPr>
            <p:spPr bwMode="auto">
              <a:xfrm>
                <a:off x="2316" y="301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2" name="Rectangle 969"/>
              <p:cNvSpPr>
                <a:spLocks noChangeArrowheads="1"/>
              </p:cNvSpPr>
              <p:nvPr/>
            </p:nvSpPr>
            <p:spPr bwMode="auto">
              <a:xfrm>
                <a:off x="2316" y="2979"/>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3" name="Rectangle 970"/>
              <p:cNvSpPr>
                <a:spLocks noChangeArrowheads="1"/>
              </p:cNvSpPr>
              <p:nvPr/>
            </p:nvSpPr>
            <p:spPr bwMode="auto">
              <a:xfrm>
                <a:off x="2119" y="3108"/>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4" name="Rectangle 971"/>
              <p:cNvSpPr>
                <a:spLocks noChangeArrowheads="1"/>
              </p:cNvSpPr>
              <p:nvPr/>
            </p:nvSpPr>
            <p:spPr bwMode="auto">
              <a:xfrm>
                <a:off x="2119" y="304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5" name="Rectangle 972"/>
              <p:cNvSpPr>
                <a:spLocks noChangeArrowheads="1"/>
              </p:cNvSpPr>
              <p:nvPr/>
            </p:nvSpPr>
            <p:spPr bwMode="auto">
              <a:xfrm>
                <a:off x="2119" y="3074"/>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6" name="Rectangle 973"/>
              <p:cNvSpPr>
                <a:spLocks noChangeArrowheads="1"/>
              </p:cNvSpPr>
              <p:nvPr/>
            </p:nvSpPr>
            <p:spPr bwMode="auto">
              <a:xfrm>
                <a:off x="2119" y="3009"/>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7" name="Rectangle 974"/>
              <p:cNvSpPr>
                <a:spLocks noChangeArrowheads="1"/>
              </p:cNvSpPr>
              <p:nvPr/>
            </p:nvSpPr>
            <p:spPr bwMode="auto">
              <a:xfrm>
                <a:off x="2119" y="2975"/>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8" name="Rectangle 975"/>
              <p:cNvSpPr>
                <a:spLocks noChangeArrowheads="1"/>
              </p:cNvSpPr>
              <p:nvPr/>
            </p:nvSpPr>
            <p:spPr bwMode="auto">
              <a:xfrm>
                <a:off x="2126" y="3189"/>
                <a:ext cx="203"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69" name="Rectangle 976"/>
              <p:cNvSpPr>
                <a:spLocks noChangeArrowheads="1"/>
              </p:cNvSpPr>
              <p:nvPr/>
            </p:nvSpPr>
            <p:spPr bwMode="auto">
              <a:xfrm>
                <a:off x="2126" y="3189"/>
                <a:ext cx="203"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70" name="Rectangle 977"/>
              <p:cNvSpPr>
                <a:spLocks noChangeArrowheads="1"/>
              </p:cNvSpPr>
              <p:nvPr/>
            </p:nvSpPr>
            <p:spPr bwMode="auto">
              <a:xfrm>
                <a:off x="2126" y="3251"/>
                <a:ext cx="203"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1" name="Rectangle 978"/>
              <p:cNvSpPr>
                <a:spLocks noChangeArrowheads="1"/>
              </p:cNvSpPr>
              <p:nvPr/>
            </p:nvSpPr>
            <p:spPr bwMode="auto">
              <a:xfrm>
                <a:off x="2126" y="3251"/>
                <a:ext cx="203" cy="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72" name="Rectangle 979"/>
              <p:cNvSpPr>
                <a:spLocks noChangeArrowheads="1"/>
              </p:cNvSpPr>
              <p:nvPr/>
            </p:nvSpPr>
            <p:spPr bwMode="auto">
              <a:xfrm>
                <a:off x="2051" y="3309"/>
                <a:ext cx="41"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3" name="Rectangle 980"/>
              <p:cNvSpPr>
                <a:spLocks noChangeArrowheads="1"/>
              </p:cNvSpPr>
              <p:nvPr/>
            </p:nvSpPr>
            <p:spPr bwMode="auto">
              <a:xfrm>
                <a:off x="2102" y="3309"/>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4" name="Rectangle 981"/>
              <p:cNvSpPr>
                <a:spLocks noChangeArrowheads="1"/>
              </p:cNvSpPr>
              <p:nvPr/>
            </p:nvSpPr>
            <p:spPr bwMode="auto">
              <a:xfrm>
                <a:off x="2152" y="3309"/>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5" name="Rectangle 982"/>
              <p:cNvSpPr>
                <a:spLocks noChangeArrowheads="1"/>
              </p:cNvSpPr>
              <p:nvPr/>
            </p:nvSpPr>
            <p:spPr bwMode="auto">
              <a:xfrm>
                <a:off x="2202" y="3309"/>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6" name="Rectangle 983"/>
              <p:cNvSpPr>
                <a:spLocks noChangeArrowheads="1"/>
              </p:cNvSpPr>
              <p:nvPr/>
            </p:nvSpPr>
            <p:spPr bwMode="auto">
              <a:xfrm>
                <a:off x="2252" y="3309"/>
                <a:ext cx="41"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7" name="Rectangle 984"/>
              <p:cNvSpPr>
                <a:spLocks noChangeArrowheads="1"/>
              </p:cNvSpPr>
              <p:nvPr/>
            </p:nvSpPr>
            <p:spPr bwMode="auto">
              <a:xfrm>
                <a:off x="2302" y="3309"/>
                <a:ext cx="41"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8" name="Rectangle 985"/>
              <p:cNvSpPr>
                <a:spLocks noChangeArrowheads="1"/>
              </p:cNvSpPr>
              <p:nvPr/>
            </p:nvSpPr>
            <p:spPr bwMode="auto">
              <a:xfrm>
                <a:off x="2357" y="2934"/>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79" name="Rectangle 986"/>
              <p:cNvSpPr>
                <a:spLocks noChangeArrowheads="1"/>
              </p:cNvSpPr>
              <p:nvPr/>
            </p:nvSpPr>
            <p:spPr bwMode="auto">
              <a:xfrm>
                <a:off x="2357" y="2934"/>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80" name="Rectangle 987"/>
              <p:cNvSpPr>
                <a:spLocks noChangeArrowheads="1"/>
              </p:cNvSpPr>
              <p:nvPr/>
            </p:nvSpPr>
            <p:spPr bwMode="auto">
              <a:xfrm>
                <a:off x="2357" y="2989"/>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81" name="Rectangle 988"/>
              <p:cNvSpPr>
                <a:spLocks noChangeArrowheads="1"/>
              </p:cNvSpPr>
              <p:nvPr/>
            </p:nvSpPr>
            <p:spPr bwMode="auto">
              <a:xfrm>
                <a:off x="2357" y="2989"/>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82" name="Rectangle 989"/>
              <p:cNvSpPr>
                <a:spLocks noChangeArrowheads="1"/>
              </p:cNvSpPr>
              <p:nvPr/>
            </p:nvSpPr>
            <p:spPr bwMode="auto">
              <a:xfrm>
                <a:off x="2357" y="3043"/>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83" name="Rectangle 990"/>
              <p:cNvSpPr>
                <a:spLocks noChangeArrowheads="1"/>
              </p:cNvSpPr>
              <p:nvPr/>
            </p:nvSpPr>
            <p:spPr bwMode="auto">
              <a:xfrm>
                <a:off x="2357" y="3043"/>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84" name="Rectangle 991"/>
              <p:cNvSpPr>
                <a:spLocks noChangeArrowheads="1"/>
              </p:cNvSpPr>
              <p:nvPr/>
            </p:nvSpPr>
            <p:spPr bwMode="auto">
              <a:xfrm>
                <a:off x="2357" y="3098"/>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85" name="Rectangle 992"/>
              <p:cNvSpPr>
                <a:spLocks noChangeArrowheads="1"/>
              </p:cNvSpPr>
              <p:nvPr/>
            </p:nvSpPr>
            <p:spPr bwMode="auto">
              <a:xfrm>
                <a:off x="2357" y="3098"/>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86" name="Rectangle 993"/>
              <p:cNvSpPr>
                <a:spLocks noChangeArrowheads="1"/>
              </p:cNvSpPr>
              <p:nvPr/>
            </p:nvSpPr>
            <p:spPr bwMode="auto">
              <a:xfrm>
                <a:off x="2357" y="3152"/>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87" name="Rectangle 994"/>
              <p:cNvSpPr>
                <a:spLocks noChangeArrowheads="1"/>
              </p:cNvSpPr>
              <p:nvPr/>
            </p:nvSpPr>
            <p:spPr bwMode="auto">
              <a:xfrm>
                <a:off x="2357" y="3152"/>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88" name="Rectangle 995"/>
              <p:cNvSpPr>
                <a:spLocks noChangeArrowheads="1"/>
              </p:cNvSpPr>
              <p:nvPr/>
            </p:nvSpPr>
            <p:spPr bwMode="auto">
              <a:xfrm>
                <a:off x="2357" y="3206"/>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89" name="Rectangle 996"/>
              <p:cNvSpPr>
                <a:spLocks noChangeArrowheads="1"/>
              </p:cNvSpPr>
              <p:nvPr/>
            </p:nvSpPr>
            <p:spPr bwMode="auto">
              <a:xfrm>
                <a:off x="2357" y="3206"/>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90" name="Rectangle 997"/>
              <p:cNvSpPr>
                <a:spLocks noChangeArrowheads="1"/>
              </p:cNvSpPr>
              <p:nvPr/>
            </p:nvSpPr>
            <p:spPr bwMode="auto">
              <a:xfrm>
                <a:off x="2411" y="3115"/>
                <a:ext cx="54"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91" name="Rectangle 998"/>
              <p:cNvSpPr>
                <a:spLocks noChangeArrowheads="1"/>
              </p:cNvSpPr>
              <p:nvPr/>
            </p:nvSpPr>
            <p:spPr bwMode="auto">
              <a:xfrm>
                <a:off x="2411" y="3115"/>
                <a:ext cx="54" cy="2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92" name="Rectangle 999"/>
              <p:cNvSpPr>
                <a:spLocks noChangeArrowheads="1"/>
              </p:cNvSpPr>
              <p:nvPr/>
            </p:nvSpPr>
            <p:spPr bwMode="auto">
              <a:xfrm>
                <a:off x="2411" y="3155"/>
                <a:ext cx="54"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93" name="Rectangle 1000"/>
              <p:cNvSpPr>
                <a:spLocks noChangeArrowheads="1"/>
              </p:cNvSpPr>
              <p:nvPr/>
            </p:nvSpPr>
            <p:spPr bwMode="auto">
              <a:xfrm>
                <a:off x="2411" y="3155"/>
                <a:ext cx="54" cy="2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194" name="Rectangle 1001"/>
              <p:cNvSpPr>
                <a:spLocks noChangeArrowheads="1"/>
              </p:cNvSpPr>
              <p:nvPr/>
            </p:nvSpPr>
            <p:spPr bwMode="auto">
              <a:xfrm>
                <a:off x="2411" y="3196"/>
                <a:ext cx="54"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95" name="Rectangle 1002"/>
              <p:cNvSpPr>
                <a:spLocks noChangeArrowheads="1"/>
              </p:cNvSpPr>
              <p:nvPr/>
            </p:nvSpPr>
            <p:spPr bwMode="auto">
              <a:xfrm>
                <a:off x="2411" y="3196"/>
                <a:ext cx="54" cy="2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 name="Group 1003"/>
            <p:cNvGrpSpPr>
              <a:grpSpLocks noChangeAspect="1"/>
            </p:cNvGrpSpPr>
            <p:nvPr/>
          </p:nvGrpSpPr>
          <p:grpSpPr bwMode="auto">
            <a:xfrm>
              <a:off x="2196" y="3363"/>
              <a:ext cx="432" cy="319"/>
              <a:chOff x="1728" y="3024"/>
              <a:chExt cx="765" cy="565"/>
            </a:xfrm>
          </p:grpSpPr>
          <p:sp>
            <p:nvSpPr>
              <p:cNvPr id="75825" name="AutoShape 1004"/>
              <p:cNvSpPr>
                <a:spLocks noChangeAspect="1" noChangeArrowheads="1" noTextEdit="1"/>
              </p:cNvSpPr>
              <p:nvPr/>
            </p:nvSpPr>
            <p:spPr bwMode="auto">
              <a:xfrm>
                <a:off x="1728" y="3024"/>
                <a:ext cx="765"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5826" name="Rectangle 1005"/>
              <p:cNvSpPr>
                <a:spLocks noChangeArrowheads="1"/>
              </p:cNvSpPr>
              <p:nvPr/>
            </p:nvSpPr>
            <p:spPr bwMode="auto">
              <a:xfrm>
                <a:off x="2453" y="3232"/>
                <a:ext cx="21" cy="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27" name="Rectangle 1006"/>
              <p:cNvSpPr>
                <a:spLocks noChangeArrowheads="1"/>
              </p:cNvSpPr>
              <p:nvPr/>
            </p:nvSpPr>
            <p:spPr bwMode="auto">
              <a:xfrm>
                <a:off x="2453" y="3232"/>
                <a:ext cx="21" cy="4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28" name="Rectangle 1007"/>
              <p:cNvSpPr>
                <a:spLocks noChangeArrowheads="1"/>
              </p:cNvSpPr>
              <p:nvPr/>
            </p:nvSpPr>
            <p:spPr bwMode="auto">
              <a:xfrm>
                <a:off x="2453" y="3168"/>
                <a:ext cx="21"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29" name="Rectangle 1008"/>
              <p:cNvSpPr>
                <a:spLocks noChangeArrowheads="1"/>
              </p:cNvSpPr>
              <p:nvPr/>
            </p:nvSpPr>
            <p:spPr bwMode="auto">
              <a:xfrm>
                <a:off x="2453" y="3168"/>
                <a:ext cx="21" cy="4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30" name="Freeform 1009"/>
              <p:cNvSpPr>
                <a:spLocks/>
              </p:cNvSpPr>
              <p:nvPr/>
            </p:nvSpPr>
            <p:spPr bwMode="auto">
              <a:xfrm>
                <a:off x="2458" y="3232"/>
                <a:ext cx="17" cy="42"/>
              </a:xfrm>
              <a:custGeom>
                <a:avLst/>
                <a:gdLst>
                  <a:gd name="T0" fmla="*/ 0 w 34"/>
                  <a:gd name="T1" fmla="*/ 0 h 85"/>
                  <a:gd name="T2" fmla="*/ 34 w 34"/>
                  <a:gd name="T3" fmla="*/ 0 h 85"/>
                  <a:gd name="T4" fmla="*/ 34 w 34"/>
                  <a:gd name="T5" fmla="*/ 85 h 85"/>
                  <a:gd name="T6" fmla="*/ 0 w 34"/>
                  <a:gd name="T7" fmla="*/ 85 h 85"/>
                  <a:gd name="T8" fmla="*/ 0 60000 65536"/>
                  <a:gd name="T9" fmla="*/ 0 60000 65536"/>
                  <a:gd name="T10" fmla="*/ 0 60000 65536"/>
                  <a:gd name="T11" fmla="*/ 0 60000 65536"/>
                  <a:gd name="T12" fmla="*/ 0 w 34"/>
                  <a:gd name="T13" fmla="*/ 0 h 85"/>
                  <a:gd name="T14" fmla="*/ 34 w 34"/>
                  <a:gd name="T15" fmla="*/ 85 h 85"/>
                </a:gdLst>
                <a:ahLst/>
                <a:cxnLst>
                  <a:cxn ang="T8">
                    <a:pos x="T0" y="T1"/>
                  </a:cxn>
                  <a:cxn ang="T9">
                    <a:pos x="T2" y="T3"/>
                  </a:cxn>
                  <a:cxn ang="T10">
                    <a:pos x="T4" y="T5"/>
                  </a:cxn>
                  <a:cxn ang="T11">
                    <a:pos x="T6" y="T7"/>
                  </a:cxn>
                </a:cxnLst>
                <a:rect l="T12" t="T13" r="T14" b="T15"/>
                <a:pathLst>
                  <a:path w="34" h="85">
                    <a:moveTo>
                      <a:pt x="0" y="0"/>
                    </a:moveTo>
                    <a:lnTo>
                      <a:pt x="34" y="0"/>
                    </a:lnTo>
                    <a:lnTo>
                      <a:pt x="34" y="85"/>
                    </a:lnTo>
                    <a:lnTo>
                      <a:pt x="0" y="8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5831" name="Freeform 1010"/>
              <p:cNvSpPr>
                <a:spLocks/>
              </p:cNvSpPr>
              <p:nvPr/>
            </p:nvSpPr>
            <p:spPr bwMode="auto">
              <a:xfrm>
                <a:off x="2458" y="3168"/>
                <a:ext cx="17" cy="43"/>
              </a:xfrm>
              <a:custGeom>
                <a:avLst/>
                <a:gdLst>
                  <a:gd name="T0" fmla="*/ 0 w 34"/>
                  <a:gd name="T1" fmla="*/ 0 h 84"/>
                  <a:gd name="T2" fmla="*/ 34 w 34"/>
                  <a:gd name="T3" fmla="*/ 0 h 84"/>
                  <a:gd name="T4" fmla="*/ 34 w 34"/>
                  <a:gd name="T5" fmla="*/ 84 h 84"/>
                  <a:gd name="T6" fmla="*/ 0 w 34"/>
                  <a:gd name="T7" fmla="*/ 84 h 84"/>
                  <a:gd name="T8" fmla="*/ 0 60000 65536"/>
                  <a:gd name="T9" fmla="*/ 0 60000 65536"/>
                  <a:gd name="T10" fmla="*/ 0 60000 65536"/>
                  <a:gd name="T11" fmla="*/ 0 60000 65536"/>
                  <a:gd name="T12" fmla="*/ 0 w 34"/>
                  <a:gd name="T13" fmla="*/ 0 h 84"/>
                  <a:gd name="T14" fmla="*/ 34 w 34"/>
                  <a:gd name="T15" fmla="*/ 84 h 84"/>
                </a:gdLst>
                <a:ahLst/>
                <a:cxnLst>
                  <a:cxn ang="T8">
                    <a:pos x="T0" y="T1"/>
                  </a:cxn>
                  <a:cxn ang="T9">
                    <a:pos x="T2" y="T3"/>
                  </a:cxn>
                  <a:cxn ang="T10">
                    <a:pos x="T4" y="T5"/>
                  </a:cxn>
                  <a:cxn ang="T11">
                    <a:pos x="T6" y="T7"/>
                  </a:cxn>
                </a:cxnLst>
                <a:rect l="T12" t="T13" r="T14" b="T15"/>
                <a:pathLst>
                  <a:path w="34" h="84">
                    <a:moveTo>
                      <a:pt x="0" y="0"/>
                    </a:moveTo>
                    <a:lnTo>
                      <a:pt x="34" y="0"/>
                    </a:lnTo>
                    <a:lnTo>
                      <a:pt x="34" y="84"/>
                    </a:lnTo>
                    <a:lnTo>
                      <a:pt x="0" y="8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5832" name="Rectangle 1011"/>
              <p:cNvSpPr>
                <a:spLocks noChangeArrowheads="1"/>
              </p:cNvSpPr>
              <p:nvPr/>
            </p:nvSpPr>
            <p:spPr bwMode="auto">
              <a:xfrm>
                <a:off x="2031" y="3449"/>
                <a:ext cx="327" cy="12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33" name="Rectangle 1012"/>
              <p:cNvSpPr>
                <a:spLocks noChangeArrowheads="1"/>
              </p:cNvSpPr>
              <p:nvPr/>
            </p:nvSpPr>
            <p:spPr bwMode="auto">
              <a:xfrm>
                <a:off x="1746" y="3042"/>
                <a:ext cx="680" cy="42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34" name="Line 1013"/>
              <p:cNvSpPr>
                <a:spLocks noChangeShapeType="1"/>
              </p:cNvSpPr>
              <p:nvPr/>
            </p:nvSpPr>
            <p:spPr bwMode="auto">
              <a:xfrm>
                <a:off x="1746" y="3042"/>
                <a:ext cx="1" cy="4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35" name="Line 1014"/>
              <p:cNvSpPr>
                <a:spLocks noChangeShapeType="1"/>
              </p:cNvSpPr>
              <p:nvPr/>
            </p:nvSpPr>
            <p:spPr bwMode="auto">
              <a:xfrm>
                <a:off x="1746" y="3042"/>
                <a:ext cx="68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36" name="Line 1015"/>
              <p:cNvSpPr>
                <a:spLocks noChangeShapeType="1"/>
              </p:cNvSpPr>
              <p:nvPr/>
            </p:nvSpPr>
            <p:spPr bwMode="auto">
              <a:xfrm>
                <a:off x="1746" y="3462"/>
                <a:ext cx="28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37" name="Line 1016"/>
              <p:cNvSpPr>
                <a:spLocks noChangeShapeType="1"/>
              </p:cNvSpPr>
              <p:nvPr/>
            </p:nvSpPr>
            <p:spPr bwMode="auto">
              <a:xfrm flipV="1">
                <a:off x="2031" y="3462"/>
                <a:ext cx="1" cy="1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38" name="Line 1017"/>
              <p:cNvSpPr>
                <a:spLocks noChangeShapeType="1"/>
              </p:cNvSpPr>
              <p:nvPr/>
            </p:nvSpPr>
            <p:spPr bwMode="auto">
              <a:xfrm>
                <a:off x="2031" y="3571"/>
                <a:ext cx="32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39" name="Line 1018"/>
              <p:cNvSpPr>
                <a:spLocks noChangeShapeType="1"/>
              </p:cNvSpPr>
              <p:nvPr/>
            </p:nvSpPr>
            <p:spPr bwMode="auto">
              <a:xfrm flipV="1">
                <a:off x="2358" y="3462"/>
                <a:ext cx="1" cy="1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40" name="Line 1019"/>
              <p:cNvSpPr>
                <a:spLocks noChangeShapeType="1"/>
              </p:cNvSpPr>
              <p:nvPr/>
            </p:nvSpPr>
            <p:spPr bwMode="auto">
              <a:xfrm>
                <a:off x="2358" y="3462"/>
                <a:ext cx="6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41" name="Line 1020"/>
              <p:cNvSpPr>
                <a:spLocks noChangeShapeType="1"/>
              </p:cNvSpPr>
              <p:nvPr/>
            </p:nvSpPr>
            <p:spPr bwMode="auto">
              <a:xfrm flipV="1">
                <a:off x="2426" y="3408"/>
                <a:ext cx="1" cy="5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42" name="Line 1021"/>
              <p:cNvSpPr>
                <a:spLocks noChangeShapeType="1"/>
              </p:cNvSpPr>
              <p:nvPr/>
            </p:nvSpPr>
            <p:spPr bwMode="auto">
              <a:xfrm flipV="1">
                <a:off x="2426" y="3042"/>
                <a:ext cx="1" cy="36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5843" name="Rectangle 1022"/>
              <p:cNvSpPr>
                <a:spLocks noChangeArrowheads="1"/>
              </p:cNvSpPr>
              <p:nvPr/>
            </p:nvSpPr>
            <p:spPr bwMode="auto">
              <a:xfrm>
                <a:off x="1793" y="3082"/>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44" name="Rectangle 1023"/>
              <p:cNvSpPr>
                <a:spLocks noChangeArrowheads="1"/>
              </p:cNvSpPr>
              <p:nvPr/>
            </p:nvSpPr>
            <p:spPr bwMode="auto">
              <a:xfrm>
                <a:off x="1793" y="3082"/>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45" name="Rectangle 1024"/>
              <p:cNvSpPr>
                <a:spLocks noChangeArrowheads="1"/>
              </p:cNvSpPr>
              <p:nvPr/>
            </p:nvSpPr>
            <p:spPr bwMode="auto">
              <a:xfrm>
                <a:off x="1793" y="3175"/>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46" name="Rectangle 1025"/>
              <p:cNvSpPr>
                <a:spLocks noChangeArrowheads="1"/>
              </p:cNvSpPr>
              <p:nvPr/>
            </p:nvSpPr>
            <p:spPr bwMode="auto">
              <a:xfrm>
                <a:off x="1793" y="3175"/>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47" name="Rectangle 1026"/>
              <p:cNvSpPr>
                <a:spLocks noChangeArrowheads="1"/>
              </p:cNvSpPr>
              <p:nvPr/>
            </p:nvSpPr>
            <p:spPr bwMode="auto">
              <a:xfrm>
                <a:off x="1793" y="3269"/>
                <a:ext cx="68" cy="4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48" name="Rectangle 1027"/>
              <p:cNvSpPr>
                <a:spLocks noChangeArrowheads="1"/>
              </p:cNvSpPr>
              <p:nvPr/>
            </p:nvSpPr>
            <p:spPr bwMode="auto">
              <a:xfrm>
                <a:off x="1793" y="3269"/>
                <a:ext cx="68" cy="46"/>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49" name="Rectangle 1028"/>
              <p:cNvSpPr>
                <a:spLocks noChangeArrowheads="1"/>
              </p:cNvSpPr>
              <p:nvPr/>
            </p:nvSpPr>
            <p:spPr bwMode="auto">
              <a:xfrm>
                <a:off x="1793" y="3361"/>
                <a:ext cx="68" cy="4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0" name="Rectangle 1029"/>
              <p:cNvSpPr>
                <a:spLocks noChangeArrowheads="1"/>
              </p:cNvSpPr>
              <p:nvPr/>
            </p:nvSpPr>
            <p:spPr bwMode="auto">
              <a:xfrm>
                <a:off x="1793" y="3361"/>
                <a:ext cx="68" cy="47"/>
              </a:xfrm>
              <a:prstGeom prst="rect">
                <a:avLst/>
              </a:prstGeom>
              <a:noFill/>
              <a:ln w="3175">
                <a:solidFill>
                  <a:srgbClr val="CC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51" name="Rectangle 1030"/>
              <p:cNvSpPr>
                <a:spLocks noChangeArrowheads="1"/>
              </p:cNvSpPr>
              <p:nvPr/>
            </p:nvSpPr>
            <p:spPr bwMode="auto">
              <a:xfrm>
                <a:off x="1909" y="3082"/>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2" name="Rectangle 1031"/>
              <p:cNvSpPr>
                <a:spLocks noChangeArrowheads="1"/>
              </p:cNvSpPr>
              <p:nvPr/>
            </p:nvSpPr>
            <p:spPr bwMode="auto">
              <a:xfrm>
                <a:off x="1909" y="3082"/>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53" name="Rectangle 1032"/>
              <p:cNvSpPr>
                <a:spLocks noChangeArrowheads="1"/>
              </p:cNvSpPr>
              <p:nvPr/>
            </p:nvSpPr>
            <p:spPr bwMode="auto">
              <a:xfrm>
                <a:off x="1909" y="3175"/>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4" name="Rectangle 1033"/>
              <p:cNvSpPr>
                <a:spLocks noChangeArrowheads="1"/>
              </p:cNvSpPr>
              <p:nvPr/>
            </p:nvSpPr>
            <p:spPr bwMode="auto">
              <a:xfrm>
                <a:off x="1909" y="3175"/>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55" name="Rectangle 1034"/>
              <p:cNvSpPr>
                <a:spLocks noChangeArrowheads="1"/>
              </p:cNvSpPr>
              <p:nvPr/>
            </p:nvSpPr>
            <p:spPr bwMode="auto">
              <a:xfrm>
                <a:off x="1909" y="3269"/>
                <a:ext cx="68"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6" name="Rectangle 1035"/>
              <p:cNvSpPr>
                <a:spLocks noChangeArrowheads="1"/>
              </p:cNvSpPr>
              <p:nvPr/>
            </p:nvSpPr>
            <p:spPr bwMode="auto">
              <a:xfrm>
                <a:off x="1909" y="3269"/>
                <a:ext cx="68" cy="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57" name="Rectangle 1036"/>
              <p:cNvSpPr>
                <a:spLocks noChangeArrowheads="1"/>
              </p:cNvSpPr>
              <p:nvPr/>
            </p:nvSpPr>
            <p:spPr bwMode="auto">
              <a:xfrm>
                <a:off x="1909" y="3361"/>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8" name="Rectangle 1037"/>
              <p:cNvSpPr>
                <a:spLocks noChangeArrowheads="1"/>
              </p:cNvSpPr>
              <p:nvPr/>
            </p:nvSpPr>
            <p:spPr bwMode="auto">
              <a:xfrm>
                <a:off x="1909" y="3361"/>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59" name="Rectangle 1038"/>
              <p:cNvSpPr>
                <a:spLocks noChangeArrowheads="1"/>
              </p:cNvSpPr>
              <p:nvPr/>
            </p:nvSpPr>
            <p:spPr bwMode="auto">
              <a:xfrm>
                <a:off x="2024" y="3082"/>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0" name="Rectangle 1039"/>
              <p:cNvSpPr>
                <a:spLocks noChangeArrowheads="1"/>
              </p:cNvSpPr>
              <p:nvPr/>
            </p:nvSpPr>
            <p:spPr bwMode="auto">
              <a:xfrm>
                <a:off x="2024" y="3082"/>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61" name="Rectangle 1040"/>
              <p:cNvSpPr>
                <a:spLocks noChangeArrowheads="1"/>
              </p:cNvSpPr>
              <p:nvPr/>
            </p:nvSpPr>
            <p:spPr bwMode="auto">
              <a:xfrm>
                <a:off x="2024" y="3175"/>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2" name="Rectangle 1041"/>
              <p:cNvSpPr>
                <a:spLocks noChangeArrowheads="1"/>
              </p:cNvSpPr>
              <p:nvPr/>
            </p:nvSpPr>
            <p:spPr bwMode="auto">
              <a:xfrm>
                <a:off x="2024" y="3175"/>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63" name="Rectangle 1042"/>
              <p:cNvSpPr>
                <a:spLocks noChangeArrowheads="1"/>
              </p:cNvSpPr>
              <p:nvPr/>
            </p:nvSpPr>
            <p:spPr bwMode="auto">
              <a:xfrm>
                <a:off x="2024" y="3269"/>
                <a:ext cx="68"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4" name="Rectangle 1043"/>
              <p:cNvSpPr>
                <a:spLocks noChangeArrowheads="1"/>
              </p:cNvSpPr>
              <p:nvPr/>
            </p:nvSpPr>
            <p:spPr bwMode="auto">
              <a:xfrm>
                <a:off x="2024" y="3269"/>
                <a:ext cx="68" cy="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65" name="Rectangle 1044"/>
              <p:cNvSpPr>
                <a:spLocks noChangeArrowheads="1"/>
              </p:cNvSpPr>
              <p:nvPr/>
            </p:nvSpPr>
            <p:spPr bwMode="auto">
              <a:xfrm>
                <a:off x="2024" y="3361"/>
                <a:ext cx="68" cy="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6" name="Rectangle 1045"/>
              <p:cNvSpPr>
                <a:spLocks noChangeArrowheads="1"/>
              </p:cNvSpPr>
              <p:nvPr/>
            </p:nvSpPr>
            <p:spPr bwMode="auto">
              <a:xfrm>
                <a:off x="2024" y="3361"/>
                <a:ext cx="68" cy="4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867" name="Rectangle 1046"/>
              <p:cNvSpPr>
                <a:spLocks noChangeArrowheads="1"/>
              </p:cNvSpPr>
              <p:nvPr/>
            </p:nvSpPr>
            <p:spPr bwMode="auto">
              <a:xfrm>
                <a:off x="2135" y="3108"/>
                <a:ext cx="1" cy="1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8" name="Rectangle 1047"/>
              <p:cNvSpPr>
                <a:spLocks noChangeArrowheads="1"/>
              </p:cNvSpPr>
              <p:nvPr/>
            </p:nvSpPr>
            <p:spPr bwMode="auto">
              <a:xfrm>
                <a:off x="2136" y="3108"/>
                <a:ext cx="1" cy="185"/>
              </a:xfrm>
              <a:prstGeom prst="rect">
                <a:avLst/>
              </a:prstGeom>
              <a:solidFill>
                <a:srgbClr val="4677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9" name="Rectangle 1048"/>
              <p:cNvSpPr>
                <a:spLocks noChangeArrowheads="1"/>
              </p:cNvSpPr>
              <p:nvPr/>
            </p:nvSpPr>
            <p:spPr bwMode="auto">
              <a:xfrm>
                <a:off x="2137" y="3108"/>
                <a:ext cx="3" cy="185"/>
              </a:xfrm>
              <a:prstGeom prst="rect">
                <a:avLst/>
              </a:prstGeom>
              <a:solidFill>
                <a:srgbClr val="4576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0" name="Rectangle 1049"/>
              <p:cNvSpPr>
                <a:spLocks noChangeArrowheads="1"/>
              </p:cNvSpPr>
              <p:nvPr/>
            </p:nvSpPr>
            <p:spPr bwMode="auto">
              <a:xfrm>
                <a:off x="2140" y="3108"/>
                <a:ext cx="2" cy="185"/>
              </a:xfrm>
              <a:prstGeom prst="rect">
                <a:avLst/>
              </a:prstGeom>
              <a:solidFill>
                <a:srgbClr val="45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1" name="Rectangle 1050"/>
              <p:cNvSpPr>
                <a:spLocks noChangeArrowheads="1"/>
              </p:cNvSpPr>
              <p:nvPr/>
            </p:nvSpPr>
            <p:spPr bwMode="auto">
              <a:xfrm>
                <a:off x="2142" y="3108"/>
                <a:ext cx="1" cy="185"/>
              </a:xfrm>
              <a:prstGeom prst="rect">
                <a:avLst/>
              </a:prstGeom>
              <a:solidFill>
                <a:srgbClr val="4473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2" name="Rectangle 1051"/>
              <p:cNvSpPr>
                <a:spLocks noChangeArrowheads="1"/>
              </p:cNvSpPr>
              <p:nvPr/>
            </p:nvSpPr>
            <p:spPr bwMode="auto">
              <a:xfrm>
                <a:off x="2143" y="3108"/>
                <a:ext cx="2" cy="185"/>
              </a:xfrm>
              <a:prstGeom prst="rect">
                <a:avLst/>
              </a:prstGeom>
              <a:solidFill>
                <a:srgbClr val="4373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3" name="Rectangle 1052"/>
              <p:cNvSpPr>
                <a:spLocks noChangeArrowheads="1"/>
              </p:cNvSpPr>
              <p:nvPr/>
            </p:nvSpPr>
            <p:spPr bwMode="auto">
              <a:xfrm>
                <a:off x="2145" y="3108"/>
                <a:ext cx="2" cy="185"/>
              </a:xfrm>
              <a:prstGeom prst="rect">
                <a:avLst/>
              </a:prstGeom>
              <a:solidFill>
                <a:srgbClr val="4371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4" name="Rectangle 1053"/>
              <p:cNvSpPr>
                <a:spLocks noChangeArrowheads="1"/>
              </p:cNvSpPr>
              <p:nvPr/>
            </p:nvSpPr>
            <p:spPr bwMode="auto">
              <a:xfrm>
                <a:off x="2147" y="3108"/>
                <a:ext cx="2" cy="185"/>
              </a:xfrm>
              <a:prstGeom prst="rect">
                <a:avLst/>
              </a:prstGeom>
              <a:solidFill>
                <a:srgbClr val="4270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5" name="Rectangle 1054"/>
              <p:cNvSpPr>
                <a:spLocks noChangeArrowheads="1"/>
              </p:cNvSpPr>
              <p:nvPr/>
            </p:nvSpPr>
            <p:spPr bwMode="auto">
              <a:xfrm>
                <a:off x="2149" y="3108"/>
                <a:ext cx="2" cy="185"/>
              </a:xfrm>
              <a:prstGeom prst="rect">
                <a:avLst/>
              </a:prstGeom>
              <a:solidFill>
                <a:srgbClr val="416F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6" name="Rectangle 1055"/>
              <p:cNvSpPr>
                <a:spLocks noChangeArrowheads="1"/>
              </p:cNvSpPr>
              <p:nvPr/>
            </p:nvSpPr>
            <p:spPr bwMode="auto">
              <a:xfrm>
                <a:off x="2151" y="3108"/>
                <a:ext cx="2" cy="185"/>
              </a:xfrm>
              <a:prstGeom prst="rect">
                <a:avLst/>
              </a:prstGeom>
              <a:solidFill>
                <a:srgbClr val="406E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7" name="Rectangle 1056"/>
              <p:cNvSpPr>
                <a:spLocks noChangeArrowheads="1"/>
              </p:cNvSpPr>
              <p:nvPr/>
            </p:nvSpPr>
            <p:spPr bwMode="auto">
              <a:xfrm>
                <a:off x="2153" y="3108"/>
                <a:ext cx="2" cy="185"/>
              </a:xfrm>
              <a:prstGeom prst="rect">
                <a:avLst/>
              </a:prstGeom>
              <a:solidFill>
                <a:srgbClr val="406C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8" name="Rectangle 1057"/>
              <p:cNvSpPr>
                <a:spLocks noChangeArrowheads="1"/>
              </p:cNvSpPr>
              <p:nvPr/>
            </p:nvSpPr>
            <p:spPr bwMode="auto">
              <a:xfrm>
                <a:off x="2155" y="3108"/>
                <a:ext cx="2" cy="185"/>
              </a:xfrm>
              <a:prstGeom prst="rect">
                <a:avLst/>
              </a:prstGeom>
              <a:solidFill>
                <a:srgbClr val="3F6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79" name="Rectangle 1058"/>
              <p:cNvSpPr>
                <a:spLocks noChangeArrowheads="1"/>
              </p:cNvSpPr>
              <p:nvPr/>
            </p:nvSpPr>
            <p:spPr bwMode="auto">
              <a:xfrm>
                <a:off x="2157" y="3108"/>
                <a:ext cx="2" cy="185"/>
              </a:xfrm>
              <a:prstGeom prst="rect">
                <a:avLst/>
              </a:prstGeom>
              <a:solidFill>
                <a:srgbClr val="3E6A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0" name="Rectangle 1059"/>
              <p:cNvSpPr>
                <a:spLocks noChangeArrowheads="1"/>
              </p:cNvSpPr>
              <p:nvPr/>
            </p:nvSpPr>
            <p:spPr bwMode="auto">
              <a:xfrm>
                <a:off x="2159" y="3108"/>
                <a:ext cx="2" cy="185"/>
              </a:xfrm>
              <a:prstGeom prst="rect">
                <a:avLst/>
              </a:prstGeom>
              <a:solidFill>
                <a:srgbClr val="3D68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1" name="Rectangle 1060"/>
              <p:cNvSpPr>
                <a:spLocks noChangeArrowheads="1"/>
              </p:cNvSpPr>
              <p:nvPr/>
            </p:nvSpPr>
            <p:spPr bwMode="auto">
              <a:xfrm>
                <a:off x="2161" y="3108"/>
                <a:ext cx="2" cy="185"/>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2" name="Rectangle 1061"/>
              <p:cNvSpPr>
                <a:spLocks noChangeArrowheads="1"/>
              </p:cNvSpPr>
              <p:nvPr/>
            </p:nvSpPr>
            <p:spPr bwMode="auto">
              <a:xfrm>
                <a:off x="2163" y="3108"/>
                <a:ext cx="1" cy="185"/>
              </a:xfrm>
              <a:prstGeom prst="rect">
                <a:avLst/>
              </a:prstGeom>
              <a:solidFill>
                <a:srgbClr val="3C66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3" name="Rectangle 1062"/>
              <p:cNvSpPr>
                <a:spLocks noChangeArrowheads="1"/>
              </p:cNvSpPr>
              <p:nvPr/>
            </p:nvSpPr>
            <p:spPr bwMode="auto">
              <a:xfrm>
                <a:off x="2164" y="3108"/>
                <a:ext cx="2" cy="185"/>
              </a:xfrm>
              <a:prstGeom prst="rect">
                <a:avLst/>
              </a:prstGeom>
              <a:solidFill>
                <a:srgbClr val="3B65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4" name="Rectangle 1063"/>
              <p:cNvSpPr>
                <a:spLocks noChangeArrowheads="1"/>
              </p:cNvSpPr>
              <p:nvPr/>
            </p:nvSpPr>
            <p:spPr bwMode="auto">
              <a:xfrm>
                <a:off x="2166" y="3108"/>
                <a:ext cx="3" cy="185"/>
              </a:xfrm>
              <a:prstGeom prst="rect">
                <a:avLst/>
              </a:prstGeom>
              <a:solidFill>
                <a:srgbClr val="3A63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5" name="Rectangle 1064"/>
              <p:cNvSpPr>
                <a:spLocks noChangeArrowheads="1"/>
              </p:cNvSpPr>
              <p:nvPr/>
            </p:nvSpPr>
            <p:spPr bwMode="auto">
              <a:xfrm>
                <a:off x="2169" y="3108"/>
                <a:ext cx="1" cy="185"/>
              </a:xfrm>
              <a:prstGeom prst="rect">
                <a:avLst/>
              </a:prstGeom>
              <a:solidFill>
                <a:srgbClr val="3A62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6" name="Rectangle 1065"/>
              <p:cNvSpPr>
                <a:spLocks noChangeArrowheads="1"/>
              </p:cNvSpPr>
              <p:nvPr/>
            </p:nvSpPr>
            <p:spPr bwMode="auto">
              <a:xfrm>
                <a:off x="2170" y="3108"/>
                <a:ext cx="2" cy="185"/>
              </a:xfrm>
              <a:prstGeom prst="rect">
                <a:avLst/>
              </a:prstGeom>
              <a:solidFill>
                <a:srgbClr val="3961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7" name="Rectangle 1066"/>
              <p:cNvSpPr>
                <a:spLocks noChangeArrowheads="1"/>
              </p:cNvSpPr>
              <p:nvPr/>
            </p:nvSpPr>
            <p:spPr bwMode="auto">
              <a:xfrm>
                <a:off x="2172" y="3108"/>
                <a:ext cx="2" cy="185"/>
              </a:xfrm>
              <a:prstGeom prst="rect">
                <a:avLst/>
              </a:prstGeom>
              <a:solidFill>
                <a:srgbClr val="386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8" name="Rectangle 1067"/>
              <p:cNvSpPr>
                <a:spLocks noChangeArrowheads="1"/>
              </p:cNvSpPr>
              <p:nvPr/>
            </p:nvSpPr>
            <p:spPr bwMode="auto">
              <a:xfrm>
                <a:off x="2174" y="3108"/>
                <a:ext cx="2" cy="185"/>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89" name="Rectangle 1068"/>
              <p:cNvSpPr>
                <a:spLocks noChangeArrowheads="1"/>
              </p:cNvSpPr>
              <p:nvPr/>
            </p:nvSpPr>
            <p:spPr bwMode="auto">
              <a:xfrm>
                <a:off x="2176" y="3108"/>
                <a:ext cx="2" cy="185"/>
              </a:xfrm>
              <a:prstGeom prst="rect">
                <a:avLst/>
              </a:prstGeom>
              <a:solidFill>
                <a:srgbClr val="375D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0" name="Rectangle 1069"/>
              <p:cNvSpPr>
                <a:spLocks noChangeArrowheads="1"/>
              </p:cNvSpPr>
              <p:nvPr/>
            </p:nvSpPr>
            <p:spPr bwMode="auto">
              <a:xfrm>
                <a:off x="2178" y="3108"/>
                <a:ext cx="2" cy="185"/>
              </a:xfrm>
              <a:prstGeom prst="rect">
                <a:avLst/>
              </a:prstGeom>
              <a:solidFill>
                <a:srgbClr val="365C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1" name="Rectangle 1070"/>
              <p:cNvSpPr>
                <a:spLocks noChangeArrowheads="1"/>
              </p:cNvSpPr>
              <p:nvPr/>
            </p:nvSpPr>
            <p:spPr bwMode="auto">
              <a:xfrm>
                <a:off x="2180" y="3108"/>
                <a:ext cx="2" cy="185"/>
              </a:xfrm>
              <a:prstGeom prst="rect">
                <a:avLst/>
              </a:prstGeom>
              <a:solidFill>
                <a:srgbClr val="365A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2" name="Rectangle 1071"/>
              <p:cNvSpPr>
                <a:spLocks noChangeArrowheads="1"/>
              </p:cNvSpPr>
              <p:nvPr/>
            </p:nvSpPr>
            <p:spPr bwMode="auto">
              <a:xfrm>
                <a:off x="2182" y="3108"/>
                <a:ext cx="2" cy="185"/>
              </a:xfrm>
              <a:prstGeom prst="rect">
                <a:avLst/>
              </a:prstGeom>
              <a:solidFill>
                <a:srgbClr val="3559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3" name="Rectangle 1072"/>
              <p:cNvSpPr>
                <a:spLocks noChangeArrowheads="1"/>
              </p:cNvSpPr>
              <p:nvPr/>
            </p:nvSpPr>
            <p:spPr bwMode="auto">
              <a:xfrm>
                <a:off x="2184" y="3108"/>
                <a:ext cx="2" cy="185"/>
              </a:xfrm>
              <a:prstGeom prst="rect">
                <a:avLst/>
              </a:prstGeom>
              <a:solidFill>
                <a:srgbClr val="3458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4" name="Rectangle 1073"/>
              <p:cNvSpPr>
                <a:spLocks noChangeArrowheads="1"/>
              </p:cNvSpPr>
              <p:nvPr/>
            </p:nvSpPr>
            <p:spPr bwMode="auto">
              <a:xfrm>
                <a:off x="2186" y="3108"/>
                <a:ext cx="2" cy="185"/>
              </a:xfrm>
              <a:prstGeom prst="rect">
                <a:avLst/>
              </a:prstGeom>
              <a:solidFill>
                <a:srgbClr val="3357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5" name="Rectangle 1074"/>
              <p:cNvSpPr>
                <a:spLocks noChangeArrowheads="1"/>
              </p:cNvSpPr>
              <p:nvPr/>
            </p:nvSpPr>
            <p:spPr bwMode="auto">
              <a:xfrm>
                <a:off x="2188" y="3108"/>
                <a:ext cx="2" cy="185"/>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6" name="Rectangle 1075"/>
              <p:cNvSpPr>
                <a:spLocks noChangeArrowheads="1"/>
              </p:cNvSpPr>
              <p:nvPr/>
            </p:nvSpPr>
            <p:spPr bwMode="auto">
              <a:xfrm>
                <a:off x="2190" y="3108"/>
                <a:ext cx="1" cy="185"/>
              </a:xfrm>
              <a:prstGeom prst="rect">
                <a:avLst/>
              </a:prstGeom>
              <a:solidFill>
                <a:srgbClr val="3254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7" name="Rectangle 1076"/>
              <p:cNvSpPr>
                <a:spLocks noChangeArrowheads="1"/>
              </p:cNvSpPr>
              <p:nvPr/>
            </p:nvSpPr>
            <p:spPr bwMode="auto">
              <a:xfrm>
                <a:off x="2191" y="3108"/>
                <a:ext cx="2" cy="185"/>
              </a:xfrm>
              <a:prstGeom prst="rect">
                <a:avLst/>
              </a:prstGeom>
              <a:solidFill>
                <a:srgbClr val="3153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8" name="Rectangle 1077"/>
              <p:cNvSpPr>
                <a:spLocks noChangeArrowheads="1"/>
              </p:cNvSpPr>
              <p:nvPr/>
            </p:nvSpPr>
            <p:spPr bwMode="auto">
              <a:xfrm>
                <a:off x="2193" y="3108"/>
                <a:ext cx="3" cy="185"/>
              </a:xfrm>
              <a:prstGeom prst="rect">
                <a:avLst/>
              </a:prstGeom>
              <a:solidFill>
                <a:srgbClr val="3052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99" name="Rectangle 1078"/>
              <p:cNvSpPr>
                <a:spLocks noChangeArrowheads="1"/>
              </p:cNvSpPr>
              <p:nvPr/>
            </p:nvSpPr>
            <p:spPr bwMode="auto">
              <a:xfrm>
                <a:off x="2196" y="3108"/>
                <a:ext cx="2" cy="185"/>
              </a:xfrm>
              <a:prstGeom prst="rect">
                <a:avLst/>
              </a:prstGeom>
              <a:solidFill>
                <a:srgbClr val="2F51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0" name="Rectangle 1079"/>
              <p:cNvSpPr>
                <a:spLocks noChangeArrowheads="1"/>
              </p:cNvSpPr>
              <p:nvPr/>
            </p:nvSpPr>
            <p:spPr bwMode="auto">
              <a:xfrm>
                <a:off x="2198" y="3108"/>
                <a:ext cx="1" cy="185"/>
              </a:xfrm>
              <a:prstGeom prst="rect">
                <a:avLst/>
              </a:prstGeom>
              <a:solidFill>
                <a:srgbClr val="2F4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1" name="Rectangle 1080"/>
              <p:cNvSpPr>
                <a:spLocks noChangeArrowheads="1"/>
              </p:cNvSpPr>
              <p:nvPr/>
            </p:nvSpPr>
            <p:spPr bwMode="auto">
              <a:xfrm>
                <a:off x="2199" y="3108"/>
                <a:ext cx="2" cy="185"/>
              </a:xfrm>
              <a:prstGeom prst="rect">
                <a:avLst/>
              </a:prstGeom>
              <a:solidFill>
                <a:srgbClr val="2E4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2" name="Rectangle 1081"/>
              <p:cNvSpPr>
                <a:spLocks noChangeArrowheads="1"/>
              </p:cNvSpPr>
              <p:nvPr/>
            </p:nvSpPr>
            <p:spPr bwMode="auto">
              <a:xfrm>
                <a:off x="2201" y="3108"/>
                <a:ext cx="2" cy="185"/>
              </a:xfrm>
              <a:prstGeom prst="rect">
                <a:avLst/>
              </a:prstGeom>
              <a:solidFill>
                <a:srgbClr val="2D4D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3" name="Rectangle 1082"/>
              <p:cNvSpPr>
                <a:spLocks noChangeArrowheads="1"/>
              </p:cNvSpPr>
              <p:nvPr/>
            </p:nvSpPr>
            <p:spPr bwMode="auto">
              <a:xfrm>
                <a:off x="2203" y="3108"/>
                <a:ext cx="2" cy="185"/>
              </a:xfrm>
              <a:prstGeom prst="rect">
                <a:avLst/>
              </a:prstGeom>
              <a:solidFill>
                <a:srgbClr val="2D4B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4" name="Rectangle 1083"/>
              <p:cNvSpPr>
                <a:spLocks noChangeArrowheads="1"/>
              </p:cNvSpPr>
              <p:nvPr/>
            </p:nvSpPr>
            <p:spPr bwMode="auto">
              <a:xfrm>
                <a:off x="2205" y="3108"/>
                <a:ext cx="2" cy="185"/>
              </a:xfrm>
              <a:prstGeom prst="rect">
                <a:avLst/>
              </a:prstGeom>
              <a:solidFill>
                <a:srgbClr val="2C4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5" name="Rectangle 1084"/>
              <p:cNvSpPr>
                <a:spLocks noChangeArrowheads="1"/>
              </p:cNvSpPr>
              <p:nvPr/>
            </p:nvSpPr>
            <p:spPr bwMode="auto">
              <a:xfrm>
                <a:off x="2207" y="3108"/>
                <a:ext cx="2" cy="185"/>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6" name="Rectangle 1085"/>
              <p:cNvSpPr>
                <a:spLocks noChangeArrowheads="1"/>
              </p:cNvSpPr>
              <p:nvPr/>
            </p:nvSpPr>
            <p:spPr bwMode="auto">
              <a:xfrm>
                <a:off x="2209" y="3108"/>
                <a:ext cx="2" cy="185"/>
              </a:xfrm>
              <a:prstGeom prst="rect">
                <a:avLst/>
              </a:prstGeom>
              <a:solidFill>
                <a:srgbClr val="2A48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7" name="Rectangle 1086"/>
              <p:cNvSpPr>
                <a:spLocks noChangeArrowheads="1"/>
              </p:cNvSpPr>
              <p:nvPr/>
            </p:nvSpPr>
            <p:spPr bwMode="auto">
              <a:xfrm>
                <a:off x="2211" y="3108"/>
                <a:ext cx="2" cy="185"/>
              </a:xfrm>
              <a:prstGeom prst="rect">
                <a:avLst/>
              </a:prstGeom>
              <a:solidFill>
                <a:srgbClr val="294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8" name="Rectangle 1087"/>
              <p:cNvSpPr>
                <a:spLocks noChangeArrowheads="1"/>
              </p:cNvSpPr>
              <p:nvPr/>
            </p:nvSpPr>
            <p:spPr bwMode="auto">
              <a:xfrm>
                <a:off x="2213" y="3108"/>
                <a:ext cx="2" cy="185"/>
              </a:xfrm>
              <a:prstGeom prst="rect">
                <a:avLst/>
              </a:prstGeom>
              <a:solidFill>
                <a:srgbClr val="2946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09" name="Rectangle 1088"/>
              <p:cNvSpPr>
                <a:spLocks noChangeArrowheads="1"/>
              </p:cNvSpPr>
              <p:nvPr/>
            </p:nvSpPr>
            <p:spPr bwMode="auto">
              <a:xfrm>
                <a:off x="2215" y="3108"/>
                <a:ext cx="2" cy="185"/>
              </a:xfrm>
              <a:prstGeom prst="rect">
                <a:avLst/>
              </a:prstGeom>
              <a:solidFill>
                <a:srgbClr val="284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0" name="Rectangle 1089"/>
              <p:cNvSpPr>
                <a:spLocks noChangeArrowheads="1"/>
              </p:cNvSpPr>
              <p:nvPr/>
            </p:nvSpPr>
            <p:spPr bwMode="auto">
              <a:xfrm>
                <a:off x="2217" y="3108"/>
                <a:ext cx="2" cy="185"/>
              </a:xfrm>
              <a:prstGeom prst="rect">
                <a:avLst/>
              </a:prstGeom>
              <a:solidFill>
                <a:srgbClr val="2743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1" name="Rectangle 1090"/>
              <p:cNvSpPr>
                <a:spLocks noChangeArrowheads="1"/>
              </p:cNvSpPr>
              <p:nvPr/>
            </p:nvSpPr>
            <p:spPr bwMode="auto">
              <a:xfrm>
                <a:off x="2219" y="3108"/>
                <a:ext cx="2" cy="185"/>
              </a:xfrm>
              <a:prstGeom prst="rect">
                <a:avLst/>
              </a:prstGeom>
              <a:solidFill>
                <a:srgbClr val="2642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2" name="Rectangle 1091"/>
              <p:cNvSpPr>
                <a:spLocks noChangeArrowheads="1"/>
              </p:cNvSpPr>
              <p:nvPr/>
            </p:nvSpPr>
            <p:spPr bwMode="auto">
              <a:xfrm>
                <a:off x="2221" y="3108"/>
                <a:ext cx="2" cy="185"/>
              </a:xfrm>
              <a:prstGeom prst="rect">
                <a:avLst/>
              </a:prstGeom>
              <a:solidFill>
                <a:srgbClr val="2640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3" name="Rectangle 1092"/>
              <p:cNvSpPr>
                <a:spLocks noChangeArrowheads="1"/>
              </p:cNvSpPr>
              <p:nvPr/>
            </p:nvSpPr>
            <p:spPr bwMode="auto">
              <a:xfrm>
                <a:off x="2223" y="3108"/>
                <a:ext cx="2" cy="185"/>
              </a:xfrm>
              <a:prstGeom prst="rect">
                <a:avLst/>
              </a:prstGeom>
              <a:solidFill>
                <a:srgbClr val="253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4" name="Rectangle 1093"/>
              <p:cNvSpPr>
                <a:spLocks noChangeArrowheads="1"/>
              </p:cNvSpPr>
              <p:nvPr/>
            </p:nvSpPr>
            <p:spPr bwMode="auto">
              <a:xfrm>
                <a:off x="2225" y="3108"/>
                <a:ext cx="2" cy="185"/>
              </a:xfrm>
              <a:prstGeom prst="rect">
                <a:avLst/>
              </a:prstGeom>
              <a:solidFill>
                <a:srgbClr val="243E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5" name="Rectangle 1094"/>
              <p:cNvSpPr>
                <a:spLocks noChangeArrowheads="1"/>
              </p:cNvSpPr>
              <p:nvPr/>
            </p:nvSpPr>
            <p:spPr bwMode="auto">
              <a:xfrm>
                <a:off x="2227" y="3108"/>
                <a:ext cx="2" cy="185"/>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6" name="Rectangle 1095"/>
              <p:cNvSpPr>
                <a:spLocks noChangeArrowheads="1"/>
              </p:cNvSpPr>
              <p:nvPr/>
            </p:nvSpPr>
            <p:spPr bwMode="auto">
              <a:xfrm>
                <a:off x="2229" y="3108"/>
                <a:ext cx="2" cy="185"/>
              </a:xfrm>
              <a:prstGeom prst="rect">
                <a:avLst/>
              </a:prstGeom>
              <a:solidFill>
                <a:srgbClr val="233C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7" name="Rectangle 1096"/>
              <p:cNvSpPr>
                <a:spLocks noChangeArrowheads="1"/>
              </p:cNvSpPr>
              <p:nvPr/>
            </p:nvSpPr>
            <p:spPr bwMode="auto">
              <a:xfrm>
                <a:off x="2231" y="3108"/>
                <a:ext cx="2" cy="185"/>
              </a:xfrm>
              <a:prstGeom prst="rect">
                <a:avLst/>
              </a:prstGeom>
              <a:solidFill>
                <a:srgbClr val="223A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8" name="Rectangle 1097"/>
              <p:cNvSpPr>
                <a:spLocks noChangeArrowheads="1"/>
              </p:cNvSpPr>
              <p:nvPr/>
            </p:nvSpPr>
            <p:spPr bwMode="auto">
              <a:xfrm>
                <a:off x="2233" y="3108"/>
                <a:ext cx="2" cy="185"/>
              </a:xfrm>
              <a:prstGeom prst="rect">
                <a:avLst/>
              </a:prstGeom>
              <a:solidFill>
                <a:srgbClr val="2139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19" name="Rectangle 1098"/>
              <p:cNvSpPr>
                <a:spLocks noChangeArrowheads="1"/>
              </p:cNvSpPr>
              <p:nvPr/>
            </p:nvSpPr>
            <p:spPr bwMode="auto">
              <a:xfrm>
                <a:off x="2235" y="3108"/>
                <a:ext cx="2" cy="185"/>
              </a:xfrm>
              <a:prstGeom prst="rect">
                <a:avLst/>
              </a:prstGeom>
              <a:solidFill>
                <a:srgbClr val="2137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0" name="Rectangle 1099"/>
              <p:cNvSpPr>
                <a:spLocks noChangeArrowheads="1"/>
              </p:cNvSpPr>
              <p:nvPr/>
            </p:nvSpPr>
            <p:spPr bwMode="auto">
              <a:xfrm>
                <a:off x="2237" y="3108"/>
                <a:ext cx="2" cy="185"/>
              </a:xfrm>
              <a:prstGeom prst="rect">
                <a:avLst/>
              </a:prstGeom>
              <a:solidFill>
                <a:srgbClr val="2036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1" name="Rectangle 1100"/>
              <p:cNvSpPr>
                <a:spLocks noChangeArrowheads="1"/>
              </p:cNvSpPr>
              <p:nvPr/>
            </p:nvSpPr>
            <p:spPr bwMode="auto">
              <a:xfrm>
                <a:off x="2239" y="3108"/>
                <a:ext cx="2" cy="185"/>
              </a:xfrm>
              <a:prstGeom prst="rect">
                <a:avLst/>
              </a:prstGeom>
              <a:solidFill>
                <a:srgbClr val="1F35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2" name="Rectangle 1101"/>
              <p:cNvSpPr>
                <a:spLocks noChangeArrowheads="1"/>
              </p:cNvSpPr>
              <p:nvPr/>
            </p:nvSpPr>
            <p:spPr bwMode="auto">
              <a:xfrm>
                <a:off x="2241" y="3108"/>
                <a:ext cx="1" cy="185"/>
              </a:xfrm>
              <a:prstGeom prst="rect">
                <a:avLst/>
              </a:prstGeom>
              <a:solidFill>
                <a:srgbClr val="1F33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3" name="Rectangle 1102"/>
              <p:cNvSpPr>
                <a:spLocks noChangeArrowheads="1"/>
              </p:cNvSpPr>
              <p:nvPr/>
            </p:nvSpPr>
            <p:spPr bwMode="auto">
              <a:xfrm>
                <a:off x="2242" y="3108"/>
                <a:ext cx="2" cy="185"/>
              </a:xfrm>
              <a:prstGeom prst="rect">
                <a:avLst/>
              </a:prstGeom>
              <a:solidFill>
                <a:srgbClr val="1E3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4" name="Rectangle 1103"/>
              <p:cNvSpPr>
                <a:spLocks noChangeArrowheads="1"/>
              </p:cNvSpPr>
              <p:nvPr/>
            </p:nvSpPr>
            <p:spPr bwMode="auto">
              <a:xfrm>
                <a:off x="2244" y="3108"/>
                <a:ext cx="3" cy="185"/>
              </a:xfrm>
              <a:prstGeom prst="rect">
                <a:avLst/>
              </a:prstGeom>
              <a:solidFill>
                <a:srgbClr val="1D31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5" name="Rectangle 1104"/>
              <p:cNvSpPr>
                <a:spLocks noChangeArrowheads="1"/>
              </p:cNvSpPr>
              <p:nvPr/>
            </p:nvSpPr>
            <p:spPr bwMode="auto">
              <a:xfrm>
                <a:off x="2247" y="3108"/>
                <a:ext cx="2" cy="185"/>
              </a:xfrm>
              <a:prstGeom prst="rect">
                <a:avLst/>
              </a:prstGeom>
              <a:solidFill>
                <a:srgbClr val="1C3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6" name="Rectangle 1105"/>
              <p:cNvSpPr>
                <a:spLocks noChangeArrowheads="1"/>
              </p:cNvSpPr>
              <p:nvPr/>
            </p:nvSpPr>
            <p:spPr bwMode="auto">
              <a:xfrm>
                <a:off x="2249" y="3108"/>
                <a:ext cx="1" cy="185"/>
              </a:xfrm>
              <a:prstGeom prst="rect">
                <a:avLst/>
              </a:prstGeom>
              <a:solidFill>
                <a:srgbClr val="1B2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7" name="Rectangle 1106"/>
              <p:cNvSpPr>
                <a:spLocks noChangeArrowheads="1"/>
              </p:cNvSpPr>
              <p:nvPr/>
            </p:nvSpPr>
            <p:spPr bwMode="auto">
              <a:xfrm>
                <a:off x="2250" y="3108"/>
                <a:ext cx="2" cy="185"/>
              </a:xfrm>
              <a:prstGeom prst="rect">
                <a:avLst/>
              </a:prstGeom>
              <a:solidFill>
                <a:srgbClr val="1B2E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8" name="Rectangle 1107"/>
              <p:cNvSpPr>
                <a:spLocks noChangeArrowheads="1"/>
              </p:cNvSpPr>
              <p:nvPr/>
            </p:nvSpPr>
            <p:spPr bwMode="auto">
              <a:xfrm>
                <a:off x="2252" y="3108"/>
                <a:ext cx="2" cy="185"/>
              </a:xfrm>
              <a:prstGeom prst="rect">
                <a:avLst/>
              </a:prstGeom>
              <a:solidFill>
                <a:srgbClr val="1A2C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29" name="Rectangle 1108"/>
              <p:cNvSpPr>
                <a:spLocks noChangeArrowheads="1"/>
              </p:cNvSpPr>
              <p:nvPr/>
            </p:nvSpPr>
            <p:spPr bwMode="auto">
              <a:xfrm>
                <a:off x="2254" y="3108"/>
                <a:ext cx="2" cy="185"/>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0" name="Rectangle 1109"/>
              <p:cNvSpPr>
                <a:spLocks noChangeArrowheads="1"/>
              </p:cNvSpPr>
              <p:nvPr/>
            </p:nvSpPr>
            <p:spPr bwMode="auto">
              <a:xfrm>
                <a:off x="2256" y="3108"/>
                <a:ext cx="2" cy="185"/>
              </a:xfrm>
              <a:prstGeom prst="rect">
                <a:avLst/>
              </a:prstGeom>
              <a:solidFill>
                <a:srgbClr val="182A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1" name="Rectangle 1110"/>
              <p:cNvSpPr>
                <a:spLocks noChangeArrowheads="1"/>
              </p:cNvSpPr>
              <p:nvPr/>
            </p:nvSpPr>
            <p:spPr bwMode="auto">
              <a:xfrm>
                <a:off x="2258" y="3108"/>
                <a:ext cx="2" cy="185"/>
              </a:xfrm>
              <a:prstGeom prst="rect">
                <a:avLst/>
              </a:prstGeom>
              <a:solidFill>
                <a:srgbClr val="1829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2" name="Rectangle 1111"/>
              <p:cNvSpPr>
                <a:spLocks noChangeArrowheads="1"/>
              </p:cNvSpPr>
              <p:nvPr/>
            </p:nvSpPr>
            <p:spPr bwMode="auto">
              <a:xfrm>
                <a:off x="2260" y="3108"/>
                <a:ext cx="2" cy="185"/>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3" name="Rectangle 1112"/>
              <p:cNvSpPr>
                <a:spLocks noChangeArrowheads="1"/>
              </p:cNvSpPr>
              <p:nvPr/>
            </p:nvSpPr>
            <p:spPr bwMode="auto">
              <a:xfrm>
                <a:off x="2262" y="3108"/>
                <a:ext cx="2" cy="185"/>
              </a:xfrm>
              <a:prstGeom prst="rect">
                <a:avLst/>
              </a:prstGeom>
              <a:solidFill>
                <a:srgbClr val="1626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4" name="Rectangle 1113"/>
              <p:cNvSpPr>
                <a:spLocks noChangeArrowheads="1"/>
              </p:cNvSpPr>
              <p:nvPr/>
            </p:nvSpPr>
            <p:spPr bwMode="auto">
              <a:xfrm>
                <a:off x="2264" y="3108"/>
                <a:ext cx="2" cy="185"/>
              </a:xfrm>
              <a:prstGeom prst="rect">
                <a:avLst/>
              </a:prstGeom>
              <a:solidFill>
                <a:srgbClr val="1625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5" name="Rectangle 1114"/>
              <p:cNvSpPr>
                <a:spLocks noChangeArrowheads="1"/>
              </p:cNvSpPr>
              <p:nvPr/>
            </p:nvSpPr>
            <p:spPr bwMode="auto">
              <a:xfrm>
                <a:off x="2266" y="3108"/>
                <a:ext cx="2" cy="185"/>
              </a:xfrm>
              <a:prstGeom prst="rect">
                <a:avLst/>
              </a:prstGeom>
              <a:solidFill>
                <a:srgbClr val="1523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6" name="Rectangle 1115"/>
              <p:cNvSpPr>
                <a:spLocks noChangeArrowheads="1"/>
              </p:cNvSpPr>
              <p:nvPr/>
            </p:nvSpPr>
            <p:spPr bwMode="auto">
              <a:xfrm>
                <a:off x="2268" y="3108"/>
                <a:ext cx="2" cy="185"/>
              </a:xfrm>
              <a:prstGeom prst="rect">
                <a:avLst/>
              </a:prstGeom>
              <a:solidFill>
                <a:srgbClr val="1422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7" name="Rectangle 1116"/>
              <p:cNvSpPr>
                <a:spLocks noChangeArrowheads="1"/>
              </p:cNvSpPr>
              <p:nvPr/>
            </p:nvSpPr>
            <p:spPr bwMode="auto">
              <a:xfrm>
                <a:off x="2270" y="3108"/>
                <a:ext cx="1" cy="185"/>
              </a:xfrm>
              <a:prstGeom prst="rect">
                <a:avLst/>
              </a:prstGeom>
              <a:solidFill>
                <a:srgbClr val="1421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8" name="Rectangle 1117"/>
              <p:cNvSpPr>
                <a:spLocks noChangeArrowheads="1"/>
              </p:cNvSpPr>
              <p:nvPr/>
            </p:nvSpPr>
            <p:spPr bwMode="auto">
              <a:xfrm>
                <a:off x="2271" y="3108"/>
                <a:ext cx="2" cy="185"/>
              </a:xfrm>
              <a:prstGeom prst="rect">
                <a:avLst/>
              </a:prstGeom>
              <a:solidFill>
                <a:srgbClr val="132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39" name="Rectangle 1118"/>
              <p:cNvSpPr>
                <a:spLocks noChangeArrowheads="1"/>
              </p:cNvSpPr>
              <p:nvPr/>
            </p:nvSpPr>
            <p:spPr bwMode="auto">
              <a:xfrm>
                <a:off x="2273" y="3108"/>
                <a:ext cx="3" cy="185"/>
              </a:xfrm>
              <a:prstGeom prst="rect">
                <a:avLst/>
              </a:prstGeom>
              <a:solidFill>
                <a:srgbClr val="12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0" name="Rectangle 1119"/>
              <p:cNvSpPr>
                <a:spLocks noChangeArrowheads="1"/>
              </p:cNvSpPr>
              <p:nvPr/>
            </p:nvSpPr>
            <p:spPr bwMode="auto">
              <a:xfrm>
                <a:off x="2276" y="3108"/>
                <a:ext cx="1" cy="185"/>
              </a:xfrm>
              <a:prstGeom prst="rect">
                <a:avLst/>
              </a:prstGeom>
              <a:solidFill>
                <a:srgbClr val="121D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1" name="Rectangle 1120"/>
              <p:cNvSpPr>
                <a:spLocks noChangeArrowheads="1"/>
              </p:cNvSpPr>
              <p:nvPr/>
            </p:nvSpPr>
            <p:spPr bwMode="auto">
              <a:xfrm>
                <a:off x="2277" y="3108"/>
                <a:ext cx="2" cy="185"/>
              </a:xfrm>
              <a:prstGeom prst="rect">
                <a:avLst/>
              </a:prstGeom>
              <a:solidFill>
                <a:srgbClr val="111C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2" name="Rectangle 1121"/>
              <p:cNvSpPr>
                <a:spLocks noChangeArrowheads="1"/>
              </p:cNvSpPr>
              <p:nvPr/>
            </p:nvSpPr>
            <p:spPr bwMode="auto">
              <a:xfrm>
                <a:off x="2279" y="3108"/>
                <a:ext cx="2" cy="185"/>
              </a:xfrm>
              <a:prstGeom prst="rect">
                <a:avLst/>
              </a:prstGeom>
              <a:solidFill>
                <a:srgbClr val="101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3" name="Rectangle 1122"/>
              <p:cNvSpPr>
                <a:spLocks noChangeArrowheads="1"/>
              </p:cNvSpPr>
              <p:nvPr/>
            </p:nvSpPr>
            <p:spPr bwMode="auto">
              <a:xfrm>
                <a:off x="2281" y="3108"/>
                <a:ext cx="2" cy="185"/>
              </a:xfrm>
              <a:prstGeom prst="rect">
                <a:avLst/>
              </a:prstGeom>
              <a:solidFill>
                <a:srgbClr val="0F19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4" name="Rectangle 1123"/>
              <p:cNvSpPr>
                <a:spLocks noChangeArrowheads="1"/>
              </p:cNvSpPr>
              <p:nvPr/>
            </p:nvSpPr>
            <p:spPr bwMode="auto">
              <a:xfrm>
                <a:off x="2283" y="3108"/>
                <a:ext cx="2" cy="185"/>
              </a:xfrm>
              <a:prstGeom prst="rect">
                <a:avLst/>
              </a:prstGeom>
              <a:solidFill>
                <a:srgbClr val="0E18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5" name="Rectangle 1124"/>
              <p:cNvSpPr>
                <a:spLocks noChangeArrowheads="1"/>
              </p:cNvSpPr>
              <p:nvPr/>
            </p:nvSpPr>
            <p:spPr bwMode="auto">
              <a:xfrm>
                <a:off x="2285" y="3108"/>
                <a:ext cx="2" cy="185"/>
              </a:xfrm>
              <a:prstGeom prst="rect">
                <a:avLst/>
              </a:prstGeom>
              <a:solidFill>
                <a:srgbClr val="0E17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6" name="Rectangle 1125"/>
              <p:cNvSpPr>
                <a:spLocks noChangeArrowheads="1"/>
              </p:cNvSpPr>
              <p:nvPr/>
            </p:nvSpPr>
            <p:spPr bwMode="auto">
              <a:xfrm>
                <a:off x="2287" y="3108"/>
                <a:ext cx="2" cy="185"/>
              </a:xfrm>
              <a:prstGeom prst="rect">
                <a:avLst/>
              </a:prstGeom>
              <a:solidFill>
                <a:srgbClr val="0D1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7" name="Rectangle 1126"/>
              <p:cNvSpPr>
                <a:spLocks noChangeArrowheads="1"/>
              </p:cNvSpPr>
              <p:nvPr/>
            </p:nvSpPr>
            <p:spPr bwMode="auto">
              <a:xfrm>
                <a:off x="2289" y="3108"/>
                <a:ext cx="2" cy="185"/>
              </a:xfrm>
              <a:prstGeom prst="rect">
                <a:avLst/>
              </a:prstGeom>
              <a:solidFill>
                <a:srgbClr val="0C14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8" name="Rectangle 1127"/>
              <p:cNvSpPr>
                <a:spLocks noChangeArrowheads="1"/>
              </p:cNvSpPr>
              <p:nvPr/>
            </p:nvSpPr>
            <p:spPr bwMode="auto">
              <a:xfrm>
                <a:off x="2291" y="3108"/>
                <a:ext cx="2" cy="185"/>
              </a:xfrm>
              <a:prstGeom prst="rect">
                <a:avLst/>
              </a:prstGeom>
              <a:solidFill>
                <a:srgbClr val="0B13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49" name="Rectangle 1128"/>
              <p:cNvSpPr>
                <a:spLocks noChangeArrowheads="1"/>
              </p:cNvSpPr>
              <p:nvPr/>
            </p:nvSpPr>
            <p:spPr bwMode="auto">
              <a:xfrm>
                <a:off x="2293" y="3108"/>
                <a:ext cx="2" cy="185"/>
              </a:xfrm>
              <a:prstGeom prst="rect">
                <a:avLst/>
              </a:prstGeom>
              <a:solidFill>
                <a:srgbClr val="0B12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0" name="Rectangle 1129"/>
              <p:cNvSpPr>
                <a:spLocks noChangeArrowheads="1"/>
              </p:cNvSpPr>
              <p:nvPr/>
            </p:nvSpPr>
            <p:spPr bwMode="auto">
              <a:xfrm>
                <a:off x="2295" y="3108"/>
                <a:ext cx="2" cy="185"/>
              </a:xfrm>
              <a:prstGeom prst="rect">
                <a:avLst/>
              </a:prstGeom>
              <a:solidFill>
                <a:srgbClr val="0A11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1" name="Rectangle 1130"/>
              <p:cNvSpPr>
                <a:spLocks noChangeArrowheads="1"/>
              </p:cNvSpPr>
              <p:nvPr/>
            </p:nvSpPr>
            <p:spPr bwMode="auto">
              <a:xfrm>
                <a:off x="2297" y="3108"/>
                <a:ext cx="1" cy="185"/>
              </a:xfrm>
              <a:prstGeom prst="rect">
                <a:avLst/>
              </a:prstGeom>
              <a:solidFill>
                <a:srgbClr val="091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2" name="Rectangle 1131"/>
              <p:cNvSpPr>
                <a:spLocks noChangeArrowheads="1"/>
              </p:cNvSpPr>
              <p:nvPr/>
            </p:nvSpPr>
            <p:spPr bwMode="auto">
              <a:xfrm>
                <a:off x="2298" y="3108"/>
                <a:ext cx="2" cy="185"/>
              </a:xfrm>
              <a:prstGeom prst="rect">
                <a:avLst/>
              </a:prstGeom>
              <a:solidFill>
                <a:srgbClr val="090F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3" name="Rectangle 1132"/>
              <p:cNvSpPr>
                <a:spLocks noChangeArrowheads="1"/>
              </p:cNvSpPr>
              <p:nvPr/>
            </p:nvSpPr>
            <p:spPr bwMode="auto">
              <a:xfrm>
                <a:off x="2300" y="3108"/>
                <a:ext cx="2" cy="185"/>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4" name="Rectangle 1133"/>
              <p:cNvSpPr>
                <a:spLocks noChangeArrowheads="1"/>
              </p:cNvSpPr>
              <p:nvPr/>
            </p:nvSpPr>
            <p:spPr bwMode="auto">
              <a:xfrm>
                <a:off x="2302" y="3108"/>
                <a:ext cx="3" cy="185"/>
              </a:xfrm>
              <a:prstGeom prst="rect">
                <a:avLst/>
              </a:prstGeom>
              <a:solidFill>
                <a:srgbClr val="070C1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5" name="Rectangle 1134"/>
              <p:cNvSpPr>
                <a:spLocks noChangeArrowheads="1"/>
              </p:cNvSpPr>
              <p:nvPr/>
            </p:nvSpPr>
            <p:spPr bwMode="auto">
              <a:xfrm>
                <a:off x="2305" y="3108"/>
                <a:ext cx="1" cy="185"/>
              </a:xfrm>
              <a:prstGeom prst="rect">
                <a:avLst/>
              </a:prstGeom>
              <a:solidFill>
                <a:srgbClr val="060A1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6" name="Rectangle 1135"/>
              <p:cNvSpPr>
                <a:spLocks noChangeArrowheads="1"/>
              </p:cNvSpPr>
              <p:nvPr/>
            </p:nvSpPr>
            <p:spPr bwMode="auto">
              <a:xfrm>
                <a:off x="2306" y="3108"/>
                <a:ext cx="2" cy="185"/>
              </a:xfrm>
              <a:prstGeom prst="rect">
                <a:avLst/>
              </a:prstGeom>
              <a:solidFill>
                <a:srgbClr val="0509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7" name="Rectangle 1136"/>
              <p:cNvSpPr>
                <a:spLocks noChangeArrowheads="1"/>
              </p:cNvSpPr>
              <p:nvPr/>
            </p:nvSpPr>
            <p:spPr bwMode="auto">
              <a:xfrm>
                <a:off x="2308" y="3108"/>
                <a:ext cx="2" cy="185"/>
              </a:xfrm>
              <a:prstGeom prst="rect">
                <a:avLst/>
              </a:prstGeom>
              <a:solidFill>
                <a:srgbClr val="04080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8" name="Rectangle 1137"/>
              <p:cNvSpPr>
                <a:spLocks noChangeArrowheads="1"/>
              </p:cNvSpPr>
              <p:nvPr/>
            </p:nvSpPr>
            <p:spPr bwMode="auto">
              <a:xfrm>
                <a:off x="2310" y="3108"/>
                <a:ext cx="2" cy="185"/>
              </a:xfrm>
              <a:prstGeom prst="rect">
                <a:avLst/>
              </a:prstGeom>
              <a:solidFill>
                <a:srgbClr val="0406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59" name="Rectangle 1138"/>
              <p:cNvSpPr>
                <a:spLocks noChangeArrowheads="1"/>
              </p:cNvSpPr>
              <p:nvPr/>
            </p:nvSpPr>
            <p:spPr bwMode="auto">
              <a:xfrm>
                <a:off x="2312" y="3108"/>
                <a:ext cx="2" cy="185"/>
              </a:xfrm>
              <a:prstGeom prst="rect">
                <a:avLst/>
              </a:prstGeom>
              <a:solidFill>
                <a:srgbClr val="0306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0" name="Rectangle 1139"/>
              <p:cNvSpPr>
                <a:spLocks noChangeArrowheads="1"/>
              </p:cNvSpPr>
              <p:nvPr/>
            </p:nvSpPr>
            <p:spPr bwMode="auto">
              <a:xfrm>
                <a:off x="2314" y="3108"/>
                <a:ext cx="2" cy="185"/>
              </a:xfrm>
              <a:prstGeom prst="rect">
                <a:avLst/>
              </a:prstGeom>
              <a:solidFill>
                <a:srgbClr val="0204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1" name="Rectangle 1140"/>
              <p:cNvSpPr>
                <a:spLocks noChangeArrowheads="1"/>
              </p:cNvSpPr>
              <p:nvPr/>
            </p:nvSpPr>
            <p:spPr bwMode="auto">
              <a:xfrm>
                <a:off x="2316" y="3108"/>
                <a:ext cx="2" cy="185"/>
              </a:xfrm>
              <a:prstGeom prst="rect">
                <a:avLst/>
              </a:prstGeom>
              <a:solidFill>
                <a:srgbClr val="0203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2" name="Rectangle 1141"/>
              <p:cNvSpPr>
                <a:spLocks noChangeArrowheads="1"/>
              </p:cNvSpPr>
              <p:nvPr/>
            </p:nvSpPr>
            <p:spPr bwMode="auto">
              <a:xfrm>
                <a:off x="2318" y="3108"/>
                <a:ext cx="1" cy="185"/>
              </a:xfrm>
              <a:prstGeom prst="rect">
                <a:avLst/>
              </a:prstGeom>
              <a:solidFill>
                <a:srgbClr val="0102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3" name="Rectangle 1142"/>
              <p:cNvSpPr>
                <a:spLocks noChangeArrowheads="1"/>
              </p:cNvSpPr>
              <p:nvPr/>
            </p:nvSpPr>
            <p:spPr bwMode="auto">
              <a:xfrm>
                <a:off x="2319" y="3108"/>
                <a:ext cx="2" cy="185"/>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4" name="Rectangle 1143"/>
              <p:cNvSpPr>
                <a:spLocks noChangeArrowheads="1"/>
              </p:cNvSpPr>
              <p:nvPr/>
            </p:nvSpPr>
            <p:spPr bwMode="auto">
              <a:xfrm>
                <a:off x="2152" y="3095"/>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5" name="Rectangle 1144"/>
              <p:cNvSpPr>
                <a:spLocks noChangeArrowheads="1"/>
              </p:cNvSpPr>
              <p:nvPr/>
            </p:nvSpPr>
            <p:spPr bwMode="auto">
              <a:xfrm>
                <a:off x="2218" y="3095"/>
                <a:ext cx="21"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6" name="Rectangle 1145"/>
              <p:cNvSpPr>
                <a:spLocks noChangeArrowheads="1"/>
              </p:cNvSpPr>
              <p:nvPr/>
            </p:nvSpPr>
            <p:spPr bwMode="auto">
              <a:xfrm>
                <a:off x="2185" y="3095"/>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7" name="Rectangle 1146"/>
              <p:cNvSpPr>
                <a:spLocks noChangeArrowheads="1"/>
              </p:cNvSpPr>
              <p:nvPr/>
            </p:nvSpPr>
            <p:spPr bwMode="auto">
              <a:xfrm>
                <a:off x="2251" y="3095"/>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8" name="Rectangle 1147"/>
              <p:cNvSpPr>
                <a:spLocks noChangeArrowheads="1"/>
              </p:cNvSpPr>
              <p:nvPr/>
            </p:nvSpPr>
            <p:spPr bwMode="auto">
              <a:xfrm>
                <a:off x="2284" y="3095"/>
                <a:ext cx="21"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69" name="Rectangle 1148"/>
              <p:cNvSpPr>
                <a:spLocks noChangeArrowheads="1"/>
              </p:cNvSpPr>
              <p:nvPr/>
            </p:nvSpPr>
            <p:spPr bwMode="auto">
              <a:xfrm>
                <a:off x="2150" y="3286"/>
                <a:ext cx="21"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0" name="Rectangle 1149"/>
              <p:cNvSpPr>
                <a:spLocks noChangeArrowheads="1"/>
              </p:cNvSpPr>
              <p:nvPr/>
            </p:nvSpPr>
            <p:spPr bwMode="auto">
              <a:xfrm>
                <a:off x="2216" y="3286"/>
                <a:ext cx="21"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1" name="Rectangle 1150"/>
              <p:cNvSpPr>
                <a:spLocks noChangeArrowheads="1"/>
              </p:cNvSpPr>
              <p:nvPr/>
            </p:nvSpPr>
            <p:spPr bwMode="auto">
              <a:xfrm>
                <a:off x="2183" y="3286"/>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2" name="Rectangle 1151"/>
              <p:cNvSpPr>
                <a:spLocks noChangeArrowheads="1"/>
              </p:cNvSpPr>
              <p:nvPr/>
            </p:nvSpPr>
            <p:spPr bwMode="auto">
              <a:xfrm>
                <a:off x="2249" y="3286"/>
                <a:ext cx="21"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3" name="Rectangle 1152"/>
              <p:cNvSpPr>
                <a:spLocks noChangeArrowheads="1"/>
              </p:cNvSpPr>
              <p:nvPr/>
            </p:nvSpPr>
            <p:spPr bwMode="auto">
              <a:xfrm>
                <a:off x="2283" y="3286"/>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4" name="Rectangle 1153"/>
              <p:cNvSpPr>
                <a:spLocks noChangeArrowheads="1"/>
              </p:cNvSpPr>
              <p:nvPr/>
            </p:nvSpPr>
            <p:spPr bwMode="auto">
              <a:xfrm>
                <a:off x="2317" y="3255"/>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5" name="Rectangle 1154"/>
              <p:cNvSpPr>
                <a:spLocks noChangeArrowheads="1"/>
              </p:cNvSpPr>
              <p:nvPr/>
            </p:nvSpPr>
            <p:spPr bwMode="auto">
              <a:xfrm>
                <a:off x="2317" y="3189"/>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6" name="Rectangle 1155"/>
              <p:cNvSpPr>
                <a:spLocks noChangeArrowheads="1"/>
              </p:cNvSpPr>
              <p:nvPr/>
            </p:nvSpPr>
            <p:spPr bwMode="auto">
              <a:xfrm>
                <a:off x="2317" y="3222"/>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7" name="Rectangle 1156"/>
              <p:cNvSpPr>
                <a:spLocks noChangeArrowheads="1"/>
              </p:cNvSpPr>
              <p:nvPr/>
            </p:nvSpPr>
            <p:spPr bwMode="auto">
              <a:xfrm>
                <a:off x="2317" y="3156"/>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8" name="Rectangle 1157"/>
              <p:cNvSpPr>
                <a:spLocks noChangeArrowheads="1"/>
              </p:cNvSpPr>
              <p:nvPr/>
            </p:nvSpPr>
            <p:spPr bwMode="auto">
              <a:xfrm>
                <a:off x="2317" y="3123"/>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79" name="Rectangle 1158"/>
              <p:cNvSpPr>
                <a:spLocks noChangeArrowheads="1"/>
              </p:cNvSpPr>
              <p:nvPr/>
            </p:nvSpPr>
            <p:spPr bwMode="auto">
              <a:xfrm>
                <a:off x="2120" y="3252"/>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0" name="Rectangle 1159"/>
              <p:cNvSpPr>
                <a:spLocks noChangeArrowheads="1"/>
              </p:cNvSpPr>
              <p:nvPr/>
            </p:nvSpPr>
            <p:spPr bwMode="auto">
              <a:xfrm>
                <a:off x="2120" y="3186"/>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1" name="Rectangle 1160"/>
              <p:cNvSpPr>
                <a:spLocks noChangeArrowheads="1"/>
              </p:cNvSpPr>
              <p:nvPr/>
            </p:nvSpPr>
            <p:spPr bwMode="auto">
              <a:xfrm>
                <a:off x="2120" y="3218"/>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2" name="Rectangle 1161"/>
              <p:cNvSpPr>
                <a:spLocks noChangeArrowheads="1"/>
              </p:cNvSpPr>
              <p:nvPr/>
            </p:nvSpPr>
            <p:spPr bwMode="auto">
              <a:xfrm>
                <a:off x="2120" y="3153"/>
                <a:ext cx="20" cy="20"/>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3" name="Rectangle 1162"/>
              <p:cNvSpPr>
                <a:spLocks noChangeArrowheads="1"/>
              </p:cNvSpPr>
              <p:nvPr/>
            </p:nvSpPr>
            <p:spPr bwMode="auto">
              <a:xfrm>
                <a:off x="2120" y="3119"/>
                <a:ext cx="20" cy="21"/>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4" name="Rectangle 1163"/>
              <p:cNvSpPr>
                <a:spLocks noChangeArrowheads="1"/>
              </p:cNvSpPr>
              <p:nvPr/>
            </p:nvSpPr>
            <p:spPr bwMode="auto">
              <a:xfrm>
                <a:off x="2126" y="3333"/>
                <a:ext cx="204" cy="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5" name="Rectangle 1164"/>
              <p:cNvSpPr>
                <a:spLocks noChangeArrowheads="1"/>
              </p:cNvSpPr>
              <p:nvPr/>
            </p:nvSpPr>
            <p:spPr bwMode="auto">
              <a:xfrm>
                <a:off x="2126" y="3333"/>
                <a:ext cx="204" cy="4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986" name="Rectangle 1165"/>
              <p:cNvSpPr>
                <a:spLocks noChangeArrowheads="1"/>
              </p:cNvSpPr>
              <p:nvPr/>
            </p:nvSpPr>
            <p:spPr bwMode="auto">
              <a:xfrm>
                <a:off x="2126" y="3395"/>
                <a:ext cx="204"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7" name="Rectangle 1166"/>
              <p:cNvSpPr>
                <a:spLocks noChangeArrowheads="1"/>
              </p:cNvSpPr>
              <p:nvPr/>
            </p:nvSpPr>
            <p:spPr bwMode="auto">
              <a:xfrm>
                <a:off x="2126" y="3395"/>
                <a:ext cx="204" cy="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988" name="Rectangle 1167"/>
              <p:cNvSpPr>
                <a:spLocks noChangeArrowheads="1"/>
              </p:cNvSpPr>
              <p:nvPr/>
            </p:nvSpPr>
            <p:spPr bwMode="auto">
              <a:xfrm>
                <a:off x="2052" y="3453"/>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89" name="Rectangle 1168"/>
              <p:cNvSpPr>
                <a:spLocks noChangeArrowheads="1"/>
              </p:cNvSpPr>
              <p:nvPr/>
            </p:nvSpPr>
            <p:spPr bwMode="auto">
              <a:xfrm>
                <a:off x="2102" y="3453"/>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0" name="Rectangle 1169"/>
              <p:cNvSpPr>
                <a:spLocks noChangeArrowheads="1"/>
              </p:cNvSpPr>
              <p:nvPr/>
            </p:nvSpPr>
            <p:spPr bwMode="auto">
              <a:xfrm>
                <a:off x="2152" y="3453"/>
                <a:ext cx="41"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1" name="Rectangle 1170"/>
              <p:cNvSpPr>
                <a:spLocks noChangeArrowheads="1"/>
              </p:cNvSpPr>
              <p:nvPr/>
            </p:nvSpPr>
            <p:spPr bwMode="auto">
              <a:xfrm>
                <a:off x="2203" y="3453"/>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2" name="Rectangle 1171"/>
              <p:cNvSpPr>
                <a:spLocks noChangeArrowheads="1"/>
              </p:cNvSpPr>
              <p:nvPr/>
            </p:nvSpPr>
            <p:spPr bwMode="auto">
              <a:xfrm>
                <a:off x="2253" y="3453"/>
                <a:ext cx="40"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3" name="Rectangle 1172"/>
              <p:cNvSpPr>
                <a:spLocks noChangeArrowheads="1"/>
              </p:cNvSpPr>
              <p:nvPr/>
            </p:nvSpPr>
            <p:spPr bwMode="auto">
              <a:xfrm>
                <a:off x="2303" y="3453"/>
                <a:ext cx="41" cy="10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4" name="Rectangle 1173"/>
              <p:cNvSpPr>
                <a:spLocks noChangeArrowheads="1"/>
              </p:cNvSpPr>
              <p:nvPr/>
            </p:nvSpPr>
            <p:spPr bwMode="auto">
              <a:xfrm>
                <a:off x="2358" y="3078"/>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5" name="Rectangle 1174"/>
              <p:cNvSpPr>
                <a:spLocks noChangeArrowheads="1"/>
              </p:cNvSpPr>
              <p:nvPr/>
            </p:nvSpPr>
            <p:spPr bwMode="auto">
              <a:xfrm>
                <a:off x="2358" y="3078"/>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996" name="Rectangle 1175"/>
              <p:cNvSpPr>
                <a:spLocks noChangeArrowheads="1"/>
              </p:cNvSpPr>
              <p:nvPr/>
            </p:nvSpPr>
            <p:spPr bwMode="auto">
              <a:xfrm>
                <a:off x="2358" y="3133"/>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7" name="Rectangle 1176"/>
              <p:cNvSpPr>
                <a:spLocks noChangeArrowheads="1"/>
              </p:cNvSpPr>
              <p:nvPr/>
            </p:nvSpPr>
            <p:spPr bwMode="auto">
              <a:xfrm>
                <a:off x="2358" y="3133"/>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998" name="Rectangle 1177"/>
              <p:cNvSpPr>
                <a:spLocks noChangeArrowheads="1"/>
              </p:cNvSpPr>
              <p:nvPr/>
            </p:nvSpPr>
            <p:spPr bwMode="auto">
              <a:xfrm>
                <a:off x="2358" y="3187"/>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999" name="Rectangle 1178"/>
              <p:cNvSpPr>
                <a:spLocks noChangeArrowheads="1"/>
              </p:cNvSpPr>
              <p:nvPr/>
            </p:nvSpPr>
            <p:spPr bwMode="auto">
              <a:xfrm>
                <a:off x="2358" y="3187"/>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00" name="Rectangle 1179"/>
              <p:cNvSpPr>
                <a:spLocks noChangeArrowheads="1"/>
              </p:cNvSpPr>
              <p:nvPr/>
            </p:nvSpPr>
            <p:spPr bwMode="auto">
              <a:xfrm>
                <a:off x="2358" y="3242"/>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01" name="Rectangle 1180"/>
              <p:cNvSpPr>
                <a:spLocks noChangeArrowheads="1"/>
              </p:cNvSpPr>
              <p:nvPr/>
            </p:nvSpPr>
            <p:spPr bwMode="auto">
              <a:xfrm>
                <a:off x="2358" y="3242"/>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02" name="Rectangle 1181"/>
              <p:cNvSpPr>
                <a:spLocks noChangeArrowheads="1"/>
              </p:cNvSpPr>
              <p:nvPr/>
            </p:nvSpPr>
            <p:spPr bwMode="auto">
              <a:xfrm>
                <a:off x="2358" y="3296"/>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03" name="Rectangle 1182"/>
              <p:cNvSpPr>
                <a:spLocks noChangeArrowheads="1"/>
              </p:cNvSpPr>
              <p:nvPr/>
            </p:nvSpPr>
            <p:spPr bwMode="auto">
              <a:xfrm>
                <a:off x="2358" y="3296"/>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04" name="Rectangle 1183"/>
              <p:cNvSpPr>
                <a:spLocks noChangeArrowheads="1"/>
              </p:cNvSpPr>
              <p:nvPr/>
            </p:nvSpPr>
            <p:spPr bwMode="auto">
              <a:xfrm>
                <a:off x="2358" y="3350"/>
                <a:ext cx="34"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05" name="Rectangle 1184"/>
              <p:cNvSpPr>
                <a:spLocks noChangeArrowheads="1"/>
              </p:cNvSpPr>
              <p:nvPr/>
            </p:nvSpPr>
            <p:spPr bwMode="auto">
              <a:xfrm>
                <a:off x="2358" y="3350"/>
                <a:ext cx="34" cy="3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006" name="Line 1185"/>
              <p:cNvSpPr>
                <a:spLocks noChangeShapeType="1"/>
              </p:cNvSpPr>
              <p:nvPr/>
            </p:nvSpPr>
            <p:spPr bwMode="auto">
              <a:xfrm>
                <a:off x="2426" y="3136"/>
                <a:ext cx="3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07" name="Line 1186"/>
              <p:cNvSpPr>
                <a:spLocks noChangeShapeType="1"/>
              </p:cNvSpPr>
              <p:nvPr/>
            </p:nvSpPr>
            <p:spPr bwMode="auto">
              <a:xfrm>
                <a:off x="2426" y="3306"/>
                <a:ext cx="3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08" name="Line 1187"/>
              <p:cNvSpPr>
                <a:spLocks noChangeShapeType="1"/>
              </p:cNvSpPr>
              <p:nvPr/>
            </p:nvSpPr>
            <p:spPr bwMode="auto">
              <a:xfrm flipV="1">
                <a:off x="2458" y="3136"/>
                <a:ext cx="1" cy="1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6009" name="Rectangle 1188"/>
              <p:cNvSpPr>
                <a:spLocks noChangeArrowheads="1"/>
              </p:cNvSpPr>
              <p:nvPr/>
            </p:nvSpPr>
            <p:spPr bwMode="auto">
              <a:xfrm>
                <a:off x="2426" y="3136"/>
                <a:ext cx="32" cy="17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010" name="Rectangle 1189"/>
              <p:cNvSpPr>
                <a:spLocks noChangeArrowheads="1"/>
              </p:cNvSpPr>
              <p:nvPr/>
            </p:nvSpPr>
            <p:spPr bwMode="auto">
              <a:xfrm>
                <a:off x="2426" y="3136"/>
                <a:ext cx="32" cy="17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5819" name="Text Box 1190"/>
            <p:cNvSpPr txBox="1">
              <a:spLocks noChangeArrowheads="1"/>
            </p:cNvSpPr>
            <p:nvPr/>
          </p:nvSpPr>
          <p:spPr bwMode="auto">
            <a:xfrm>
              <a:off x="660" y="2835"/>
              <a:ext cx="17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600" b="1" baseline="0">
                  <a:solidFill>
                    <a:schemeClr val="bg1"/>
                  </a:solidFill>
                </a:rPr>
                <a:t>VM Virtualization Layer</a:t>
              </a:r>
            </a:p>
          </p:txBody>
        </p:sp>
        <p:sp>
          <p:nvSpPr>
            <p:cNvPr id="75820" name="Text Box 1191"/>
            <p:cNvSpPr txBox="1">
              <a:spLocks noChangeArrowheads="1"/>
            </p:cNvSpPr>
            <p:nvPr/>
          </p:nvSpPr>
          <p:spPr bwMode="auto">
            <a:xfrm>
              <a:off x="660" y="3124"/>
              <a:ext cx="17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spcBef>
                  <a:spcPct val="50000"/>
                </a:spcBef>
              </a:pPr>
              <a:r>
                <a:rPr lang="en-US" sz="1600" b="1" baseline="0">
                  <a:solidFill>
                    <a:schemeClr val="bg1"/>
                  </a:solidFill>
                </a:rPr>
                <a:t>Physical Hardware</a:t>
              </a:r>
            </a:p>
          </p:txBody>
        </p:sp>
        <p:sp>
          <p:nvSpPr>
            <p:cNvPr id="75821" name="Text Box 1192"/>
            <p:cNvSpPr txBox="1">
              <a:spLocks noChangeArrowheads="1"/>
            </p:cNvSpPr>
            <p:nvPr/>
          </p:nvSpPr>
          <p:spPr bwMode="auto">
            <a:xfrm>
              <a:off x="500" y="3429"/>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solidFill>
                    <a:schemeClr val="bg1"/>
                  </a:solidFill>
                </a:rPr>
                <a:t>CPU</a:t>
              </a:r>
              <a:endParaRPr lang="de-DE" sz="1400" b="1" baseline="0">
                <a:solidFill>
                  <a:schemeClr val="bg1"/>
                </a:solidFill>
              </a:endParaRPr>
            </a:p>
          </p:txBody>
        </p:sp>
        <p:grpSp>
          <p:nvGrpSpPr>
            <p:cNvPr id="15" name="Group 1193"/>
            <p:cNvGrpSpPr>
              <a:grpSpLocks/>
            </p:cNvGrpSpPr>
            <p:nvPr/>
          </p:nvGrpSpPr>
          <p:grpSpPr bwMode="auto">
            <a:xfrm rot="-2449888">
              <a:off x="905" y="3447"/>
              <a:ext cx="649" cy="201"/>
              <a:chOff x="1024" y="3941"/>
              <a:chExt cx="649" cy="201"/>
            </a:xfrm>
          </p:grpSpPr>
          <p:sp>
            <p:nvSpPr>
              <p:cNvPr id="75823" name="Rectangle 1194"/>
              <p:cNvSpPr>
                <a:spLocks noChangeArrowheads="1"/>
              </p:cNvSpPr>
              <p:nvPr/>
            </p:nvSpPr>
            <p:spPr bwMode="auto">
              <a:xfrm>
                <a:off x="1024" y="3941"/>
                <a:ext cx="649" cy="201"/>
              </a:xfrm>
              <a:prstGeom prst="rect">
                <a:avLst/>
              </a:prstGeom>
              <a:solidFill>
                <a:schemeClr val="bg2"/>
              </a:solidFill>
              <a:ln w="9525" algn="ctr">
                <a:solidFill>
                  <a:schemeClr val="tx1"/>
                </a:solidFill>
                <a:miter lim="800000"/>
                <a:headEnd/>
                <a:tailEnd/>
              </a:ln>
            </p:spPr>
            <p:txBody>
              <a:bodyPr wrap="none" lIns="82124" tIns="41061" rIns="82124" bIns="41061" anchor="ctr">
                <a:spAutoFit/>
              </a:bodyPr>
              <a:lstStyle/>
              <a:p>
                <a:endParaRPr lang="en-US"/>
              </a:p>
            </p:txBody>
          </p:sp>
          <p:sp>
            <p:nvSpPr>
              <p:cNvPr id="75824" name="Text Box 1195"/>
              <p:cNvSpPr txBox="1">
                <a:spLocks noChangeArrowheads="1"/>
              </p:cNvSpPr>
              <p:nvPr/>
            </p:nvSpPr>
            <p:spPr bwMode="auto">
              <a:xfrm>
                <a:off x="1062" y="3955"/>
                <a:ext cx="5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solidFill>
                      <a:schemeClr val="bg1"/>
                    </a:solidFill>
                  </a:rPr>
                  <a:t>Memory</a:t>
                </a:r>
                <a:endParaRPr lang="de-DE" sz="1400" b="1" baseline="0">
                  <a:solidFill>
                    <a:schemeClr val="bg1"/>
                  </a:solidFill>
                </a:endParaRPr>
              </a:p>
            </p:txBody>
          </p:sp>
        </p:grpSp>
      </p:grpSp>
    </p:spTree>
    <p:extLst>
      <p:ext uri="{BB962C8B-B14F-4D97-AF65-F5344CB8AC3E}">
        <p14:creationId xmlns:p14="http://schemas.microsoft.com/office/powerpoint/2010/main" val="8504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77826" name="Rectangle 297"/>
          <p:cNvSpPr>
            <a:spLocks noGrp="1" noChangeArrowheads="1"/>
          </p:cNvSpPr>
          <p:nvPr>
            <p:ph type="title"/>
          </p:nvPr>
        </p:nvSpPr>
        <p:spPr>
          <a:xfrm>
            <a:off x="229702" y="188640"/>
            <a:ext cx="8588861" cy="838200"/>
          </a:xfrm>
        </p:spPr>
        <p:txBody>
          <a:bodyPr>
            <a:normAutofit/>
          </a:bodyPr>
          <a:lstStyle/>
          <a:p>
            <a:pPr eaLnBrk="1" hangingPunct="1"/>
            <a:r>
              <a:rPr lang="en-US" sz="3600" dirty="0" smtClean="0">
                <a:solidFill>
                  <a:srgbClr val="002060"/>
                </a:solidFill>
                <a:latin typeface="Calibri" pitchFamily="34" charset="0"/>
                <a:cs typeface="Calibri" pitchFamily="34" charset="0"/>
              </a:rPr>
              <a:t>VMware Networking Components</a:t>
            </a:r>
            <a:endParaRPr lang="de-DE" sz="3600" dirty="0" smtClean="0">
              <a:solidFill>
                <a:srgbClr val="002060"/>
              </a:solidFill>
              <a:latin typeface="Calibri" pitchFamily="34" charset="0"/>
              <a:cs typeface="Calibri" pitchFamily="34" charset="0"/>
            </a:endParaRPr>
          </a:p>
        </p:txBody>
      </p:sp>
      <p:pic>
        <p:nvPicPr>
          <p:cNvPr id="77827" name="Picture 2" descr="Picture11"/>
          <p:cNvPicPr>
            <a:picLocks noGrp="1" noChangeAspect="1" noChangeArrowheads="1"/>
          </p:cNvPicPr>
          <p:nvPr>
            <p:ph idx="4294967295"/>
          </p:nvPr>
        </p:nvPicPr>
        <p:blipFill>
          <a:blip r:embed="rId4" cstate="print">
            <a:extLst>
              <a:ext uri="{28A0092B-C50C-407E-A947-70E740481C1C}">
                <a14:useLocalDpi xmlns:a14="http://schemas.microsoft.com/office/drawing/2010/main" val="0"/>
              </a:ext>
            </a:extLst>
          </a:blip>
          <a:srcRect/>
          <a:stretch>
            <a:fillRect/>
          </a:stretch>
        </p:blipFill>
        <p:spPr>
          <a:xfrm>
            <a:off x="400050" y="2400300"/>
            <a:ext cx="8356600" cy="1819275"/>
          </a:xfrm>
          <a:noFill/>
          <a:ln w="12700">
            <a:solidFill>
              <a:schemeClr val="tx1"/>
            </a:solidFill>
            <a:miter lim="800000"/>
            <a:headEnd/>
            <a:tailEnd/>
          </a:ln>
        </p:spPr>
      </p:pic>
      <p:sp>
        <p:nvSpPr>
          <p:cNvPr id="77828" name="Rectangle 3"/>
          <p:cNvSpPr>
            <a:spLocks noChangeArrowheads="1"/>
          </p:cNvSpPr>
          <p:nvPr/>
        </p:nvSpPr>
        <p:spPr bwMode="auto">
          <a:xfrm>
            <a:off x="7937500" y="2886075"/>
            <a:ext cx="776288" cy="23812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en-US"/>
          </a:p>
        </p:txBody>
      </p:sp>
      <p:sp>
        <p:nvSpPr>
          <p:cNvPr id="77829" name="Line 4"/>
          <p:cNvSpPr>
            <a:spLocks noChangeShapeType="1"/>
          </p:cNvSpPr>
          <p:nvPr/>
        </p:nvSpPr>
        <p:spPr bwMode="auto">
          <a:xfrm>
            <a:off x="538163" y="2971800"/>
            <a:ext cx="3651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30" name="Line 5"/>
          <p:cNvSpPr>
            <a:spLocks noChangeShapeType="1"/>
          </p:cNvSpPr>
          <p:nvPr/>
        </p:nvSpPr>
        <p:spPr bwMode="auto">
          <a:xfrm>
            <a:off x="4043363" y="3922713"/>
            <a:ext cx="1984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31" name="Line 6"/>
          <p:cNvSpPr>
            <a:spLocks noChangeShapeType="1"/>
          </p:cNvSpPr>
          <p:nvPr/>
        </p:nvSpPr>
        <p:spPr bwMode="auto">
          <a:xfrm>
            <a:off x="4051300" y="4114800"/>
            <a:ext cx="19843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32" name="Text Box 14"/>
          <p:cNvSpPr txBox="1">
            <a:spLocks noChangeArrowheads="1"/>
          </p:cNvSpPr>
          <p:nvPr/>
        </p:nvSpPr>
        <p:spPr bwMode="auto">
          <a:xfrm>
            <a:off x="4229100" y="1295400"/>
            <a:ext cx="53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t>VMs</a:t>
            </a:r>
            <a:endParaRPr lang="de-DE" sz="1400" b="1" baseline="0"/>
          </a:p>
        </p:txBody>
      </p:sp>
      <p:sp>
        <p:nvSpPr>
          <p:cNvPr id="77833" name="Line 15"/>
          <p:cNvSpPr>
            <a:spLocks noChangeShapeType="1"/>
          </p:cNvSpPr>
          <p:nvPr/>
        </p:nvSpPr>
        <p:spPr bwMode="auto">
          <a:xfrm flipV="1">
            <a:off x="4503738" y="1600200"/>
            <a:ext cx="0" cy="2300288"/>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grpSp>
        <p:nvGrpSpPr>
          <p:cNvPr id="2" name="Group 16"/>
          <p:cNvGrpSpPr>
            <a:grpSpLocks/>
          </p:cNvGrpSpPr>
          <p:nvPr/>
        </p:nvGrpSpPr>
        <p:grpSpPr bwMode="auto">
          <a:xfrm>
            <a:off x="4708525" y="5137150"/>
            <a:ext cx="1219200" cy="558800"/>
            <a:chOff x="4320" y="2216"/>
            <a:chExt cx="768" cy="352"/>
          </a:xfrm>
        </p:grpSpPr>
        <p:pic>
          <p:nvPicPr>
            <p:cNvPr id="78090"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2216"/>
              <a:ext cx="76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91"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1" y="2453"/>
              <a:ext cx="1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92"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86" y="2435"/>
              <a:ext cx="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093"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9" y="2408"/>
              <a:ext cx="1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094" name="Freeform 21"/>
            <p:cNvSpPr>
              <a:spLocks/>
            </p:cNvSpPr>
            <p:nvPr/>
          </p:nvSpPr>
          <p:spPr bwMode="auto">
            <a:xfrm>
              <a:off x="4751" y="2467"/>
              <a:ext cx="96" cy="95"/>
            </a:xfrm>
            <a:custGeom>
              <a:avLst/>
              <a:gdLst>
                <a:gd name="T0" fmla="*/ 48 w 173"/>
                <a:gd name="T1" fmla="*/ 172 h 172"/>
                <a:gd name="T2" fmla="*/ 125 w 173"/>
                <a:gd name="T3" fmla="*/ 172 h 172"/>
                <a:gd name="T4" fmla="*/ 173 w 173"/>
                <a:gd name="T5" fmla="*/ 124 h 172"/>
                <a:gd name="T6" fmla="*/ 173 w 173"/>
                <a:gd name="T7" fmla="*/ 124 h 172"/>
                <a:gd name="T8" fmla="*/ 173 w 173"/>
                <a:gd name="T9" fmla="*/ 48 h 172"/>
                <a:gd name="T10" fmla="*/ 125 w 173"/>
                <a:gd name="T11" fmla="*/ 0 h 172"/>
                <a:gd name="T12" fmla="*/ 48 w 173"/>
                <a:gd name="T13" fmla="*/ 0 h 172"/>
                <a:gd name="T14" fmla="*/ 0 w 173"/>
                <a:gd name="T15" fmla="*/ 48 h 172"/>
                <a:gd name="T16" fmla="*/ 0 w 173"/>
                <a:gd name="T17" fmla="*/ 124 h 172"/>
                <a:gd name="T18" fmla="*/ 48 w 173"/>
                <a:gd name="T19" fmla="*/ 172 h 1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172"/>
                <a:gd name="T32" fmla="*/ 173 w 173"/>
                <a:gd name="T33" fmla="*/ 172 h 1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172">
                  <a:moveTo>
                    <a:pt x="48" y="172"/>
                  </a:moveTo>
                  <a:lnTo>
                    <a:pt x="125" y="172"/>
                  </a:lnTo>
                  <a:cubicBezTo>
                    <a:pt x="152" y="172"/>
                    <a:pt x="173" y="151"/>
                    <a:pt x="173" y="124"/>
                  </a:cubicBezTo>
                  <a:cubicBezTo>
                    <a:pt x="173" y="124"/>
                    <a:pt x="173" y="124"/>
                    <a:pt x="173" y="124"/>
                  </a:cubicBezTo>
                  <a:lnTo>
                    <a:pt x="173" y="48"/>
                  </a:lnTo>
                  <a:cubicBezTo>
                    <a:pt x="173" y="21"/>
                    <a:pt x="152" y="0"/>
                    <a:pt x="125" y="0"/>
                  </a:cubicBezTo>
                  <a:lnTo>
                    <a:pt x="48" y="0"/>
                  </a:lnTo>
                  <a:cubicBezTo>
                    <a:pt x="22" y="0"/>
                    <a:pt x="0" y="21"/>
                    <a:pt x="0" y="48"/>
                  </a:cubicBezTo>
                  <a:lnTo>
                    <a:pt x="0" y="124"/>
                  </a:lnTo>
                  <a:cubicBezTo>
                    <a:pt x="0" y="151"/>
                    <a:pt x="22" y="172"/>
                    <a:pt x="48" y="172"/>
                  </a:cubicBezTo>
                  <a:close/>
                </a:path>
              </a:pathLst>
            </a:custGeom>
            <a:noFill/>
            <a:ln w="2222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8095" name="Freeform 22"/>
            <p:cNvSpPr>
              <a:spLocks/>
            </p:cNvSpPr>
            <p:nvPr/>
          </p:nvSpPr>
          <p:spPr bwMode="auto">
            <a:xfrm>
              <a:off x="4776" y="2425"/>
              <a:ext cx="95" cy="95"/>
            </a:xfrm>
            <a:custGeom>
              <a:avLst/>
              <a:gdLst>
                <a:gd name="T0" fmla="*/ 48 w 172"/>
                <a:gd name="T1" fmla="*/ 173 h 173"/>
                <a:gd name="T2" fmla="*/ 124 w 172"/>
                <a:gd name="T3" fmla="*/ 173 h 173"/>
                <a:gd name="T4" fmla="*/ 172 w 172"/>
                <a:gd name="T5" fmla="*/ 125 h 173"/>
                <a:gd name="T6" fmla="*/ 172 w 172"/>
                <a:gd name="T7" fmla="*/ 125 h 173"/>
                <a:gd name="T8" fmla="*/ 172 w 172"/>
                <a:gd name="T9" fmla="*/ 48 h 173"/>
                <a:gd name="T10" fmla="*/ 124 w 172"/>
                <a:gd name="T11" fmla="*/ 0 h 173"/>
                <a:gd name="T12" fmla="*/ 124 w 172"/>
                <a:gd name="T13" fmla="*/ 0 h 173"/>
                <a:gd name="T14" fmla="*/ 48 w 172"/>
                <a:gd name="T15" fmla="*/ 0 h 173"/>
                <a:gd name="T16" fmla="*/ 0 w 172"/>
                <a:gd name="T17" fmla="*/ 48 h 173"/>
                <a:gd name="T18" fmla="*/ 0 w 172"/>
                <a:gd name="T19" fmla="*/ 125 h 173"/>
                <a:gd name="T20" fmla="*/ 48 w 172"/>
                <a:gd name="T21" fmla="*/ 173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173"/>
                <a:gd name="T35" fmla="*/ 172 w 172"/>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173">
                  <a:moveTo>
                    <a:pt x="48" y="173"/>
                  </a:moveTo>
                  <a:lnTo>
                    <a:pt x="124" y="173"/>
                  </a:lnTo>
                  <a:cubicBezTo>
                    <a:pt x="151" y="173"/>
                    <a:pt x="172" y="151"/>
                    <a:pt x="172" y="125"/>
                  </a:cubicBezTo>
                  <a:cubicBezTo>
                    <a:pt x="172" y="125"/>
                    <a:pt x="172" y="125"/>
                    <a:pt x="172" y="125"/>
                  </a:cubicBezTo>
                  <a:lnTo>
                    <a:pt x="172" y="48"/>
                  </a:lnTo>
                  <a:cubicBezTo>
                    <a:pt x="172" y="21"/>
                    <a:pt x="151" y="0"/>
                    <a:pt x="124" y="0"/>
                  </a:cubicBezTo>
                  <a:lnTo>
                    <a:pt x="48" y="0"/>
                  </a:lnTo>
                  <a:cubicBezTo>
                    <a:pt x="21" y="0"/>
                    <a:pt x="0" y="21"/>
                    <a:pt x="0" y="48"/>
                  </a:cubicBezTo>
                  <a:lnTo>
                    <a:pt x="0" y="125"/>
                  </a:lnTo>
                  <a:cubicBezTo>
                    <a:pt x="0" y="151"/>
                    <a:pt x="21" y="173"/>
                    <a:pt x="48" y="173"/>
                  </a:cubicBezTo>
                  <a:close/>
                </a:path>
              </a:pathLst>
            </a:custGeom>
            <a:noFill/>
            <a:ln w="2222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78096" name="Freeform 23"/>
            <p:cNvSpPr>
              <a:spLocks/>
            </p:cNvSpPr>
            <p:nvPr/>
          </p:nvSpPr>
          <p:spPr bwMode="auto">
            <a:xfrm>
              <a:off x="4800" y="2448"/>
              <a:ext cx="96" cy="96"/>
            </a:xfrm>
            <a:custGeom>
              <a:avLst/>
              <a:gdLst>
                <a:gd name="T0" fmla="*/ 48 w 173"/>
                <a:gd name="T1" fmla="*/ 173 h 173"/>
                <a:gd name="T2" fmla="*/ 125 w 173"/>
                <a:gd name="T3" fmla="*/ 173 h 173"/>
                <a:gd name="T4" fmla="*/ 173 w 173"/>
                <a:gd name="T5" fmla="*/ 125 h 173"/>
                <a:gd name="T6" fmla="*/ 173 w 173"/>
                <a:gd name="T7" fmla="*/ 125 h 173"/>
                <a:gd name="T8" fmla="*/ 173 w 173"/>
                <a:gd name="T9" fmla="*/ 48 h 173"/>
                <a:gd name="T10" fmla="*/ 125 w 173"/>
                <a:gd name="T11" fmla="*/ 0 h 173"/>
                <a:gd name="T12" fmla="*/ 48 w 173"/>
                <a:gd name="T13" fmla="*/ 0 h 173"/>
                <a:gd name="T14" fmla="*/ 0 w 173"/>
                <a:gd name="T15" fmla="*/ 48 h 173"/>
                <a:gd name="T16" fmla="*/ 0 w 173"/>
                <a:gd name="T17" fmla="*/ 125 h 173"/>
                <a:gd name="T18" fmla="*/ 48 w 173"/>
                <a:gd name="T19" fmla="*/ 173 h 1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173"/>
                <a:gd name="T32" fmla="*/ 173 w 173"/>
                <a:gd name="T33" fmla="*/ 173 h 1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173">
                  <a:moveTo>
                    <a:pt x="48" y="173"/>
                  </a:moveTo>
                  <a:lnTo>
                    <a:pt x="125" y="173"/>
                  </a:lnTo>
                  <a:cubicBezTo>
                    <a:pt x="151" y="173"/>
                    <a:pt x="173" y="152"/>
                    <a:pt x="173" y="125"/>
                  </a:cubicBezTo>
                  <a:cubicBezTo>
                    <a:pt x="173" y="125"/>
                    <a:pt x="173" y="125"/>
                    <a:pt x="173" y="125"/>
                  </a:cubicBezTo>
                  <a:lnTo>
                    <a:pt x="173" y="48"/>
                  </a:lnTo>
                  <a:cubicBezTo>
                    <a:pt x="173" y="22"/>
                    <a:pt x="151" y="0"/>
                    <a:pt x="125" y="0"/>
                  </a:cubicBezTo>
                  <a:lnTo>
                    <a:pt x="48" y="0"/>
                  </a:lnTo>
                  <a:cubicBezTo>
                    <a:pt x="21" y="0"/>
                    <a:pt x="0" y="22"/>
                    <a:pt x="0" y="48"/>
                  </a:cubicBezTo>
                  <a:lnTo>
                    <a:pt x="0" y="125"/>
                  </a:lnTo>
                  <a:cubicBezTo>
                    <a:pt x="0" y="152"/>
                    <a:pt x="21" y="173"/>
                    <a:pt x="48" y="173"/>
                  </a:cubicBezTo>
                  <a:close/>
                </a:path>
              </a:pathLst>
            </a:custGeom>
            <a:noFill/>
            <a:ln w="22225" cap="rnd">
              <a:solidFill>
                <a:srgbClr val="3366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grpSp>
      <p:grpSp>
        <p:nvGrpSpPr>
          <p:cNvPr id="3" name="Group 24"/>
          <p:cNvGrpSpPr>
            <a:grpSpLocks noChangeAspect="1"/>
          </p:cNvGrpSpPr>
          <p:nvPr/>
        </p:nvGrpSpPr>
        <p:grpSpPr bwMode="auto">
          <a:xfrm>
            <a:off x="6578600" y="5584825"/>
            <a:ext cx="703263" cy="514350"/>
            <a:chOff x="3659" y="1055"/>
            <a:chExt cx="646" cy="473"/>
          </a:xfrm>
        </p:grpSpPr>
        <p:sp>
          <p:nvSpPr>
            <p:cNvPr id="77974" name="AutoShape 25"/>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7975" name="Rectangle 26"/>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76" name="Rectangle 27"/>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77" name="Rectangle 28"/>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78" name="Line 29"/>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79" name="Line 30"/>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0" name="Line 31"/>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1" name="Line 32"/>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2" name="Line 33"/>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3" name="Line 34"/>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4" name="Line 35"/>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5" name="Line 36"/>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6" name="Line 37"/>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7" name="Line 38"/>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8" name="Line 39"/>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89" name="Line 40"/>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990" name="Rectangle 41"/>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91" name="Rectangle 42"/>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92" name="Rectangle 43"/>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93" name="Rectangle 44"/>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94" name="Rectangle 45"/>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95" name="Rectangle 46"/>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96" name="Rectangle 47"/>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97" name="Rectangle 48"/>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98" name="Rectangle 49"/>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99" name="Rectangle 50"/>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00" name="Rectangle 51"/>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01" name="Rectangle 52"/>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02" name="Rectangle 53"/>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03" name="Rectangle 54"/>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04" name="Rectangle 55"/>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05" name="Rectangle 56"/>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06" name="Rectangle 57"/>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07" name="Rectangle 58"/>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08" name="Rectangle 59"/>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09" name="Rectangle 60"/>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10" name="Rectangle 61"/>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1" name="Rectangle 62"/>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12" name="Rectangle 63"/>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3" name="Rectangle 64"/>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14" name="Rectangle 65"/>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5" name="Rectangle 66"/>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6" name="Rectangle 67"/>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7" name="Rectangle 68"/>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8" name="Rectangle 69"/>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19" name="Rectangle 70"/>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0" name="Rectangle 71"/>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1" name="Rectangle 72"/>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2" name="Rectangle 73"/>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3" name="Rectangle 74"/>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4" name="Rectangle 75"/>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5" name="Rectangle 76"/>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6" name="Rectangle 77"/>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7" name="Rectangle 78"/>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8" name="Rectangle 79"/>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29" name="Rectangle 80"/>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0" name="Rectangle 81"/>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1" name="Rectangle 82"/>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2" name="Rectangle 83"/>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3" name="Rectangle 84"/>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4" name="Rectangle 85"/>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5" name="Rectangle 86"/>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6" name="Rectangle 87"/>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7" name="Rectangle 88"/>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8" name="Rectangle 89"/>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39" name="Rectangle 90"/>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0" name="Rectangle 91"/>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1" name="Rectangle 92"/>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2" name="Rectangle 93"/>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3" name="Rectangle 94"/>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4" name="Rectangle 95"/>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5" name="Rectangle 96"/>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6" name="Rectangle 97"/>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7" name="Rectangle 98"/>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8" name="Rectangle 99"/>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49" name="Rectangle 100"/>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0" name="Rectangle 101"/>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1" name="Rectangle 102"/>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2" name="Rectangle 103"/>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3" name="Rectangle 104"/>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4" name="Rectangle 105"/>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5" name="Rectangle 106"/>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6" name="Rectangle 107"/>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7" name="Rectangle 108"/>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8" name="Rectangle 109"/>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59" name="Rectangle 110"/>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0" name="Rectangle 111"/>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1" name="Rectangle 112"/>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2" name="Rectangle 113"/>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3" name="Rectangle 114"/>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64" name="Rectangle 115"/>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5" name="Rectangle 116"/>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66" name="Rectangle 117"/>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7" name="Rectangle 118"/>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8" name="Rectangle 119"/>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69" name="Rectangle 120"/>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0" name="Rectangle 121"/>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1" name="Rectangle 122"/>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2" name="Rectangle 123"/>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3" name="Rectangle 124"/>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74" name="Rectangle 125"/>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5" name="Rectangle 126"/>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76" name="Rectangle 127"/>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7" name="Rectangle 128"/>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78" name="Rectangle 129"/>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79" name="Rectangle 130"/>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80" name="Rectangle 131"/>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81" name="Rectangle 132"/>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82" name="Rectangle 133"/>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83" name="Rectangle 134"/>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84" name="Rectangle 135"/>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85" name="Rectangle 136"/>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86" name="Rectangle 137"/>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87" name="Rectangle 138"/>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088" name="Rectangle 139"/>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89" name="Rectangle 140"/>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 name="Group 141"/>
          <p:cNvGrpSpPr>
            <a:grpSpLocks noChangeAspect="1"/>
          </p:cNvGrpSpPr>
          <p:nvPr/>
        </p:nvGrpSpPr>
        <p:grpSpPr bwMode="auto">
          <a:xfrm>
            <a:off x="6584950" y="4584700"/>
            <a:ext cx="703263" cy="514350"/>
            <a:chOff x="3659" y="1055"/>
            <a:chExt cx="646" cy="473"/>
          </a:xfrm>
        </p:grpSpPr>
        <p:sp>
          <p:nvSpPr>
            <p:cNvPr id="77858" name="AutoShape 142"/>
            <p:cNvSpPr>
              <a:spLocks noChangeAspect="1" noChangeArrowheads="1" noTextEdit="1"/>
            </p:cNvSpPr>
            <p:nvPr/>
          </p:nvSpPr>
          <p:spPr bwMode="auto">
            <a:xfrm>
              <a:off x="3659" y="1055"/>
              <a:ext cx="6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77859" name="Rectangle 143"/>
            <p:cNvSpPr>
              <a:spLocks noChangeAspect="1" noChangeArrowheads="1"/>
            </p:cNvSpPr>
            <p:nvPr/>
          </p:nvSpPr>
          <p:spPr bwMode="auto">
            <a:xfrm>
              <a:off x="3913" y="1413"/>
              <a:ext cx="277" cy="10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60" name="Rectangle 144"/>
            <p:cNvSpPr>
              <a:spLocks noChangeAspect="1" noChangeArrowheads="1"/>
            </p:cNvSpPr>
            <p:nvPr/>
          </p:nvSpPr>
          <p:spPr bwMode="auto">
            <a:xfrm>
              <a:off x="4235" y="1228"/>
              <a:ext cx="58" cy="15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61" name="Rectangle 145"/>
            <p:cNvSpPr>
              <a:spLocks noChangeAspect="1" noChangeArrowheads="1"/>
            </p:cNvSpPr>
            <p:nvPr/>
          </p:nvSpPr>
          <p:spPr bwMode="auto">
            <a:xfrm>
              <a:off x="3671" y="1067"/>
              <a:ext cx="576" cy="35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62" name="Line 146"/>
            <p:cNvSpPr>
              <a:spLocks noChangeAspect="1" noChangeShapeType="1"/>
            </p:cNvSpPr>
            <p:nvPr/>
          </p:nvSpPr>
          <p:spPr bwMode="auto">
            <a:xfrm>
              <a:off x="3671" y="1067"/>
              <a:ext cx="1" cy="35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3" name="Line 147"/>
            <p:cNvSpPr>
              <a:spLocks noChangeAspect="1" noChangeShapeType="1"/>
            </p:cNvSpPr>
            <p:nvPr/>
          </p:nvSpPr>
          <p:spPr bwMode="auto">
            <a:xfrm>
              <a:off x="3671" y="1067"/>
              <a:ext cx="57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4" name="Line 148"/>
            <p:cNvSpPr>
              <a:spLocks noChangeAspect="1" noChangeShapeType="1"/>
            </p:cNvSpPr>
            <p:nvPr/>
          </p:nvSpPr>
          <p:spPr bwMode="auto">
            <a:xfrm>
              <a:off x="3671" y="1424"/>
              <a:ext cx="24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5" name="Line 149"/>
            <p:cNvSpPr>
              <a:spLocks noChangeAspect="1" noChangeShapeType="1"/>
            </p:cNvSpPr>
            <p:nvPr/>
          </p:nvSpPr>
          <p:spPr bwMode="auto">
            <a:xfrm flipV="1">
              <a:off x="3913"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6" name="Line 150"/>
            <p:cNvSpPr>
              <a:spLocks noChangeAspect="1" noChangeShapeType="1"/>
            </p:cNvSpPr>
            <p:nvPr/>
          </p:nvSpPr>
          <p:spPr bwMode="auto">
            <a:xfrm>
              <a:off x="3913" y="1516"/>
              <a:ext cx="27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7" name="Line 151"/>
            <p:cNvSpPr>
              <a:spLocks noChangeAspect="1" noChangeShapeType="1"/>
            </p:cNvSpPr>
            <p:nvPr/>
          </p:nvSpPr>
          <p:spPr bwMode="auto">
            <a:xfrm flipV="1">
              <a:off x="4190" y="1424"/>
              <a:ext cx="1" cy="9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8" name="Line 152"/>
            <p:cNvSpPr>
              <a:spLocks noChangeAspect="1" noChangeShapeType="1"/>
            </p:cNvSpPr>
            <p:nvPr/>
          </p:nvSpPr>
          <p:spPr bwMode="auto">
            <a:xfrm>
              <a:off x="4190" y="1424"/>
              <a:ext cx="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69" name="Line 153"/>
            <p:cNvSpPr>
              <a:spLocks noChangeAspect="1" noChangeShapeType="1"/>
            </p:cNvSpPr>
            <p:nvPr/>
          </p:nvSpPr>
          <p:spPr bwMode="auto">
            <a:xfrm flipV="1">
              <a:off x="4247" y="1378"/>
              <a:ext cx="1" cy="4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70" name="Line 154"/>
            <p:cNvSpPr>
              <a:spLocks noChangeAspect="1" noChangeShapeType="1"/>
            </p:cNvSpPr>
            <p:nvPr/>
          </p:nvSpPr>
          <p:spPr bwMode="auto">
            <a:xfrm flipH="1">
              <a:off x="4247" y="137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71" name="Line 155"/>
            <p:cNvSpPr>
              <a:spLocks noChangeAspect="1" noChangeShapeType="1"/>
            </p:cNvSpPr>
            <p:nvPr/>
          </p:nvSpPr>
          <p:spPr bwMode="auto">
            <a:xfrm flipV="1">
              <a:off x="4293" y="1228"/>
              <a:ext cx="1" cy="1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72" name="Line 156"/>
            <p:cNvSpPr>
              <a:spLocks noChangeAspect="1" noChangeShapeType="1"/>
            </p:cNvSpPr>
            <p:nvPr/>
          </p:nvSpPr>
          <p:spPr bwMode="auto">
            <a:xfrm flipH="1">
              <a:off x="4247" y="1228"/>
              <a:ext cx="4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73" name="Line 157"/>
            <p:cNvSpPr>
              <a:spLocks noChangeAspect="1" noChangeShapeType="1"/>
            </p:cNvSpPr>
            <p:nvPr/>
          </p:nvSpPr>
          <p:spPr bwMode="auto">
            <a:xfrm flipV="1">
              <a:off x="4247" y="1067"/>
              <a:ext cx="1" cy="16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7874" name="Rectangle 158"/>
            <p:cNvSpPr>
              <a:spLocks noChangeAspect="1" noChangeArrowheads="1"/>
            </p:cNvSpPr>
            <p:nvPr/>
          </p:nvSpPr>
          <p:spPr bwMode="auto">
            <a:xfrm>
              <a:off x="3712" y="1101"/>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75" name="Rectangle 159"/>
            <p:cNvSpPr>
              <a:spLocks noChangeAspect="1" noChangeArrowheads="1"/>
            </p:cNvSpPr>
            <p:nvPr/>
          </p:nvSpPr>
          <p:spPr bwMode="auto">
            <a:xfrm>
              <a:off x="3712" y="1101"/>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6" name="Rectangle 160"/>
            <p:cNvSpPr>
              <a:spLocks noChangeAspect="1" noChangeArrowheads="1"/>
            </p:cNvSpPr>
            <p:nvPr/>
          </p:nvSpPr>
          <p:spPr bwMode="auto">
            <a:xfrm>
              <a:off x="3712" y="1181"/>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77" name="Rectangle 161"/>
            <p:cNvSpPr>
              <a:spLocks noChangeAspect="1" noChangeArrowheads="1"/>
            </p:cNvSpPr>
            <p:nvPr/>
          </p:nvSpPr>
          <p:spPr bwMode="auto">
            <a:xfrm>
              <a:off x="3712" y="1181"/>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8" name="Rectangle 162"/>
            <p:cNvSpPr>
              <a:spLocks noChangeAspect="1" noChangeArrowheads="1"/>
            </p:cNvSpPr>
            <p:nvPr/>
          </p:nvSpPr>
          <p:spPr bwMode="auto">
            <a:xfrm>
              <a:off x="3712" y="1260"/>
              <a:ext cx="57" cy="3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79" name="Rectangle 163"/>
            <p:cNvSpPr>
              <a:spLocks noChangeAspect="1" noChangeArrowheads="1"/>
            </p:cNvSpPr>
            <p:nvPr/>
          </p:nvSpPr>
          <p:spPr bwMode="auto">
            <a:xfrm>
              <a:off x="3712" y="1260"/>
              <a:ext cx="57" cy="39"/>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0" name="Rectangle 164"/>
            <p:cNvSpPr>
              <a:spLocks noChangeAspect="1" noChangeArrowheads="1"/>
            </p:cNvSpPr>
            <p:nvPr/>
          </p:nvSpPr>
          <p:spPr bwMode="auto">
            <a:xfrm>
              <a:off x="3712" y="1338"/>
              <a:ext cx="57" cy="4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81" name="Rectangle 165"/>
            <p:cNvSpPr>
              <a:spLocks noChangeAspect="1" noChangeArrowheads="1"/>
            </p:cNvSpPr>
            <p:nvPr/>
          </p:nvSpPr>
          <p:spPr bwMode="auto">
            <a:xfrm>
              <a:off x="3712" y="1338"/>
              <a:ext cx="57" cy="40"/>
            </a:xfrm>
            <a:prstGeom prst="rect">
              <a:avLst/>
            </a:prstGeom>
            <a:noFill/>
            <a:ln w="3175" cap="rnd">
              <a:solidFill>
                <a:srgbClr val="CC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2" name="Rectangle 166"/>
            <p:cNvSpPr>
              <a:spLocks noChangeAspect="1" noChangeArrowheads="1"/>
            </p:cNvSpPr>
            <p:nvPr/>
          </p:nvSpPr>
          <p:spPr bwMode="auto">
            <a:xfrm>
              <a:off x="3809"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83" name="Rectangle 167"/>
            <p:cNvSpPr>
              <a:spLocks noChangeAspect="1" noChangeArrowheads="1"/>
            </p:cNvSpPr>
            <p:nvPr/>
          </p:nvSpPr>
          <p:spPr bwMode="auto">
            <a:xfrm>
              <a:off x="3809"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4" name="Rectangle 168"/>
            <p:cNvSpPr>
              <a:spLocks noChangeAspect="1" noChangeArrowheads="1"/>
            </p:cNvSpPr>
            <p:nvPr/>
          </p:nvSpPr>
          <p:spPr bwMode="auto">
            <a:xfrm>
              <a:off x="3809"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85" name="Rectangle 169"/>
            <p:cNvSpPr>
              <a:spLocks noChangeAspect="1" noChangeArrowheads="1"/>
            </p:cNvSpPr>
            <p:nvPr/>
          </p:nvSpPr>
          <p:spPr bwMode="auto">
            <a:xfrm>
              <a:off x="3809"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6" name="Rectangle 170"/>
            <p:cNvSpPr>
              <a:spLocks noChangeAspect="1" noChangeArrowheads="1"/>
            </p:cNvSpPr>
            <p:nvPr/>
          </p:nvSpPr>
          <p:spPr bwMode="auto">
            <a:xfrm>
              <a:off x="3809"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87" name="Rectangle 171"/>
            <p:cNvSpPr>
              <a:spLocks noChangeAspect="1" noChangeArrowheads="1"/>
            </p:cNvSpPr>
            <p:nvPr/>
          </p:nvSpPr>
          <p:spPr bwMode="auto">
            <a:xfrm>
              <a:off x="3809"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8" name="Rectangle 172"/>
            <p:cNvSpPr>
              <a:spLocks noChangeAspect="1" noChangeArrowheads="1"/>
            </p:cNvSpPr>
            <p:nvPr/>
          </p:nvSpPr>
          <p:spPr bwMode="auto">
            <a:xfrm>
              <a:off x="3809"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89" name="Rectangle 173"/>
            <p:cNvSpPr>
              <a:spLocks noChangeAspect="1" noChangeArrowheads="1"/>
            </p:cNvSpPr>
            <p:nvPr/>
          </p:nvSpPr>
          <p:spPr bwMode="auto">
            <a:xfrm>
              <a:off x="3809"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0" name="Rectangle 174"/>
            <p:cNvSpPr>
              <a:spLocks noChangeAspect="1" noChangeArrowheads="1"/>
            </p:cNvSpPr>
            <p:nvPr/>
          </p:nvSpPr>
          <p:spPr bwMode="auto">
            <a:xfrm>
              <a:off x="3907" y="1101"/>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91" name="Rectangle 175"/>
            <p:cNvSpPr>
              <a:spLocks noChangeAspect="1" noChangeArrowheads="1"/>
            </p:cNvSpPr>
            <p:nvPr/>
          </p:nvSpPr>
          <p:spPr bwMode="auto">
            <a:xfrm>
              <a:off x="3907" y="1101"/>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2" name="Rectangle 176"/>
            <p:cNvSpPr>
              <a:spLocks noChangeAspect="1" noChangeArrowheads="1"/>
            </p:cNvSpPr>
            <p:nvPr/>
          </p:nvSpPr>
          <p:spPr bwMode="auto">
            <a:xfrm>
              <a:off x="3907" y="1181"/>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93" name="Rectangle 177"/>
            <p:cNvSpPr>
              <a:spLocks noChangeAspect="1" noChangeArrowheads="1"/>
            </p:cNvSpPr>
            <p:nvPr/>
          </p:nvSpPr>
          <p:spPr bwMode="auto">
            <a:xfrm>
              <a:off x="3907" y="1181"/>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4" name="Rectangle 178"/>
            <p:cNvSpPr>
              <a:spLocks noChangeAspect="1" noChangeArrowheads="1"/>
            </p:cNvSpPr>
            <p:nvPr/>
          </p:nvSpPr>
          <p:spPr bwMode="auto">
            <a:xfrm>
              <a:off x="3907" y="1260"/>
              <a:ext cx="58"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95" name="Rectangle 179"/>
            <p:cNvSpPr>
              <a:spLocks noChangeAspect="1" noChangeArrowheads="1"/>
            </p:cNvSpPr>
            <p:nvPr/>
          </p:nvSpPr>
          <p:spPr bwMode="auto">
            <a:xfrm>
              <a:off x="3907" y="1260"/>
              <a:ext cx="58" cy="3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6" name="Rectangle 180"/>
            <p:cNvSpPr>
              <a:spLocks noChangeAspect="1" noChangeArrowheads="1"/>
            </p:cNvSpPr>
            <p:nvPr/>
          </p:nvSpPr>
          <p:spPr bwMode="auto">
            <a:xfrm>
              <a:off x="3907" y="1338"/>
              <a:ext cx="58" cy="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97" name="Rectangle 181"/>
            <p:cNvSpPr>
              <a:spLocks noChangeAspect="1" noChangeArrowheads="1"/>
            </p:cNvSpPr>
            <p:nvPr/>
          </p:nvSpPr>
          <p:spPr bwMode="auto">
            <a:xfrm>
              <a:off x="3907" y="1338"/>
              <a:ext cx="58" cy="4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98" name="Rectangle 182"/>
            <p:cNvSpPr>
              <a:spLocks noChangeAspect="1" noChangeArrowheads="1"/>
            </p:cNvSpPr>
            <p:nvPr/>
          </p:nvSpPr>
          <p:spPr bwMode="auto">
            <a:xfrm>
              <a:off x="3995" y="1115"/>
              <a:ext cx="6" cy="168"/>
            </a:xfrm>
            <a:prstGeom prst="rect">
              <a:avLst/>
            </a:prstGeom>
            <a:solidFill>
              <a:srgbClr val="00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99" name="Rectangle 183"/>
            <p:cNvSpPr>
              <a:spLocks noChangeAspect="1" noChangeArrowheads="1"/>
            </p:cNvSpPr>
            <p:nvPr/>
          </p:nvSpPr>
          <p:spPr bwMode="auto">
            <a:xfrm>
              <a:off x="4001" y="1115"/>
              <a:ext cx="6" cy="168"/>
            </a:xfrm>
            <a:prstGeom prst="rect">
              <a:avLst/>
            </a:prstGeom>
            <a:solidFill>
              <a:srgbClr val="4474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0" name="Rectangle 184"/>
            <p:cNvSpPr>
              <a:spLocks noChangeAspect="1" noChangeArrowheads="1"/>
            </p:cNvSpPr>
            <p:nvPr/>
          </p:nvSpPr>
          <p:spPr bwMode="auto">
            <a:xfrm>
              <a:off x="4007" y="1115"/>
              <a:ext cx="6" cy="168"/>
            </a:xfrm>
            <a:prstGeom prst="rect">
              <a:avLst/>
            </a:prstGeom>
            <a:solidFill>
              <a:srgbClr val="427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1" name="Rectangle 185"/>
            <p:cNvSpPr>
              <a:spLocks noChangeAspect="1" noChangeArrowheads="1"/>
            </p:cNvSpPr>
            <p:nvPr/>
          </p:nvSpPr>
          <p:spPr bwMode="auto">
            <a:xfrm>
              <a:off x="4013" y="1115"/>
              <a:ext cx="6" cy="168"/>
            </a:xfrm>
            <a:prstGeom prst="rect">
              <a:avLst/>
            </a:prstGeom>
            <a:solidFill>
              <a:srgbClr val="3F6B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2" name="Rectangle 186"/>
            <p:cNvSpPr>
              <a:spLocks noChangeAspect="1" noChangeArrowheads="1"/>
            </p:cNvSpPr>
            <p:nvPr/>
          </p:nvSpPr>
          <p:spPr bwMode="auto">
            <a:xfrm>
              <a:off x="4019" y="1115"/>
              <a:ext cx="6" cy="168"/>
            </a:xfrm>
            <a:prstGeom prst="rect">
              <a:avLst/>
            </a:prstGeom>
            <a:solidFill>
              <a:srgbClr val="3C67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3" name="Rectangle 187"/>
            <p:cNvSpPr>
              <a:spLocks noChangeAspect="1" noChangeArrowheads="1"/>
            </p:cNvSpPr>
            <p:nvPr/>
          </p:nvSpPr>
          <p:spPr bwMode="auto">
            <a:xfrm>
              <a:off x="4025" y="1115"/>
              <a:ext cx="6" cy="168"/>
            </a:xfrm>
            <a:prstGeom prst="rect">
              <a:avLst/>
            </a:prstGeom>
            <a:solidFill>
              <a:srgbClr val="3A63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4" name="Rectangle 188"/>
            <p:cNvSpPr>
              <a:spLocks noChangeAspect="1" noChangeArrowheads="1"/>
            </p:cNvSpPr>
            <p:nvPr/>
          </p:nvSpPr>
          <p:spPr bwMode="auto">
            <a:xfrm>
              <a:off x="4031" y="1115"/>
              <a:ext cx="6" cy="168"/>
            </a:xfrm>
            <a:prstGeom prst="rect">
              <a:avLst/>
            </a:prstGeom>
            <a:solidFill>
              <a:srgbClr val="385E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5" name="Rectangle 189"/>
            <p:cNvSpPr>
              <a:spLocks noChangeAspect="1" noChangeArrowheads="1"/>
            </p:cNvSpPr>
            <p:nvPr/>
          </p:nvSpPr>
          <p:spPr bwMode="auto">
            <a:xfrm>
              <a:off x="4037" y="1115"/>
              <a:ext cx="6" cy="168"/>
            </a:xfrm>
            <a:prstGeom prst="rect">
              <a:avLst/>
            </a:prstGeom>
            <a:solidFill>
              <a:srgbClr val="355A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6" name="Rectangle 190"/>
            <p:cNvSpPr>
              <a:spLocks noChangeAspect="1" noChangeArrowheads="1"/>
            </p:cNvSpPr>
            <p:nvPr/>
          </p:nvSpPr>
          <p:spPr bwMode="auto">
            <a:xfrm>
              <a:off x="4043" y="1115"/>
              <a:ext cx="6" cy="168"/>
            </a:xfrm>
            <a:prstGeom prst="rect">
              <a:avLst/>
            </a:prstGeom>
            <a:solidFill>
              <a:srgbClr val="335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7" name="Rectangle 191"/>
            <p:cNvSpPr>
              <a:spLocks noChangeAspect="1" noChangeArrowheads="1"/>
            </p:cNvSpPr>
            <p:nvPr/>
          </p:nvSpPr>
          <p:spPr bwMode="auto">
            <a:xfrm>
              <a:off x="4049" y="1115"/>
              <a:ext cx="6" cy="168"/>
            </a:xfrm>
            <a:prstGeom prst="rect">
              <a:avLst/>
            </a:prstGeom>
            <a:solidFill>
              <a:srgbClr val="305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8" name="Rectangle 192"/>
            <p:cNvSpPr>
              <a:spLocks noChangeAspect="1" noChangeArrowheads="1"/>
            </p:cNvSpPr>
            <p:nvPr/>
          </p:nvSpPr>
          <p:spPr bwMode="auto">
            <a:xfrm>
              <a:off x="4055" y="1115"/>
              <a:ext cx="6" cy="168"/>
            </a:xfrm>
            <a:prstGeom prst="rect">
              <a:avLst/>
            </a:prstGeom>
            <a:solidFill>
              <a:srgbClr val="2E4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09" name="Rectangle 193"/>
            <p:cNvSpPr>
              <a:spLocks noChangeAspect="1" noChangeArrowheads="1"/>
            </p:cNvSpPr>
            <p:nvPr/>
          </p:nvSpPr>
          <p:spPr bwMode="auto">
            <a:xfrm>
              <a:off x="4061" y="1115"/>
              <a:ext cx="6" cy="168"/>
            </a:xfrm>
            <a:prstGeom prst="rect">
              <a:avLst/>
            </a:prstGeom>
            <a:solidFill>
              <a:srgbClr val="2B49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0" name="Rectangle 194"/>
            <p:cNvSpPr>
              <a:spLocks noChangeAspect="1" noChangeArrowheads="1"/>
            </p:cNvSpPr>
            <p:nvPr/>
          </p:nvSpPr>
          <p:spPr bwMode="auto">
            <a:xfrm>
              <a:off x="4067" y="1115"/>
              <a:ext cx="6" cy="168"/>
            </a:xfrm>
            <a:prstGeom prst="rect">
              <a:avLst/>
            </a:prstGeom>
            <a:solidFill>
              <a:srgbClr val="2845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1" name="Rectangle 195"/>
            <p:cNvSpPr>
              <a:spLocks noChangeAspect="1" noChangeArrowheads="1"/>
            </p:cNvSpPr>
            <p:nvPr/>
          </p:nvSpPr>
          <p:spPr bwMode="auto">
            <a:xfrm>
              <a:off x="4073" y="1115"/>
              <a:ext cx="6" cy="168"/>
            </a:xfrm>
            <a:prstGeom prst="rect">
              <a:avLst/>
            </a:prstGeom>
            <a:solidFill>
              <a:srgbClr val="264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2" name="Rectangle 196"/>
            <p:cNvSpPr>
              <a:spLocks noChangeAspect="1" noChangeArrowheads="1"/>
            </p:cNvSpPr>
            <p:nvPr/>
          </p:nvSpPr>
          <p:spPr bwMode="auto">
            <a:xfrm>
              <a:off x="4079" y="1115"/>
              <a:ext cx="6" cy="168"/>
            </a:xfrm>
            <a:prstGeom prst="rect">
              <a:avLst/>
            </a:prstGeom>
            <a:solidFill>
              <a:srgbClr val="233D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3" name="Rectangle 197"/>
            <p:cNvSpPr>
              <a:spLocks noChangeAspect="1" noChangeArrowheads="1"/>
            </p:cNvSpPr>
            <p:nvPr/>
          </p:nvSpPr>
          <p:spPr bwMode="auto">
            <a:xfrm>
              <a:off x="4085" y="1115"/>
              <a:ext cx="6" cy="168"/>
            </a:xfrm>
            <a:prstGeom prst="rect">
              <a:avLst/>
            </a:prstGeom>
            <a:solidFill>
              <a:srgbClr val="2138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4" name="Rectangle 198"/>
            <p:cNvSpPr>
              <a:spLocks noChangeAspect="1" noChangeArrowheads="1"/>
            </p:cNvSpPr>
            <p:nvPr/>
          </p:nvSpPr>
          <p:spPr bwMode="auto">
            <a:xfrm>
              <a:off x="4091" y="1115"/>
              <a:ext cx="6" cy="168"/>
            </a:xfrm>
            <a:prstGeom prst="rect">
              <a:avLst/>
            </a:prstGeom>
            <a:solidFill>
              <a:srgbClr val="1F34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5" name="Rectangle 199"/>
            <p:cNvSpPr>
              <a:spLocks noChangeAspect="1" noChangeArrowheads="1"/>
            </p:cNvSpPr>
            <p:nvPr/>
          </p:nvSpPr>
          <p:spPr bwMode="auto">
            <a:xfrm>
              <a:off x="4097" y="1115"/>
              <a:ext cx="6" cy="168"/>
            </a:xfrm>
            <a:prstGeom prst="rect">
              <a:avLst/>
            </a:prstGeom>
            <a:solidFill>
              <a:srgbClr val="1C3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6" name="Rectangle 200"/>
            <p:cNvSpPr>
              <a:spLocks noChangeAspect="1" noChangeArrowheads="1"/>
            </p:cNvSpPr>
            <p:nvPr/>
          </p:nvSpPr>
          <p:spPr bwMode="auto">
            <a:xfrm>
              <a:off x="4103" y="1115"/>
              <a:ext cx="6" cy="168"/>
            </a:xfrm>
            <a:prstGeom prst="rect">
              <a:avLst/>
            </a:prstGeom>
            <a:solidFill>
              <a:srgbClr val="192B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7" name="Rectangle 201"/>
            <p:cNvSpPr>
              <a:spLocks noChangeAspect="1" noChangeArrowheads="1"/>
            </p:cNvSpPr>
            <p:nvPr/>
          </p:nvSpPr>
          <p:spPr bwMode="auto">
            <a:xfrm>
              <a:off x="4109" y="1115"/>
              <a:ext cx="6" cy="168"/>
            </a:xfrm>
            <a:prstGeom prst="rect">
              <a:avLst/>
            </a:prstGeom>
            <a:solidFill>
              <a:srgbClr val="172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8" name="Rectangle 202"/>
            <p:cNvSpPr>
              <a:spLocks noChangeAspect="1" noChangeArrowheads="1"/>
            </p:cNvSpPr>
            <p:nvPr/>
          </p:nvSpPr>
          <p:spPr bwMode="auto">
            <a:xfrm>
              <a:off x="4115" y="1115"/>
              <a:ext cx="6" cy="168"/>
            </a:xfrm>
            <a:prstGeom prst="rect">
              <a:avLst/>
            </a:prstGeom>
            <a:solidFill>
              <a:srgbClr val="1523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19" name="Rectangle 203"/>
            <p:cNvSpPr>
              <a:spLocks noChangeAspect="1" noChangeArrowheads="1"/>
            </p:cNvSpPr>
            <p:nvPr/>
          </p:nvSpPr>
          <p:spPr bwMode="auto">
            <a:xfrm>
              <a:off x="4121" y="1115"/>
              <a:ext cx="6" cy="168"/>
            </a:xfrm>
            <a:prstGeom prst="rect">
              <a:avLst/>
            </a:prstGeom>
            <a:solidFill>
              <a:srgbClr val="121E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0" name="Rectangle 204"/>
            <p:cNvSpPr>
              <a:spLocks noChangeAspect="1" noChangeArrowheads="1"/>
            </p:cNvSpPr>
            <p:nvPr/>
          </p:nvSpPr>
          <p:spPr bwMode="auto">
            <a:xfrm>
              <a:off x="4127" y="1115"/>
              <a:ext cx="6" cy="168"/>
            </a:xfrm>
            <a:prstGeom prst="rect">
              <a:avLst/>
            </a:prstGeom>
            <a:solidFill>
              <a:srgbClr val="0F1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1" name="Rectangle 205"/>
            <p:cNvSpPr>
              <a:spLocks noChangeAspect="1" noChangeArrowheads="1"/>
            </p:cNvSpPr>
            <p:nvPr/>
          </p:nvSpPr>
          <p:spPr bwMode="auto">
            <a:xfrm>
              <a:off x="4133" y="1115"/>
              <a:ext cx="6" cy="168"/>
            </a:xfrm>
            <a:prstGeom prst="rect">
              <a:avLst/>
            </a:prstGeom>
            <a:solidFill>
              <a:srgbClr val="0D15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2" name="Rectangle 206"/>
            <p:cNvSpPr>
              <a:spLocks noChangeAspect="1" noChangeArrowheads="1"/>
            </p:cNvSpPr>
            <p:nvPr/>
          </p:nvSpPr>
          <p:spPr bwMode="auto">
            <a:xfrm>
              <a:off x="4139" y="1115"/>
              <a:ext cx="6" cy="168"/>
            </a:xfrm>
            <a:prstGeom prst="rect">
              <a:avLst/>
            </a:prstGeom>
            <a:solidFill>
              <a:srgbClr val="0A11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3" name="Rectangle 207"/>
            <p:cNvSpPr>
              <a:spLocks noChangeAspect="1" noChangeArrowheads="1"/>
            </p:cNvSpPr>
            <p:nvPr/>
          </p:nvSpPr>
          <p:spPr bwMode="auto">
            <a:xfrm>
              <a:off x="4145" y="1115"/>
              <a:ext cx="6" cy="168"/>
            </a:xfrm>
            <a:prstGeom prst="rect">
              <a:avLst/>
            </a:prstGeom>
            <a:solidFill>
              <a:srgbClr val="080D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4" name="Rectangle 208"/>
            <p:cNvSpPr>
              <a:spLocks noChangeAspect="1" noChangeArrowheads="1"/>
            </p:cNvSpPr>
            <p:nvPr/>
          </p:nvSpPr>
          <p:spPr bwMode="auto">
            <a:xfrm>
              <a:off x="4151" y="1115"/>
              <a:ext cx="6" cy="168"/>
            </a:xfrm>
            <a:prstGeom prst="rect">
              <a:avLst/>
            </a:prstGeom>
            <a:solidFill>
              <a:srgbClr val="0509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5" name="Rectangle 209"/>
            <p:cNvSpPr>
              <a:spLocks noChangeAspect="1" noChangeArrowheads="1"/>
            </p:cNvSpPr>
            <p:nvPr/>
          </p:nvSpPr>
          <p:spPr bwMode="auto">
            <a:xfrm>
              <a:off x="4157" y="1115"/>
              <a:ext cx="6" cy="168"/>
            </a:xfrm>
            <a:prstGeom prst="rect">
              <a:avLst/>
            </a:prstGeom>
            <a:solidFill>
              <a:srgbClr val="0304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6" name="Rectangle 210"/>
            <p:cNvSpPr>
              <a:spLocks noChangeAspect="1" noChangeArrowheads="1"/>
            </p:cNvSpPr>
            <p:nvPr/>
          </p:nvSpPr>
          <p:spPr bwMode="auto">
            <a:xfrm>
              <a:off x="4015"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7" name="Rectangle 211"/>
            <p:cNvSpPr>
              <a:spLocks noChangeAspect="1" noChangeArrowheads="1"/>
            </p:cNvSpPr>
            <p:nvPr/>
          </p:nvSpPr>
          <p:spPr bwMode="auto">
            <a:xfrm>
              <a:off x="4072"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8" name="Rectangle 212"/>
            <p:cNvSpPr>
              <a:spLocks noChangeAspect="1" noChangeArrowheads="1"/>
            </p:cNvSpPr>
            <p:nvPr/>
          </p:nvSpPr>
          <p:spPr bwMode="auto">
            <a:xfrm>
              <a:off x="4043"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29" name="Rectangle 213"/>
            <p:cNvSpPr>
              <a:spLocks noChangeAspect="1" noChangeArrowheads="1"/>
            </p:cNvSpPr>
            <p:nvPr/>
          </p:nvSpPr>
          <p:spPr bwMode="auto">
            <a:xfrm>
              <a:off x="4100" y="1113"/>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0" name="Rectangle 214"/>
            <p:cNvSpPr>
              <a:spLocks noChangeAspect="1" noChangeArrowheads="1"/>
            </p:cNvSpPr>
            <p:nvPr/>
          </p:nvSpPr>
          <p:spPr bwMode="auto">
            <a:xfrm>
              <a:off x="4127" y="1113"/>
              <a:ext cx="1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1" name="Rectangle 215"/>
            <p:cNvSpPr>
              <a:spLocks noChangeAspect="1" noChangeArrowheads="1"/>
            </p:cNvSpPr>
            <p:nvPr/>
          </p:nvSpPr>
          <p:spPr bwMode="auto">
            <a:xfrm>
              <a:off x="4014"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2" name="Rectangle 216"/>
            <p:cNvSpPr>
              <a:spLocks noChangeAspect="1" noChangeArrowheads="1"/>
            </p:cNvSpPr>
            <p:nvPr/>
          </p:nvSpPr>
          <p:spPr bwMode="auto">
            <a:xfrm>
              <a:off x="4070"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3" name="Rectangle 217"/>
            <p:cNvSpPr>
              <a:spLocks noChangeAspect="1" noChangeArrowheads="1"/>
            </p:cNvSpPr>
            <p:nvPr/>
          </p:nvSpPr>
          <p:spPr bwMode="auto">
            <a:xfrm>
              <a:off x="4042"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4" name="Rectangle 218"/>
            <p:cNvSpPr>
              <a:spLocks noChangeAspect="1" noChangeArrowheads="1"/>
            </p:cNvSpPr>
            <p:nvPr/>
          </p:nvSpPr>
          <p:spPr bwMode="auto">
            <a:xfrm>
              <a:off x="4098" y="1274"/>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5" name="Rectangle 219"/>
            <p:cNvSpPr>
              <a:spLocks noChangeAspect="1" noChangeArrowheads="1"/>
            </p:cNvSpPr>
            <p:nvPr/>
          </p:nvSpPr>
          <p:spPr bwMode="auto">
            <a:xfrm>
              <a:off x="4126" y="1274"/>
              <a:ext cx="18"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6" name="Rectangle 220"/>
            <p:cNvSpPr>
              <a:spLocks noChangeAspect="1" noChangeArrowheads="1"/>
            </p:cNvSpPr>
            <p:nvPr/>
          </p:nvSpPr>
          <p:spPr bwMode="auto">
            <a:xfrm>
              <a:off x="4155" y="1248"/>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7" name="Rectangle 221"/>
            <p:cNvSpPr>
              <a:spLocks noChangeAspect="1" noChangeArrowheads="1"/>
            </p:cNvSpPr>
            <p:nvPr/>
          </p:nvSpPr>
          <p:spPr bwMode="auto">
            <a:xfrm>
              <a:off x="4155" y="1192"/>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8" name="Rectangle 222"/>
            <p:cNvSpPr>
              <a:spLocks noChangeAspect="1" noChangeArrowheads="1"/>
            </p:cNvSpPr>
            <p:nvPr/>
          </p:nvSpPr>
          <p:spPr bwMode="auto">
            <a:xfrm>
              <a:off x="4155" y="1220"/>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39" name="Rectangle 223"/>
            <p:cNvSpPr>
              <a:spLocks noChangeAspect="1" noChangeArrowheads="1"/>
            </p:cNvSpPr>
            <p:nvPr/>
          </p:nvSpPr>
          <p:spPr bwMode="auto">
            <a:xfrm>
              <a:off x="4155" y="1164"/>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0" name="Rectangle 224"/>
            <p:cNvSpPr>
              <a:spLocks noChangeAspect="1" noChangeArrowheads="1"/>
            </p:cNvSpPr>
            <p:nvPr/>
          </p:nvSpPr>
          <p:spPr bwMode="auto">
            <a:xfrm>
              <a:off x="4155" y="1136"/>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1" name="Rectangle 225"/>
            <p:cNvSpPr>
              <a:spLocks noChangeAspect="1" noChangeArrowheads="1"/>
            </p:cNvSpPr>
            <p:nvPr/>
          </p:nvSpPr>
          <p:spPr bwMode="auto">
            <a:xfrm>
              <a:off x="3988" y="1245"/>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2" name="Rectangle 226"/>
            <p:cNvSpPr>
              <a:spLocks noChangeAspect="1" noChangeArrowheads="1"/>
            </p:cNvSpPr>
            <p:nvPr/>
          </p:nvSpPr>
          <p:spPr bwMode="auto">
            <a:xfrm>
              <a:off x="3988" y="1190"/>
              <a:ext cx="1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3" name="Rectangle 227"/>
            <p:cNvSpPr>
              <a:spLocks noChangeAspect="1" noChangeArrowheads="1"/>
            </p:cNvSpPr>
            <p:nvPr/>
          </p:nvSpPr>
          <p:spPr bwMode="auto">
            <a:xfrm>
              <a:off x="3988" y="1217"/>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4" name="Rectangle 228"/>
            <p:cNvSpPr>
              <a:spLocks noChangeAspect="1" noChangeArrowheads="1"/>
            </p:cNvSpPr>
            <p:nvPr/>
          </p:nvSpPr>
          <p:spPr bwMode="auto">
            <a:xfrm>
              <a:off x="3988" y="1161"/>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5" name="Rectangle 229"/>
            <p:cNvSpPr>
              <a:spLocks noChangeAspect="1" noChangeArrowheads="1"/>
            </p:cNvSpPr>
            <p:nvPr/>
          </p:nvSpPr>
          <p:spPr bwMode="auto">
            <a:xfrm>
              <a:off x="3988" y="1133"/>
              <a:ext cx="17"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6" name="Rectangle 230"/>
            <p:cNvSpPr>
              <a:spLocks noChangeAspect="1" noChangeArrowheads="1"/>
            </p:cNvSpPr>
            <p:nvPr/>
          </p:nvSpPr>
          <p:spPr bwMode="auto">
            <a:xfrm>
              <a:off x="3994" y="1315"/>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7" name="Rectangle 231"/>
            <p:cNvSpPr>
              <a:spLocks noChangeAspect="1" noChangeArrowheads="1"/>
            </p:cNvSpPr>
            <p:nvPr/>
          </p:nvSpPr>
          <p:spPr bwMode="auto">
            <a:xfrm>
              <a:off x="3994" y="1315"/>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48" name="Rectangle 232"/>
            <p:cNvSpPr>
              <a:spLocks noChangeAspect="1" noChangeArrowheads="1"/>
            </p:cNvSpPr>
            <p:nvPr/>
          </p:nvSpPr>
          <p:spPr bwMode="auto">
            <a:xfrm>
              <a:off x="3994" y="1367"/>
              <a:ext cx="172"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49" name="Rectangle 233"/>
            <p:cNvSpPr>
              <a:spLocks noChangeAspect="1" noChangeArrowheads="1"/>
            </p:cNvSpPr>
            <p:nvPr/>
          </p:nvSpPr>
          <p:spPr bwMode="auto">
            <a:xfrm>
              <a:off x="3994" y="1367"/>
              <a:ext cx="172" cy="3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50" name="Rectangle 234"/>
            <p:cNvSpPr>
              <a:spLocks noChangeAspect="1" noChangeArrowheads="1"/>
            </p:cNvSpPr>
            <p:nvPr/>
          </p:nvSpPr>
          <p:spPr bwMode="auto">
            <a:xfrm>
              <a:off x="3930"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1" name="Rectangle 235"/>
            <p:cNvSpPr>
              <a:spLocks noChangeAspect="1" noChangeArrowheads="1"/>
            </p:cNvSpPr>
            <p:nvPr/>
          </p:nvSpPr>
          <p:spPr bwMode="auto">
            <a:xfrm>
              <a:off x="3973"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2" name="Rectangle 236"/>
            <p:cNvSpPr>
              <a:spLocks noChangeAspect="1" noChangeArrowheads="1"/>
            </p:cNvSpPr>
            <p:nvPr/>
          </p:nvSpPr>
          <p:spPr bwMode="auto">
            <a:xfrm>
              <a:off x="4016"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3" name="Rectangle 237"/>
            <p:cNvSpPr>
              <a:spLocks noChangeAspect="1" noChangeArrowheads="1"/>
            </p:cNvSpPr>
            <p:nvPr/>
          </p:nvSpPr>
          <p:spPr bwMode="auto">
            <a:xfrm>
              <a:off x="4058" y="1416"/>
              <a:ext cx="35"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4" name="Rectangle 238"/>
            <p:cNvSpPr>
              <a:spLocks noChangeAspect="1" noChangeArrowheads="1"/>
            </p:cNvSpPr>
            <p:nvPr/>
          </p:nvSpPr>
          <p:spPr bwMode="auto">
            <a:xfrm>
              <a:off x="4101"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5" name="Rectangle 239"/>
            <p:cNvSpPr>
              <a:spLocks noChangeAspect="1" noChangeArrowheads="1"/>
            </p:cNvSpPr>
            <p:nvPr/>
          </p:nvSpPr>
          <p:spPr bwMode="auto">
            <a:xfrm>
              <a:off x="4144" y="1416"/>
              <a:ext cx="34" cy="9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6" name="Rectangle 240"/>
            <p:cNvSpPr>
              <a:spLocks noChangeAspect="1" noChangeArrowheads="1"/>
            </p:cNvSpPr>
            <p:nvPr/>
          </p:nvSpPr>
          <p:spPr bwMode="auto">
            <a:xfrm>
              <a:off x="4190" y="1099"/>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7" name="Rectangle 241"/>
            <p:cNvSpPr>
              <a:spLocks noChangeAspect="1" noChangeArrowheads="1"/>
            </p:cNvSpPr>
            <p:nvPr/>
          </p:nvSpPr>
          <p:spPr bwMode="auto">
            <a:xfrm>
              <a:off x="4190" y="1099"/>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58" name="Rectangle 242"/>
            <p:cNvSpPr>
              <a:spLocks noChangeAspect="1" noChangeArrowheads="1"/>
            </p:cNvSpPr>
            <p:nvPr/>
          </p:nvSpPr>
          <p:spPr bwMode="auto">
            <a:xfrm>
              <a:off x="4190" y="1145"/>
              <a:ext cx="28"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59" name="Rectangle 243"/>
            <p:cNvSpPr>
              <a:spLocks noChangeAspect="1" noChangeArrowheads="1"/>
            </p:cNvSpPr>
            <p:nvPr/>
          </p:nvSpPr>
          <p:spPr bwMode="auto">
            <a:xfrm>
              <a:off x="4190" y="1145"/>
              <a:ext cx="28" cy="2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60" name="Rectangle 244"/>
            <p:cNvSpPr>
              <a:spLocks noChangeAspect="1" noChangeArrowheads="1"/>
            </p:cNvSpPr>
            <p:nvPr/>
          </p:nvSpPr>
          <p:spPr bwMode="auto">
            <a:xfrm>
              <a:off x="4190" y="1191"/>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61" name="Rectangle 245"/>
            <p:cNvSpPr>
              <a:spLocks noChangeAspect="1" noChangeArrowheads="1"/>
            </p:cNvSpPr>
            <p:nvPr/>
          </p:nvSpPr>
          <p:spPr bwMode="auto">
            <a:xfrm>
              <a:off x="4190" y="1191"/>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62" name="Rectangle 246"/>
            <p:cNvSpPr>
              <a:spLocks noChangeAspect="1" noChangeArrowheads="1"/>
            </p:cNvSpPr>
            <p:nvPr/>
          </p:nvSpPr>
          <p:spPr bwMode="auto">
            <a:xfrm>
              <a:off x="4190" y="1237"/>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63" name="Rectangle 247"/>
            <p:cNvSpPr>
              <a:spLocks noChangeAspect="1" noChangeArrowheads="1"/>
            </p:cNvSpPr>
            <p:nvPr/>
          </p:nvSpPr>
          <p:spPr bwMode="auto">
            <a:xfrm>
              <a:off x="4190" y="1237"/>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64" name="Rectangle 248"/>
            <p:cNvSpPr>
              <a:spLocks noChangeAspect="1" noChangeArrowheads="1"/>
            </p:cNvSpPr>
            <p:nvPr/>
          </p:nvSpPr>
          <p:spPr bwMode="auto">
            <a:xfrm>
              <a:off x="4190" y="1283"/>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65" name="Rectangle 249"/>
            <p:cNvSpPr>
              <a:spLocks noChangeAspect="1" noChangeArrowheads="1"/>
            </p:cNvSpPr>
            <p:nvPr/>
          </p:nvSpPr>
          <p:spPr bwMode="auto">
            <a:xfrm>
              <a:off x="4190" y="1283"/>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66" name="Rectangle 250"/>
            <p:cNvSpPr>
              <a:spLocks noChangeAspect="1" noChangeArrowheads="1"/>
            </p:cNvSpPr>
            <p:nvPr/>
          </p:nvSpPr>
          <p:spPr bwMode="auto">
            <a:xfrm>
              <a:off x="4190" y="1329"/>
              <a:ext cx="2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67" name="Rectangle 251"/>
            <p:cNvSpPr>
              <a:spLocks noChangeAspect="1" noChangeArrowheads="1"/>
            </p:cNvSpPr>
            <p:nvPr/>
          </p:nvSpPr>
          <p:spPr bwMode="auto">
            <a:xfrm>
              <a:off x="4190" y="1329"/>
              <a:ext cx="28" cy="29"/>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68" name="Rectangle 252"/>
            <p:cNvSpPr>
              <a:spLocks noChangeAspect="1" noChangeArrowheads="1"/>
            </p:cNvSpPr>
            <p:nvPr/>
          </p:nvSpPr>
          <p:spPr bwMode="auto">
            <a:xfrm>
              <a:off x="4235" y="1251"/>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69" name="Rectangle 253"/>
            <p:cNvSpPr>
              <a:spLocks noChangeAspect="1" noChangeArrowheads="1"/>
            </p:cNvSpPr>
            <p:nvPr/>
          </p:nvSpPr>
          <p:spPr bwMode="auto">
            <a:xfrm>
              <a:off x="4235" y="1251"/>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70" name="Rectangle 254"/>
            <p:cNvSpPr>
              <a:spLocks noChangeAspect="1" noChangeArrowheads="1"/>
            </p:cNvSpPr>
            <p:nvPr/>
          </p:nvSpPr>
          <p:spPr bwMode="auto">
            <a:xfrm>
              <a:off x="4235" y="1286"/>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71" name="Rectangle 255"/>
            <p:cNvSpPr>
              <a:spLocks noChangeAspect="1" noChangeArrowheads="1"/>
            </p:cNvSpPr>
            <p:nvPr/>
          </p:nvSpPr>
          <p:spPr bwMode="auto">
            <a:xfrm>
              <a:off x="4235" y="1286"/>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72" name="Rectangle 256"/>
            <p:cNvSpPr>
              <a:spLocks noChangeAspect="1" noChangeArrowheads="1"/>
            </p:cNvSpPr>
            <p:nvPr/>
          </p:nvSpPr>
          <p:spPr bwMode="auto">
            <a:xfrm>
              <a:off x="4235" y="1320"/>
              <a:ext cx="47" cy="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73" name="Rectangle 257"/>
            <p:cNvSpPr>
              <a:spLocks noChangeAspect="1" noChangeArrowheads="1"/>
            </p:cNvSpPr>
            <p:nvPr/>
          </p:nvSpPr>
          <p:spPr bwMode="auto">
            <a:xfrm>
              <a:off x="4235" y="1320"/>
              <a:ext cx="47" cy="2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837" name="Text Box 258"/>
          <p:cNvSpPr txBox="1">
            <a:spLocks noChangeArrowheads="1"/>
          </p:cNvSpPr>
          <p:nvPr/>
        </p:nvSpPr>
        <p:spPr bwMode="auto">
          <a:xfrm>
            <a:off x="6532563" y="5103813"/>
            <a:ext cx="704461"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vmnic0</a:t>
            </a:r>
            <a:endParaRPr lang="de-DE" sz="1400" b="1" baseline="0">
              <a:latin typeface="Calibri" pitchFamily="34" charset="0"/>
              <a:cs typeface="Calibri" pitchFamily="34" charset="0"/>
            </a:endParaRPr>
          </a:p>
        </p:txBody>
      </p:sp>
      <p:sp>
        <p:nvSpPr>
          <p:cNvPr id="77838" name="Text Box 259"/>
          <p:cNvSpPr txBox="1">
            <a:spLocks noChangeArrowheads="1"/>
          </p:cNvSpPr>
          <p:nvPr/>
        </p:nvSpPr>
        <p:spPr bwMode="auto">
          <a:xfrm>
            <a:off x="6526213" y="6084888"/>
            <a:ext cx="704461"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vmnic1</a:t>
            </a:r>
            <a:endParaRPr lang="de-DE" sz="1400" b="1" baseline="0">
              <a:latin typeface="Calibri" pitchFamily="34" charset="0"/>
              <a:cs typeface="Calibri" pitchFamily="34" charset="0"/>
            </a:endParaRPr>
          </a:p>
        </p:txBody>
      </p:sp>
      <p:sp>
        <p:nvSpPr>
          <p:cNvPr id="77839" name="Line 260"/>
          <p:cNvSpPr>
            <a:spLocks noChangeShapeType="1"/>
          </p:cNvSpPr>
          <p:nvPr/>
        </p:nvSpPr>
        <p:spPr bwMode="auto">
          <a:xfrm flipV="1">
            <a:off x="5834063" y="4848225"/>
            <a:ext cx="754062" cy="46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40" name="Line 261"/>
          <p:cNvSpPr>
            <a:spLocks noChangeShapeType="1"/>
          </p:cNvSpPr>
          <p:nvPr/>
        </p:nvSpPr>
        <p:spPr bwMode="auto">
          <a:xfrm>
            <a:off x="5775325" y="5486400"/>
            <a:ext cx="842963"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pic>
        <p:nvPicPr>
          <p:cNvPr id="77841" name="Picture 262" descr="File Server_Updated20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3763" y="5702300"/>
            <a:ext cx="460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42" name="Picture 263" descr="File Server_Updated200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7738" y="4751388"/>
            <a:ext cx="460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3" name="Line 264"/>
          <p:cNvSpPr>
            <a:spLocks noChangeShapeType="1"/>
          </p:cNvSpPr>
          <p:nvPr/>
        </p:nvSpPr>
        <p:spPr bwMode="auto">
          <a:xfrm flipH="1" flipV="1">
            <a:off x="3984625" y="4941888"/>
            <a:ext cx="754063" cy="46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44" name="Line 265"/>
          <p:cNvSpPr>
            <a:spLocks noChangeShapeType="1"/>
          </p:cNvSpPr>
          <p:nvPr/>
        </p:nvSpPr>
        <p:spPr bwMode="auto">
          <a:xfrm flipH="1">
            <a:off x="3897313" y="5565775"/>
            <a:ext cx="842962"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45" name="Text Box 266"/>
          <p:cNvSpPr txBox="1">
            <a:spLocks noChangeArrowheads="1"/>
          </p:cNvSpPr>
          <p:nvPr/>
        </p:nvSpPr>
        <p:spPr bwMode="auto">
          <a:xfrm>
            <a:off x="3994150" y="4684713"/>
            <a:ext cx="512101"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vNIC</a:t>
            </a:r>
            <a:endParaRPr lang="de-DE" sz="1400" b="1" baseline="0">
              <a:latin typeface="Calibri" pitchFamily="34" charset="0"/>
              <a:cs typeface="Calibri" pitchFamily="34" charset="0"/>
            </a:endParaRPr>
          </a:p>
        </p:txBody>
      </p:sp>
      <p:sp>
        <p:nvSpPr>
          <p:cNvPr id="77846" name="Text Box 267"/>
          <p:cNvSpPr txBox="1">
            <a:spLocks noChangeArrowheads="1"/>
          </p:cNvSpPr>
          <p:nvPr/>
        </p:nvSpPr>
        <p:spPr bwMode="auto">
          <a:xfrm>
            <a:off x="3957638" y="5983288"/>
            <a:ext cx="512101"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vNIC</a:t>
            </a:r>
            <a:endParaRPr lang="de-DE" sz="1400" b="1" baseline="0">
              <a:latin typeface="Calibri" pitchFamily="34" charset="0"/>
              <a:cs typeface="Calibri" pitchFamily="34" charset="0"/>
            </a:endParaRPr>
          </a:p>
        </p:txBody>
      </p:sp>
      <p:sp>
        <p:nvSpPr>
          <p:cNvPr id="77847" name="Text Box 268"/>
          <p:cNvSpPr txBox="1">
            <a:spLocks noChangeArrowheads="1"/>
          </p:cNvSpPr>
          <p:nvPr/>
        </p:nvSpPr>
        <p:spPr bwMode="auto">
          <a:xfrm>
            <a:off x="4725988" y="6316663"/>
            <a:ext cx="1228579"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dirty="0">
                <a:solidFill>
                  <a:schemeClr val="bg1"/>
                </a:solidFill>
              </a:rPr>
              <a:t>Virtual Ports</a:t>
            </a:r>
            <a:endParaRPr lang="de-DE" sz="1400" b="1" baseline="0" dirty="0">
              <a:solidFill>
                <a:schemeClr val="bg1"/>
              </a:solidFill>
            </a:endParaRPr>
          </a:p>
        </p:txBody>
      </p:sp>
      <p:sp>
        <p:nvSpPr>
          <p:cNvPr id="77848" name="Line 269"/>
          <p:cNvSpPr>
            <a:spLocks noChangeShapeType="1"/>
          </p:cNvSpPr>
          <p:nvPr/>
        </p:nvSpPr>
        <p:spPr bwMode="auto">
          <a:xfrm flipH="1" flipV="1">
            <a:off x="4687888" y="5748338"/>
            <a:ext cx="376237" cy="3476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7849" name="Text Box 270"/>
          <p:cNvSpPr txBox="1">
            <a:spLocks noChangeArrowheads="1"/>
          </p:cNvSpPr>
          <p:nvPr/>
        </p:nvSpPr>
        <p:spPr bwMode="auto">
          <a:xfrm>
            <a:off x="1981200" y="4911725"/>
            <a:ext cx="1280388"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dirty="0" err="1">
                <a:latin typeface="Calibri" pitchFamily="34" charset="0"/>
                <a:cs typeface="Calibri" pitchFamily="34" charset="0"/>
              </a:rPr>
              <a:t>VM_LUN_0007</a:t>
            </a:r>
            <a:endParaRPr lang="de-DE" sz="1400" b="1" baseline="0" dirty="0">
              <a:latin typeface="Calibri" pitchFamily="34" charset="0"/>
              <a:cs typeface="Calibri" pitchFamily="34" charset="0"/>
            </a:endParaRPr>
          </a:p>
        </p:txBody>
      </p:sp>
      <p:sp>
        <p:nvSpPr>
          <p:cNvPr id="77850" name="Text Box 271"/>
          <p:cNvSpPr txBox="1">
            <a:spLocks noChangeArrowheads="1"/>
          </p:cNvSpPr>
          <p:nvPr/>
        </p:nvSpPr>
        <p:spPr bwMode="auto">
          <a:xfrm>
            <a:off x="2017713" y="5876925"/>
            <a:ext cx="1280388"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VM_LUN_0005</a:t>
            </a:r>
            <a:endParaRPr lang="de-DE" sz="1400" b="1" baseline="0">
              <a:latin typeface="Calibri" pitchFamily="34" charset="0"/>
              <a:cs typeface="Calibri" pitchFamily="34" charset="0"/>
            </a:endParaRPr>
          </a:p>
        </p:txBody>
      </p:sp>
      <p:sp>
        <p:nvSpPr>
          <p:cNvPr id="77851" name="Text Box 272"/>
          <p:cNvSpPr txBox="1">
            <a:spLocks noChangeArrowheads="1"/>
          </p:cNvSpPr>
          <p:nvPr/>
        </p:nvSpPr>
        <p:spPr bwMode="auto">
          <a:xfrm>
            <a:off x="4876800" y="4713288"/>
            <a:ext cx="835074" cy="29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latin typeface="Calibri" pitchFamily="34" charset="0"/>
                <a:cs typeface="Calibri" pitchFamily="34" charset="0"/>
              </a:rPr>
              <a:t>vSwitch0</a:t>
            </a:r>
            <a:endParaRPr lang="de-DE" sz="1400" b="1" baseline="0">
              <a:latin typeface="Calibri" pitchFamily="34" charset="0"/>
              <a:cs typeface="Calibri" pitchFamily="34" charset="0"/>
            </a:endParaRPr>
          </a:p>
        </p:txBody>
      </p:sp>
      <p:sp>
        <p:nvSpPr>
          <p:cNvPr id="77852" name="Text Box 291"/>
          <p:cNvSpPr txBox="1">
            <a:spLocks noChangeArrowheads="1"/>
          </p:cNvSpPr>
          <p:nvPr/>
        </p:nvSpPr>
        <p:spPr bwMode="auto">
          <a:xfrm>
            <a:off x="5310188" y="1295400"/>
            <a:ext cx="835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t>vSwitch</a:t>
            </a:r>
            <a:endParaRPr lang="de-DE" sz="1400" b="1" baseline="0"/>
          </a:p>
        </p:txBody>
      </p:sp>
      <p:sp>
        <p:nvSpPr>
          <p:cNvPr id="77853" name="Line 292"/>
          <p:cNvSpPr>
            <a:spLocks noChangeShapeType="1"/>
          </p:cNvSpPr>
          <p:nvPr/>
        </p:nvSpPr>
        <p:spPr bwMode="auto">
          <a:xfrm flipV="1">
            <a:off x="5734050" y="1600200"/>
            <a:ext cx="0" cy="19812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7854" name="Text Box 293"/>
          <p:cNvSpPr txBox="1">
            <a:spLocks noChangeArrowheads="1"/>
          </p:cNvSpPr>
          <p:nvPr/>
        </p:nvSpPr>
        <p:spPr bwMode="auto">
          <a:xfrm>
            <a:off x="5991225" y="1676400"/>
            <a:ext cx="10096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t>VMNICS =</a:t>
            </a:r>
            <a:br>
              <a:rPr lang="en-US" sz="1400" b="1" baseline="0"/>
            </a:br>
            <a:r>
              <a:rPr lang="en-US" sz="1400" b="1" baseline="0"/>
              <a:t>Uplinks</a:t>
            </a:r>
            <a:endParaRPr lang="de-DE" sz="1400" b="1" baseline="0"/>
          </a:p>
        </p:txBody>
      </p:sp>
      <p:sp>
        <p:nvSpPr>
          <p:cNvPr id="77855" name="Line 294"/>
          <p:cNvSpPr>
            <a:spLocks noChangeShapeType="1"/>
          </p:cNvSpPr>
          <p:nvPr/>
        </p:nvSpPr>
        <p:spPr bwMode="auto">
          <a:xfrm flipV="1">
            <a:off x="6496050" y="2209800"/>
            <a:ext cx="0" cy="12954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7856" name="Text Box 295"/>
          <p:cNvSpPr txBox="1">
            <a:spLocks noChangeArrowheads="1"/>
          </p:cNvSpPr>
          <p:nvPr/>
        </p:nvSpPr>
        <p:spPr bwMode="auto">
          <a:xfrm>
            <a:off x="277813" y="1295400"/>
            <a:ext cx="2671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400" b="1" baseline="0"/>
              <a:t>Per ESX Server Configuration</a:t>
            </a:r>
            <a:endParaRPr lang="de-DE" sz="1400" b="1" baseline="0"/>
          </a:p>
        </p:txBody>
      </p:sp>
      <p:sp>
        <p:nvSpPr>
          <p:cNvPr id="77857" name="Line 296"/>
          <p:cNvSpPr>
            <a:spLocks noChangeShapeType="1"/>
          </p:cNvSpPr>
          <p:nvPr/>
        </p:nvSpPr>
        <p:spPr bwMode="auto">
          <a:xfrm flipV="1">
            <a:off x="552450" y="1600200"/>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Tree>
    <p:extLst>
      <p:ext uri="{BB962C8B-B14F-4D97-AF65-F5344CB8AC3E}">
        <p14:creationId xmlns:p14="http://schemas.microsoft.com/office/powerpoint/2010/main" val="240116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pic>
        <p:nvPicPr>
          <p:cNvPr id="78850" name="Picture 2" descr="953500517@02012008-1E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 y="1052736"/>
            <a:ext cx="7543800" cy="5035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018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625" y="1426964"/>
            <a:ext cx="7534275" cy="46418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8852" name="Rectangle 24"/>
          <p:cNvSpPr>
            <a:spLocks noGrp="1" noChangeArrowheads="1"/>
          </p:cNvSpPr>
          <p:nvPr>
            <p:ph type="title"/>
          </p:nvPr>
        </p:nvSpPr>
        <p:spPr>
          <a:xfrm>
            <a:off x="251520" y="186985"/>
            <a:ext cx="8588861" cy="721735"/>
          </a:xfrm>
        </p:spPr>
        <p:txBody>
          <a:bodyPr>
            <a:normAutofit/>
          </a:bodyPr>
          <a:lstStyle/>
          <a:p>
            <a:pPr eaLnBrk="1" hangingPunct="1"/>
            <a:r>
              <a:rPr lang="en-US" sz="3600" dirty="0" smtClean="0">
                <a:solidFill>
                  <a:srgbClr val="002060"/>
                </a:solidFill>
                <a:latin typeface="Calibri" pitchFamily="34" charset="0"/>
                <a:cs typeface="Calibri" pitchFamily="34" charset="0"/>
              </a:rPr>
              <a:t>VMware Networking Components (Cont.)</a:t>
            </a:r>
          </a:p>
        </p:txBody>
      </p:sp>
    </p:spTree>
    <p:extLst>
      <p:ext uri="{BB962C8B-B14F-4D97-AF65-F5344CB8AC3E}">
        <p14:creationId xmlns:p14="http://schemas.microsoft.com/office/powerpoint/2010/main" val="328205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1828"/>
                                        </p:tgtEl>
                                        <p:attrNameLst>
                                          <p:attrName>style.visibility</p:attrName>
                                        </p:attrNameLst>
                                      </p:cBhvr>
                                      <p:to>
                                        <p:strVal val="visible"/>
                                      </p:to>
                                    </p:set>
                                    <p:animEffect transition="in" filter="fade">
                                      <p:cBhvr>
                                        <p:cTn id="7" dur="2000"/>
                                        <p:tgtEl>
                                          <p:spTgt spid="110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996950" y="22098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2444750" y="22098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3810000" y="25146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877" name="AutoShape 5"/>
          <p:cNvSpPr>
            <a:spLocks noChangeArrowheads="1"/>
          </p:cNvSpPr>
          <p:nvPr/>
        </p:nvSpPr>
        <p:spPr bwMode="auto">
          <a:xfrm>
            <a:off x="3744913" y="1447800"/>
            <a:ext cx="1370012" cy="1143000"/>
          </a:xfrm>
          <a:prstGeom prst="roundRect">
            <a:avLst>
              <a:gd name="adj" fmla="val 16667"/>
            </a:avLst>
          </a:prstGeom>
          <a:solidFill>
            <a:srgbClr val="DDDDDD"/>
          </a:solidFill>
          <a:ln w="9525" algn="ctr">
            <a:solidFill>
              <a:srgbClr val="8A8A8A"/>
            </a:solidFill>
            <a:round/>
            <a:headEnd/>
            <a:tailEnd/>
          </a:ln>
        </p:spPr>
        <p:txBody>
          <a:bodyPr lIns="82124" tIns="41061" rIns="82124" bIns="41061" anchor="ctr">
            <a:spAutoFit/>
          </a:bodyPr>
          <a:lstStyle/>
          <a:p>
            <a:endParaRPr lang="en-US"/>
          </a:p>
        </p:txBody>
      </p:sp>
      <p:sp>
        <p:nvSpPr>
          <p:cNvPr id="79878" name="AutoShape 6"/>
          <p:cNvSpPr>
            <a:spLocks noChangeArrowheads="1"/>
          </p:cNvSpPr>
          <p:nvPr/>
        </p:nvSpPr>
        <p:spPr bwMode="auto">
          <a:xfrm>
            <a:off x="228600" y="1219200"/>
            <a:ext cx="6172200" cy="4343400"/>
          </a:xfrm>
          <a:prstGeom prst="roundRect">
            <a:avLst>
              <a:gd name="adj" fmla="val 16667"/>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en-US"/>
          </a:p>
        </p:txBody>
      </p:sp>
      <p:sp>
        <p:nvSpPr>
          <p:cNvPr id="79879" name="Rectangle 7"/>
          <p:cNvSpPr>
            <a:spLocks noGrp="1" noChangeArrowheads="1"/>
          </p:cNvSpPr>
          <p:nvPr>
            <p:ph type="title"/>
          </p:nvPr>
        </p:nvSpPr>
        <p:spPr>
          <a:xfrm>
            <a:off x="386978" y="70520"/>
            <a:ext cx="8145462" cy="838200"/>
          </a:xfrm>
        </p:spPr>
        <p:txBody>
          <a:bodyPr>
            <a:normAutofit/>
          </a:bodyPr>
          <a:lstStyle/>
          <a:p>
            <a:pPr eaLnBrk="1" hangingPunct="1"/>
            <a:r>
              <a:rPr lang="en-US" sz="3600" dirty="0" err="1" smtClean="0">
                <a:solidFill>
                  <a:srgbClr val="002060"/>
                </a:solidFill>
                <a:latin typeface="Calibri" pitchFamily="34" charset="0"/>
                <a:cs typeface="Calibri" pitchFamily="34" charset="0"/>
              </a:rPr>
              <a:t>vSwitch</a:t>
            </a:r>
            <a:r>
              <a:rPr lang="en-US" sz="3600" dirty="0" smtClean="0">
                <a:solidFill>
                  <a:srgbClr val="002060"/>
                </a:solidFill>
                <a:latin typeface="Calibri" pitchFamily="34" charset="0"/>
                <a:cs typeface="Calibri" pitchFamily="34" charset="0"/>
              </a:rPr>
              <a:t> Overview</a:t>
            </a:r>
          </a:p>
        </p:txBody>
      </p:sp>
      <p:grpSp>
        <p:nvGrpSpPr>
          <p:cNvPr id="2" name="Group 8"/>
          <p:cNvGrpSpPr>
            <a:grpSpLocks/>
          </p:cNvGrpSpPr>
          <p:nvPr/>
        </p:nvGrpSpPr>
        <p:grpSpPr bwMode="auto">
          <a:xfrm>
            <a:off x="523875" y="1447800"/>
            <a:ext cx="1381125" cy="838200"/>
            <a:chOff x="473" y="1344"/>
            <a:chExt cx="1063" cy="624"/>
          </a:xfrm>
        </p:grpSpPr>
        <p:sp>
          <p:nvSpPr>
            <p:cNvPr id="79967" name="AutoShape 9"/>
            <p:cNvSpPr>
              <a:spLocks noChangeArrowheads="1"/>
            </p:cNvSpPr>
            <p:nvPr/>
          </p:nvSpPr>
          <p:spPr bwMode="auto">
            <a:xfrm>
              <a:off x="480" y="1344"/>
              <a:ext cx="1056" cy="624"/>
            </a:xfrm>
            <a:prstGeom prst="roundRect">
              <a:avLst>
                <a:gd name="adj" fmla="val 16667"/>
              </a:avLst>
            </a:prstGeom>
            <a:solidFill>
              <a:srgbClr val="DDDDDD"/>
            </a:solidFill>
            <a:ln w="9525" algn="ctr">
              <a:solidFill>
                <a:srgbClr val="8A8A8A"/>
              </a:solidFill>
              <a:round/>
              <a:headEnd/>
              <a:tailEnd/>
            </a:ln>
          </p:spPr>
          <p:txBody>
            <a:bodyPr lIns="82124" tIns="41061" rIns="82124" bIns="41061" anchor="ctr">
              <a:spAutoFit/>
            </a:bodyPr>
            <a:lstStyle/>
            <a:p>
              <a:endParaRPr lang="en-US"/>
            </a:p>
          </p:txBody>
        </p:sp>
        <p:sp>
          <p:nvSpPr>
            <p:cNvPr id="79968" name="Text Box 10"/>
            <p:cNvSpPr txBox="1">
              <a:spLocks noChangeArrowheads="1"/>
            </p:cNvSpPr>
            <p:nvPr/>
          </p:nvSpPr>
          <p:spPr bwMode="auto">
            <a:xfrm>
              <a:off x="473" y="1632"/>
              <a:ext cx="61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baseline="0"/>
                <a:t>VM1</a:t>
              </a:r>
            </a:p>
          </p:txBody>
        </p:sp>
      </p:grpSp>
      <p:grpSp>
        <p:nvGrpSpPr>
          <p:cNvPr id="3" name="Group 11"/>
          <p:cNvGrpSpPr>
            <a:grpSpLocks/>
          </p:cNvGrpSpPr>
          <p:nvPr/>
        </p:nvGrpSpPr>
        <p:grpSpPr bwMode="auto">
          <a:xfrm>
            <a:off x="2124075" y="1447800"/>
            <a:ext cx="1381125" cy="838200"/>
            <a:chOff x="473" y="1344"/>
            <a:chExt cx="1063" cy="624"/>
          </a:xfrm>
        </p:grpSpPr>
        <p:sp>
          <p:nvSpPr>
            <p:cNvPr id="79965" name="AutoShape 12"/>
            <p:cNvSpPr>
              <a:spLocks noChangeArrowheads="1"/>
            </p:cNvSpPr>
            <p:nvPr/>
          </p:nvSpPr>
          <p:spPr bwMode="auto">
            <a:xfrm>
              <a:off x="480" y="1344"/>
              <a:ext cx="1056" cy="624"/>
            </a:xfrm>
            <a:prstGeom prst="roundRect">
              <a:avLst>
                <a:gd name="adj" fmla="val 16667"/>
              </a:avLst>
            </a:prstGeom>
            <a:solidFill>
              <a:srgbClr val="DDDDDD"/>
            </a:solidFill>
            <a:ln w="9525" algn="ctr">
              <a:solidFill>
                <a:srgbClr val="8A8A8A"/>
              </a:solidFill>
              <a:round/>
              <a:headEnd/>
              <a:tailEnd/>
            </a:ln>
          </p:spPr>
          <p:txBody>
            <a:bodyPr lIns="82124" tIns="41061" rIns="82124" bIns="41061" anchor="ctr">
              <a:spAutoFit/>
            </a:bodyPr>
            <a:lstStyle/>
            <a:p>
              <a:endParaRPr lang="en-US"/>
            </a:p>
          </p:txBody>
        </p:sp>
        <p:sp>
          <p:nvSpPr>
            <p:cNvPr id="79966" name="Text Box 13"/>
            <p:cNvSpPr txBox="1">
              <a:spLocks noChangeArrowheads="1"/>
            </p:cNvSpPr>
            <p:nvPr/>
          </p:nvSpPr>
          <p:spPr bwMode="auto">
            <a:xfrm>
              <a:off x="473" y="1632"/>
              <a:ext cx="61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baseline="0"/>
                <a:t>VM2</a:t>
              </a:r>
            </a:p>
          </p:txBody>
        </p:sp>
      </p:grpSp>
      <p:sp>
        <p:nvSpPr>
          <p:cNvPr id="79882" name="Text Box 14"/>
          <p:cNvSpPr txBox="1">
            <a:spLocks noChangeArrowheads="1"/>
          </p:cNvSpPr>
          <p:nvPr/>
        </p:nvSpPr>
        <p:spPr bwMode="auto">
          <a:xfrm>
            <a:off x="3886200" y="1708150"/>
            <a:ext cx="10033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Service</a:t>
            </a:r>
          </a:p>
          <a:p>
            <a:pPr algn="l"/>
            <a:r>
              <a:rPr lang="en-US" sz="1800" baseline="0"/>
              <a:t>Console</a:t>
            </a:r>
          </a:p>
        </p:txBody>
      </p:sp>
      <p:sp>
        <p:nvSpPr>
          <p:cNvPr id="79883" name="AutoShape 15"/>
          <p:cNvSpPr>
            <a:spLocks noChangeArrowheads="1"/>
          </p:cNvSpPr>
          <p:nvPr/>
        </p:nvSpPr>
        <p:spPr bwMode="auto">
          <a:xfrm>
            <a:off x="381000" y="3233738"/>
            <a:ext cx="5486400" cy="1643062"/>
          </a:xfrm>
          <a:prstGeom prst="roundRect">
            <a:avLst>
              <a:gd name="adj" fmla="val 16667"/>
            </a:avLst>
          </a:prstGeom>
          <a:solidFill>
            <a:srgbClr val="DDDDDD"/>
          </a:solidFill>
          <a:ln w="9525" algn="ctr">
            <a:solidFill>
              <a:srgbClr val="8A8A8A"/>
            </a:solidFill>
            <a:round/>
            <a:headEnd/>
            <a:tailEnd/>
          </a:ln>
        </p:spPr>
        <p:txBody>
          <a:bodyPr lIns="82124" tIns="41061" rIns="82124" bIns="41061" anchor="ctr">
            <a:spAutoFit/>
          </a:bodyPr>
          <a:lstStyle/>
          <a:p>
            <a:endParaRPr lang="en-US"/>
          </a:p>
        </p:txBody>
      </p:sp>
      <p:sp>
        <p:nvSpPr>
          <p:cNvPr id="79884" name="Text Box 16"/>
          <p:cNvSpPr txBox="1">
            <a:spLocks noChangeArrowheads="1"/>
          </p:cNvSpPr>
          <p:nvPr/>
        </p:nvSpPr>
        <p:spPr bwMode="auto">
          <a:xfrm>
            <a:off x="4191000" y="4394200"/>
            <a:ext cx="1130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800" baseline="0"/>
              <a:t>VMkernel</a:t>
            </a:r>
          </a:p>
        </p:txBody>
      </p:sp>
      <p:grpSp>
        <p:nvGrpSpPr>
          <p:cNvPr id="4" name="Group 17"/>
          <p:cNvGrpSpPr>
            <a:grpSpLocks/>
          </p:cNvGrpSpPr>
          <p:nvPr/>
        </p:nvGrpSpPr>
        <p:grpSpPr bwMode="auto">
          <a:xfrm>
            <a:off x="1524000" y="3352805"/>
            <a:ext cx="1828800" cy="838201"/>
            <a:chOff x="656" y="2544"/>
            <a:chExt cx="1168" cy="528"/>
          </a:xfrm>
        </p:grpSpPr>
        <p:grpSp>
          <p:nvGrpSpPr>
            <p:cNvPr id="5" name="Group 18"/>
            <p:cNvGrpSpPr>
              <a:grpSpLocks/>
            </p:cNvGrpSpPr>
            <p:nvPr/>
          </p:nvGrpSpPr>
          <p:grpSpPr bwMode="auto">
            <a:xfrm>
              <a:off x="896" y="2640"/>
              <a:ext cx="864" cy="192"/>
              <a:chOff x="2304" y="2976"/>
              <a:chExt cx="864" cy="192"/>
            </a:xfrm>
          </p:grpSpPr>
          <p:sp>
            <p:nvSpPr>
              <p:cNvPr id="79950" name="Rectangle 19"/>
              <p:cNvSpPr>
                <a:spLocks noChangeArrowheads="1"/>
              </p:cNvSpPr>
              <p:nvPr/>
            </p:nvSpPr>
            <p:spPr bwMode="auto">
              <a:xfrm>
                <a:off x="2304"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51" name="Rectangle 20"/>
              <p:cNvSpPr>
                <a:spLocks noChangeArrowheads="1"/>
              </p:cNvSpPr>
              <p:nvPr/>
            </p:nvSpPr>
            <p:spPr bwMode="auto">
              <a:xfrm>
                <a:off x="2592"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52" name="Rectangle 21"/>
              <p:cNvSpPr>
                <a:spLocks noChangeArrowheads="1"/>
              </p:cNvSpPr>
              <p:nvPr/>
            </p:nvSpPr>
            <p:spPr bwMode="auto">
              <a:xfrm>
                <a:off x="2880"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53" name="Rectangle 22"/>
              <p:cNvSpPr>
                <a:spLocks noChangeArrowheads="1"/>
              </p:cNvSpPr>
              <p:nvPr/>
            </p:nvSpPr>
            <p:spPr bwMode="auto">
              <a:xfrm>
                <a:off x="2320"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54" name="Rectangle 23"/>
              <p:cNvSpPr>
                <a:spLocks noChangeArrowheads="1"/>
              </p:cNvSpPr>
              <p:nvPr/>
            </p:nvSpPr>
            <p:spPr bwMode="auto">
              <a:xfrm>
                <a:off x="2389"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55" name="Rectangle 24"/>
              <p:cNvSpPr>
                <a:spLocks noChangeArrowheads="1"/>
              </p:cNvSpPr>
              <p:nvPr/>
            </p:nvSpPr>
            <p:spPr bwMode="auto">
              <a:xfrm>
                <a:off x="2455"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56" name="Rectangle 25"/>
              <p:cNvSpPr>
                <a:spLocks noChangeArrowheads="1"/>
              </p:cNvSpPr>
              <p:nvPr/>
            </p:nvSpPr>
            <p:spPr bwMode="auto">
              <a:xfrm>
                <a:off x="2524"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57" name="Rectangle 26"/>
              <p:cNvSpPr>
                <a:spLocks noChangeArrowheads="1"/>
              </p:cNvSpPr>
              <p:nvPr/>
            </p:nvSpPr>
            <p:spPr bwMode="auto">
              <a:xfrm>
                <a:off x="2612"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58" name="Rectangle 27"/>
              <p:cNvSpPr>
                <a:spLocks noChangeArrowheads="1"/>
              </p:cNvSpPr>
              <p:nvPr/>
            </p:nvSpPr>
            <p:spPr bwMode="auto">
              <a:xfrm>
                <a:off x="2681"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59" name="Rectangle 28"/>
              <p:cNvSpPr>
                <a:spLocks noChangeArrowheads="1"/>
              </p:cNvSpPr>
              <p:nvPr/>
            </p:nvSpPr>
            <p:spPr bwMode="auto">
              <a:xfrm>
                <a:off x="2747"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60" name="Rectangle 29"/>
              <p:cNvSpPr>
                <a:spLocks noChangeArrowheads="1"/>
              </p:cNvSpPr>
              <p:nvPr/>
            </p:nvSpPr>
            <p:spPr bwMode="auto">
              <a:xfrm>
                <a:off x="2816"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61" name="Rectangle 30"/>
              <p:cNvSpPr>
                <a:spLocks noChangeArrowheads="1"/>
              </p:cNvSpPr>
              <p:nvPr/>
            </p:nvSpPr>
            <p:spPr bwMode="auto">
              <a:xfrm>
                <a:off x="2896"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62" name="Rectangle 31"/>
              <p:cNvSpPr>
                <a:spLocks noChangeArrowheads="1"/>
              </p:cNvSpPr>
              <p:nvPr/>
            </p:nvSpPr>
            <p:spPr bwMode="auto">
              <a:xfrm>
                <a:off x="2973"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63" name="Rectangle 32"/>
              <p:cNvSpPr>
                <a:spLocks noChangeArrowheads="1"/>
              </p:cNvSpPr>
              <p:nvPr/>
            </p:nvSpPr>
            <p:spPr bwMode="auto">
              <a:xfrm>
                <a:off x="3039"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64" name="Rectangle 33"/>
              <p:cNvSpPr>
                <a:spLocks noChangeArrowheads="1"/>
              </p:cNvSpPr>
              <p:nvPr/>
            </p:nvSpPr>
            <p:spPr bwMode="auto">
              <a:xfrm>
                <a:off x="3108"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grpSp>
        <p:sp>
          <p:nvSpPr>
            <p:cNvPr id="79947" name="AutoShape 34"/>
            <p:cNvSpPr>
              <a:spLocks noChangeArrowheads="1"/>
            </p:cNvSpPr>
            <p:nvPr/>
          </p:nvSpPr>
          <p:spPr bwMode="auto">
            <a:xfrm>
              <a:off x="656" y="2544"/>
              <a:ext cx="1168" cy="528"/>
            </a:xfrm>
            <a:prstGeom prst="roundRect">
              <a:avLst>
                <a:gd name="adj" fmla="val 16667"/>
              </a:avLst>
            </a:prstGeom>
            <a:noFill/>
            <a:ln w="9525" algn="ctr">
              <a:solidFill>
                <a:srgbClr val="8A8A8A"/>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en-US"/>
            </a:p>
          </p:txBody>
        </p:sp>
        <p:sp>
          <p:nvSpPr>
            <p:cNvPr id="79948" name="Rectangle 35"/>
            <p:cNvSpPr>
              <a:spLocks noChangeArrowheads="1"/>
            </p:cNvSpPr>
            <p:nvPr/>
          </p:nvSpPr>
          <p:spPr bwMode="auto">
            <a:xfrm>
              <a:off x="720" y="2720"/>
              <a:ext cx="48" cy="48"/>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49" name="Rectangle 36"/>
            <p:cNvSpPr>
              <a:spLocks noChangeArrowheads="1"/>
            </p:cNvSpPr>
            <p:nvPr/>
          </p:nvSpPr>
          <p:spPr bwMode="auto">
            <a:xfrm>
              <a:off x="789" y="2720"/>
              <a:ext cx="48" cy="48"/>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grpSp>
      <p:grpSp>
        <p:nvGrpSpPr>
          <p:cNvPr id="6" name="Group 37"/>
          <p:cNvGrpSpPr>
            <a:grpSpLocks/>
          </p:cNvGrpSpPr>
          <p:nvPr/>
        </p:nvGrpSpPr>
        <p:grpSpPr bwMode="auto">
          <a:xfrm>
            <a:off x="3886200" y="3530600"/>
            <a:ext cx="1371600" cy="304800"/>
            <a:chOff x="2304" y="2976"/>
            <a:chExt cx="864" cy="192"/>
          </a:xfrm>
        </p:grpSpPr>
        <p:sp>
          <p:nvSpPr>
            <p:cNvPr id="79931" name="Rectangle 38"/>
            <p:cNvSpPr>
              <a:spLocks noChangeArrowheads="1"/>
            </p:cNvSpPr>
            <p:nvPr/>
          </p:nvSpPr>
          <p:spPr bwMode="auto">
            <a:xfrm>
              <a:off x="2304"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32" name="Rectangle 39"/>
            <p:cNvSpPr>
              <a:spLocks noChangeArrowheads="1"/>
            </p:cNvSpPr>
            <p:nvPr/>
          </p:nvSpPr>
          <p:spPr bwMode="auto">
            <a:xfrm>
              <a:off x="2592"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33" name="Rectangle 40"/>
            <p:cNvSpPr>
              <a:spLocks noChangeArrowheads="1"/>
            </p:cNvSpPr>
            <p:nvPr/>
          </p:nvSpPr>
          <p:spPr bwMode="auto">
            <a:xfrm>
              <a:off x="2880" y="2976"/>
              <a:ext cx="288" cy="192"/>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79934" name="Rectangle 41"/>
            <p:cNvSpPr>
              <a:spLocks noChangeArrowheads="1"/>
            </p:cNvSpPr>
            <p:nvPr/>
          </p:nvSpPr>
          <p:spPr bwMode="auto">
            <a:xfrm>
              <a:off x="2320"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35" name="Rectangle 42"/>
            <p:cNvSpPr>
              <a:spLocks noChangeArrowheads="1"/>
            </p:cNvSpPr>
            <p:nvPr/>
          </p:nvSpPr>
          <p:spPr bwMode="auto">
            <a:xfrm>
              <a:off x="2389"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36" name="Rectangle 43"/>
            <p:cNvSpPr>
              <a:spLocks noChangeArrowheads="1"/>
            </p:cNvSpPr>
            <p:nvPr/>
          </p:nvSpPr>
          <p:spPr bwMode="auto">
            <a:xfrm>
              <a:off x="2455"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37" name="Rectangle 44"/>
            <p:cNvSpPr>
              <a:spLocks noChangeArrowheads="1"/>
            </p:cNvSpPr>
            <p:nvPr/>
          </p:nvSpPr>
          <p:spPr bwMode="auto">
            <a:xfrm>
              <a:off x="2524" y="3056"/>
              <a:ext cx="48" cy="48"/>
            </a:xfrm>
            <a:prstGeom prst="rect">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38" name="Rectangle 45"/>
            <p:cNvSpPr>
              <a:spLocks noChangeArrowheads="1"/>
            </p:cNvSpPr>
            <p:nvPr/>
          </p:nvSpPr>
          <p:spPr bwMode="auto">
            <a:xfrm>
              <a:off x="2612"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39" name="Rectangle 46"/>
            <p:cNvSpPr>
              <a:spLocks noChangeArrowheads="1"/>
            </p:cNvSpPr>
            <p:nvPr/>
          </p:nvSpPr>
          <p:spPr bwMode="auto">
            <a:xfrm>
              <a:off x="2681"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40" name="Rectangle 47"/>
            <p:cNvSpPr>
              <a:spLocks noChangeArrowheads="1"/>
            </p:cNvSpPr>
            <p:nvPr/>
          </p:nvSpPr>
          <p:spPr bwMode="auto">
            <a:xfrm>
              <a:off x="2747"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41" name="Rectangle 48"/>
            <p:cNvSpPr>
              <a:spLocks noChangeArrowheads="1"/>
            </p:cNvSpPr>
            <p:nvPr/>
          </p:nvSpPr>
          <p:spPr bwMode="auto">
            <a:xfrm>
              <a:off x="2816" y="3056"/>
              <a:ext cx="48" cy="4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79942" name="Rectangle 49"/>
            <p:cNvSpPr>
              <a:spLocks noChangeArrowheads="1"/>
            </p:cNvSpPr>
            <p:nvPr/>
          </p:nvSpPr>
          <p:spPr bwMode="auto">
            <a:xfrm>
              <a:off x="2896"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43" name="Rectangle 50"/>
            <p:cNvSpPr>
              <a:spLocks noChangeArrowheads="1"/>
            </p:cNvSpPr>
            <p:nvPr/>
          </p:nvSpPr>
          <p:spPr bwMode="auto">
            <a:xfrm>
              <a:off x="2973"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44" name="Rectangle 51"/>
            <p:cNvSpPr>
              <a:spLocks noChangeArrowheads="1"/>
            </p:cNvSpPr>
            <p:nvPr/>
          </p:nvSpPr>
          <p:spPr bwMode="auto">
            <a:xfrm>
              <a:off x="3039"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45" name="Rectangle 52"/>
            <p:cNvSpPr>
              <a:spLocks noChangeArrowheads="1"/>
            </p:cNvSpPr>
            <p:nvPr/>
          </p:nvSpPr>
          <p:spPr bwMode="auto">
            <a:xfrm>
              <a:off x="3108" y="3056"/>
              <a:ext cx="48" cy="48"/>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grpSp>
      <p:sp>
        <p:nvSpPr>
          <p:cNvPr id="79887" name="AutoShape 53"/>
          <p:cNvSpPr>
            <a:spLocks noChangeArrowheads="1"/>
          </p:cNvSpPr>
          <p:nvPr/>
        </p:nvSpPr>
        <p:spPr bwMode="auto">
          <a:xfrm>
            <a:off x="3505200" y="3352800"/>
            <a:ext cx="1828800" cy="838200"/>
          </a:xfrm>
          <a:prstGeom prst="roundRect">
            <a:avLst>
              <a:gd name="adj" fmla="val 16667"/>
            </a:avLst>
          </a:prstGeom>
          <a:noFill/>
          <a:ln w="9525" algn="ctr">
            <a:solidFill>
              <a:srgbClr val="8A8A8A"/>
            </a:solidFill>
            <a:round/>
            <a:headEnd/>
            <a:tailEnd/>
          </a:ln>
          <a:extLst>
            <a:ext uri="{909E8E84-426E-40DD-AFC4-6F175D3DCCD1}">
              <a14:hiddenFill xmlns:a14="http://schemas.microsoft.com/office/drawing/2010/main">
                <a:solidFill>
                  <a:srgbClr val="FFFFFF"/>
                </a:solidFill>
              </a14:hiddenFill>
            </a:ext>
          </a:extLst>
        </p:spPr>
        <p:txBody>
          <a:bodyPr lIns="82124" tIns="41061" rIns="82124" bIns="41061" anchor="ctr">
            <a:spAutoFit/>
          </a:bodyPr>
          <a:lstStyle/>
          <a:p>
            <a:endParaRPr lang="en-US"/>
          </a:p>
        </p:txBody>
      </p:sp>
      <p:sp>
        <p:nvSpPr>
          <p:cNvPr id="79888" name="Rectangle 54"/>
          <p:cNvSpPr>
            <a:spLocks noChangeArrowheads="1"/>
          </p:cNvSpPr>
          <p:nvPr/>
        </p:nvSpPr>
        <p:spPr bwMode="auto">
          <a:xfrm>
            <a:off x="3624263" y="3657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889" name="Rectangle 55"/>
          <p:cNvSpPr>
            <a:spLocks noChangeArrowheads="1"/>
          </p:cNvSpPr>
          <p:nvPr/>
        </p:nvSpPr>
        <p:spPr bwMode="auto">
          <a:xfrm>
            <a:off x="3733800" y="3657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890" name="Line 56"/>
          <p:cNvSpPr>
            <a:spLocks noChangeShapeType="1"/>
          </p:cNvSpPr>
          <p:nvPr/>
        </p:nvSpPr>
        <p:spPr bwMode="auto">
          <a:xfrm>
            <a:off x="1447800" y="2743200"/>
            <a:ext cx="609600" cy="914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9891" name="Line 57"/>
          <p:cNvSpPr>
            <a:spLocks noChangeShapeType="1"/>
          </p:cNvSpPr>
          <p:nvPr/>
        </p:nvSpPr>
        <p:spPr bwMode="auto">
          <a:xfrm>
            <a:off x="2971800" y="2819400"/>
            <a:ext cx="76200" cy="838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892" name="Line 58"/>
          <p:cNvSpPr>
            <a:spLocks noChangeShapeType="1"/>
          </p:cNvSpPr>
          <p:nvPr/>
        </p:nvSpPr>
        <p:spPr bwMode="auto">
          <a:xfrm flipH="1">
            <a:off x="3657600" y="29718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893" name="Line 59"/>
          <p:cNvSpPr>
            <a:spLocks noChangeShapeType="1"/>
          </p:cNvSpPr>
          <p:nvPr/>
        </p:nvSpPr>
        <p:spPr bwMode="auto">
          <a:xfrm>
            <a:off x="1219200" y="3657600"/>
            <a:ext cx="38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894" name="Oval 60"/>
          <p:cNvSpPr>
            <a:spLocks noChangeArrowheads="1"/>
          </p:cNvSpPr>
          <p:nvPr/>
        </p:nvSpPr>
        <p:spPr bwMode="auto">
          <a:xfrm>
            <a:off x="1143000" y="3581400"/>
            <a:ext cx="152400" cy="152400"/>
          </a:xfrm>
          <a:prstGeom prst="ellipse">
            <a:avLst/>
          </a:prstGeom>
          <a:solidFill>
            <a:schemeClr val="accent1"/>
          </a:solidFill>
          <a:ln w="9525" algn="ctr">
            <a:solidFill>
              <a:schemeClr val="tx2"/>
            </a:solidFill>
            <a:round/>
            <a:headEnd/>
            <a:tailEnd/>
          </a:ln>
        </p:spPr>
        <p:txBody>
          <a:bodyPr wrap="none" lIns="82124" tIns="41061" rIns="82124" bIns="41061" anchor="ctr">
            <a:spAutoFit/>
          </a:bodyPr>
          <a:lstStyle/>
          <a:p>
            <a:endParaRPr lang="en-US"/>
          </a:p>
        </p:txBody>
      </p:sp>
      <p:sp>
        <p:nvSpPr>
          <p:cNvPr id="79895" name="Text Box 61"/>
          <p:cNvSpPr txBox="1">
            <a:spLocks noChangeArrowheads="1"/>
          </p:cNvSpPr>
          <p:nvPr/>
        </p:nvSpPr>
        <p:spPr bwMode="auto">
          <a:xfrm>
            <a:off x="457200" y="3689350"/>
            <a:ext cx="11303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800" baseline="0"/>
              <a:t>VMkernel</a:t>
            </a:r>
          </a:p>
          <a:p>
            <a:r>
              <a:rPr lang="en-US" sz="1800" baseline="0"/>
              <a:t>NIC</a:t>
            </a:r>
          </a:p>
        </p:txBody>
      </p:sp>
      <p:sp>
        <p:nvSpPr>
          <p:cNvPr id="79896" name="Text Box 62"/>
          <p:cNvSpPr txBox="1">
            <a:spLocks noChangeArrowheads="1"/>
          </p:cNvSpPr>
          <p:nvPr/>
        </p:nvSpPr>
        <p:spPr bwMode="auto">
          <a:xfrm>
            <a:off x="2282825" y="3887788"/>
            <a:ext cx="108902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600" baseline="0"/>
              <a:t>VSwitch A</a:t>
            </a:r>
          </a:p>
        </p:txBody>
      </p:sp>
      <p:sp>
        <p:nvSpPr>
          <p:cNvPr id="79897" name="Text Box 63"/>
          <p:cNvSpPr txBox="1">
            <a:spLocks noChangeArrowheads="1"/>
          </p:cNvSpPr>
          <p:nvPr/>
        </p:nvSpPr>
        <p:spPr bwMode="auto">
          <a:xfrm>
            <a:off x="4244975" y="3875088"/>
            <a:ext cx="108902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600" baseline="0"/>
              <a:t>VSwitch B</a:t>
            </a:r>
          </a:p>
        </p:txBody>
      </p:sp>
      <p:pic>
        <p:nvPicPr>
          <p:cNvPr id="79898" name="Picture 64"/>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1066800" y="51816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99"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2901950" y="51816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900"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l="50000" t="39063" r="38126" b="42188"/>
          <a:stretch>
            <a:fillRect/>
          </a:stretch>
        </p:blipFill>
        <p:spPr bwMode="auto">
          <a:xfrm>
            <a:off x="4737100" y="5181600"/>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901" name="Text Box 67"/>
          <p:cNvSpPr txBox="1">
            <a:spLocks noChangeArrowheads="1"/>
          </p:cNvSpPr>
          <p:nvPr/>
        </p:nvSpPr>
        <p:spPr bwMode="auto">
          <a:xfrm>
            <a:off x="5486400" y="1447800"/>
            <a:ext cx="838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ESX</a:t>
            </a:r>
          </a:p>
          <a:p>
            <a:pPr algn="l"/>
            <a:r>
              <a:rPr lang="en-US" sz="1800" baseline="0"/>
              <a:t>Server</a:t>
            </a:r>
          </a:p>
        </p:txBody>
      </p:sp>
      <p:sp>
        <p:nvSpPr>
          <p:cNvPr id="79902" name="Rectangle 68"/>
          <p:cNvSpPr>
            <a:spLocks noChangeArrowheads="1"/>
          </p:cNvSpPr>
          <p:nvPr/>
        </p:nvSpPr>
        <p:spPr bwMode="auto">
          <a:xfrm>
            <a:off x="3657600" y="4038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03" name="Rectangle 69"/>
          <p:cNvSpPr>
            <a:spLocks noChangeArrowheads="1"/>
          </p:cNvSpPr>
          <p:nvPr/>
        </p:nvSpPr>
        <p:spPr bwMode="auto">
          <a:xfrm>
            <a:off x="4038600" y="4038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04" name="Rectangle 70"/>
          <p:cNvSpPr>
            <a:spLocks noChangeArrowheads="1"/>
          </p:cNvSpPr>
          <p:nvPr/>
        </p:nvSpPr>
        <p:spPr bwMode="auto">
          <a:xfrm>
            <a:off x="1651000" y="4038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05" name="Rectangle 71"/>
          <p:cNvSpPr>
            <a:spLocks noChangeArrowheads="1"/>
          </p:cNvSpPr>
          <p:nvPr/>
        </p:nvSpPr>
        <p:spPr bwMode="auto">
          <a:xfrm>
            <a:off x="2032000" y="4038600"/>
            <a:ext cx="76200" cy="7620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nchor="ctr">
            <a:spAutoFit/>
          </a:bodyPr>
          <a:lstStyle/>
          <a:p>
            <a:endParaRPr lang="en-US"/>
          </a:p>
        </p:txBody>
      </p:sp>
      <p:sp>
        <p:nvSpPr>
          <p:cNvPr id="79906" name="Line 72"/>
          <p:cNvSpPr>
            <a:spLocks noChangeShapeType="1"/>
          </p:cNvSpPr>
          <p:nvPr/>
        </p:nvSpPr>
        <p:spPr bwMode="auto">
          <a:xfrm flipH="1">
            <a:off x="1295400" y="4114800"/>
            <a:ext cx="381000" cy="1219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907" name="Line 73"/>
          <p:cNvSpPr>
            <a:spLocks noChangeShapeType="1"/>
          </p:cNvSpPr>
          <p:nvPr/>
        </p:nvSpPr>
        <p:spPr bwMode="auto">
          <a:xfrm>
            <a:off x="2057400" y="4038600"/>
            <a:ext cx="914400" cy="1295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908" name="Line 74"/>
          <p:cNvSpPr>
            <a:spLocks noChangeShapeType="1"/>
          </p:cNvSpPr>
          <p:nvPr/>
        </p:nvSpPr>
        <p:spPr bwMode="auto">
          <a:xfrm>
            <a:off x="3695700" y="4076700"/>
            <a:ext cx="1104900" cy="1257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sp>
        <p:nvSpPr>
          <p:cNvPr id="79909" name="Line 75"/>
          <p:cNvSpPr>
            <a:spLocks noChangeShapeType="1"/>
          </p:cNvSpPr>
          <p:nvPr/>
        </p:nvSpPr>
        <p:spPr bwMode="auto">
          <a:xfrm>
            <a:off x="1562100" y="5816600"/>
            <a:ext cx="3048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9910" name="Line 76"/>
          <p:cNvSpPr>
            <a:spLocks noChangeShapeType="1"/>
          </p:cNvSpPr>
          <p:nvPr/>
        </p:nvSpPr>
        <p:spPr bwMode="auto">
          <a:xfrm flipH="1">
            <a:off x="2971800" y="5791200"/>
            <a:ext cx="3048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pic>
        <p:nvPicPr>
          <p:cNvPr id="79911" name="Picture 77" descr="Eugene_Front_noGEM_Cisc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6096000"/>
            <a:ext cx="16875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12" name="Line 78"/>
          <p:cNvSpPr>
            <a:spLocks noChangeShapeType="1"/>
          </p:cNvSpPr>
          <p:nvPr/>
        </p:nvSpPr>
        <p:spPr bwMode="auto">
          <a:xfrm flipH="1">
            <a:off x="5181600" y="5791200"/>
            <a:ext cx="0" cy="457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pic>
        <p:nvPicPr>
          <p:cNvPr id="79913" name="Picture 79" descr="Eugene_Front_noGEM_Cisc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6108700"/>
            <a:ext cx="16875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14" name="Text Box 80"/>
          <p:cNvSpPr txBox="1">
            <a:spLocks noChangeArrowheads="1"/>
          </p:cNvSpPr>
          <p:nvPr/>
        </p:nvSpPr>
        <p:spPr bwMode="auto">
          <a:xfrm>
            <a:off x="6324600" y="6019800"/>
            <a:ext cx="10795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Physical</a:t>
            </a:r>
          </a:p>
          <a:p>
            <a:pPr algn="l"/>
            <a:r>
              <a:rPr lang="en-US" sz="1800" baseline="0"/>
              <a:t>Switches</a:t>
            </a:r>
          </a:p>
        </p:txBody>
      </p:sp>
      <p:sp>
        <p:nvSpPr>
          <p:cNvPr id="79915" name="Text Box 81"/>
          <p:cNvSpPr txBox="1">
            <a:spLocks noChangeArrowheads="1"/>
          </p:cNvSpPr>
          <p:nvPr/>
        </p:nvSpPr>
        <p:spPr bwMode="auto">
          <a:xfrm>
            <a:off x="5410200" y="5537200"/>
            <a:ext cx="1752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Physical NIC’s</a:t>
            </a:r>
          </a:p>
        </p:txBody>
      </p:sp>
      <p:sp>
        <p:nvSpPr>
          <p:cNvPr id="79916" name="Text Box 82"/>
          <p:cNvSpPr txBox="1">
            <a:spLocks noChangeArrowheads="1"/>
          </p:cNvSpPr>
          <p:nvPr/>
        </p:nvSpPr>
        <p:spPr bwMode="auto">
          <a:xfrm>
            <a:off x="4724400" y="2743200"/>
            <a:ext cx="1752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Virtual NIC’s</a:t>
            </a:r>
          </a:p>
        </p:txBody>
      </p:sp>
      <p:grpSp>
        <p:nvGrpSpPr>
          <p:cNvPr id="7" name="Group 83"/>
          <p:cNvGrpSpPr>
            <a:grpSpLocks/>
          </p:cNvGrpSpPr>
          <p:nvPr/>
        </p:nvGrpSpPr>
        <p:grpSpPr bwMode="auto">
          <a:xfrm>
            <a:off x="1524000" y="4940300"/>
            <a:ext cx="1447800" cy="1079500"/>
            <a:chOff x="1104" y="3112"/>
            <a:chExt cx="912" cy="680"/>
          </a:xfrm>
        </p:grpSpPr>
        <p:sp>
          <p:nvSpPr>
            <p:cNvPr id="79928" name="AutoShape 84"/>
            <p:cNvSpPr>
              <a:spLocks noChangeArrowheads="1"/>
            </p:cNvSpPr>
            <p:nvPr/>
          </p:nvSpPr>
          <p:spPr bwMode="auto">
            <a:xfrm>
              <a:off x="1104" y="3360"/>
              <a:ext cx="912" cy="432"/>
            </a:xfrm>
            <a:custGeom>
              <a:avLst/>
              <a:gdLst>
                <a:gd name="T0" fmla="*/ 456 w 21600"/>
                <a:gd name="T1" fmla="*/ 0 h 21600"/>
                <a:gd name="T2" fmla="*/ 114 w 21600"/>
                <a:gd name="T3" fmla="*/ 216 h 21600"/>
                <a:gd name="T4" fmla="*/ 456 w 21600"/>
                <a:gd name="T5" fmla="*/ 108 h 21600"/>
                <a:gd name="T6" fmla="*/ 1026 w 21600"/>
                <a:gd name="T7" fmla="*/ 216 h 21600"/>
                <a:gd name="T8" fmla="*/ 798 w 21600"/>
                <a:gd name="T9" fmla="*/ 324 h 21600"/>
                <a:gd name="T10" fmla="*/ 570 w 21600"/>
                <a:gd name="T11" fmla="*/ 216 h 21600"/>
                <a:gd name="T12" fmla="*/ 0 60000 65536"/>
                <a:gd name="T13" fmla="*/ 0 60000 65536"/>
                <a:gd name="T14" fmla="*/ 0 60000 65536"/>
                <a:gd name="T15" fmla="*/ 0 60000 65536"/>
                <a:gd name="T16" fmla="*/ 0 60000 65536"/>
                <a:gd name="T17" fmla="*/ 0 60000 65536"/>
                <a:gd name="T18" fmla="*/ 3174 w 21600"/>
                <a:gd name="T19" fmla="*/ 3150 h 21600"/>
                <a:gd name="T20" fmla="*/ 18426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lgn="ctr">
              <a:solidFill>
                <a:schemeClr val="tx2"/>
              </a:solidFill>
              <a:miter lim="800000"/>
              <a:headEnd/>
              <a:tailEnd/>
            </a:ln>
          </p:spPr>
          <p:txBody>
            <a:bodyPr wrap="none" lIns="82124" tIns="41061" rIns="82124" bIns="41061" anchor="ctr">
              <a:spAutoFit/>
            </a:bodyPr>
            <a:lstStyle/>
            <a:p>
              <a:endParaRPr lang="en-SG"/>
            </a:p>
          </p:txBody>
        </p:sp>
        <p:sp>
          <p:nvSpPr>
            <p:cNvPr id="79929" name="Text Box 85"/>
            <p:cNvSpPr txBox="1">
              <a:spLocks noChangeArrowheads="1"/>
            </p:cNvSpPr>
            <p:nvPr/>
          </p:nvSpPr>
          <p:spPr bwMode="auto">
            <a:xfrm>
              <a:off x="1411" y="3216"/>
              <a:ext cx="3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4000" b="1" baseline="0">
                  <a:solidFill>
                    <a:srgbClr val="FF0000"/>
                  </a:solidFill>
                </a:rPr>
                <a:t>X</a:t>
              </a:r>
            </a:p>
          </p:txBody>
        </p:sp>
        <p:sp>
          <p:nvSpPr>
            <p:cNvPr id="79930" name="Text Box 86"/>
            <p:cNvSpPr txBox="1">
              <a:spLocks noChangeArrowheads="1"/>
            </p:cNvSpPr>
            <p:nvPr/>
          </p:nvSpPr>
          <p:spPr bwMode="auto">
            <a:xfrm>
              <a:off x="1256" y="3112"/>
              <a:ext cx="6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No Loop</a:t>
              </a:r>
            </a:p>
          </p:txBody>
        </p:sp>
      </p:grpSp>
      <p:grpSp>
        <p:nvGrpSpPr>
          <p:cNvPr id="8" name="Group 87"/>
          <p:cNvGrpSpPr>
            <a:grpSpLocks/>
          </p:cNvGrpSpPr>
          <p:nvPr/>
        </p:nvGrpSpPr>
        <p:grpSpPr bwMode="auto">
          <a:xfrm>
            <a:off x="3276600" y="5029203"/>
            <a:ext cx="2603500" cy="1638301"/>
            <a:chOff x="1824" y="2448"/>
            <a:chExt cx="1640" cy="1032"/>
          </a:xfrm>
        </p:grpSpPr>
        <p:sp>
          <p:nvSpPr>
            <p:cNvPr id="79925" name="AutoShape 88"/>
            <p:cNvSpPr>
              <a:spLocks noChangeArrowheads="1"/>
            </p:cNvSpPr>
            <p:nvPr/>
          </p:nvSpPr>
          <p:spPr bwMode="auto">
            <a:xfrm>
              <a:off x="1824" y="2448"/>
              <a:ext cx="912" cy="432"/>
            </a:xfrm>
            <a:custGeom>
              <a:avLst/>
              <a:gdLst>
                <a:gd name="T0" fmla="*/ 456 w 21600"/>
                <a:gd name="T1" fmla="*/ 0 h 21600"/>
                <a:gd name="T2" fmla="*/ 114 w 21600"/>
                <a:gd name="T3" fmla="*/ 216 h 21600"/>
                <a:gd name="T4" fmla="*/ 456 w 21600"/>
                <a:gd name="T5" fmla="*/ 108 h 21600"/>
                <a:gd name="T6" fmla="*/ 1026 w 21600"/>
                <a:gd name="T7" fmla="*/ 216 h 21600"/>
                <a:gd name="T8" fmla="*/ 798 w 21600"/>
                <a:gd name="T9" fmla="*/ 324 h 21600"/>
                <a:gd name="T10" fmla="*/ 570 w 21600"/>
                <a:gd name="T11" fmla="*/ 216 h 21600"/>
                <a:gd name="T12" fmla="*/ 0 60000 65536"/>
                <a:gd name="T13" fmla="*/ 0 60000 65536"/>
                <a:gd name="T14" fmla="*/ 0 60000 65536"/>
                <a:gd name="T15" fmla="*/ 0 60000 65536"/>
                <a:gd name="T16" fmla="*/ 0 60000 65536"/>
                <a:gd name="T17" fmla="*/ 0 60000 65536"/>
                <a:gd name="T18" fmla="*/ 3174 w 21600"/>
                <a:gd name="T19" fmla="*/ 3150 h 21600"/>
                <a:gd name="T20" fmla="*/ 18426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lgn="ctr">
              <a:solidFill>
                <a:schemeClr val="tx2"/>
              </a:solidFill>
              <a:miter lim="800000"/>
              <a:headEnd/>
              <a:tailEnd/>
            </a:ln>
          </p:spPr>
          <p:txBody>
            <a:bodyPr wrap="none" lIns="82124" tIns="41061" rIns="82124" bIns="41061" anchor="ctr">
              <a:spAutoFit/>
            </a:bodyPr>
            <a:lstStyle/>
            <a:p>
              <a:endParaRPr lang="en-SG"/>
            </a:p>
          </p:txBody>
        </p:sp>
        <p:sp>
          <p:nvSpPr>
            <p:cNvPr id="79926" name="Text Box 89"/>
            <p:cNvSpPr txBox="1">
              <a:spLocks noChangeArrowheads="1"/>
            </p:cNvSpPr>
            <p:nvPr/>
          </p:nvSpPr>
          <p:spPr bwMode="auto">
            <a:xfrm>
              <a:off x="2131" y="2600"/>
              <a:ext cx="3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4000" b="1" baseline="0">
                  <a:solidFill>
                    <a:srgbClr val="FF0000"/>
                  </a:solidFill>
                </a:rPr>
                <a:t>X</a:t>
              </a:r>
            </a:p>
          </p:txBody>
        </p:sp>
        <p:sp>
          <p:nvSpPr>
            <p:cNvPr id="79927" name="Text Box 90"/>
            <p:cNvSpPr txBox="1">
              <a:spLocks noChangeArrowheads="1"/>
            </p:cNvSpPr>
            <p:nvPr/>
          </p:nvSpPr>
          <p:spPr bwMode="auto">
            <a:xfrm>
              <a:off x="1944" y="2960"/>
              <a:ext cx="152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aseline="0"/>
                <a:t>No Loop</a:t>
              </a:r>
            </a:p>
            <a:p>
              <a:pPr algn="l"/>
              <a:r>
                <a:rPr lang="en-US" sz="1800" baseline="0"/>
                <a:t>In ESX</a:t>
              </a:r>
            </a:p>
            <a:p>
              <a:pPr algn="l"/>
              <a:r>
                <a:rPr lang="en-US" sz="1800" baseline="0"/>
                <a:t>Without a bridging VM</a:t>
              </a:r>
            </a:p>
          </p:txBody>
        </p:sp>
      </p:grpSp>
      <p:grpSp>
        <p:nvGrpSpPr>
          <p:cNvPr id="9" name="Group 91"/>
          <p:cNvGrpSpPr>
            <a:grpSpLocks/>
          </p:cNvGrpSpPr>
          <p:nvPr/>
        </p:nvGrpSpPr>
        <p:grpSpPr bwMode="auto">
          <a:xfrm>
            <a:off x="2667000" y="3505200"/>
            <a:ext cx="1524000" cy="1263650"/>
            <a:chOff x="1824" y="2208"/>
            <a:chExt cx="960" cy="796"/>
          </a:xfrm>
        </p:grpSpPr>
        <p:grpSp>
          <p:nvGrpSpPr>
            <p:cNvPr id="10" name="Group 92"/>
            <p:cNvGrpSpPr>
              <a:grpSpLocks/>
            </p:cNvGrpSpPr>
            <p:nvPr/>
          </p:nvGrpSpPr>
          <p:grpSpPr bwMode="auto">
            <a:xfrm>
              <a:off x="1824" y="2208"/>
              <a:ext cx="960" cy="796"/>
              <a:chOff x="1824" y="2208"/>
              <a:chExt cx="960" cy="796"/>
            </a:xfrm>
          </p:grpSpPr>
          <p:sp>
            <p:nvSpPr>
              <p:cNvPr id="79923" name="Text Box 93"/>
              <p:cNvSpPr txBox="1">
                <a:spLocks noChangeArrowheads="1"/>
              </p:cNvSpPr>
              <p:nvPr/>
            </p:nvSpPr>
            <p:spPr bwMode="auto">
              <a:xfrm>
                <a:off x="2143" y="2208"/>
                <a:ext cx="3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4000" b="1" baseline="0">
                    <a:solidFill>
                      <a:srgbClr val="FF0000"/>
                    </a:solidFill>
                  </a:rPr>
                  <a:t>X</a:t>
                </a:r>
              </a:p>
            </p:txBody>
          </p:sp>
          <p:sp>
            <p:nvSpPr>
              <p:cNvPr id="79924" name="Text Box 94"/>
              <p:cNvSpPr txBox="1">
                <a:spLocks noChangeArrowheads="1"/>
              </p:cNvSpPr>
              <p:nvPr/>
            </p:nvSpPr>
            <p:spPr bwMode="auto">
              <a:xfrm>
                <a:off x="1824" y="2640"/>
                <a:ext cx="96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800" baseline="0"/>
                  <a:t>No Trunk</a:t>
                </a:r>
              </a:p>
              <a:p>
                <a:r>
                  <a:rPr lang="en-US" sz="1800" baseline="0"/>
                  <a:t>Btwn vSwitch</a:t>
                </a:r>
              </a:p>
            </p:txBody>
          </p:sp>
        </p:grpSp>
        <p:sp>
          <p:nvSpPr>
            <p:cNvPr id="79922" name="Line 95"/>
            <p:cNvSpPr>
              <a:spLocks noChangeShapeType="1"/>
            </p:cNvSpPr>
            <p:nvPr/>
          </p:nvSpPr>
          <p:spPr bwMode="auto">
            <a:xfrm>
              <a:off x="2256" y="2400"/>
              <a:ext cx="96"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grpSp>
      <p:sp>
        <p:nvSpPr>
          <p:cNvPr id="79920" name="Text Box 96"/>
          <p:cNvSpPr txBox="1">
            <a:spLocks noChangeArrowheads="1"/>
          </p:cNvSpPr>
          <p:nvPr/>
        </p:nvSpPr>
        <p:spPr bwMode="auto">
          <a:xfrm>
            <a:off x="6553200" y="914400"/>
            <a:ext cx="2438400" cy="451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800" b="1" baseline="0" dirty="0">
                <a:latin typeface="Calibri" pitchFamily="34" charset="0"/>
                <a:cs typeface="Calibri" pitchFamily="34" charset="0"/>
              </a:rPr>
              <a:t>Software implementation of an Ethernet </a:t>
            </a:r>
            <a:r>
              <a:rPr lang="en-US" sz="1800" b="1" baseline="0" dirty="0" smtClean="0">
                <a:latin typeface="Calibri" pitchFamily="34" charset="0"/>
                <a:cs typeface="Calibri" pitchFamily="34" charset="0"/>
              </a:rPr>
              <a:t>switch within ESX</a:t>
            </a:r>
            <a:endParaRPr lang="en-US" sz="1800" b="1" baseline="0" dirty="0">
              <a:latin typeface="Calibri" pitchFamily="34" charset="0"/>
              <a:cs typeface="Calibri" pitchFamily="34" charset="0"/>
            </a:endParaRPr>
          </a:p>
          <a:p>
            <a:pPr algn="l"/>
            <a:endParaRPr lang="en-US" sz="1800" baseline="0" dirty="0">
              <a:latin typeface="Calibri" pitchFamily="34" charset="0"/>
              <a:cs typeface="Calibri" pitchFamily="34" charset="0"/>
            </a:endParaRPr>
          </a:p>
          <a:p>
            <a:pPr algn="l"/>
            <a:r>
              <a:rPr lang="en-US" sz="1800" b="1" baseline="0" dirty="0">
                <a:latin typeface="Calibri" pitchFamily="34" charset="0"/>
                <a:cs typeface="Calibri" pitchFamily="34" charset="0"/>
              </a:rPr>
              <a:t>How is it like a switch:</a:t>
            </a:r>
          </a:p>
          <a:p>
            <a:pPr algn="l"/>
            <a:r>
              <a:rPr lang="en-US" sz="1800" baseline="0" dirty="0">
                <a:latin typeface="Calibri" pitchFamily="34" charset="0"/>
                <a:cs typeface="Calibri" pitchFamily="34" charset="0"/>
              </a:rPr>
              <a:t>-MAC </a:t>
            </a:r>
            <a:r>
              <a:rPr lang="en-US" sz="1800" baseline="0" dirty="0" err="1">
                <a:latin typeface="Calibri" pitchFamily="34" charset="0"/>
                <a:cs typeface="Calibri" pitchFamily="34" charset="0"/>
              </a:rPr>
              <a:t>addr</a:t>
            </a:r>
            <a:r>
              <a:rPr lang="en-US" sz="1800" baseline="0" dirty="0">
                <a:latin typeface="Calibri" pitchFamily="34" charset="0"/>
                <a:cs typeface="Calibri" pitchFamily="34" charset="0"/>
              </a:rPr>
              <a:t> forwarding</a:t>
            </a:r>
          </a:p>
          <a:p>
            <a:pPr algn="l"/>
            <a:r>
              <a:rPr lang="en-US" sz="1800" baseline="0" dirty="0" err="1">
                <a:latin typeface="Calibri" pitchFamily="34" charset="0"/>
                <a:cs typeface="Calibri" pitchFamily="34" charset="0"/>
              </a:rPr>
              <a:t>VLAN</a:t>
            </a:r>
            <a:r>
              <a:rPr lang="en-US" sz="1800" baseline="0" dirty="0">
                <a:latin typeface="Calibri" pitchFamily="34" charset="0"/>
                <a:cs typeface="Calibri" pitchFamily="34" charset="0"/>
              </a:rPr>
              <a:t> segmentation</a:t>
            </a:r>
          </a:p>
          <a:p>
            <a:pPr algn="l"/>
            <a:endParaRPr lang="en-US" sz="1800" baseline="0" dirty="0">
              <a:latin typeface="Calibri" pitchFamily="34" charset="0"/>
              <a:cs typeface="Calibri" pitchFamily="34" charset="0"/>
            </a:endParaRPr>
          </a:p>
          <a:p>
            <a:pPr algn="l"/>
            <a:r>
              <a:rPr lang="en-US" sz="1800" b="1" baseline="0" dirty="0">
                <a:latin typeface="Calibri" pitchFamily="34" charset="0"/>
                <a:cs typeface="Calibri" pitchFamily="34" charset="0"/>
              </a:rPr>
              <a:t>How is it different:</a:t>
            </a:r>
          </a:p>
          <a:p>
            <a:pPr algn="l"/>
            <a:r>
              <a:rPr lang="en-US" sz="1800" baseline="0" dirty="0">
                <a:latin typeface="Calibri" pitchFamily="34" charset="0"/>
                <a:cs typeface="Calibri" pitchFamily="34" charset="0"/>
              </a:rPr>
              <a:t>-No need to learn MAC addresses – it knows the address of the connecting </a:t>
            </a:r>
            <a:r>
              <a:rPr lang="en-US" sz="1800" baseline="0" dirty="0" err="1">
                <a:latin typeface="Calibri" pitchFamily="34" charset="0"/>
                <a:cs typeface="Calibri" pitchFamily="34" charset="0"/>
              </a:rPr>
              <a:t>vNIC’s</a:t>
            </a:r>
            <a:endParaRPr lang="en-US" sz="1800" baseline="0" dirty="0">
              <a:latin typeface="Calibri" pitchFamily="34" charset="0"/>
              <a:cs typeface="Calibri" pitchFamily="34" charset="0"/>
            </a:endParaRPr>
          </a:p>
          <a:p>
            <a:pPr algn="l"/>
            <a:r>
              <a:rPr lang="en-US" sz="1800" baseline="0" dirty="0">
                <a:latin typeface="Calibri" pitchFamily="34" charset="0"/>
                <a:cs typeface="Calibri" pitchFamily="34" charset="0"/>
              </a:rPr>
              <a:t>-No participation in spanning tree</a:t>
            </a:r>
          </a:p>
        </p:txBody>
      </p:sp>
    </p:spTree>
    <p:extLst>
      <p:ext uri="{BB962C8B-B14F-4D97-AF65-F5344CB8AC3E}">
        <p14:creationId xmlns:p14="http://schemas.microsoft.com/office/powerpoint/2010/main" val="16821314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80898" name="Rectangle 21"/>
          <p:cNvSpPr>
            <a:spLocks noGrp="1" noChangeArrowheads="1"/>
          </p:cNvSpPr>
          <p:nvPr>
            <p:ph type="title"/>
          </p:nvPr>
        </p:nvSpPr>
        <p:spPr>
          <a:xfrm>
            <a:off x="229702" y="260648"/>
            <a:ext cx="8588861" cy="838200"/>
          </a:xfrm>
        </p:spPr>
        <p:txBody>
          <a:bodyPr>
            <a:normAutofit/>
          </a:bodyPr>
          <a:lstStyle/>
          <a:p>
            <a:pPr eaLnBrk="1" hangingPunct="1"/>
            <a:r>
              <a:rPr lang="en-US" sz="3600" dirty="0" err="1" smtClean="0">
                <a:solidFill>
                  <a:srgbClr val="002060"/>
                </a:solidFill>
                <a:latin typeface="Calibri" pitchFamily="34" charset="0"/>
                <a:cs typeface="Calibri" pitchFamily="34" charset="0"/>
              </a:rPr>
              <a:t>vSwitch</a:t>
            </a:r>
            <a:r>
              <a:rPr lang="en-US" sz="3600" dirty="0" smtClean="0">
                <a:solidFill>
                  <a:srgbClr val="002060"/>
                </a:solidFill>
                <a:latin typeface="Calibri" pitchFamily="34" charset="0"/>
                <a:cs typeface="Calibri" pitchFamily="34" charset="0"/>
              </a:rPr>
              <a:t> Forwarding Characteristics</a:t>
            </a:r>
            <a:endParaRPr lang="de-DE" sz="3600" dirty="0" smtClean="0">
              <a:solidFill>
                <a:srgbClr val="002060"/>
              </a:solidFill>
              <a:latin typeface="Calibri" pitchFamily="34" charset="0"/>
              <a:cs typeface="Calibri" pitchFamily="34" charset="0"/>
            </a:endParaRPr>
          </a:p>
        </p:txBody>
      </p:sp>
      <p:sp>
        <p:nvSpPr>
          <p:cNvPr id="80899" name="Rectangle 22"/>
          <p:cNvSpPr>
            <a:spLocks noGrp="1" noChangeArrowheads="1"/>
          </p:cNvSpPr>
          <p:nvPr>
            <p:ph type="body" idx="1"/>
          </p:nvPr>
        </p:nvSpPr>
        <p:spPr/>
        <p:txBody>
          <a:bodyPr>
            <a:normAutofit/>
          </a:bodyPr>
          <a:lstStyle/>
          <a:p>
            <a:pPr>
              <a:spcBef>
                <a:spcPts val="1200"/>
              </a:spcBef>
              <a:buClrTx/>
              <a:buSzPct val="100000"/>
            </a:pPr>
            <a:r>
              <a:rPr lang="en-US" sz="2400" dirty="0" smtClean="0">
                <a:latin typeface="Calibri" pitchFamily="34" charset="0"/>
                <a:cs typeface="Calibri" pitchFamily="34" charset="0"/>
              </a:rPr>
              <a:t>Forwarding based on MAC address (no learning): If traffic doesn’t match a </a:t>
            </a:r>
            <a:r>
              <a:rPr lang="en-US" sz="2400" dirty="0" err="1" smtClean="0">
                <a:latin typeface="Calibri" pitchFamily="34" charset="0"/>
                <a:cs typeface="Calibri" pitchFamily="34" charset="0"/>
              </a:rPr>
              <a:t>VM</a:t>
            </a:r>
            <a:r>
              <a:rPr lang="en-US" sz="2400" dirty="0" smtClean="0">
                <a:latin typeface="Calibri" pitchFamily="34" charset="0"/>
                <a:cs typeface="Calibri" pitchFamily="34" charset="0"/>
              </a:rPr>
              <a:t> MAC is sent out to </a:t>
            </a:r>
            <a:r>
              <a:rPr lang="en-US" sz="2400" dirty="0" err="1" smtClean="0">
                <a:latin typeface="Calibri" pitchFamily="34" charset="0"/>
                <a:cs typeface="Calibri" pitchFamily="34" charset="0"/>
              </a:rPr>
              <a:t>vmnic</a:t>
            </a:r>
            <a:endParaRPr lang="en-US" sz="2400" dirty="0" smtClean="0">
              <a:latin typeface="Calibri" pitchFamily="34" charset="0"/>
              <a:cs typeface="Calibri" pitchFamily="34" charset="0"/>
            </a:endParaRPr>
          </a:p>
          <a:p>
            <a:pPr>
              <a:spcBef>
                <a:spcPts val="1200"/>
              </a:spcBef>
              <a:buClrTx/>
              <a:buSzPct val="100000"/>
            </a:pPr>
            <a:r>
              <a:rPr lang="en-US" sz="2400" dirty="0" err="1" smtClean="0">
                <a:latin typeface="Calibri" pitchFamily="34" charset="0"/>
                <a:cs typeface="Calibri" pitchFamily="34" charset="0"/>
              </a:rPr>
              <a:t>VM</a:t>
            </a:r>
            <a:r>
              <a:rPr lang="en-US" sz="2400" dirty="0" smtClean="0">
                <a:latin typeface="Calibri" pitchFamily="34" charset="0"/>
                <a:cs typeface="Calibri" pitchFamily="34" charset="0"/>
              </a:rPr>
              <a:t>-to-</a:t>
            </a:r>
            <a:r>
              <a:rPr lang="en-US" sz="2400" dirty="0" err="1" smtClean="0">
                <a:latin typeface="Calibri" pitchFamily="34" charset="0"/>
                <a:cs typeface="Calibri" pitchFamily="34" charset="0"/>
              </a:rPr>
              <a:t>VM</a:t>
            </a:r>
            <a:r>
              <a:rPr lang="en-US" sz="2400" dirty="0" smtClean="0">
                <a:latin typeface="Calibri" pitchFamily="34" charset="0"/>
                <a:cs typeface="Calibri" pitchFamily="34" charset="0"/>
              </a:rPr>
              <a:t> traffic stays local</a:t>
            </a:r>
          </a:p>
          <a:p>
            <a:pPr>
              <a:spcBef>
                <a:spcPts val="1200"/>
              </a:spcBef>
              <a:buClrTx/>
              <a:buSzPct val="100000"/>
            </a:pPr>
            <a:r>
              <a:rPr lang="en-US" sz="2400" dirty="0" err="1" smtClean="0">
                <a:latin typeface="Calibri" pitchFamily="34" charset="0"/>
                <a:cs typeface="Calibri" pitchFamily="34" charset="0"/>
              </a:rPr>
              <a:t>Vswitches</a:t>
            </a:r>
            <a:r>
              <a:rPr lang="en-US" sz="2400" dirty="0" smtClean="0">
                <a:latin typeface="Calibri" pitchFamily="34" charset="0"/>
                <a:cs typeface="Calibri" pitchFamily="34" charset="0"/>
              </a:rPr>
              <a:t> TAG traffic with </a:t>
            </a:r>
            <a:r>
              <a:rPr lang="en-US" sz="2400" dirty="0" err="1" smtClean="0">
                <a:latin typeface="Calibri" pitchFamily="34" charset="0"/>
                <a:cs typeface="Calibri" pitchFamily="34" charset="0"/>
              </a:rPr>
              <a:t>802.1q</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VLAN</a:t>
            </a:r>
            <a:r>
              <a:rPr lang="en-US" sz="2400" dirty="0" smtClean="0">
                <a:latin typeface="Calibri" pitchFamily="34" charset="0"/>
                <a:cs typeface="Calibri" pitchFamily="34" charset="0"/>
              </a:rPr>
              <a:t> ID</a:t>
            </a:r>
          </a:p>
          <a:p>
            <a:pPr>
              <a:spcBef>
                <a:spcPts val="1200"/>
              </a:spcBef>
              <a:buClrTx/>
              <a:buSzPct val="100000"/>
            </a:pPr>
            <a:r>
              <a:rPr lang="en-US" sz="2400" dirty="0" err="1" smtClean="0">
                <a:latin typeface="Calibri" pitchFamily="34" charset="0"/>
                <a:cs typeface="Calibri" pitchFamily="34" charset="0"/>
              </a:rPr>
              <a:t>vSwitches</a:t>
            </a:r>
            <a:r>
              <a:rPr lang="en-US" sz="2400" dirty="0" smtClean="0">
                <a:latin typeface="Calibri" pitchFamily="34" charset="0"/>
                <a:cs typeface="Calibri" pitchFamily="34" charset="0"/>
              </a:rPr>
              <a:t> are </a:t>
            </a:r>
            <a:r>
              <a:rPr lang="en-US" sz="2400" dirty="0" err="1" smtClean="0">
                <a:latin typeface="Calibri" pitchFamily="34" charset="0"/>
                <a:cs typeface="Calibri" pitchFamily="34" charset="0"/>
              </a:rPr>
              <a:t>802.1q</a:t>
            </a:r>
            <a:r>
              <a:rPr lang="en-US" sz="2400" dirty="0" smtClean="0">
                <a:latin typeface="Calibri" pitchFamily="34" charset="0"/>
                <a:cs typeface="Calibri" pitchFamily="34" charset="0"/>
              </a:rPr>
              <a:t>-capable</a:t>
            </a:r>
          </a:p>
          <a:p>
            <a:pPr>
              <a:spcBef>
                <a:spcPts val="1200"/>
              </a:spcBef>
              <a:buClrTx/>
              <a:buSzPct val="100000"/>
            </a:pPr>
            <a:r>
              <a:rPr lang="en-US" sz="2400" dirty="0" err="1" smtClean="0">
                <a:latin typeface="Calibri" pitchFamily="34" charset="0"/>
                <a:cs typeface="Calibri" pitchFamily="34" charset="0"/>
              </a:rPr>
              <a:t>vSwitches</a:t>
            </a:r>
            <a:r>
              <a:rPr lang="en-US" sz="2400" dirty="0" smtClean="0">
                <a:latin typeface="Calibri" pitchFamily="34" charset="0"/>
                <a:cs typeface="Calibri" pitchFamily="34" charset="0"/>
              </a:rPr>
              <a:t> can create </a:t>
            </a:r>
            <a:r>
              <a:rPr lang="en-US" sz="2400" dirty="0" err="1" smtClean="0">
                <a:latin typeface="Calibri" pitchFamily="34" charset="0"/>
                <a:cs typeface="Calibri" pitchFamily="34" charset="0"/>
              </a:rPr>
              <a:t>EtherChannels</a:t>
            </a:r>
            <a:endParaRPr lang="de-DE" sz="2400" dirty="0" smtClean="0">
              <a:latin typeface="Calibri" pitchFamily="34" charset="0"/>
              <a:cs typeface="Calibri" pitchFamily="34" charset="0"/>
            </a:endParaRPr>
          </a:p>
        </p:txBody>
      </p:sp>
    </p:spTree>
    <p:extLst>
      <p:ext uri="{BB962C8B-B14F-4D97-AF65-F5344CB8AC3E}">
        <p14:creationId xmlns:p14="http://schemas.microsoft.com/office/powerpoint/2010/main" val="2170194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9702" y="260648"/>
            <a:ext cx="8588861" cy="838200"/>
          </a:xfrm>
        </p:spPr>
        <p:txBody>
          <a:bodyPr>
            <a:normAutofit fontScale="90000"/>
          </a:bodyPr>
          <a:lstStyle/>
          <a:p>
            <a:pPr eaLnBrk="1" hangingPunct="1"/>
            <a:r>
              <a:rPr lang="en-US" sz="4000" dirty="0" smtClean="0">
                <a:solidFill>
                  <a:srgbClr val="002060"/>
                </a:solidFill>
                <a:latin typeface="Calibri" pitchFamily="34" charset="0"/>
                <a:cs typeface="Calibri" pitchFamily="34" charset="0"/>
              </a:rPr>
              <a:t>Meaning</a:t>
            </a:r>
            <a:r>
              <a:rPr lang="en-US" dirty="0" smtClean="0">
                <a:latin typeface="Calibri" pitchFamily="34" charset="0"/>
                <a:cs typeface="Calibri" pitchFamily="34" charset="0"/>
              </a:rPr>
              <a:t> of NIC Teaming in VMware (2)</a:t>
            </a:r>
            <a:endParaRPr lang="de-DE" dirty="0" smtClean="0">
              <a:latin typeface="Calibri" pitchFamily="34" charset="0"/>
              <a:cs typeface="Calibri" pitchFamily="34" charset="0"/>
            </a:endParaRPr>
          </a:p>
        </p:txBody>
      </p:sp>
      <p:pic>
        <p:nvPicPr>
          <p:cNvPr id="839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6688" y="1771650"/>
            <a:ext cx="27432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3972" name="Line 4"/>
          <p:cNvSpPr>
            <a:spLocks noChangeShapeType="1"/>
          </p:cNvSpPr>
          <p:nvPr/>
        </p:nvSpPr>
        <p:spPr bwMode="auto">
          <a:xfrm>
            <a:off x="231775" y="5384800"/>
            <a:ext cx="14224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83973" name="Line 5"/>
          <p:cNvSpPr>
            <a:spLocks noChangeShapeType="1"/>
          </p:cNvSpPr>
          <p:nvPr/>
        </p:nvSpPr>
        <p:spPr bwMode="auto">
          <a:xfrm>
            <a:off x="239713" y="2794000"/>
            <a:ext cx="14224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83974" name="Line 6"/>
          <p:cNvSpPr>
            <a:spLocks noChangeShapeType="1"/>
          </p:cNvSpPr>
          <p:nvPr/>
        </p:nvSpPr>
        <p:spPr bwMode="auto">
          <a:xfrm>
            <a:off x="812800" y="2859088"/>
            <a:ext cx="0" cy="24669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83975" name="Text Box 7"/>
          <p:cNvSpPr txBox="1">
            <a:spLocks noChangeArrowheads="1"/>
          </p:cNvSpPr>
          <p:nvPr/>
        </p:nvSpPr>
        <p:spPr bwMode="auto">
          <a:xfrm rot="-5400000">
            <a:off x="-462756" y="3872707"/>
            <a:ext cx="1927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t>This is NOT Teaming</a:t>
            </a:r>
            <a:endParaRPr lang="de-DE" sz="1400" b="1" baseline="0"/>
          </a:p>
        </p:txBody>
      </p:sp>
      <p:pic>
        <p:nvPicPr>
          <p:cNvPr id="8397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8600" y="2122488"/>
            <a:ext cx="307498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3977" name="Oval 9"/>
          <p:cNvSpPr>
            <a:spLocks noChangeArrowheads="1"/>
          </p:cNvSpPr>
          <p:nvPr/>
        </p:nvSpPr>
        <p:spPr bwMode="auto">
          <a:xfrm>
            <a:off x="6342063" y="1973263"/>
            <a:ext cx="842962" cy="1336675"/>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spAutoFit/>
          </a:bodyPr>
          <a:lstStyle/>
          <a:p>
            <a:endParaRPr lang="en-US"/>
          </a:p>
        </p:txBody>
      </p:sp>
      <p:sp>
        <p:nvSpPr>
          <p:cNvPr id="83978" name="Text Box 10"/>
          <p:cNvSpPr txBox="1">
            <a:spLocks noChangeArrowheads="1"/>
          </p:cNvSpPr>
          <p:nvPr/>
        </p:nvSpPr>
        <p:spPr bwMode="auto">
          <a:xfrm>
            <a:off x="5559425" y="1408113"/>
            <a:ext cx="23399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400" b="1" baseline="0"/>
              <a:t>Teaming is Configured at </a:t>
            </a:r>
          </a:p>
          <a:p>
            <a:r>
              <a:rPr lang="en-US" sz="1400" b="1" baseline="0"/>
              <a:t>The vmnic Level</a:t>
            </a:r>
            <a:endParaRPr lang="de-DE" sz="1400" b="1" baseline="0"/>
          </a:p>
        </p:txBody>
      </p:sp>
    </p:spTree>
    <p:extLst>
      <p:ext uri="{BB962C8B-B14F-4D97-AF65-F5344CB8AC3E}">
        <p14:creationId xmlns:p14="http://schemas.microsoft.com/office/powerpoint/2010/main" val="369289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251520" y="255786"/>
            <a:ext cx="8077200" cy="796950"/>
          </a:xfrm>
        </p:spPr>
        <p:txBody>
          <a:bodyPr>
            <a:normAutofit/>
          </a:bodyPr>
          <a:lstStyle/>
          <a:p>
            <a:r>
              <a:rPr lang="en-US" sz="3600" dirty="0" smtClean="0">
                <a:solidFill>
                  <a:srgbClr val="002060"/>
                </a:solidFill>
                <a:latin typeface="Calibri" pitchFamily="34" charset="0"/>
                <a:cs typeface="Calibri" pitchFamily="34" charset="0"/>
              </a:rPr>
              <a:t>Why the need for virtualization?</a:t>
            </a:r>
          </a:p>
        </p:txBody>
      </p:sp>
      <p:sp>
        <p:nvSpPr>
          <p:cNvPr id="4099" name="Content Placeholder 2"/>
          <p:cNvSpPr>
            <a:spLocks noGrp="1"/>
          </p:cNvSpPr>
          <p:nvPr>
            <p:ph idx="1"/>
          </p:nvPr>
        </p:nvSpPr>
        <p:spPr>
          <a:xfrm>
            <a:off x="179512" y="1196752"/>
            <a:ext cx="8914299" cy="4965699"/>
          </a:xfrm>
        </p:spPr>
        <p:txBody>
          <a:bodyPr>
            <a:noAutofit/>
          </a:bodyPr>
          <a:lstStyle/>
          <a:p>
            <a:pPr>
              <a:lnSpc>
                <a:spcPct val="100000"/>
              </a:lnSpc>
              <a:spcBef>
                <a:spcPts val="600"/>
              </a:spcBef>
            </a:pPr>
            <a:r>
              <a:rPr lang="en-US" sz="2200" dirty="0" smtClean="0">
                <a:latin typeface="Calibri" pitchFamily="34" charset="0"/>
                <a:cs typeface="Calibri" pitchFamily="34" charset="0"/>
              </a:rPr>
              <a:t>Effective Resource Usage – </a:t>
            </a:r>
          </a:p>
          <a:p>
            <a:pPr lvl="1">
              <a:lnSpc>
                <a:spcPct val="100000"/>
              </a:lnSpc>
              <a:spcBef>
                <a:spcPts val="600"/>
              </a:spcBef>
            </a:pPr>
            <a:r>
              <a:rPr lang="en-US" sz="2200" dirty="0" smtClean="0">
                <a:latin typeface="Calibri" pitchFamily="34" charset="0"/>
                <a:cs typeface="Calibri" pitchFamily="34" charset="0"/>
              </a:rPr>
              <a:t>Resources (RAM/CPU/DISK) can be allocated wherever needed. </a:t>
            </a:r>
          </a:p>
          <a:p>
            <a:pPr>
              <a:lnSpc>
                <a:spcPct val="100000"/>
              </a:lnSpc>
              <a:spcBef>
                <a:spcPts val="600"/>
              </a:spcBef>
            </a:pPr>
            <a:r>
              <a:rPr lang="en-US" sz="2200" dirty="0" smtClean="0">
                <a:latin typeface="Calibri" pitchFamily="34" charset="0"/>
                <a:cs typeface="Calibri" pitchFamily="34" charset="0"/>
              </a:rPr>
              <a:t>Ease of Management  - </a:t>
            </a:r>
          </a:p>
          <a:p>
            <a:pPr lvl="1">
              <a:lnSpc>
                <a:spcPct val="100000"/>
              </a:lnSpc>
              <a:spcBef>
                <a:spcPts val="600"/>
              </a:spcBef>
            </a:pPr>
            <a:r>
              <a:rPr lang="en-US" sz="2200" dirty="0" smtClean="0">
                <a:latin typeface="Calibri" pitchFamily="34" charset="0"/>
                <a:cs typeface="Calibri" pitchFamily="34" charset="0"/>
              </a:rPr>
              <a:t>Unused machines can be kept indefinitely off until when required, and do not consume any resources other than disk space.</a:t>
            </a:r>
          </a:p>
          <a:p>
            <a:pPr lvl="1">
              <a:lnSpc>
                <a:spcPct val="100000"/>
              </a:lnSpc>
              <a:spcBef>
                <a:spcPts val="600"/>
              </a:spcBef>
            </a:pPr>
            <a:r>
              <a:rPr lang="en-US" sz="2200" dirty="0" smtClean="0">
                <a:latin typeface="Calibri" pitchFamily="34" charset="0"/>
                <a:cs typeface="Calibri" pitchFamily="34" charset="0"/>
              </a:rPr>
              <a:t>Application provisioning, maintenance, high availability and disaster recovery </a:t>
            </a:r>
          </a:p>
          <a:p>
            <a:pPr>
              <a:lnSpc>
                <a:spcPct val="100000"/>
              </a:lnSpc>
              <a:spcBef>
                <a:spcPts val="600"/>
              </a:spcBef>
            </a:pPr>
            <a:r>
              <a:rPr lang="en-US" sz="2200" dirty="0" smtClean="0">
                <a:latin typeface="Calibri" pitchFamily="34" charset="0"/>
                <a:cs typeface="Calibri" pitchFamily="34" charset="0"/>
              </a:rPr>
              <a:t>Security – </a:t>
            </a:r>
          </a:p>
          <a:p>
            <a:pPr lvl="1">
              <a:lnSpc>
                <a:spcPct val="100000"/>
              </a:lnSpc>
              <a:spcBef>
                <a:spcPts val="600"/>
              </a:spcBef>
            </a:pPr>
            <a:r>
              <a:rPr lang="en-US" sz="2200" dirty="0" smtClean="0">
                <a:latin typeface="Calibri" pitchFamily="34" charset="0"/>
                <a:cs typeface="Calibri" pitchFamily="34" charset="0"/>
              </a:rPr>
              <a:t>Applications can be kept on separate servers.</a:t>
            </a:r>
          </a:p>
          <a:p>
            <a:pPr lvl="1">
              <a:lnSpc>
                <a:spcPct val="100000"/>
              </a:lnSpc>
              <a:spcBef>
                <a:spcPts val="600"/>
              </a:spcBef>
            </a:pPr>
            <a:r>
              <a:rPr lang="en-US" sz="2200" dirty="0" smtClean="0">
                <a:latin typeface="Calibri" pitchFamily="34" charset="0"/>
                <a:cs typeface="Calibri" pitchFamily="34" charset="0"/>
              </a:rPr>
              <a:t>Separate servers do not pose a risk to each other</a:t>
            </a:r>
          </a:p>
          <a:p>
            <a:pPr lvl="1">
              <a:lnSpc>
                <a:spcPct val="100000"/>
              </a:lnSpc>
              <a:spcBef>
                <a:spcPts val="600"/>
              </a:spcBef>
            </a:pPr>
            <a:r>
              <a:rPr lang="en-US" sz="2200" dirty="0" smtClean="0">
                <a:latin typeface="Calibri" pitchFamily="34" charset="0"/>
                <a:cs typeface="Calibri" pitchFamily="34" charset="0"/>
              </a:rPr>
              <a:t>Especially true when virtual machines are owned by mutually untrusting users. </a:t>
            </a:r>
          </a:p>
          <a:p>
            <a:pPr>
              <a:lnSpc>
                <a:spcPct val="100000"/>
              </a:lnSpc>
              <a:spcBef>
                <a:spcPts val="600"/>
              </a:spcBef>
            </a:pPr>
            <a:endParaRPr lang="en-US" sz="2200" dirty="0" smtClean="0">
              <a:latin typeface="Calibri" pitchFamily="34" charset="0"/>
              <a:cs typeface="Calibri" pitchFamily="34" charset="0"/>
            </a:endParaRPr>
          </a:p>
        </p:txBody>
      </p:sp>
    </p:spTree>
    <p:extLst>
      <p:ext uri="{BB962C8B-B14F-4D97-AF65-F5344CB8AC3E}">
        <p14:creationId xmlns:p14="http://schemas.microsoft.com/office/powerpoint/2010/main" val="1937893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229702" y="116632"/>
            <a:ext cx="8588861" cy="838200"/>
          </a:xfrm>
        </p:spPr>
        <p:txBody>
          <a:bodyPr>
            <a:normAutofit/>
          </a:bodyPr>
          <a:lstStyle/>
          <a:p>
            <a:r>
              <a:rPr lang="en-US" sz="3600" dirty="0" smtClean="0">
                <a:solidFill>
                  <a:srgbClr val="002060"/>
                </a:solidFill>
                <a:latin typeface="Calibri" pitchFamily="34" charset="0"/>
                <a:cs typeface="Calibri" pitchFamily="34" charset="0"/>
              </a:rPr>
              <a:t>The role of the hypervisor</a:t>
            </a:r>
          </a:p>
        </p:txBody>
      </p:sp>
      <p:sp>
        <p:nvSpPr>
          <p:cNvPr id="5123" name="Content Placeholder 2"/>
          <p:cNvSpPr>
            <a:spLocks noGrp="1"/>
          </p:cNvSpPr>
          <p:nvPr>
            <p:ph idx="1"/>
          </p:nvPr>
        </p:nvSpPr>
        <p:spPr>
          <a:xfrm>
            <a:off x="229701" y="1052736"/>
            <a:ext cx="8551441" cy="4965699"/>
          </a:xfrm>
        </p:spPr>
        <p:txBody>
          <a:bodyPr>
            <a:normAutofit/>
          </a:bodyPr>
          <a:lstStyle/>
          <a:p>
            <a:pPr>
              <a:buClrTx/>
              <a:buSzPct val="100000"/>
            </a:pPr>
            <a:r>
              <a:rPr lang="en-US" sz="2400" dirty="0" smtClean="0">
                <a:latin typeface="Calibri" pitchFamily="34" charset="0"/>
                <a:cs typeface="Calibri" pitchFamily="34" charset="0"/>
              </a:rPr>
              <a:t>Hypervisors  (Virtual Machine Monitor / VMM ) sit between virtual machines and the hardware.</a:t>
            </a:r>
          </a:p>
          <a:p>
            <a:pPr>
              <a:buClrTx/>
              <a:buSzPct val="100000"/>
            </a:pPr>
            <a:r>
              <a:rPr lang="en-US" sz="2400" dirty="0" smtClean="0">
                <a:latin typeface="Calibri" pitchFamily="34" charset="0"/>
                <a:cs typeface="Calibri" pitchFamily="34" charset="0"/>
              </a:rPr>
              <a:t>Divides a single physical server for multiple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operating systems to interact with the underlying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hardware </a:t>
            </a:r>
          </a:p>
          <a:p>
            <a:pPr>
              <a:buClrTx/>
              <a:buSzPct val="100000"/>
            </a:pPr>
            <a:r>
              <a:rPr lang="en-US" sz="2400" dirty="0" smtClean="0">
                <a:latin typeface="Calibri" pitchFamily="34" charset="0"/>
                <a:cs typeface="Calibri" pitchFamily="34" charset="0"/>
              </a:rPr>
              <a:t>Allocates and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provides resources</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and hardware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to access to the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virtual machines </a:t>
            </a:r>
            <a:br>
              <a:rPr lang="en-US" sz="2400" dirty="0" smtClean="0">
                <a:latin typeface="Calibri" pitchFamily="34" charset="0"/>
                <a:cs typeface="Calibri" pitchFamily="34" charset="0"/>
              </a:rPr>
            </a:br>
            <a:r>
              <a:rPr lang="en-US" sz="2400" dirty="0" smtClean="0">
                <a:latin typeface="Calibri" pitchFamily="34" charset="0"/>
                <a:cs typeface="Calibri" pitchFamily="34" charset="0"/>
              </a:rPr>
              <a:t>it serves.</a:t>
            </a:r>
          </a:p>
        </p:txBody>
      </p:sp>
      <p:pic>
        <p:nvPicPr>
          <p:cNvPr id="51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686175"/>
            <a:ext cx="48387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925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9702" y="188640"/>
            <a:ext cx="8588861" cy="838200"/>
          </a:xfrm>
        </p:spPr>
        <p:txBody>
          <a:bodyPr>
            <a:normAutofit/>
          </a:bodyPr>
          <a:lstStyle/>
          <a:p>
            <a:r>
              <a:rPr lang="en-US" sz="3600" dirty="0" smtClean="0">
                <a:solidFill>
                  <a:srgbClr val="002060"/>
                </a:solidFill>
                <a:latin typeface="Calibri" pitchFamily="34" charset="0"/>
                <a:cs typeface="Calibri" pitchFamily="34" charset="0"/>
              </a:rPr>
              <a:t>Hypervisor Classifications</a:t>
            </a:r>
            <a:endParaRPr lang="en-US" sz="3600" dirty="0">
              <a:solidFill>
                <a:srgbClr val="002060"/>
              </a:solidFill>
              <a:latin typeface="Calibri" pitchFamily="34" charset="0"/>
              <a:cs typeface="Calibri" pitchFamily="34" charset="0"/>
            </a:endParaRPr>
          </a:p>
        </p:txBody>
      </p:sp>
      <p:sp>
        <p:nvSpPr>
          <p:cNvPr id="3" name="Content Placeholder 2"/>
          <p:cNvSpPr>
            <a:spLocks noGrp="1"/>
          </p:cNvSpPr>
          <p:nvPr>
            <p:ph idx="1"/>
          </p:nvPr>
        </p:nvSpPr>
        <p:spPr>
          <a:xfrm>
            <a:off x="457200" y="1268760"/>
            <a:ext cx="8229600" cy="4525963"/>
          </a:xfrm>
        </p:spPr>
        <p:txBody>
          <a:bodyPr>
            <a:noAutofit/>
          </a:bodyPr>
          <a:lstStyle/>
          <a:p>
            <a:pPr marL="457200" lvl="1" indent="0">
              <a:lnSpc>
                <a:spcPct val="100000"/>
              </a:lnSpc>
              <a:spcBef>
                <a:spcPts val="600"/>
              </a:spcBef>
              <a:buNone/>
            </a:pPr>
            <a:r>
              <a:rPr lang="en-US" sz="2400" b="1" dirty="0">
                <a:latin typeface="Calibri" pitchFamily="34" charset="0"/>
                <a:cs typeface="Calibri" pitchFamily="34" charset="0"/>
              </a:rPr>
              <a:t>Type 1 "bare-metal" hypervisor.</a:t>
            </a:r>
            <a:r>
              <a:rPr lang="en-US" sz="2400" dirty="0">
                <a:latin typeface="Calibri" pitchFamily="34" charset="0"/>
                <a:cs typeface="Calibri" pitchFamily="34" charset="0"/>
              </a:rPr>
              <a:t> This is a hypervisor that sits underneath the operating system on the bare metal of the server hardware itself. </a:t>
            </a:r>
            <a:r>
              <a:rPr lang="en-US" sz="2400" b="1" dirty="0">
                <a:latin typeface="Calibri" pitchFamily="34" charset="0"/>
                <a:cs typeface="Calibri" pitchFamily="34" charset="0"/>
              </a:rPr>
              <a:t>Type 1 hypervisor runs directly on the </a:t>
            </a:r>
            <a:r>
              <a:rPr lang="en-US" sz="2400" b="1" dirty="0" smtClean="0">
                <a:latin typeface="Calibri" pitchFamily="34" charset="0"/>
                <a:cs typeface="Calibri" pitchFamily="34" charset="0"/>
              </a:rPr>
              <a:t>hardware. VMware </a:t>
            </a:r>
            <a:r>
              <a:rPr lang="en-US" sz="2400" b="1" dirty="0">
                <a:latin typeface="Calibri" pitchFamily="34" charset="0"/>
                <a:cs typeface="Calibri" pitchFamily="34" charset="0"/>
              </a:rPr>
              <a:t>vSphere </a:t>
            </a:r>
            <a:r>
              <a:rPr lang="en-US" sz="2400" b="1" dirty="0" smtClean="0">
                <a:latin typeface="Calibri" pitchFamily="34" charset="0"/>
                <a:cs typeface="Calibri" pitchFamily="34" charset="0"/>
              </a:rPr>
              <a:t>Hypervisor</a:t>
            </a:r>
            <a:r>
              <a:rPr lang="en-US" sz="2400" dirty="0" smtClean="0">
                <a:latin typeface="Calibri" pitchFamily="34" charset="0"/>
                <a:cs typeface="Calibri" pitchFamily="34" charset="0"/>
              </a:rPr>
              <a:t> is </a:t>
            </a:r>
            <a:r>
              <a:rPr lang="en-US" sz="2400" dirty="0">
                <a:latin typeface="Calibri" pitchFamily="34" charset="0"/>
                <a:cs typeface="Calibri" pitchFamily="34" charset="0"/>
              </a:rPr>
              <a:t>a Type 1 hypervisor, as is Xen</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a:p>
            <a:pPr marL="457200" lvl="1" indent="0">
              <a:lnSpc>
                <a:spcPct val="100000"/>
              </a:lnSpc>
              <a:spcBef>
                <a:spcPts val="600"/>
              </a:spcBef>
              <a:buNone/>
            </a:pPr>
            <a:endParaRPr lang="en-US" sz="2400" dirty="0" smtClean="0">
              <a:latin typeface="Calibri" pitchFamily="34" charset="0"/>
              <a:cs typeface="Calibri" pitchFamily="34" charset="0"/>
            </a:endParaRPr>
          </a:p>
          <a:p>
            <a:pPr marL="457200" lvl="1" indent="0">
              <a:lnSpc>
                <a:spcPct val="100000"/>
              </a:lnSpc>
              <a:spcBef>
                <a:spcPts val="600"/>
              </a:spcBef>
              <a:buNone/>
            </a:pPr>
            <a:r>
              <a:rPr lang="en-US" sz="2400" b="1" dirty="0" smtClean="0">
                <a:latin typeface="Calibri" pitchFamily="34" charset="0"/>
                <a:cs typeface="Calibri" pitchFamily="34" charset="0"/>
              </a:rPr>
              <a:t>Type </a:t>
            </a:r>
            <a:r>
              <a:rPr lang="en-US" sz="2400" b="1" dirty="0">
                <a:latin typeface="Calibri" pitchFamily="34" charset="0"/>
                <a:cs typeface="Calibri" pitchFamily="34" charset="0"/>
              </a:rPr>
              <a:t>2 hypervisor</a:t>
            </a:r>
            <a:r>
              <a:rPr lang="en-US" sz="2400" dirty="0">
                <a:latin typeface="Calibri" pitchFamily="34" charset="0"/>
                <a:cs typeface="Calibri" pitchFamily="34" charset="0"/>
              </a:rPr>
              <a:t>, which runs on top of a "host" OS such as Windows or Linux. Parallels Workstation, like </a:t>
            </a:r>
            <a:r>
              <a:rPr lang="en-US" sz="2400" b="1" dirty="0">
                <a:latin typeface="Calibri" pitchFamily="34" charset="0"/>
                <a:cs typeface="Calibri" pitchFamily="34" charset="0"/>
              </a:rPr>
              <a:t>VMware </a:t>
            </a:r>
            <a:r>
              <a:rPr lang="en-US" sz="2400" b="1" dirty="0" smtClean="0">
                <a:latin typeface="Calibri" pitchFamily="34" charset="0"/>
                <a:cs typeface="Calibri" pitchFamily="34" charset="0"/>
              </a:rPr>
              <a:t>Player/ Workstation </a:t>
            </a:r>
            <a:r>
              <a:rPr lang="en-US" sz="2400" dirty="0" smtClean="0">
                <a:latin typeface="Calibri" pitchFamily="34" charset="0"/>
                <a:cs typeface="Calibri" pitchFamily="34" charset="0"/>
              </a:rPr>
              <a:t>, </a:t>
            </a:r>
            <a:r>
              <a:rPr lang="en-US" sz="2400" dirty="0">
                <a:latin typeface="Calibri" pitchFamily="34" charset="0"/>
                <a:cs typeface="Calibri" pitchFamily="34" charset="0"/>
              </a:rPr>
              <a:t>sits on top of a host OS. </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Type </a:t>
            </a:r>
            <a:r>
              <a:rPr lang="en-US" sz="2400" b="1" dirty="0">
                <a:latin typeface="Calibri" pitchFamily="34" charset="0"/>
                <a:cs typeface="Calibri" pitchFamily="34" charset="0"/>
              </a:rPr>
              <a:t>2 hypervisor runs on another operating system, such as Linux</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Vmware</a:t>
            </a:r>
            <a:r>
              <a:rPr lang="en-US" sz="2400" b="1" dirty="0" smtClean="0">
                <a:latin typeface="Calibri" pitchFamily="34" charset="0"/>
                <a:cs typeface="Calibri" pitchFamily="34" charset="0"/>
              </a:rPr>
              <a:t> Workstation </a:t>
            </a:r>
            <a:r>
              <a:rPr lang="en-US" sz="2400" dirty="0">
                <a:latin typeface="Calibri" pitchFamily="34" charset="0"/>
                <a:cs typeface="Calibri" pitchFamily="34" charset="0"/>
              </a:rPr>
              <a:t>is a Type </a:t>
            </a:r>
            <a:r>
              <a:rPr lang="en-US" sz="2400" dirty="0" smtClean="0">
                <a:latin typeface="Calibri" pitchFamily="34" charset="0"/>
                <a:cs typeface="Calibri" pitchFamily="34" charset="0"/>
              </a:rPr>
              <a:t>2 </a:t>
            </a:r>
            <a:r>
              <a:rPr lang="en-US" sz="2400" dirty="0">
                <a:latin typeface="Calibri" pitchFamily="34" charset="0"/>
                <a:cs typeface="Calibri" pitchFamily="34" charset="0"/>
              </a:rPr>
              <a:t>hypervisor</a:t>
            </a:r>
            <a:endParaRPr lang="en-US" sz="2400" b="1" dirty="0">
              <a:latin typeface="Calibri" pitchFamily="34" charset="0"/>
              <a:cs typeface="Calibri" pitchFamily="34" charset="0"/>
            </a:endParaRPr>
          </a:p>
          <a:p>
            <a:pPr marL="457200" lvl="1" indent="0">
              <a:lnSpc>
                <a:spcPct val="100000"/>
              </a:lnSpc>
              <a:spcBef>
                <a:spcPts val="600"/>
              </a:spcBef>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91168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a:xfrm>
            <a:off x="303619" y="332656"/>
            <a:ext cx="8588861" cy="721735"/>
          </a:xfrm>
        </p:spPr>
        <p:txBody>
          <a:bodyPr>
            <a:normAutofit/>
          </a:bodyPr>
          <a:lstStyle/>
          <a:p>
            <a:r>
              <a:rPr lang="en-US" sz="3600" dirty="0" smtClean="0">
                <a:solidFill>
                  <a:srgbClr val="002060"/>
                </a:solidFill>
                <a:latin typeface="Calibri" pitchFamily="34" charset="0"/>
                <a:cs typeface="Calibri" pitchFamily="34" charset="0"/>
              </a:rPr>
              <a:t>Types of Virtualization</a:t>
            </a:r>
          </a:p>
        </p:txBody>
      </p:sp>
      <p:sp>
        <p:nvSpPr>
          <p:cNvPr id="6147" name="Content Placeholder 2"/>
          <p:cNvSpPr>
            <a:spLocks noGrp="1"/>
          </p:cNvSpPr>
          <p:nvPr>
            <p:ph idx="1"/>
          </p:nvPr>
        </p:nvSpPr>
        <p:spPr>
          <a:xfrm>
            <a:off x="457200" y="1340768"/>
            <a:ext cx="8229600" cy="4525963"/>
          </a:xfrm>
        </p:spPr>
        <p:txBody>
          <a:bodyPr>
            <a:normAutofit/>
          </a:bodyPr>
          <a:lstStyle/>
          <a:p>
            <a:pPr>
              <a:lnSpc>
                <a:spcPct val="100000"/>
              </a:lnSpc>
              <a:spcBef>
                <a:spcPts val="1200"/>
              </a:spcBef>
              <a:buClrTx/>
            </a:pPr>
            <a:r>
              <a:rPr lang="en-US" sz="2400" dirty="0" smtClean="0">
                <a:latin typeface="Calibri" pitchFamily="34" charset="0"/>
                <a:cs typeface="Calibri" pitchFamily="34" charset="0"/>
              </a:rPr>
              <a:t>Total of 3 types currently</a:t>
            </a:r>
          </a:p>
          <a:p>
            <a:pPr lvl="1">
              <a:lnSpc>
                <a:spcPct val="100000"/>
              </a:lnSpc>
              <a:spcBef>
                <a:spcPts val="1200"/>
              </a:spcBef>
              <a:buClrTx/>
            </a:pPr>
            <a:r>
              <a:rPr lang="en-US" sz="2400" b="1" u="sng" dirty="0" err="1" smtClean="0">
                <a:latin typeface="Calibri" pitchFamily="34" charset="0"/>
                <a:cs typeface="Calibri" pitchFamily="34" charset="0"/>
              </a:rPr>
              <a:t>Paravirtualization</a:t>
            </a:r>
            <a:r>
              <a:rPr lang="en-US" sz="2400" dirty="0" smtClean="0">
                <a:latin typeface="Calibri" pitchFamily="34" charset="0"/>
                <a:cs typeface="Calibri" pitchFamily="34" charset="0"/>
              </a:rPr>
              <a:t> –  (Same Hardware)</a:t>
            </a:r>
          </a:p>
          <a:p>
            <a:pPr lvl="1">
              <a:lnSpc>
                <a:spcPct val="100000"/>
              </a:lnSpc>
              <a:spcBef>
                <a:spcPts val="1200"/>
              </a:spcBef>
              <a:buClrTx/>
            </a:pPr>
            <a:r>
              <a:rPr lang="en-US" sz="2400" b="1" u="sng" dirty="0" smtClean="0">
                <a:latin typeface="Calibri" pitchFamily="34" charset="0"/>
                <a:cs typeface="Calibri" pitchFamily="34" charset="0"/>
              </a:rPr>
              <a:t>Full Virtualization</a:t>
            </a:r>
            <a:r>
              <a:rPr lang="en-US" sz="2400" dirty="0" smtClean="0">
                <a:latin typeface="Calibri" pitchFamily="34" charset="0"/>
                <a:cs typeface="Calibri" pitchFamily="34" charset="0"/>
              </a:rPr>
              <a:t> – (Emulated Hardware) </a:t>
            </a:r>
          </a:p>
          <a:p>
            <a:pPr>
              <a:lnSpc>
                <a:spcPct val="100000"/>
              </a:lnSpc>
              <a:spcBef>
                <a:spcPts val="1200"/>
              </a:spcBef>
              <a:buClrTx/>
            </a:pPr>
            <a:r>
              <a:rPr lang="en-US" sz="2400" dirty="0" smtClean="0">
                <a:latin typeface="Calibri" pitchFamily="34" charset="0"/>
                <a:cs typeface="Calibri" pitchFamily="34" charset="0"/>
              </a:rPr>
              <a:t>Recently CPU manufacturers Intel and AMD came with distinct implementations of hardware-assisted x86 virtualization, </a:t>
            </a:r>
            <a:r>
              <a:rPr lang="en-US" sz="2400" b="1" i="1" dirty="0" smtClean="0">
                <a:latin typeface="Calibri" pitchFamily="34" charset="0"/>
                <a:cs typeface="Calibri" pitchFamily="34" charset="0"/>
              </a:rPr>
              <a:t>Intel VT </a:t>
            </a:r>
            <a:r>
              <a:rPr lang="en-US" sz="2400" dirty="0" smtClean="0">
                <a:latin typeface="Calibri" pitchFamily="34" charset="0"/>
                <a:cs typeface="Calibri" pitchFamily="34" charset="0"/>
              </a:rPr>
              <a:t>and </a:t>
            </a:r>
            <a:r>
              <a:rPr lang="en-US" sz="2400" b="1" i="1" dirty="0" smtClean="0">
                <a:latin typeface="Calibri" pitchFamily="34" charset="0"/>
                <a:cs typeface="Calibri" pitchFamily="34" charset="0"/>
              </a:rPr>
              <a:t>AMD-V, </a:t>
            </a:r>
            <a:r>
              <a:rPr lang="en-US" sz="2400" i="1" dirty="0" smtClean="0">
                <a:latin typeface="Calibri" pitchFamily="34" charset="0"/>
                <a:cs typeface="Calibri" pitchFamily="34" charset="0"/>
              </a:rPr>
              <a:t>to extend the performance of Full- Virtualization.</a:t>
            </a:r>
            <a:endParaRPr lang="en-US" sz="2400" dirty="0" smtClean="0">
              <a:latin typeface="Calibri" pitchFamily="34" charset="0"/>
              <a:cs typeface="Calibri" pitchFamily="34" charset="0"/>
            </a:endParaRPr>
          </a:p>
          <a:p>
            <a:pPr lvl="1">
              <a:lnSpc>
                <a:spcPct val="100000"/>
              </a:lnSpc>
              <a:spcBef>
                <a:spcPts val="1200"/>
              </a:spcBef>
              <a:buClrTx/>
            </a:pPr>
            <a:r>
              <a:rPr lang="en-US" sz="2400" b="1" u="sng" dirty="0" smtClean="0">
                <a:latin typeface="Calibri" pitchFamily="34" charset="0"/>
                <a:cs typeface="Calibri" pitchFamily="34" charset="0"/>
              </a:rPr>
              <a:t>Hardware Assisted Virtualization</a:t>
            </a:r>
            <a:r>
              <a:rPr lang="en-US" sz="2400" dirty="0" smtClean="0">
                <a:latin typeface="Calibri" pitchFamily="34" charset="0"/>
                <a:cs typeface="Calibri" pitchFamily="34" charset="0"/>
              </a:rPr>
              <a:t> -  </a:t>
            </a:r>
            <a:r>
              <a:rPr lang="en-US" sz="2400" dirty="0">
                <a:latin typeface="Calibri" pitchFamily="34" charset="0"/>
                <a:cs typeface="Calibri" pitchFamily="34" charset="0"/>
              </a:rPr>
              <a:t>(Emulated Hardware) </a:t>
            </a:r>
          </a:p>
          <a:p>
            <a:pPr lvl="1">
              <a:lnSpc>
                <a:spcPct val="100000"/>
              </a:lnSpc>
              <a:spcBef>
                <a:spcPts val="1200"/>
              </a:spcBef>
              <a:buClrTx/>
            </a:pPr>
            <a:endParaRPr lang="en-US" sz="2400" dirty="0" smtClean="0">
              <a:latin typeface="Calibri" pitchFamily="34" charset="0"/>
              <a:cs typeface="Calibri" pitchFamily="34" charset="0"/>
            </a:endParaRPr>
          </a:p>
          <a:p>
            <a:pPr>
              <a:lnSpc>
                <a:spcPct val="100000"/>
              </a:lnSpc>
              <a:spcBef>
                <a:spcPts val="1200"/>
              </a:spcBef>
              <a:buClrTx/>
              <a:buFont typeface="Wingdings" charset="2"/>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val="1435612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73730" name="Rectangle 47"/>
          <p:cNvSpPr>
            <a:spLocks noGrp="1" noChangeArrowheads="1"/>
          </p:cNvSpPr>
          <p:nvPr>
            <p:ph type="title"/>
          </p:nvPr>
        </p:nvSpPr>
        <p:spPr>
          <a:xfrm>
            <a:off x="229702" y="332656"/>
            <a:ext cx="8588861" cy="721735"/>
          </a:xfrm>
        </p:spPr>
        <p:txBody>
          <a:bodyPr>
            <a:normAutofit/>
          </a:bodyPr>
          <a:lstStyle/>
          <a:p>
            <a:pPr eaLnBrk="1" hangingPunct="1"/>
            <a:r>
              <a:rPr lang="en-US" sz="3600" dirty="0" smtClean="0">
                <a:solidFill>
                  <a:srgbClr val="002060"/>
                </a:solidFill>
                <a:latin typeface="Calibri" pitchFamily="34" charset="0"/>
                <a:cs typeface="Calibri" pitchFamily="34" charset="0"/>
              </a:rPr>
              <a:t>Server Virtualization Scenarios</a:t>
            </a:r>
          </a:p>
        </p:txBody>
      </p:sp>
      <p:sp>
        <p:nvSpPr>
          <p:cNvPr id="73731" name="Rectangle 48"/>
          <p:cNvSpPr>
            <a:spLocks noGrp="1" noChangeArrowheads="1"/>
          </p:cNvSpPr>
          <p:nvPr>
            <p:ph type="body" idx="1"/>
          </p:nvPr>
        </p:nvSpPr>
        <p:spPr/>
        <p:txBody>
          <a:bodyPr>
            <a:normAutofit/>
          </a:bodyPr>
          <a:lstStyle/>
          <a:p>
            <a:pPr>
              <a:buClrTx/>
            </a:pPr>
            <a:r>
              <a:rPr lang="en-US" sz="2400" dirty="0" smtClean="0">
                <a:latin typeface="Calibri" pitchFamily="34" charset="0"/>
                <a:cs typeface="Calibri" pitchFamily="34" charset="0"/>
              </a:rPr>
              <a:t>Hardware-based virtualization</a:t>
            </a:r>
          </a:p>
          <a:p>
            <a:pPr>
              <a:buClrTx/>
            </a:pPr>
            <a:r>
              <a:rPr lang="en-US" sz="2400" dirty="0" smtClean="0">
                <a:latin typeface="Calibri" pitchFamily="34" charset="0"/>
                <a:cs typeface="Calibri" pitchFamily="34" charset="0"/>
              </a:rPr>
              <a:t>Software-based virtualization</a:t>
            </a:r>
          </a:p>
          <a:p>
            <a:pPr marL="1081088" lvl="1" indent="-338138">
              <a:buClrTx/>
              <a:tabLst>
                <a:tab pos="984250" algn="l"/>
                <a:tab pos="1081088" algn="l"/>
              </a:tabLst>
            </a:pPr>
            <a:r>
              <a:rPr lang="en-US" sz="2400" dirty="0" smtClean="0">
                <a:latin typeface="Calibri" pitchFamily="34" charset="0"/>
                <a:cs typeface="Calibri" pitchFamily="34" charset="0"/>
              </a:rPr>
              <a:t>Hosted (application virtualization)</a:t>
            </a:r>
          </a:p>
          <a:p>
            <a:pPr marL="1081088" lvl="1" indent="-338138">
              <a:buClrTx/>
            </a:pPr>
            <a:r>
              <a:rPr lang="en-US" sz="2400" dirty="0" smtClean="0">
                <a:latin typeface="Calibri" pitchFamily="34" charset="0"/>
                <a:cs typeface="Calibri" pitchFamily="34" charset="0"/>
              </a:rPr>
              <a:t>Hypervisor </a:t>
            </a:r>
          </a:p>
          <a:p>
            <a:pPr lvl="2" indent="20638"/>
            <a:r>
              <a:rPr lang="en-US" sz="2400" dirty="0" smtClean="0">
                <a:latin typeface="Calibri" pitchFamily="34" charset="0"/>
                <a:cs typeface="Calibri" pitchFamily="34" charset="0"/>
              </a:rPr>
              <a:t> Full virtualization (binary translation)</a:t>
            </a:r>
          </a:p>
          <a:p>
            <a:pPr lvl="2" indent="20638"/>
            <a:r>
              <a:rPr lang="en-US" sz="2400" dirty="0" smtClean="0">
                <a:latin typeface="Calibri" pitchFamily="34" charset="0"/>
                <a:cs typeface="Calibri" pitchFamily="34" charset="0"/>
              </a:rPr>
              <a:t> Para-virtualization (OS assisted)</a:t>
            </a:r>
          </a:p>
          <a:p>
            <a:pPr lvl="2" indent="20638"/>
            <a:r>
              <a:rPr lang="en-US" sz="2400" dirty="0" smtClean="0">
                <a:latin typeface="Calibri" pitchFamily="34" charset="0"/>
                <a:cs typeface="Calibri" pitchFamily="34" charset="0"/>
              </a:rPr>
              <a:t> Hardware-assisted virtualization (Intel VT-x/AMD-V)</a:t>
            </a:r>
          </a:p>
        </p:txBody>
      </p:sp>
      <p:sp>
        <p:nvSpPr>
          <p:cNvPr id="73732" name="Rectangle 5"/>
          <p:cNvSpPr>
            <a:spLocks noChangeArrowheads="1"/>
          </p:cNvSpPr>
          <p:nvPr/>
        </p:nvSpPr>
        <p:spPr bwMode="auto">
          <a:xfrm>
            <a:off x="6929438" y="1447800"/>
            <a:ext cx="649287" cy="357188"/>
          </a:xfrm>
          <a:prstGeom prst="rect">
            <a:avLst/>
          </a:prstGeom>
          <a:solidFill>
            <a:srgbClr val="D2D2D4"/>
          </a:solidFill>
          <a:ln w="19050">
            <a:solidFill>
              <a:schemeClr val="bg1"/>
            </a:solidFill>
            <a:miter lim="800000"/>
            <a:headEnd/>
            <a:tailEnd/>
          </a:ln>
        </p:spPr>
        <p:txBody>
          <a:bodyPr wrap="none" anchor="ctr"/>
          <a:lstStyle/>
          <a:p>
            <a:endParaRPr lang="en-US"/>
          </a:p>
        </p:txBody>
      </p:sp>
      <p:sp>
        <p:nvSpPr>
          <p:cNvPr id="73733" name="Rectangle 6"/>
          <p:cNvSpPr>
            <a:spLocks noChangeArrowheads="1"/>
          </p:cNvSpPr>
          <p:nvPr/>
        </p:nvSpPr>
        <p:spPr bwMode="auto">
          <a:xfrm>
            <a:off x="7578725" y="1447800"/>
            <a:ext cx="604838" cy="357188"/>
          </a:xfrm>
          <a:prstGeom prst="rect">
            <a:avLst/>
          </a:prstGeom>
          <a:solidFill>
            <a:srgbClr val="D2D2D4"/>
          </a:solidFill>
          <a:ln w="19050">
            <a:solidFill>
              <a:schemeClr val="bg1"/>
            </a:solidFill>
            <a:miter lim="800000"/>
            <a:headEnd/>
            <a:tailEnd/>
          </a:ln>
        </p:spPr>
        <p:txBody>
          <a:bodyPr wrap="none" anchor="ctr"/>
          <a:lstStyle/>
          <a:p>
            <a:endParaRPr lang="en-US"/>
          </a:p>
        </p:txBody>
      </p:sp>
      <p:sp>
        <p:nvSpPr>
          <p:cNvPr id="73734" name="Rectangle 7"/>
          <p:cNvSpPr>
            <a:spLocks noChangeArrowheads="1"/>
          </p:cNvSpPr>
          <p:nvPr/>
        </p:nvSpPr>
        <p:spPr bwMode="auto">
          <a:xfrm>
            <a:off x="6621463" y="3013075"/>
            <a:ext cx="2014537" cy="357188"/>
          </a:xfrm>
          <a:prstGeom prst="rect">
            <a:avLst/>
          </a:prstGeom>
          <a:solidFill>
            <a:schemeClr val="accent1"/>
          </a:solidFill>
          <a:ln w="19050" algn="ctr">
            <a:solidFill>
              <a:schemeClr val="bg1"/>
            </a:solidFill>
            <a:miter lim="800000"/>
            <a:headEnd/>
            <a:tailEnd/>
          </a:ln>
        </p:spPr>
        <p:txBody>
          <a:bodyPr wrap="none" anchor="ctr"/>
          <a:lstStyle/>
          <a:p>
            <a:pPr>
              <a:lnSpc>
                <a:spcPct val="85000"/>
              </a:lnSpc>
              <a:spcBef>
                <a:spcPct val="20000"/>
              </a:spcBef>
            </a:pPr>
            <a:r>
              <a:rPr lang="en-US" sz="1200" b="1" baseline="0">
                <a:solidFill>
                  <a:schemeClr val="bg1"/>
                </a:solidFill>
              </a:rPr>
              <a:t>X86 Hardware</a:t>
            </a:r>
          </a:p>
        </p:txBody>
      </p:sp>
      <p:sp>
        <p:nvSpPr>
          <p:cNvPr id="73735" name="Rectangle 8"/>
          <p:cNvSpPr>
            <a:spLocks noChangeArrowheads="1"/>
          </p:cNvSpPr>
          <p:nvPr/>
        </p:nvSpPr>
        <p:spPr bwMode="auto">
          <a:xfrm>
            <a:off x="7577138" y="1804988"/>
            <a:ext cx="606425" cy="354012"/>
          </a:xfrm>
          <a:prstGeom prst="rect">
            <a:avLst/>
          </a:prstGeom>
          <a:solidFill>
            <a:srgbClr val="47B0D5"/>
          </a:solidFill>
          <a:ln w="19050" algn="ctr">
            <a:solidFill>
              <a:schemeClr val="bg1"/>
            </a:solidFill>
            <a:miter lim="800000"/>
            <a:headEnd/>
            <a:tailEnd/>
          </a:ln>
        </p:spPr>
        <p:txBody>
          <a:bodyPr wrap="none" anchor="ctr"/>
          <a:lstStyle/>
          <a:p>
            <a:endParaRPr lang="en-US"/>
          </a:p>
        </p:txBody>
      </p:sp>
      <p:sp>
        <p:nvSpPr>
          <p:cNvPr id="73736" name="Rectangle 9"/>
          <p:cNvSpPr>
            <a:spLocks noChangeArrowheads="1"/>
          </p:cNvSpPr>
          <p:nvPr/>
        </p:nvSpPr>
        <p:spPr bwMode="auto">
          <a:xfrm>
            <a:off x="6929438" y="1804988"/>
            <a:ext cx="649287" cy="354012"/>
          </a:xfrm>
          <a:prstGeom prst="rect">
            <a:avLst/>
          </a:prstGeom>
          <a:solidFill>
            <a:srgbClr val="47B0D5"/>
          </a:solidFill>
          <a:ln w="19050" algn="ctr">
            <a:solidFill>
              <a:schemeClr val="bg1"/>
            </a:solidFill>
            <a:miter lim="800000"/>
            <a:headEnd/>
            <a:tailEnd/>
          </a:ln>
        </p:spPr>
        <p:txBody>
          <a:bodyPr wrap="none" anchor="ctr"/>
          <a:lstStyle/>
          <a:p>
            <a:endParaRPr lang="en-US"/>
          </a:p>
        </p:txBody>
      </p:sp>
      <p:sp>
        <p:nvSpPr>
          <p:cNvPr id="73737" name="Text Box 10"/>
          <p:cNvSpPr txBox="1">
            <a:spLocks noChangeArrowheads="1"/>
          </p:cNvSpPr>
          <p:nvPr/>
        </p:nvSpPr>
        <p:spPr bwMode="auto">
          <a:xfrm>
            <a:off x="6873875" y="1785938"/>
            <a:ext cx="736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t>Guest</a:t>
            </a:r>
            <a:br>
              <a:rPr lang="en-US" sz="1200" b="1" baseline="0"/>
            </a:br>
            <a:r>
              <a:rPr lang="en-US" sz="1200" b="1" baseline="0"/>
              <a:t>OS</a:t>
            </a:r>
          </a:p>
        </p:txBody>
      </p:sp>
      <p:sp>
        <p:nvSpPr>
          <p:cNvPr id="73738" name="Text Box 11"/>
          <p:cNvSpPr txBox="1">
            <a:spLocks noChangeArrowheads="1"/>
          </p:cNvSpPr>
          <p:nvPr/>
        </p:nvSpPr>
        <p:spPr bwMode="auto">
          <a:xfrm>
            <a:off x="6981825" y="1508125"/>
            <a:ext cx="530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t>App</a:t>
            </a:r>
          </a:p>
        </p:txBody>
      </p:sp>
      <p:sp>
        <p:nvSpPr>
          <p:cNvPr id="73739" name="Text Box 12"/>
          <p:cNvSpPr txBox="1">
            <a:spLocks noChangeArrowheads="1"/>
          </p:cNvSpPr>
          <p:nvPr/>
        </p:nvSpPr>
        <p:spPr bwMode="auto">
          <a:xfrm>
            <a:off x="7534275" y="1774825"/>
            <a:ext cx="7366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100000"/>
              </a:lnSpc>
              <a:spcBef>
                <a:spcPct val="50000"/>
              </a:spcBef>
            </a:pPr>
            <a:r>
              <a:rPr lang="en-US" sz="1200" b="1" baseline="0"/>
              <a:t>Guest OS</a:t>
            </a:r>
          </a:p>
        </p:txBody>
      </p:sp>
      <p:sp>
        <p:nvSpPr>
          <p:cNvPr id="73740" name="Text Box 13"/>
          <p:cNvSpPr txBox="1">
            <a:spLocks noChangeArrowheads="1"/>
          </p:cNvSpPr>
          <p:nvPr/>
        </p:nvSpPr>
        <p:spPr bwMode="auto">
          <a:xfrm>
            <a:off x="7612063" y="1508125"/>
            <a:ext cx="530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solidFill>
                  <a:schemeClr val="accent1"/>
                </a:solidFill>
              </a:rPr>
              <a:t>App</a:t>
            </a:r>
          </a:p>
        </p:txBody>
      </p:sp>
      <p:sp>
        <p:nvSpPr>
          <p:cNvPr id="73741" name="Rectangle 14"/>
          <p:cNvSpPr>
            <a:spLocks noChangeArrowheads="1"/>
          </p:cNvSpPr>
          <p:nvPr/>
        </p:nvSpPr>
        <p:spPr bwMode="auto">
          <a:xfrm>
            <a:off x="6621463" y="2644775"/>
            <a:ext cx="2014537" cy="357188"/>
          </a:xfrm>
          <a:prstGeom prst="rect">
            <a:avLst/>
          </a:prstGeom>
          <a:solidFill>
            <a:schemeClr val="accent1"/>
          </a:solidFill>
          <a:ln w="19050" algn="ctr">
            <a:solidFill>
              <a:schemeClr val="bg1"/>
            </a:solidFill>
            <a:miter lim="800000"/>
            <a:headEnd/>
            <a:tailEnd/>
          </a:ln>
        </p:spPr>
        <p:txBody>
          <a:bodyPr wrap="none" anchor="ctr"/>
          <a:lstStyle/>
          <a:p>
            <a:pPr>
              <a:lnSpc>
                <a:spcPct val="85000"/>
              </a:lnSpc>
              <a:spcBef>
                <a:spcPct val="20000"/>
              </a:spcBef>
            </a:pPr>
            <a:r>
              <a:rPr lang="en-US" sz="1200" b="1" baseline="0">
                <a:solidFill>
                  <a:schemeClr val="bg1"/>
                </a:solidFill>
              </a:rPr>
              <a:t>Host Operating System</a:t>
            </a:r>
          </a:p>
        </p:txBody>
      </p:sp>
      <p:sp>
        <p:nvSpPr>
          <p:cNvPr id="73742" name="Oval 15"/>
          <p:cNvSpPr>
            <a:spLocks noChangeArrowheads="1"/>
          </p:cNvSpPr>
          <p:nvPr/>
        </p:nvSpPr>
        <p:spPr bwMode="auto">
          <a:xfrm>
            <a:off x="6477000" y="2173288"/>
            <a:ext cx="2209800" cy="482600"/>
          </a:xfrm>
          <a:prstGeom prst="ellipse">
            <a:avLst/>
          </a:prstGeom>
          <a:solidFill>
            <a:srgbClr val="C0C0C4"/>
          </a:solidFill>
          <a:ln w="20320">
            <a:solidFill>
              <a:schemeClr val="tx1"/>
            </a:solidFill>
            <a:prstDash val="dash"/>
            <a:round/>
            <a:headEnd/>
            <a:tailEnd/>
          </a:ln>
        </p:spPr>
        <p:txBody>
          <a:bodyPr wrap="none" lIns="86210" tIns="43105" rIns="86210" bIns="43105" anchor="ctr"/>
          <a:lstStyle/>
          <a:p>
            <a:pPr defTabSz="862013" eaLnBrk="1" hangingPunct="1">
              <a:lnSpc>
                <a:spcPct val="85000"/>
              </a:lnSpc>
            </a:pPr>
            <a:r>
              <a:rPr lang="en-US" sz="1200" b="1" baseline="0"/>
              <a:t>Virtualization</a:t>
            </a:r>
          </a:p>
          <a:p>
            <a:pPr defTabSz="862013" eaLnBrk="1" hangingPunct="1">
              <a:lnSpc>
                <a:spcPct val="85000"/>
              </a:lnSpc>
            </a:pPr>
            <a:r>
              <a:rPr lang="en-US" sz="1200" b="1" baseline="0"/>
              <a:t>Software</a:t>
            </a:r>
          </a:p>
        </p:txBody>
      </p:sp>
      <p:sp>
        <p:nvSpPr>
          <p:cNvPr id="73743" name="Rectangle 17"/>
          <p:cNvSpPr>
            <a:spLocks noChangeArrowheads="1"/>
          </p:cNvSpPr>
          <p:nvPr/>
        </p:nvSpPr>
        <p:spPr bwMode="auto">
          <a:xfrm>
            <a:off x="1692275" y="5084763"/>
            <a:ext cx="896938" cy="427037"/>
          </a:xfrm>
          <a:prstGeom prst="rect">
            <a:avLst/>
          </a:prstGeom>
          <a:solidFill>
            <a:srgbClr val="47B0D5"/>
          </a:solidFill>
          <a:ln w="19050" algn="ctr">
            <a:solidFill>
              <a:schemeClr val="bg1"/>
            </a:solidFill>
            <a:miter lim="800000"/>
            <a:headEnd/>
            <a:tailEnd/>
          </a:ln>
        </p:spPr>
        <p:txBody>
          <a:bodyPr wrap="none" anchor="ctr"/>
          <a:lstStyle/>
          <a:p>
            <a:pPr eaLnBrk="1" hangingPunct="1">
              <a:lnSpc>
                <a:spcPct val="85000"/>
              </a:lnSpc>
              <a:spcBef>
                <a:spcPct val="20000"/>
              </a:spcBef>
            </a:pPr>
            <a:r>
              <a:rPr lang="en-US" sz="1200" b="1" baseline="0"/>
              <a:t>Mgmt</a:t>
            </a:r>
          </a:p>
          <a:p>
            <a:pPr eaLnBrk="1" hangingPunct="1">
              <a:lnSpc>
                <a:spcPct val="85000"/>
              </a:lnSpc>
              <a:spcBef>
                <a:spcPct val="20000"/>
              </a:spcBef>
            </a:pPr>
            <a:r>
              <a:rPr lang="en-US" sz="1200" b="1" baseline="0"/>
              <a:t>Partition</a:t>
            </a:r>
          </a:p>
        </p:txBody>
      </p:sp>
      <p:sp>
        <p:nvSpPr>
          <p:cNvPr id="73744" name="Rectangle 18"/>
          <p:cNvSpPr>
            <a:spLocks noChangeArrowheads="1"/>
          </p:cNvSpPr>
          <p:nvPr/>
        </p:nvSpPr>
        <p:spPr bwMode="auto">
          <a:xfrm>
            <a:off x="1014413" y="5084763"/>
            <a:ext cx="685800" cy="427037"/>
          </a:xfrm>
          <a:prstGeom prst="rect">
            <a:avLst/>
          </a:prstGeom>
          <a:solidFill>
            <a:srgbClr val="47B0D5"/>
          </a:solidFill>
          <a:ln w="19050" algn="ctr">
            <a:solidFill>
              <a:schemeClr val="bg1"/>
            </a:solidFill>
            <a:miter lim="800000"/>
            <a:headEnd/>
            <a:tailEnd/>
          </a:ln>
        </p:spPr>
        <p:txBody>
          <a:bodyPr wrap="none" anchor="ctr"/>
          <a:lstStyle/>
          <a:p>
            <a:endParaRPr lang="en-US"/>
          </a:p>
        </p:txBody>
      </p:sp>
      <p:sp>
        <p:nvSpPr>
          <p:cNvPr id="73745" name="Rectangle 19"/>
          <p:cNvSpPr>
            <a:spLocks noChangeArrowheads="1"/>
          </p:cNvSpPr>
          <p:nvPr/>
        </p:nvSpPr>
        <p:spPr bwMode="auto">
          <a:xfrm>
            <a:off x="300038" y="5084763"/>
            <a:ext cx="723900" cy="427037"/>
          </a:xfrm>
          <a:prstGeom prst="rect">
            <a:avLst/>
          </a:prstGeom>
          <a:solidFill>
            <a:srgbClr val="47B0D5"/>
          </a:solidFill>
          <a:ln w="19050" algn="ctr">
            <a:solidFill>
              <a:schemeClr val="bg1"/>
            </a:solidFill>
            <a:miter lim="800000"/>
            <a:headEnd/>
            <a:tailEnd/>
          </a:ln>
        </p:spPr>
        <p:txBody>
          <a:bodyPr wrap="none" anchor="ctr"/>
          <a:lstStyle/>
          <a:p>
            <a:endParaRPr lang="en-US"/>
          </a:p>
        </p:txBody>
      </p:sp>
      <p:sp>
        <p:nvSpPr>
          <p:cNvPr id="73746" name="Text Box 20"/>
          <p:cNvSpPr txBox="1">
            <a:spLocks noChangeArrowheads="1"/>
          </p:cNvSpPr>
          <p:nvPr/>
        </p:nvSpPr>
        <p:spPr bwMode="auto">
          <a:xfrm>
            <a:off x="1014413" y="5089525"/>
            <a:ext cx="773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t>Guest OS</a:t>
            </a:r>
          </a:p>
        </p:txBody>
      </p:sp>
      <p:sp>
        <p:nvSpPr>
          <p:cNvPr id="73747" name="Text Box 21"/>
          <p:cNvSpPr txBox="1">
            <a:spLocks noChangeArrowheads="1"/>
          </p:cNvSpPr>
          <p:nvPr/>
        </p:nvSpPr>
        <p:spPr bwMode="auto">
          <a:xfrm>
            <a:off x="290513" y="5089525"/>
            <a:ext cx="754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t>Guest OS</a:t>
            </a:r>
          </a:p>
        </p:txBody>
      </p:sp>
      <p:sp>
        <p:nvSpPr>
          <p:cNvPr id="73748" name="Rectangle 22"/>
          <p:cNvSpPr>
            <a:spLocks noChangeArrowheads="1"/>
          </p:cNvSpPr>
          <p:nvPr/>
        </p:nvSpPr>
        <p:spPr bwMode="auto">
          <a:xfrm>
            <a:off x="300038" y="4648200"/>
            <a:ext cx="723900" cy="427038"/>
          </a:xfrm>
          <a:prstGeom prst="rect">
            <a:avLst/>
          </a:prstGeom>
          <a:solidFill>
            <a:srgbClr val="D2D2D4"/>
          </a:solidFill>
          <a:ln w="19050" algn="ctr">
            <a:solidFill>
              <a:schemeClr val="bg1"/>
            </a:solidFill>
            <a:miter lim="800000"/>
            <a:headEnd/>
            <a:tailEnd/>
          </a:ln>
        </p:spPr>
        <p:txBody>
          <a:bodyPr wrap="none" anchor="ctr"/>
          <a:lstStyle/>
          <a:p>
            <a:endParaRPr lang="en-US"/>
          </a:p>
        </p:txBody>
      </p:sp>
      <p:sp>
        <p:nvSpPr>
          <p:cNvPr id="73749" name="Rectangle 23"/>
          <p:cNvSpPr>
            <a:spLocks noChangeArrowheads="1"/>
          </p:cNvSpPr>
          <p:nvPr/>
        </p:nvSpPr>
        <p:spPr bwMode="auto">
          <a:xfrm>
            <a:off x="1023938" y="4648200"/>
            <a:ext cx="676275" cy="427038"/>
          </a:xfrm>
          <a:prstGeom prst="rect">
            <a:avLst/>
          </a:prstGeom>
          <a:solidFill>
            <a:srgbClr val="D2D2D4"/>
          </a:solidFill>
          <a:ln w="19050" algn="ctr">
            <a:solidFill>
              <a:schemeClr val="bg1"/>
            </a:solidFill>
            <a:miter lim="800000"/>
            <a:headEnd/>
            <a:tailEnd/>
          </a:ln>
        </p:spPr>
        <p:txBody>
          <a:bodyPr wrap="none" anchor="ctr"/>
          <a:lstStyle/>
          <a:p>
            <a:endParaRPr lang="en-US"/>
          </a:p>
        </p:txBody>
      </p:sp>
      <p:sp>
        <p:nvSpPr>
          <p:cNvPr id="73750" name="Rectangle 24"/>
          <p:cNvSpPr>
            <a:spLocks noChangeArrowheads="1"/>
          </p:cNvSpPr>
          <p:nvPr/>
        </p:nvSpPr>
        <p:spPr bwMode="auto">
          <a:xfrm>
            <a:off x="300038" y="6070600"/>
            <a:ext cx="2244725" cy="427038"/>
          </a:xfrm>
          <a:prstGeom prst="rect">
            <a:avLst/>
          </a:prstGeom>
          <a:solidFill>
            <a:schemeClr val="accent1"/>
          </a:solidFill>
          <a:ln w="19050" algn="ctr">
            <a:solidFill>
              <a:schemeClr val="bg1"/>
            </a:solidFill>
            <a:miter lim="800000"/>
            <a:headEnd/>
            <a:tailEnd/>
          </a:ln>
        </p:spPr>
        <p:txBody>
          <a:bodyPr wrap="none" anchor="ctr"/>
          <a:lstStyle/>
          <a:p>
            <a:pPr>
              <a:lnSpc>
                <a:spcPct val="85000"/>
              </a:lnSpc>
              <a:spcBef>
                <a:spcPct val="20000"/>
              </a:spcBef>
            </a:pPr>
            <a:r>
              <a:rPr lang="en-US" sz="1200" b="1" baseline="0">
                <a:solidFill>
                  <a:schemeClr val="bg1"/>
                </a:solidFill>
              </a:rPr>
              <a:t>X86 Hardware</a:t>
            </a:r>
          </a:p>
        </p:txBody>
      </p:sp>
      <p:sp>
        <p:nvSpPr>
          <p:cNvPr id="73751" name="Oval 25"/>
          <p:cNvSpPr>
            <a:spLocks noChangeArrowheads="1"/>
          </p:cNvSpPr>
          <p:nvPr/>
        </p:nvSpPr>
        <p:spPr bwMode="auto">
          <a:xfrm>
            <a:off x="228600" y="5502275"/>
            <a:ext cx="2460625" cy="581025"/>
          </a:xfrm>
          <a:prstGeom prst="ellipse">
            <a:avLst/>
          </a:prstGeom>
          <a:solidFill>
            <a:srgbClr val="C0C0C4"/>
          </a:solidFill>
          <a:ln w="20320" algn="ctr">
            <a:solidFill>
              <a:schemeClr val="tx1"/>
            </a:solidFill>
            <a:prstDash val="dash"/>
            <a:round/>
            <a:headEnd/>
            <a:tailEnd/>
          </a:ln>
        </p:spPr>
        <p:txBody>
          <a:bodyPr wrap="none" lIns="86210" tIns="43105" rIns="86210" bIns="43105" anchor="ctr"/>
          <a:lstStyle/>
          <a:p>
            <a:pPr defTabSz="862013" eaLnBrk="1" hangingPunct="1">
              <a:lnSpc>
                <a:spcPct val="85000"/>
              </a:lnSpc>
            </a:pPr>
            <a:r>
              <a:rPr lang="en-US" sz="1200" b="1" baseline="0"/>
              <a:t>Hypervisor</a:t>
            </a:r>
          </a:p>
        </p:txBody>
      </p:sp>
      <p:sp>
        <p:nvSpPr>
          <p:cNvPr id="73752" name="Text Box 26"/>
          <p:cNvSpPr txBox="1">
            <a:spLocks noChangeArrowheads="1"/>
          </p:cNvSpPr>
          <p:nvPr/>
        </p:nvSpPr>
        <p:spPr bwMode="auto">
          <a:xfrm>
            <a:off x="396875" y="4727575"/>
            <a:ext cx="5905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t>App</a:t>
            </a:r>
          </a:p>
        </p:txBody>
      </p:sp>
      <p:sp>
        <p:nvSpPr>
          <p:cNvPr id="73753" name="Text Box 27"/>
          <p:cNvSpPr txBox="1">
            <a:spLocks noChangeArrowheads="1"/>
          </p:cNvSpPr>
          <p:nvPr/>
        </p:nvSpPr>
        <p:spPr bwMode="auto">
          <a:xfrm>
            <a:off x="1073150" y="4727575"/>
            <a:ext cx="5905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86210" tIns="43105" rIns="86210" bIns="43105">
            <a:spAutoFit/>
          </a:bodyPr>
          <a:lstStyle>
            <a:lvl1pPr defTabSz="862013">
              <a:defRPr sz="2400" baseline="-25000">
                <a:solidFill>
                  <a:schemeClr val="tx1"/>
                </a:solidFill>
                <a:latin typeface="Arial" pitchFamily="34" charset="0"/>
              </a:defRPr>
            </a:lvl1pPr>
            <a:lvl2pPr marL="742950" indent="-285750" defTabSz="862013">
              <a:defRPr sz="2400" baseline="-25000">
                <a:solidFill>
                  <a:schemeClr val="tx1"/>
                </a:solidFill>
                <a:latin typeface="Arial" pitchFamily="34" charset="0"/>
              </a:defRPr>
            </a:lvl2pPr>
            <a:lvl3pPr marL="1143000" indent="-228600" defTabSz="862013">
              <a:defRPr sz="2400" baseline="-25000">
                <a:solidFill>
                  <a:schemeClr val="tx1"/>
                </a:solidFill>
                <a:latin typeface="Arial" pitchFamily="34" charset="0"/>
              </a:defRPr>
            </a:lvl3pPr>
            <a:lvl4pPr marL="1600200" indent="-228600" defTabSz="862013">
              <a:defRPr sz="2400" baseline="-25000">
                <a:solidFill>
                  <a:schemeClr val="tx1"/>
                </a:solidFill>
                <a:latin typeface="Arial" pitchFamily="34" charset="0"/>
              </a:defRPr>
            </a:lvl4pPr>
            <a:lvl5pPr marL="2057400" indent="-228600" defTabSz="862013">
              <a:defRPr sz="2400" baseline="-25000">
                <a:solidFill>
                  <a:schemeClr val="tx1"/>
                </a:solidFill>
                <a:latin typeface="Arial" pitchFamily="34" charset="0"/>
              </a:defRPr>
            </a:lvl5pPr>
            <a:lvl6pPr marL="25146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62013" eaLnBrk="0" fontAlgn="base" hangingPunct="0">
              <a:lnSpc>
                <a:spcPct val="90000"/>
              </a:lnSpc>
              <a:spcBef>
                <a:spcPct val="0"/>
              </a:spcBef>
              <a:spcAft>
                <a:spcPct val="0"/>
              </a:spcAft>
              <a:defRPr sz="2400" baseline="-25000">
                <a:solidFill>
                  <a:schemeClr val="tx1"/>
                </a:solidFill>
                <a:latin typeface="Arial" pitchFamily="34" charset="0"/>
              </a:defRPr>
            </a:lvl9pPr>
          </a:lstStyle>
          <a:p>
            <a:pPr eaLnBrk="1" hangingPunct="1">
              <a:lnSpc>
                <a:spcPct val="85000"/>
              </a:lnSpc>
            </a:pPr>
            <a:r>
              <a:rPr lang="en-US" sz="1200" b="1" baseline="0">
                <a:solidFill>
                  <a:schemeClr val="accent1"/>
                </a:solidFill>
              </a:rPr>
              <a:t>App</a:t>
            </a:r>
          </a:p>
        </p:txBody>
      </p:sp>
      <p:sp>
        <p:nvSpPr>
          <p:cNvPr id="73754" name="Line 28"/>
          <p:cNvSpPr>
            <a:spLocks noChangeShapeType="1"/>
          </p:cNvSpPr>
          <p:nvPr/>
        </p:nvSpPr>
        <p:spPr bwMode="auto">
          <a:xfrm flipV="1">
            <a:off x="5181600" y="2438400"/>
            <a:ext cx="106680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spAutoFit/>
          </a:bodyPr>
          <a:lstStyle/>
          <a:p>
            <a:endParaRPr lang="en-SG"/>
          </a:p>
        </p:txBody>
      </p:sp>
      <p:sp>
        <p:nvSpPr>
          <p:cNvPr id="73755" name="Line 29"/>
          <p:cNvSpPr>
            <a:spLocks noChangeShapeType="1"/>
          </p:cNvSpPr>
          <p:nvPr/>
        </p:nvSpPr>
        <p:spPr bwMode="auto">
          <a:xfrm flipH="1">
            <a:off x="539552" y="3429000"/>
            <a:ext cx="72008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square" lIns="82124" tIns="41061" rIns="82124" bIns="41061" anchor="ctr">
            <a:spAutoFit/>
          </a:bodyPr>
          <a:lstStyle/>
          <a:p>
            <a:endParaRPr lang="en-SG"/>
          </a:p>
        </p:txBody>
      </p:sp>
    </p:spTree>
    <p:extLst>
      <p:ext uri="{BB962C8B-B14F-4D97-AF65-F5344CB8AC3E}">
        <p14:creationId xmlns:p14="http://schemas.microsoft.com/office/powerpoint/2010/main" val="4055482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2000" r="-12000"/>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a:xfrm>
            <a:off x="251520" y="404664"/>
            <a:ext cx="8686800" cy="782960"/>
          </a:xfrm>
        </p:spPr>
        <p:txBody>
          <a:bodyPr>
            <a:noAutofit/>
          </a:bodyPr>
          <a:lstStyle/>
          <a:p>
            <a:r>
              <a:rPr lang="en-US" sz="3600" dirty="0" smtClean="0">
                <a:solidFill>
                  <a:srgbClr val="002060"/>
                </a:solidFill>
                <a:latin typeface="Calibri" pitchFamily="34" charset="0"/>
                <a:cs typeface="Calibri" pitchFamily="34" charset="0"/>
              </a:rPr>
              <a:t>Common Hypervisors &amp; Types of Virtualization</a:t>
            </a:r>
          </a:p>
        </p:txBody>
      </p:sp>
      <p:sp>
        <p:nvSpPr>
          <p:cNvPr id="7171" name="Content Placeholder 2"/>
          <p:cNvSpPr>
            <a:spLocks noGrp="1"/>
          </p:cNvSpPr>
          <p:nvPr>
            <p:ph idx="1"/>
          </p:nvPr>
        </p:nvSpPr>
        <p:spPr/>
        <p:txBody>
          <a:bodyPr>
            <a:normAutofit/>
          </a:bodyPr>
          <a:lstStyle/>
          <a:p>
            <a:pPr>
              <a:lnSpc>
                <a:spcPct val="100000"/>
              </a:lnSpc>
              <a:spcBef>
                <a:spcPts val="600"/>
              </a:spcBef>
            </a:pPr>
            <a:r>
              <a:rPr lang="en-US" sz="2400" dirty="0" smtClean="0">
                <a:latin typeface="Calibri" pitchFamily="34" charset="0"/>
                <a:cs typeface="Calibri" pitchFamily="34" charset="0"/>
              </a:rPr>
              <a:t>Windows 2008 / 2008 R2 (64 bit only) </a:t>
            </a:r>
          </a:p>
          <a:p>
            <a:pPr lvl="1">
              <a:lnSpc>
                <a:spcPct val="100000"/>
              </a:lnSpc>
              <a:spcBef>
                <a:spcPts val="600"/>
              </a:spcBef>
            </a:pPr>
            <a:r>
              <a:rPr lang="en-US" sz="2400" dirty="0" smtClean="0">
                <a:latin typeface="Calibri" pitchFamily="34" charset="0"/>
                <a:cs typeface="Calibri" pitchFamily="34" charset="0"/>
              </a:rPr>
              <a:t>Base OS includes hypervisor/ Emulated Hardware for VMs</a:t>
            </a:r>
          </a:p>
          <a:p>
            <a:pPr lvl="1">
              <a:lnSpc>
                <a:spcPct val="100000"/>
              </a:lnSpc>
              <a:spcBef>
                <a:spcPts val="600"/>
              </a:spcBef>
            </a:pPr>
            <a:r>
              <a:rPr lang="en-US" sz="2400" dirty="0" smtClean="0">
                <a:latin typeface="Calibri" pitchFamily="34" charset="0"/>
                <a:cs typeface="Calibri" pitchFamily="34" charset="0"/>
              </a:rPr>
              <a:t>Hypervisor runs on top of host Operating System.</a:t>
            </a:r>
          </a:p>
          <a:p>
            <a:pPr>
              <a:lnSpc>
                <a:spcPct val="100000"/>
              </a:lnSpc>
              <a:spcBef>
                <a:spcPts val="600"/>
              </a:spcBef>
            </a:pPr>
            <a:r>
              <a:rPr lang="en-US" sz="2400" dirty="0" smtClean="0">
                <a:latin typeface="Calibri" pitchFamily="34" charset="0"/>
                <a:cs typeface="Calibri" pitchFamily="34" charset="0"/>
              </a:rPr>
              <a:t>Linux Open Source Virtualization – Choice of 2</a:t>
            </a:r>
          </a:p>
          <a:p>
            <a:pPr lvl="1">
              <a:lnSpc>
                <a:spcPct val="100000"/>
              </a:lnSpc>
              <a:spcBef>
                <a:spcPts val="600"/>
              </a:spcBef>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Xen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para</a:t>
            </a:r>
            <a:r>
              <a:rPr lang="en-US" sz="2400" dirty="0" smtClean="0">
                <a:latin typeface="Calibri" pitchFamily="34" charset="0"/>
                <a:cs typeface="Calibri" pitchFamily="34" charset="0"/>
              </a:rPr>
              <a:t>-virtualized – same hardware as host)</a:t>
            </a:r>
          </a:p>
          <a:p>
            <a:pPr lvl="1">
              <a:lnSpc>
                <a:spcPct val="100000"/>
              </a:lnSpc>
              <a:spcBef>
                <a:spcPts val="600"/>
              </a:spcBef>
            </a:pPr>
            <a:r>
              <a:rPr lang="en-US" sz="2400" dirty="0" smtClean="0">
                <a:latin typeface="Calibri" pitchFamily="34" charset="0"/>
                <a:cs typeface="Calibri" pitchFamily="34" charset="0"/>
              </a:rPr>
              <a:t>KVM (Hardware Assisted -/ Emulated Hardware for VMs )</a:t>
            </a:r>
          </a:p>
          <a:p>
            <a:pPr>
              <a:lnSpc>
                <a:spcPct val="100000"/>
              </a:lnSpc>
              <a:spcBef>
                <a:spcPts val="600"/>
              </a:spcBef>
            </a:pPr>
            <a:r>
              <a:rPr lang="en-US" sz="2400" dirty="0" smtClean="0">
                <a:latin typeface="Calibri" pitchFamily="34" charset="0"/>
                <a:cs typeface="Calibri" pitchFamily="34" charset="0"/>
              </a:rPr>
              <a:t>Commercial Hypervisors</a:t>
            </a:r>
          </a:p>
          <a:p>
            <a:pPr lvl="1">
              <a:lnSpc>
                <a:spcPct val="100000"/>
              </a:lnSpc>
              <a:spcBef>
                <a:spcPts val="600"/>
              </a:spcBef>
            </a:pPr>
            <a:r>
              <a:rPr lang="en-US" sz="2400" dirty="0">
                <a:latin typeface="Calibri" pitchFamily="34" charset="0"/>
                <a:cs typeface="Calibri" pitchFamily="34" charset="0"/>
              </a:rPr>
              <a:t>VMware </a:t>
            </a:r>
            <a:r>
              <a:rPr lang="en-US" sz="2400" dirty="0" err="1" smtClean="0">
                <a:latin typeface="Calibri" pitchFamily="34" charset="0"/>
                <a:cs typeface="Calibri" pitchFamily="34" charset="0"/>
              </a:rPr>
              <a:t>vSphere</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a:p>
            <a:pPr lvl="1">
              <a:lnSpc>
                <a:spcPct val="100000"/>
              </a:lnSpc>
              <a:spcBef>
                <a:spcPts val="600"/>
              </a:spcBef>
            </a:pPr>
            <a:r>
              <a:rPr lang="en-US" sz="2400" dirty="0" err="1">
                <a:latin typeface="Calibri" pitchFamily="34" charset="0"/>
                <a:cs typeface="Calibri" pitchFamily="34" charset="0"/>
              </a:rPr>
              <a:t>VMWare</a:t>
            </a:r>
            <a:r>
              <a:rPr lang="en-US" sz="2400" dirty="0">
                <a:latin typeface="Calibri" pitchFamily="34" charset="0"/>
                <a:cs typeface="Calibri" pitchFamily="34" charset="0"/>
              </a:rPr>
              <a:t> </a:t>
            </a:r>
            <a:r>
              <a:rPr lang="en-US" sz="2400" dirty="0" err="1">
                <a:latin typeface="Calibri" pitchFamily="34" charset="0"/>
                <a:cs typeface="Calibri" pitchFamily="34" charset="0"/>
              </a:rPr>
              <a:t>vSphere</a:t>
            </a:r>
            <a:r>
              <a:rPr lang="en-US" sz="2400" dirty="0">
                <a:latin typeface="Calibri" pitchFamily="34" charset="0"/>
                <a:cs typeface="Calibri" pitchFamily="34" charset="0"/>
              </a:rPr>
              <a:t> Hypervisor (</a:t>
            </a:r>
            <a:r>
              <a:rPr lang="en-US" sz="2400" dirty="0" err="1">
                <a:latin typeface="Calibri" pitchFamily="34" charset="0"/>
                <a:cs typeface="Calibri" pitchFamily="34" charset="0"/>
              </a:rPr>
              <a:t>ESXi</a:t>
            </a:r>
            <a:r>
              <a:rPr lang="en-US" sz="2400" dirty="0" smtClean="0">
                <a:latin typeface="Calibri" pitchFamily="34" charset="0"/>
                <a:cs typeface="Calibri" pitchFamily="34" charset="0"/>
              </a:rPr>
              <a:t>)</a:t>
            </a:r>
          </a:p>
          <a:p>
            <a:pPr lvl="1">
              <a:lnSpc>
                <a:spcPct val="100000"/>
              </a:lnSpc>
              <a:spcBef>
                <a:spcPts val="600"/>
              </a:spcBef>
            </a:pPr>
            <a:r>
              <a:rPr lang="en-US" sz="2400" dirty="0" err="1">
                <a:latin typeface="Calibri" pitchFamily="34" charset="0"/>
                <a:cs typeface="Calibri" pitchFamily="34" charset="0"/>
              </a:rPr>
              <a:t>VMWare</a:t>
            </a:r>
            <a:r>
              <a:rPr lang="en-US" sz="2400" dirty="0">
                <a:latin typeface="Calibri" pitchFamily="34" charset="0"/>
                <a:cs typeface="Calibri" pitchFamily="34" charset="0"/>
              </a:rPr>
              <a:t> </a:t>
            </a:r>
            <a:r>
              <a:rPr lang="en-US" sz="2400" dirty="0" smtClean="0">
                <a:latin typeface="Calibri" pitchFamily="34" charset="0"/>
                <a:cs typeface="Calibri" pitchFamily="34" charset="0"/>
              </a:rPr>
              <a:t>Workstation</a:t>
            </a:r>
            <a:endParaRPr lang="en-US" sz="2400" dirty="0">
              <a:latin typeface="Calibri" pitchFamily="34" charset="0"/>
              <a:cs typeface="Calibri" pitchFamily="34" charset="0"/>
            </a:endParaRPr>
          </a:p>
          <a:p>
            <a:pPr lvl="1">
              <a:lnSpc>
                <a:spcPct val="100000"/>
              </a:lnSpc>
              <a:spcBef>
                <a:spcPts val="600"/>
              </a:spcBef>
            </a:pPr>
            <a:endParaRPr lang="en-US" sz="2400" dirty="0" smtClean="0">
              <a:latin typeface="Calibri" pitchFamily="34" charset="0"/>
              <a:cs typeface="Calibri" pitchFamily="34" charset="0"/>
            </a:endParaRPr>
          </a:p>
          <a:p>
            <a:pPr>
              <a:lnSpc>
                <a:spcPct val="100000"/>
              </a:lnSpc>
              <a:spcBef>
                <a:spcPts val="600"/>
              </a:spcBef>
              <a:buFont typeface="Wingdings" charset="2"/>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val="2328430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2618</Words>
  <Application>Microsoft Office PowerPoint</Application>
  <PresentationFormat>On-screen Show (4:3)</PresentationFormat>
  <Paragraphs>418</Paragraphs>
  <Slides>35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Theme</vt:lpstr>
      <vt:lpstr>Server Virtualization</vt:lpstr>
      <vt:lpstr>Objectives</vt:lpstr>
      <vt:lpstr>What is Server Virtualization? </vt:lpstr>
      <vt:lpstr>Why the need for virtualization?</vt:lpstr>
      <vt:lpstr>The role of the hypervisor</vt:lpstr>
      <vt:lpstr>Hypervisor Classifications</vt:lpstr>
      <vt:lpstr>Types of Virtualization</vt:lpstr>
      <vt:lpstr>Server Virtualization Scenarios</vt:lpstr>
      <vt:lpstr>Common Hypervisors &amp; Types of Virtualization</vt:lpstr>
      <vt:lpstr>Software-Based Virtualization (Examples)</vt:lpstr>
      <vt:lpstr>Paravirtualization</vt:lpstr>
      <vt:lpstr>Full Virtualization</vt:lpstr>
      <vt:lpstr>Hardware Assisted Virtualization</vt:lpstr>
      <vt:lpstr>Hardware Assisted Virtualization</vt:lpstr>
      <vt:lpstr>Hardware Assisted Virtualization</vt:lpstr>
      <vt:lpstr>Enabling Hardware Assisted Virtualization - CPU</vt:lpstr>
      <vt:lpstr>Enabling Hardware Assisted Virtualization - MMU</vt:lpstr>
      <vt:lpstr>Enabling Hardware Assisted Virtualization – I/O</vt:lpstr>
      <vt:lpstr>Key Properties of Virtual Machines</vt:lpstr>
      <vt:lpstr>VMWare Type 1 and Type 2 offerings</vt:lpstr>
      <vt:lpstr>VMWare Type 1 and Type 2 offerings</vt:lpstr>
      <vt:lpstr>Comparing ESXi to VMware vSphere</vt:lpstr>
      <vt:lpstr>VMWare vSphere Components</vt:lpstr>
      <vt:lpstr>VMware vSphere Components</vt:lpstr>
      <vt:lpstr>VMotion</vt:lpstr>
      <vt:lpstr>VMotion</vt:lpstr>
      <vt:lpstr>VMotion Operations</vt:lpstr>
      <vt:lpstr>Storage VMotion</vt:lpstr>
      <vt:lpstr>Storage VMotion Operations</vt:lpstr>
      <vt:lpstr>VMware ESX Network Architecture in a Nutshell</vt:lpstr>
      <vt:lpstr>VMware Networking Components</vt:lpstr>
      <vt:lpstr>VMware Networking Components (Cont.)</vt:lpstr>
      <vt:lpstr>vSwitch Overview</vt:lpstr>
      <vt:lpstr>vSwitch Forwarding Characteristics</vt:lpstr>
      <vt:lpstr>Meaning of NIC Teaming in VMware (2)</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Virtualization</dc:title>
  <dc:creator>wakwok</dc:creator>
  <cp:lastModifiedBy>allreid@cisco.com</cp:lastModifiedBy>
  <cp:revision>20</cp:revision>
  <dcterms:created xsi:type="dcterms:W3CDTF">2012-03-15T06:41:58Z</dcterms:created>
  <dcterms:modified xsi:type="dcterms:W3CDTF">2019-01-24T21:23:30Z</dcterms:modified>
</cp:coreProperties>
</file>