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8"/>
  </p:normalViewPr>
  <p:slideViewPr>
    <p:cSldViewPr>
      <p:cViewPr varScale="1">
        <p:scale>
          <a:sx n="61" d="100"/>
          <a:sy n="61" d="100"/>
        </p:scale>
        <p:origin x="1600" y="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70" dirty="0"/>
              <a:t>2020-</a:t>
            </a:r>
            <a:r>
              <a:rPr spc="55" dirty="0"/>
              <a:t>02-</a:t>
            </a:r>
            <a:r>
              <a:rPr spc="65" dirty="0"/>
              <a:t>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C7C9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70" dirty="0"/>
              <a:t>2020-</a:t>
            </a:r>
            <a:r>
              <a:rPr spc="55" dirty="0"/>
              <a:t>02-</a:t>
            </a:r>
            <a:r>
              <a:rPr spc="65" dirty="0"/>
              <a:t>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C7C9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70" dirty="0"/>
              <a:t>2020-</a:t>
            </a:r>
            <a:r>
              <a:rPr spc="55" dirty="0"/>
              <a:t>02-</a:t>
            </a:r>
            <a:r>
              <a:rPr spc="65" dirty="0"/>
              <a:t>09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C7C9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70" dirty="0"/>
              <a:t>2020-</a:t>
            </a:r>
            <a:r>
              <a:rPr spc="55" dirty="0"/>
              <a:t>02-</a:t>
            </a:r>
            <a:r>
              <a:rPr spc="65" dirty="0"/>
              <a:t>09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70" dirty="0"/>
              <a:t>2020-</a:t>
            </a:r>
            <a:r>
              <a:rPr spc="55" dirty="0"/>
              <a:t>02-</a:t>
            </a:r>
            <a:r>
              <a:rPr spc="65" dirty="0"/>
              <a:t>09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0834" y="334771"/>
            <a:ext cx="5442330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C7C9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015" y="1596644"/>
            <a:ext cx="7887969" cy="390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88074" y="6357176"/>
            <a:ext cx="89535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70" dirty="0"/>
              <a:t>2020-</a:t>
            </a:r>
            <a:r>
              <a:rPr spc="55" dirty="0"/>
              <a:t>02-</a:t>
            </a:r>
            <a:r>
              <a:rPr spc="65" dirty="0"/>
              <a:t>09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7821" y="6306953"/>
            <a:ext cx="358775" cy="28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‹#›</a:t>
            </a:fld>
            <a:endParaRPr spc="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radhedlund.com/2013/05/28/what-is-" TargetMode="External"/><Relationship Id="rId7" Type="http://schemas.openxmlformats.org/officeDocument/2006/relationships/hyperlink" Target="http://www.storagesearch.com/auspexart.html" TargetMode="External"/><Relationship Id="rId2" Type="http://schemas.openxmlformats.org/officeDocument/2006/relationships/hyperlink" Target="http://www.vmware.com/topics/glossary/cont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oragetutorials.com/what-storage-" TargetMode="External"/><Relationship Id="rId5" Type="http://schemas.openxmlformats.org/officeDocument/2006/relationships/hyperlink" Target="http://www.tutorialspoint.com/virtualization2.0/vi" TargetMode="External"/><Relationship Id="rId4" Type="http://schemas.openxmlformats.org/officeDocument/2006/relationships/hyperlink" Target="http://www.cisco.com/c/en/us/td/docs/solu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2514" y="3972432"/>
            <a:ext cx="6498590" cy="133369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4600" spc="95" dirty="0">
                <a:solidFill>
                  <a:srgbClr val="2C7C9F"/>
                </a:solidFill>
                <a:latin typeface="Tahoma"/>
                <a:cs typeface="Tahoma"/>
              </a:rPr>
              <a:t>Data</a:t>
            </a:r>
            <a:r>
              <a:rPr sz="4600" spc="5" dirty="0">
                <a:solidFill>
                  <a:srgbClr val="2C7C9F"/>
                </a:solidFill>
                <a:latin typeface="Tahoma"/>
                <a:cs typeface="Tahoma"/>
              </a:rPr>
              <a:t> </a:t>
            </a:r>
            <a:r>
              <a:rPr sz="4600" spc="114" dirty="0">
                <a:solidFill>
                  <a:srgbClr val="2C7C9F"/>
                </a:solidFill>
                <a:latin typeface="Tahoma"/>
                <a:cs typeface="Tahoma"/>
              </a:rPr>
              <a:t>Center</a:t>
            </a:r>
            <a:r>
              <a:rPr sz="4600" spc="10" dirty="0">
                <a:solidFill>
                  <a:srgbClr val="2C7C9F"/>
                </a:solidFill>
                <a:latin typeface="Tahoma"/>
                <a:cs typeface="Tahoma"/>
              </a:rPr>
              <a:t> </a:t>
            </a:r>
            <a:r>
              <a:rPr sz="4600" spc="-415" dirty="0">
                <a:solidFill>
                  <a:srgbClr val="2C7C9F"/>
                </a:solidFill>
                <a:latin typeface="Tahoma"/>
                <a:cs typeface="Tahoma"/>
              </a:rPr>
              <a:t>T</a:t>
            </a:r>
            <a:r>
              <a:rPr sz="4600" spc="100" dirty="0">
                <a:solidFill>
                  <a:srgbClr val="2C7C9F"/>
                </a:solidFill>
                <a:latin typeface="Tahoma"/>
                <a:cs typeface="Tahoma"/>
              </a:rPr>
              <a:t>e</a:t>
            </a:r>
            <a:r>
              <a:rPr sz="4600" spc="105" dirty="0">
                <a:solidFill>
                  <a:srgbClr val="2C7C9F"/>
                </a:solidFill>
                <a:latin typeface="Tahoma"/>
                <a:cs typeface="Tahoma"/>
              </a:rPr>
              <a:t>c</a:t>
            </a:r>
            <a:r>
              <a:rPr sz="4600" spc="100" dirty="0">
                <a:solidFill>
                  <a:srgbClr val="2C7C9F"/>
                </a:solidFill>
                <a:latin typeface="Tahoma"/>
                <a:cs typeface="Tahoma"/>
              </a:rPr>
              <a:t>hno</a:t>
            </a:r>
            <a:r>
              <a:rPr sz="4600" spc="105" dirty="0">
                <a:solidFill>
                  <a:srgbClr val="2C7C9F"/>
                </a:solidFill>
                <a:latin typeface="Tahoma"/>
                <a:cs typeface="Tahoma"/>
              </a:rPr>
              <a:t>l</a:t>
            </a:r>
            <a:r>
              <a:rPr sz="4600" spc="100" dirty="0">
                <a:solidFill>
                  <a:srgbClr val="2C7C9F"/>
                </a:solidFill>
                <a:latin typeface="Tahoma"/>
                <a:cs typeface="Tahoma"/>
              </a:rPr>
              <a:t>og</a:t>
            </a:r>
            <a:r>
              <a:rPr sz="4600" spc="105" dirty="0">
                <a:solidFill>
                  <a:srgbClr val="2C7C9F"/>
                </a:solidFill>
                <a:latin typeface="Tahoma"/>
                <a:cs typeface="Tahoma"/>
              </a:rPr>
              <a:t>y</a:t>
            </a:r>
            <a:endParaRPr sz="4600" dirty="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215"/>
              </a:spcBef>
            </a:pPr>
            <a:r>
              <a:rPr sz="1600" dirty="0">
                <a:latin typeface="Tahoma"/>
                <a:cs typeface="Tahoma"/>
              </a:rPr>
              <a:t>Lecture</a:t>
            </a:r>
            <a:r>
              <a:rPr sz="1600" spc="175" dirty="0">
                <a:latin typeface="Tahoma"/>
                <a:cs typeface="Tahoma"/>
              </a:rPr>
              <a:t> </a:t>
            </a:r>
            <a:r>
              <a:rPr lang="en-US" sz="1600" spc="175" dirty="0">
                <a:latin typeface="Tahoma"/>
                <a:cs typeface="Tahoma"/>
              </a:rPr>
              <a:t>8</a:t>
            </a:r>
            <a:r>
              <a:rPr sz="1600" dirty="0">
                <a:latin typeface="Tahoma"/>
                <a:cs typeface="Tahoma"/>
              </a:rPr>
              <a:t>:</a:t>
            </a:r>
            <a:r>
              <a:rPr sz="1600" spc="1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Software</a:t>
            </a:r>
            <a:r>
              <a:rPr sz="1600" spc="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Define</a:t>
            </a:r>
            <a:r>
              <a:rPr sz="1600" spc="1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Data</a:t>
            </a:r>
            <a:r>
              <a:rPr sz="1600" spc="1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Center</a:t>
            </a:r>
            <a:r>
              <a:rPr sz="1600" spc="1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(SDDC)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7344" y="6159500"/>
            <a:ext cx="311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881" y="343489"/>
            <a:ext cx="4606235" cy="34869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370" y="152400"/>
            <a:ext cx="4239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A) </a:t>
            </a:r>
            <a:r>
              <a:rPr spc="75" dirty="0"/>
              <a:t>Full</a:t>
            </a:r>
            <a:r>
              <a:rPr dirty="0"/>
              <a:t> </a:t>
            </a:r>
            <a:r>
              <a:rPr spc="7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76200" y="792128"/>
            <a:ext cx="5105399" cy="5525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61950" marR="18415" indent="-349250">
              <a:lnSpc>
                <a:spcPct val="150000"/>
              </a:lnSpc>
              <a:spcBef>
                <a:spcPts val="280"/>
              </a:spcBef>
              <a:tabLst>
                <a:tab pos="361315" algn="l"/>
              </a:tabLst>
            </a:pPr>
            <a:r>
              <a:rPr sz="15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5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Full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uses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special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kind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called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1600" spc="-6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1600" spc="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interacts</a:t>
            </a:r>
            <a:r>
              <a:rPr sz="1600" spc="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directly</a:t>
            </a:r>
            <a:r>
              <a:rPr sz="1600" spc="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600" spc="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server's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CPU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disk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space.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serves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595959"/>
                </a:solidFill>
                <a:latin typeface="Tahoma"/>
                <a:cs typeface="Tahoma"/>
              </a:rPr>
              <a:t>platform</a:t>
            </a:r>
            <a:r>
              <a:rPr sz="1600" b="1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virtual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servers'</a:t>
            </a:r>
            <a:r>
              <a:rPr sz="16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operating</a:t>
            </a:r>
            <a:r>
              <a:rPr sz="1600" u="sng" spc="19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systems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6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16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keeps</a:t>
            </a:r>
            <a:r>
              <a:rPr sz="16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6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server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completely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independent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unaware</a:t>
            </a:r>
            <a:r>
              <a:rPr sz="16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running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95959"/>
                </a:solidFill>
                <a:latin typeface="Tahoma"/>
                <a:cs typeface="Tahoma"/>
              </a:rPr>
              <a:t>on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machine.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guest</a:t>
            </a:r>
            <a:r>
              <a:rPr sz="16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runs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its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own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OS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Tahoma"/>
                <a:cs typeface="Tahoma"/>
              </a:rPr>
              <a:t>can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even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guest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running</a:t>
            </a:r>
            <a:r>
              <a:rPr lang="en-US" sz="16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Linux</a:t>
            </a:r>
            <a:r>
              <a:rPr sz="1600" spc="114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another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Windows.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5"/>
              </a:spcBef>
            </a:pPr>
            <a:endParaRPr sz="1600" dirty="0">
              <a:latin typeface="Tahoma"/>
              <a:cs typeface="Tahoma"/>
            </a:endParaRPr>
          </a:p>
          <a:p>
            <a:pPr marL="361950" marR="5080" indent="-349250">
              <a:lnSpc>
                <a:spcPct val="150000"/>
              </a:lnSpc>
              <a:tabLst>
                <a:tab pos="361315" algn="l"/>
              </a:tabLst>
            </a:pPr>
            <a:r>
              <a:rPr sz="16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monitors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physical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server's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resources.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16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run</a:t>
            </a:r>
            <a:r>
              <a:rPr sz="16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applications,</a:t>
            </a:r>
            <a:r>
              <a:rPr sz="16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16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relays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resources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appropriate</a:t>
            </a:r>
            <a:r>
              <a:rPr sz="1600" spc="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server.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2209800"/>
            <a:ext cx="3978317" cy="3200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10</a:t>
            </a:fld>
            <a:endParaRPr spc="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782" y="152400"/>
            <a:ext cx="449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B)</a:t>
            </a:r>
            <a:r>
              <a:rPr spc="15" dirty="0"/>
              <a:t> </a:t>
            </a:r>
            <a:r>
              <a:rPr spc="70" dirty="0"/>
              <a:t>para-</a:t>
            </a:r>
            <a:r>
              <a:rPr spc="7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07924" y="685800"/>
            <a:ext cx="4984724" cy="598182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61950" marR="5080" indent="-349250">
              <a:lnSpc>
                <a:spcPct val="150000"/>
              </a:lnSpc>
              <a:spcBef>
                <a:spcPts val="334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4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para-virtualization</a:t>
            </a:r>
            <a:r>
              <a:rPr sz="2000" spc="40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approach is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little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different.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Unlike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full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000" spc="4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technique,</a:t>
            </a:r>
            <a:r>
              <a:rPr sz="2000" spc="4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guest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20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para-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000" spc="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z="2000" spc="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20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aware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another.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para-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2000" spc="4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doesn't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need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595959"/>
                </a:solidFill>
                <a:latin typeface="Tahoma"/>
                <a:cs typeface="Tahoma"/>
              </a:rPr>
              <a:t>much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 processing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power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manage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guest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operating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systems,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because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OS </a:t>
            </a:r>
            <a:r>
              <a:rPr sz="2000" spc="25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already</a:t>
            </a:r>
            <a:r>
              <a:rPr sz="20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aware</a:t>
            </a:r>
            <a:r>
              <a:rPr sz="20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demands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20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z="20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systems</a:t>
            </a:r>
            <a:r>
              <a:rPr sz="20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are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placing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server.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entire</a:t>
            </a:r>
            <a:r>
              <a:rPr sz="20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works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together</a:t>
            </a:r>
            <a:r>
              <a:rPr sz="20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20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cohesive</a:t>
            </a:r>
            <a:r>
              <a:rPr sz="20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unit.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003222"/>
            <a:ext cx="3840479" cy="28515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11</a:t>
            </a:fld>
            <a:endParaRPr spc="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76200"/>
            <a:ext cx="5238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C)</a:t>
            </a:r>
            <a:r>
              <a:rPr spc="105" dirty="0"/>
              <a:t> </a:t>
            </a:r>
            <a:r>
              <a:rPr spc="85" dirty="0"/>
              <a:t>OS-</a:t>
            </a:r>
            <a:r>
              <a:rPr dirty="0"/>
              <a:t>level</a:t>
            </a:r>
            <a:r>
              <a:rPr spc="95" dirty="0"/>
              <a:t> </a:t>
            </a:r>
            <a:r>
              <a:rPr spc="7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25681" y="838200"/>
            <a:ext cx="5664481" cy="465710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61950" marR="300355" indent="-349250">
              <a:lnSpc>
                <a:spcPct val="150000"/>
              </a:lnSpc>
              <a:spcBef>
                <a:spcPts val="525"/>
              </a:spcBef>
              <a:tabLst>
                <a:tab pos="361315" algn="l"/>
              </a:tabLst>
            </a:pPr>
            <a:r>
              <a:rPr sz="2100" spc="-994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1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OS-level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approach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doesn't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all.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Instead,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capability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endParaRPr sz="2000" dirty="0">
              <a:latin typeface="Tahoma"/>
              <a:cs typeface="Tahoma"/>
            </a:endParaRPr>
          </a:p>
          <a:p>
            <a:pPr marL="361950" marR="42545">
              <a:lnSpc>
                <a:spcPct val="150000"/>
              </a:lnSpc>
              <a:spcBef>
                <a:spcPts val="135"/>
              </a:spcBef>
            </a:pP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part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host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OS,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 which performs all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functions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fully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virtualized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hypervisor.</a:t>
            </a:r>
            <a:r>
              <a:rPr sz="20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biggest</a:t>
            </a:r>
            <a:r>
              <a:rPr sz="20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limitation</a:t>
            </a:r>
            <a:r>
              <a:rPr sz="20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approach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all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guest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must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run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same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OS.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Each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20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20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remains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independent 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others,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can't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mix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match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systems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among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them.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752600"/>
            <a:ext cx="2961716" cy="22298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12</a:t>
            </a:fld>
            <a:endParaRPr spc="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796" y="276859"/>
            <a:ext cx="706247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77745" marR="5080" indent="-2265680">
              <a:lnSpc>
                <a:spcPts val="4300"/>
              </a:lnSpc>
              <a:spcBef>
                <a:spcPts val="215"/>
              </a:spcBef>
              <a:tabLst>
                <a:tab pos="5287010" algn="l"/>
              </a:tabLst>
            </a:pPr>
            <a:r>
              <a:rPr spc="125" dirty="0"/>
              <a:t>Understanding</a:t>
            </a:r>
            <a:r>
              <a:rPr spc="20" dirty="0"/>
              <a:t> </a:t>
            </a:r>
            <a:r>
              <a:rPr spc="45" dirty="0"/>
              <a:t>Different</a:t>
            </a:r>
            <a:r>
              <a:rPr dirty="0"/>
              <a:t>	Types</a:t>
            </a:r>
            <a:r>
              <a:rPr spc="110" dirty="0"/>
              <a:t> </a:t>
            </a:r>
            <a:r>
              <a:rPr spc="-25" dirty="0"/>
              <a:t>of </a:t>
            </a:r>
            <a:r>
              <a:rPr spc="90" dirty="0"/>
              <a:t>Hypervisors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403" y="1524000"/>
            <a:ext cx="7700009" cy="44832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20"/>
              </a:spcBef>
            </a:pP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thin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intercepts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operating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calls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hardware.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also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called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595959"/>
                </a:solidFill>
                <a:latin typeface="Tahoma"/>
                <a:cs typeface="Tahoma"/>
              </a:rPr>
              <a:t>Virtual </a:t>
            </a:r>
            <a:r>
              <a:rPr sz="2400" b="1" spc="-35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2400" b="1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595959"/>
                </a:solidFill>
                <a:latin typeface="Tahoma"/>
                <a:cs typeface="Tahoma"/>
              </a:rPr>
              <a:t>Monitor</a:t>
            </a:r>
            <a:r>
              <a:rPr sz="2400" b="1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(VMM).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creates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platform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Tahoma"/>
                <a:cs typeface="Tahoma"/>
              </a:rPr>
              <a:t>host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computer,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top</a:t>
            </a:r>
            <a:r>
              <a:rPr sz="24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guest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systems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are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executed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monitored.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Hypervisors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z="24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types</a:t>
            </a:r>
            <a:r>
              <a:rPr lang="en-US" sz="2400" dirty="0">
                <a:solidFill>
                  <a:srgbClr val="595959"/>
                </a:solidFill>
                <a:latin typeface="Tahoma"/>
                <a:cs typeface="Tahoma"/>
              </a:rPr>
              <a:t>: </a:t>
            </a:r>
            <a:endParaRPr sz="2400" dirty="0">
              <a:latin typeface="Cambria Math"/>
              <a:cs typeface="Cambria Math"/>
            </a:endParaRPr>
          </a:p>
          <a:p>
            <a:pPr marL="361950">
              <a:lnSpc>
                <a:spcPct val="150000"/>
              </a:lnSpc>
              <a:spcBef>
                <a:spcPts val="505"/>
              </a:spcBef>
              <a:tabLst>
                <a:tab pos="697865" algn="l"/>
              </a:tabLst>
            </a:pPr>
            <a:r>
              <a:rPr sz="2400" spc="-95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Native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Bare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Metal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endParaRPr sz="24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315"/>
              </a:spcBef>
              <a:tabLst>
                <a:tab pos="697865" algn="l"/>
              </a:tabLst>
            </a:pPr>
            <a:r>
              <a:rPr sz="2400" spc="-95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Hosted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1594" y="6159500"/>
            <a:ext cx="59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930" y="130047"/>
            <a:ext cx="5250815" cy="12661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61745" marR="5080" indent="-1249680">
              <a:lnSpc>
                <a:spcPts val="4610"/>
              </a:lnSpc>
              <a:spcBef>
                <a:spcPts val="710"/>
              </a:spcBef>
            </a:pPr>
            <a:r>
              <a:rPr sz="4300" spc="85" dirty="0"/>
              <a:t>Native</a:t>
            </a:r>
            <a:r>
              <a:rPr sz="4300" spc="10" dirty="0"/>
              <a:t> </a:t>
            </a:r>
            <a:r>
              <a:rPr sz="4300" spc="135" dirty="0"/>
              <a:t>or</a:t>
            </a:r>
            <a:r>
              <a:rPr sz="4300" spc="20" dirty="0"/>
              <a:t> </a:t>
            </a:r>
            <a:r>
              <a:rPr sz="4300" spc="160" dirty="0"/>
              <a:t>Bare</a:t>
            </a:r>
            <a:r>
              <a:rPr sz="4300" spc="15" dirty="0"/>
              <a:t> </a:t>
            </a:r>
            <a:r>
              <a:rPr sz="4300" spc="125" dirty="0"/>
              <a:t>Metal </a:t>
            </a:r>
            <a:r>
              <a:rPr sz="4300" spc="110" dirty="0"/>
              <a:t>Hypervisor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-152400" y="1676400"/>
            <a:ext cx="5250815" cy="478656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61950" marR="77470" indent="-349250">
              <a:lnSpc>
                <a:spcPct val="150000"/>
              </a:lnSpc>
              <a:spcBef>
                <a:spcPts val="345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Native</a:t>
            </a:r>
            <a:r>
              <a:rPr spc="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hypervisors</a:t>
            </a:r>
            <a:r>
              <a:rPr spc="2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pc="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software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systems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run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directly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host's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hardware</a:t>
            </a:r>
            <a:r>
              <a:rPr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control</a:t>
            </a:r>
            <a:r>
              <a:rPr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hardware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monitor</a:t>
            </a:r>
            <a:endParaRPr dirty="0">
              <a:latin typeface="Tahoma"/>
              <a:cs typeface="Tahoma"/>
            </a:endParaRPr>
          </a:p>
          <a:p>
            <a:pPr marL="361950" marR="236854">
              <a:lnSpc>
                <a:spcPct val="150000"/>
              </a:lnSpc>
              <a:spcBef>
                <a:spcPts val="20"/>
              </a:spcBef>
            </a:pP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595959"/>
                </a:solidFill>
                <a:latin typeface="Tahoma"/>
                <a:cs typeface="Tahoma"/>
              </a:rPr>
              <a:t>Guest</a:t>
            </a:r>
            <a:r>
              <a:rPr b="1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b="1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595959"/>
                </a:solidFill>
                <a:latin typeface="Tahoma"/>
                <a:cs typeface="Tahoma"/>
              </a:rPr>
              <a:t>Systems</a:t>
            </a:r>
            <a:r>
              <a:rPr spc="-5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endParaRPr lang="en-US" spc="-5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61950" marR="236854">
              <a:lnSpc>
                <a:spcPct val="150000"/>
              </a:lnSpc>
              <a:spcBef>
                <a:spcPts val="20"/>
              </a:spcBef>
            </a:pP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guest</a:t>
            </a:r>
            <a:r>
              <a:rPr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endParaRPr dirty="0">
              <a:latin typeface="Tahoma"/>
              <a:cs typeface="Tahoma"/>
            </a:endParaRPr>
          </a:p>
          <a:p>
            <a:pPr marL="361950" marR="114935">
              <a:lnSpc>
                <a:spcPct val="150000"/>
              </a:lnSpc>
              <a:spcBef>
                <a:spcPts val="95"/>
              </a:spcBef>
            </a:pP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runs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separate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level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above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hypervisor.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them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have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Manager.</a:t>
            </a:r>
            <a:endParaRPr dirty="0">
              <a:latin typeface="Tahoma"/>
              <a:cs typeface="Tahoma"/>
            </a:endParaRPr>
          </a:p>
          <a:p>
            <a:pPr marL="361950" marR="5080" indent="-349250">
              <a:lnSpc>
                <a:spcPct val="150000"/>
              </a:lnSpc>
              <a:spcBef>
                <a:spcPts val="1480"/>
              </a:spcBef>
              <a:tabLst>
                <a:tab pos="361315" algn="l"/>
              </a:tabLst>
            </a:pPr>
            <a:r>
              <a:rPr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Examples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machine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architecture</a:t>
            </a:r>
            <a:r>
              <a:rPr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30" dirty="0">
                <a:solidFill>
                  <a:srgbClr val="595959"/>
                </a:solidFill>
                <a:latin typeface="Tahoma"/>
                <a:cs typeface="Tahoma"/>
              </a:rPr>
              <a:t>Oracle</a:t>
            </a:r>
            <a:r>
              <a:rPr b="1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595959"/>
                </a:solidFill>
                <a:latin typeface="Tahoma"/>
                <a:cs typeface="Tahoma"/>
              </a:rPr>
              <a:t>VM, </a:t>
            </a:r>
            <a:r>
              <a:rPr b="1" spc="-50" dirty="0">
                <a:solidFill>
                  <a:srgbClr val="595959"/>
                </a:solidFill>
                <a:latin typeface="Tahoma"/>
                <a:cs typeface="Tahoma"/>
              </a:rPr>
              <a:t>Microsoft</a:t>
            </a:r>
            <a:r>
              <a:rPr b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595959"/>
                </a:solidFill>
                <a:latin typeface="Tahoma"/>
                <a:cs typeface="Tahoma"/>
              </a:rPr>
              <a:t>Hyper-</a:t>
            </a:r>
            <a:r>
              <a:rPr b="1" spc="-120" dirty="0">
                <a:solidFill>
                  <a:srgbClr val="595959"/>
                </a:solidFill>
                <a:latin typeface="Tahoma"/>
                <a:cs typeface="Tahoma"/>
              </a:rPr>
              <a:t>V,</a:t>
            </a:r>
            <a:r>
              <a:rPr b="1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595959"/>
                </a:solidFill>
                <a:latin typeface="Tahoma"/>
                <a:cs typeface="Tahoma"/>
              </a:rPr>
              <a:t>VMWare</a:t>
            </a:r>
            <a:endParaRPr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</a:pPr>
            <a:r>
              <a:rPr b="1" dirty="0">
                <a:solidFill>
                  <a:srgbClr val="595959"/>
                </a:solidFill>
                <a:latin typeface="Tahoma"/>
                <a:cs typeface="Tahoma"/>
              </a:rPr>
              <a:t>ESX</a:t>
            </a:r>
            <a:r>
              <a:rPr b="1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20" dirty="0">
                <a:solidFill>
                  <a:srgbClr val="595959"/>
                </a:solidFill>
                <a:latin typeface="Tahoma"/>
                <a:cs typeface="Tahoma"/>
              </a:rPr>
              <a:t>Xen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9505" y="2514600"/>
            <a:ext cx="3840479" cy="18914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14</a:t>
            </a:fld>
            <a:endParaRPr spc="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875" y="671067"/>
            <a:ext cx="50457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145" dirty="0"/>
              <a:t>Hosted</a:t>
            </a:r>
            <a:r>
              <a:rPr sz="4600" spc="5" dirty="0"/>
              <a:t> </a:t>
            </a:r>
            <a:r>
              <a:rPr sz="4600" spc="120" dirty="0"/>
              <a:t>Hypervisor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-3886" y="1443204"/>
            <a:ext cx="5181600" cy="515076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61950" marR="116205" indent="-349250">
              <a:lnSpc>
                <a:spcPct val="150000"/>
              </a:lnSpc>
              <a:spcBef>
                <a:spcPts val="325"/>
              </a:spcBef>
              <a:tabLst>
                <a:tab pos="361315" algn="l"/>
              </a:tabLst>
            </a:pPr>
            <a:r>
              <a:rPr sz="1800" spc="-86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8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Hosted</a:t>
            </a:r>
            <a:r>
              <a:rPr spc="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hypervisors</a:t>
            </a:r>
            <a:r>
              <a:rPr spc="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pc="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0" dirty="0">
                <a:solidFill>
                  <a:srgbClr val="595959"/>
                </a:solidFill>
                <a:latin typeface="Tahoma"/>
                <a:cs typeface="Tahoma"/>
              </a:rPr>
              <a:t>designed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 run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within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traditional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system.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words,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hosted</a:t>
            </a:r>
            <a:r>
              <a:rPr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adds</a:t>
            </a:r>
            <a:r>
              <a:rPr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distinct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top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host</a:t>
            </a:r>
            <a:r>
              <a:rPr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system.</a:t>
            </a:r>
            <a:r>
              <a:rPr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While,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guest</a:t>
            </a:r>
            <a:r>
              <a:rPr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0" dirty="0">
                <a:solidFill>
                  <a:srgbClr val="595959"/>
                </a:solidFill>
                <a:latin typeface="Tahoma"/>
                <a:cs typeface="Tahoma"/>
              </a:rPr>
              <a:t>system 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becomes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third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level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above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hardware.</a:t>
            </a:r>
            <a:endParaRPr dirty="0">
              <a:latin typeface="Tahoma"/>
              <a:cs typeface="Tahoma"/>
            </a:endParaRPr>
          </a:p>
          <a:p>
            <a:pPr marL="361950" marR="45720" indent="-349250">
              <a:lnSpc>
                <a:spcPct val="150000"/>
              </a:lnSpc>
              <a:spcBef>
                <a:spcPts val="1400"/>
              </a:spcBef>
              <a:tabLst>
                <a:tab pos="361315" algn="l"/>
              </a:tabLst>
            </a:pPr>
            <a:r>
              <a:rPr spc="-86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well-known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example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hosted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30" dirty="0">
                <a:solidFill>
                  <a:srgbClr val="595959"/>
                </a:solidFill>
                <a:latin typeface="Tahoma"/>
                <a:cs typeface="Tahoma"/>
              </a:rPr>
              <a:t>Oracle</a:t>
            </a:r>
            <a:r>
              <a:rPr b="1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595959"/>
                </a:solidFill>
                <a:latin typeface="Tahoma"/>
                <a:cs typeface="Tahoma"/>
              </a:rPr>
              <a:t>VM </a:t>
            </a:r>
            <a:r>
              <a:rPr b="1" spc="-60" dirty="0">
                <a:solidFill>
                  <a:srgbClr val="595959"/>
                </a:solidFill>
                <a:latin typeface="Tahoma"/>
                <a:cs typeface="Tahoma"/>
              </a:rPr>
              <a:t>VirtualBox</a:t>
            </a:r>
            <a:r>
              <a:rPr spc="-6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Others</a:t>
            </a:r>
            <a:endParaRPr dirty="0">
              <a:latin typeface="Tahoma"/>
              <a:cs typeface="Tahoma"/>
            </a:endParaRPr>
          </a:p>
          <a:p>
            <a:pPr marL="361950" marR="5080">
              <a:lnSpc>
                <a:spcPct val="150000"/>
              </a:lnSpc>
              <a:spcBef>
                <a:spcPts val="40"/>
              </a:spcBef>
            </a:pP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include</a:t>
            </a:r>
            <a:r>
              <a:rPr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595959"/>
                </a:solidFill>
                <a:latin typeface="Tahoma"/>
                <a:cs typeface="Tahoma"/>
              </a:rPr>
              <a:t>VMWare</a:t>
            </a:r>
            <a:r>
              <a:rPr b="1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b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b="1" spc="-80" dirty="0">
                <a:solidFill>
                  <a:srgbClr val="595959"/>
                </a:solidFill>
                <a:latin typeface="Tahoma"/>
                <a:cs typeface="Tahoma"/>
              </a:rPr>
              <a:t>Workstation,</a:t>
            </a:r>
            <a:r>
              <a:rPr b="1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595959"/>
                </a:solidFill>
                <a:latin typeface="Tahoma"/>
                <a:cs typeface="Tahoma"/>
              </a:rPr>
              <a:t>Microsoft </a:t>
            </a:r>
            <a:r>
              <a:rPr b="1" spc="-35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b="1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595959"/>
                </a:solidFill>
                <a:latin typeface="Tahoma"/>
                <a:cs typeface="Tahoma"/>
              </a:rPr>
              <a:t>PC,</a:t>
            </a:r>
            <a:endParaRPr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</a:pPr>
            <a:r>
              <a:rPr b="1" spc="-10" dirty="0">
                <a:solidFill>
                  <a:srgbClr val="595959"/>
                </a:solidFill>
                <a:latin typeface="Tahoma"/>
                <a:cs typeface="Tahoma"/>
              </a:rPr>
              <a:t>KVM,</a:t>
            </a:r>
            <a:r>
              <a:rPr b="1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595959"/>
                </a:solidFill>
                <a:latin typeface="Tahoma"/>
                <a:cs typeface="Tahoma"/>
              </a:rPr>
              <a:t>QEMU</a:t>
            </a:r>
            <a:r>
              <a:rPr b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-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595959"/>
                </a:solidFill>
                <a:latin typeface="Tahoma"/>
                <a:cs typeface="Tahoma"/>
              </a:rPr>
              <a:t>Parallels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504" y="2895600"/>
            <a:ext cx="3840162" cy="16982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15</a:t>
            </a:fld>
            <a:endParaRPr spc="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052" y="295147"/>
            <a:ext cx="65220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FF0000"/>
                </a:solidFill>
              </a:rPr>
              <a:t>Client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165" dirty="0">
                <a:solidFill>
                  <a:srgbClr val="FF0000"/>
                </a:solidFill>
              </a:rPr>
              <a:t>&amp;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85" dirty="0">
                <a:solidFill>
                  <a:srgbClr val="FF0000"/>
                </a:solidFill>
              </a:rPr>
              <a:t>Desktop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85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606803"/>
            <a:ext cx="4572000" cy="38513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1950" marR="5080" indent="-349250">
              <a:lnSpc>
                <a:spcPct val="150000"/>
              </a:lnSpc>
              <a:spcBef>
                <a:spcPts val="380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similar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server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virtualization,</a:t>
            </a:r>
            <a:r>
              <a:rPr sz="24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24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24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time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user’s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site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where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z="24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virtualize</a:t>
            </a:r>
            <a:r>
              <a:rPr sz="24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Tahoma"/>
                <a:cs typeface="Tahoma"/>
              </a:rPr>
              <a:t>their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desktops.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We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change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their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desktops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thin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clients 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utilizing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datacenter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resources.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819400"/>
            <a:ext cx="3840479" cy="1651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16</a:t>
            </a:fld>
            <a:endParaRPr spc="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51" y="359155"/>
            <a:ext cx="842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FF0000"/>
                </a:solidFill>
              </a:rPr>
              <a:t>Services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145" dirty="0">
                <a:solidFill>
                  <a:srgbClr val="FF0000"/>
                </a:solidFill>
              </a:rPr>
              <a:t>and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125" dirty="0">
                <a:solidFill>
                  <a:srgbClr val="FF0000"/>
                </a:solidFill>
              </a:rPr>
              <a:t>Applications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85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990600"/>
            <a:ext cx="5181599" cy="551336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1950" marR="5080" indent="-349250">
              <a:lnSpc>
                <a:spcPct val="150000"/>
              </a:lnSpc>
              <a:spcBef>
                <a:spcPts val="380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b="1" spc="-40" dirty="0">
                <a:solidFill>
                  <a:srgbClr val="595959"/>
                </a:solidFill>
                <a:latin typeface="Tahoma"/>
                <a:cs typeface="Tahoma"/>
              </a:rPr>
              <a:t>Application</a:t>
            </a:r>
            <a:r>
              <a:rPr sz="2400" b="1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400" b="1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(also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known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process</a:t>
            </a:r>
            <a:r>
              <a:rPr sz="24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)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technology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Tahoma"/>
                <a:cs typeface="Tahoma"/>
              </a:rPr>
              <a:t>that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encapsulates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computer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programs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underlying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operating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executed.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fully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595959"/>
                </a:solidFill>
                <a:latin typeface="Tahoma"/>
                <a:cs typeface="Tahoma"/>
              </a:rPr>
              <a:t>virtualized</a:t>
            </a:r>
            <a:r>
              <a:rPr sz="2400" b="1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595959"/>
                </a:solidFill>
                <a:latin typeface="Tahoma"/>
                <a:cs typeface="Tahoma"/>
              </a:rPr>
              <a:t>application</a:t>
            </a:r>
            <a:r>
              <a:rPr sz="2400" b="1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not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installed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traditional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sense,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although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 is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still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executed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were.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2351008"/>
            <a:ext cx="3623499" cy="24495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17</a:t>
            </a:fld>
            <a:endParaRPr spc="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57101"/>
            <a:ext cx="466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0000"/>
                </a:solidFill>
              </a:rPr>
              <a:t>Network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75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76200" y="2604032"/>
            <a:ext cx="5029200" cy="328596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01638" marR="5080" indent="-114300">
              <a:spcBef>
                <a:spcPts val="335"/>
              </a:spcBef>
              <a:tabLst>
                <a:tab pos="344488" algn="l"/>
              </a:tabLst>
            </a:pPr>
            <a:r>
              <a:rPr sz="1800" spc="-86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NV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decouples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services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from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lang="en-US" sz="16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</a:p>
          <a:p>
            <a:pPr marL="401638" marR="292100" indent="-114300">
              <a:spcBef>
                <a:spcPts val="535"/>
              </a:spcBef>
              <a:tabLst>
                <a:tab pos="344488" algn="l"/>
              </a:tabLst>
            </a:pPr>
            <a:r>
              <a:rPr lang="en-US"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underlying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hardware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allows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endParaRPr lang="en-US" sz="16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01638" marR="292100" indent="-114300">
              <a:spcBef>
                <a:spcPts val="535"/>
              </a:spcBef>
              <a:tabLst>
                <a:tab pos="344488" algn="l"/>
              </a:tabLst>
            </a:pPr>
            <a:r>
              <a:rPr sz="1600" spc="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provisioning</a:t>
            </a:r>
            <a:r>
              <a:rPr sz="16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6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entire network.</a:t>
            </a:r>
            <a:endParaRPr lang="en-US" sz="1600" spc="-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01638" marR="6985" indent="-114300">
              <a:spcBef>
                <a:spcPts val="500"/>
              </a:spcBef>
              <a:tabLst>
                <a:tab pos="344488" algn="l"/>
              </a:tabLst>
            </a:pPr>
            <a:r>
              <a:rPr sz="1600" spc="-86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resources,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switches</a:t>
            </a:r>
            <a:endParaRPr lang="en-US" sz="16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401638" marR="6985" indent="-114300">
              <a:spcBef>
                <a:spcPts val="500"/>
              </a:spcBef>
              <a:tabLst>
                <a:tab pos="344488" algn="l"/>
              </a:tabLst>
            </a:pP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routers,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pooled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accessible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any</a:t>
            </a:r>
            <a:r>
              <a:rPr lang="en-US" sz="16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user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via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centralized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management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system.</a:t>
            </a:r>
            <a:endParaRPr sz="1600" dirty="0">
              <a:latin typeface="Tahoma"/>
              <a:cs typeface="Tahoma"/>
            </a:endParaRPr>
          </a:p>
          <a:p>
            <a:pPr marL="401638" marR="45085" indent="-114300">
              <a:lnSpc>
                <a:spcPct val="150000"/>
              </a:lnSpc>
              <a:spcBef>
                <a:spcPts val="390"/>
              </a:spcBef>
              <a:tabLst>
                <a:tab pos="344488" algn="l"/>
              </a:tabLst>
            </a:pPr>
            <a:r>
              <a:rPr sz="1600" spc="-86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NV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also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enables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automation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many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administrative</a:t>
            </a:r>
            <a:r>
              <a:rPr sz="1600" spc="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tasks,</a:t>
            </a:r>
            <a:r>
              <a:rPr sz="1600" spc="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decreasing 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manual</a:t>
            </a:r>
            <a:r>
              <a:rPr sz="16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errors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provisioning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time.</a:t>
            </a:r>
            <a:r>
              <a:rPr sz="16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provide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greater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6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productivity</a:t>
            </a:r>
            <a:r>
              <a:rPr sz="1600" spc="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efficiency.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21" y="3429000"/>
            <a:ext cx="3840479" cy="22466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18</a:t>
            </a:fld>
            <a:endParaRPr spc="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705DD-F8D6-ACE9-6761-EFE811570D7A}"/>
              </a:ext>
            </a:extLst>
          </p:cNvPr>
          <p:cNvSpPr txBox="1"/>
          <p:nvPr/>
        </p:nvSpPr>
        <p:spPr>
          <a:xfrm>
            <a:off x="188912" y="870292"/>
            <a:ext cx="895508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5080" indent="-46038">
              <a:lnSpc>
                <a:spcPct val="150000"/>
              </a:lnSpc>
              <a:spcBef>
                <a:spcPts val="335"/>
              </a:spcBef>
              <a:tabLst>
                <a:tab pos="57150" algn="l"/>
              </a:tabLst>
            </a:pPr>
            <a:r>
              <a:rPr lang="en-US" sz="1800" b="1" spc="-7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lang="en-US" sz="1800" b="1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b="1" spc="-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lang="en-US" sz="1800" b="1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(NV)</a:t>
            </a:r>
            <a:r>
              <a:rPr lang="en-US" sz="18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refers</a:t>
            </a:r>
            <a:r>
              <a:rPr lang="en-US" sz="18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abstracting</a:t>
            </a:r>
            <a:r>
              <a:rPr lang="en-US" sz="18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lang="en-US" sz="18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45" dirty="0">
                <a:solidFill>
                  <a:srgbClr val="595959"/>
                </a:solidFill>
                <a:latin typeface="Tahoma"/>
                <a:cs typeface="Tahoma"/>
              </a:rPr>
              <a:t>resources</a:t>
            </a:r>
            <a:r>
              <a:rPr lang="en-US" sz="18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95959"/>
                </a:solidFill>
                <a:latin typeface="Tahoma"/>
                <a:cs typeface="Tahoma"/>
              </a:rPr>
              <a:t>traditionally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delivered</a:t>
            </a:r>
            <a:r>
              <a:rPr lang="en-US" sz="18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5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lang="en-US" sz="18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hardware</a:t>
            </a:r>
            <a:r>
              <a:rPr lang="en-US" sz="18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lang="en-US" sz="18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software.</a:t>
            </a:r>
            <a:r>
              <a:rPr lang="en-US" sz="18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75" dirty="0">
                <a:solidFill>
                  <a:srgbClr val="595959"/>
                </a:solidFill>
                <a:latin typeface="Tahoma"/>
                <a:cs typeface="Tahoma"/>
              </a:rPr>
              <a:t>NV</a:t>
            </a:r>
            <a:r>
              <a:rPr lang="en-US" sz="18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30" dirty="0">
                <a:solidFill>
                  <a:srgbClr val="595959"/>
                </a:solidFill>
                <a:latin typeface="Tahoma"/>
                <a:cs typeface="Tahoma"/>
              </a:rPr>
              <a:t>can </a:t>
            </a:r>
            <a:r>
              <a:rPr lang="en-US" sz="1800" spc="70" dirty="0">
                <a:solidFill>
                  <a:srgbClr val="595959"/>
                </a:solidFill>
                <a:latin typeface="Tahoma"/>
                <a:cs typeface="Tahoma"/>
              </a:rPr>
              <a:t>combine </a:t>
            </a:r>
            <a:r>
              <a:rPr lang="en-US" sz="1800" spc="55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lang="en-US" sz="18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55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lang="en-US" sz="18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networks</a:t>
            </a:r>
            <a:r>
              <a:rPr lang="en-US" sz="18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lang="en-US" sz="18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-25" dirty="0">
                <a:solidFill>
                  <a:srgbClr val="595959"/>
                </a:solidFill>
                <a:latin typeface="Tahoma"/>
                <a:cs typeface="Tahoma"/>
              </a:rPr>
              <a:t>one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virtual,</a:t>
            </a:r>
            <a:r>
              <a:rPr lang="en-US" sz="18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software-</a:t>
            </a:r>
            <a:r>
              <a:rPr lang="en-US" sz="1800" spc="60" dirty="0">
                <a:solidFill>
                  <a:srgbClr val="595959"/>
                </a:solidFill>
                <a:latin typeface="Tahoma"/>
                <a:cs typeface="Tahoma"/>
              </a:rPr>
              <a:t>based</a:t>
            </a:r>
            <a:r>
              <a:rPr lang="en-US" sz="18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network,</a:t>
            </a:r>
            <a:r>
              <a:rPr lang="en-US" sz="18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lang="en-US" sz="18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lang="en-US" sz="18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30" dirty="0">
                <a:solidFill>
                  <a:srgbClr val="595959"/>
                </a:solidFill>
                <a:latin typeface="Tahoma"/>
                <a:cs typeface="Tahoma"/>
              </a:rPr>
              <a:t>can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divide</a:t>
            </a:r>
            <a:r>
              <a:rPr lang="en-US" sz="18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lang="en-US" sz="18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55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lang="en-US" sz="18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lang="en-US" sz="18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lang="en-US" sz="18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95959"/>
                </a:solidFill>
                <a:latin typeface="Tahoma"/>
                <a:cs typeface="Tahoma"/>
              </a:rPr>
              <a:t>separate, </a:t>
            </a:r>
            <a:r>
              <a:rPr lang="en-US" sz="1800" spc="55" dirty="0">
                <a:solidFill>
                  <a:srgbClr val="595959"/>
                </a:solidFill>
                <a:latin typeface="Tahoma"/>
                <a:cs typeface="Tahoma"/>
              </a:rPr>
              <a:t>independent</a:t>
            </a:r>
            <a:r>
              <a:rPr lang="en-US" sz="18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lang="en-US" sz="18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800" spc="-10" dirty="0">
                <a:solidFill>
                  <a:srgbClr val="595959"/>
                </a:solidFill>
                <a:latin typeface="Tahoma"/>
                <a:cs typeface="Tahoma"/>
              </a:rPr>
              <a:t>networks.</a:t>
            </a: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956" y="298195"/>
            <a:ext cx="679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Benefit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65" dirty="0"/>
              <a:t>network</a:t>
            </a:r>
            <a:r>
              <a:rPr spc="15" dirty="0"/>
              <a:t> </a:t>
            </a:r>
            <a:r>
              <a:rPr spc="75" dirty="0"/>
              <a:t>virtualization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19</a:t>
            </a:fld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527526" y="1143000"/>
            <a:ext cx="7960295" cy="54563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Desirable</a:t>
            </a:r>
            <a:r>
              <a:rPr sz="2000" spc="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properties</a:t>
            </a:r>
            <a:r>
              <a:rPr sz="2000" spc="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2000" spc="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000" spc="25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00000"/>
              </a:lnSpc>
              <a:spcBef>
                <a:spcPts val="120"/>
              </a:spcBef>
              <a:tabLst>
                <a:tab pos="697865" algn="l"/>
              </a:tabLst>
            </a:pPr>
            <a:r>
              <a:rPr sz="2000" spc="-90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b="1" spc="40" dirty="0">
                <a:solidFill>
                  <a:srgbClr val="595959"/>
                </a:solidFill>
                <a:latin typeface="Tahoma"/>
                <a:cs typeface="Tahoma"/>
              </a:rPr>
              <a:t>Scalability</a:t>
            </a:r>
            <a:endParaRPr sz="2000" b="1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  <a:tabLst>
                <a:tab pos="980440" algn="l"/>
              </a:tabLst>
            </a:pPr>
            <a:r>
              <a:rPr sz="20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Easy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extend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resources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595959"/>
                </a:solidFill>
                <a:latin typeface="Tahoma"/>
                <a:cs typeface="Tahoma"/>
              </a:rPr>
              <a:t>need</a:t>
            </a:r>
            <a:endParaRPr sz="2000" dirty="0">
              <a:latin typeface="Tahoma"/>
              <a:cs typeface="Tahoma"/>
            </a:endParaRPr>
          </a:p>
          <a:p>
            <a:pPr marL="981075" marR="161925" indent="-282575">
              <a:lnSpc>
                <a:spcPct val="86500"/>
              </a:lnSpc>
              <a:spcBef>
                <a:spcPts val="520"/>
              </a:spcBef>
              <a:tabLst>
                <a:tab pos="980440" algn="l"/>
              </a:tabLst>
            </a:pPr>
            <a:r>
              <a:rPr sz="20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Administrator</a:t>
            </a:r>
            <a:r>
              <a:rPr sz="20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dynamically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delete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network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connection</a:t>
            </a:r>
            <a:endParaRPr lang="en-US" sz="2000" spc="4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981075" marR="161925" indent="-282575">
              <a:lnSpc>
                <a:spcPct val="86500"/>
              </a:lnSpc>
              <a:spcBef>
                <a:spcPts val="520"/>
              </a:spcBef>
              <a:tabLst>
                <a:tab pos="980440" algn="l"/>
              </a:tabLst>
            </a:pP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00000"/>
              </a:lnSpc>
              <a:spcBef>
                <a:spcPts val="160"/>
              </a:spcBef>
              <a:tabLst>
                <a:tab pos="697865" algn="l"/>
              </a:tabLst>
            </a:pPr>
            <a:r>
              <a:rPr sz="2000" spc="-90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b="1" spc="35" dirty="0">
                <a:solidFill>
                  <a:srgbClr val="595959"/>
                </a:solidFill>
                <a:latin typeface="Tahoma"/>
                <a:cs typeface="Tahoma"/>
              </a:rPr>
              <a:t>Resilience</a:t>
            </a:r>
            <a:endParaRPr sz="2000" b="1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219"/>
              </a:spcBef>
              <a:tabLst>
                <a:tab pos="980440" algn="l"/>
              </a:tabLst>
            </a:pPr>
            <a:r>
              <a:rPr sz="20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Recover</a:t>
            </a:r>
            <a:r>
              <a:rPr sz="20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20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failures</a:t>
            </a:r>
            <a:endParaRPr sz="2000" dirty="0">
              <a:latin typeface="Tahoma"/>
              <a:cs typeface="Tahoma"/>
            </a:endParaRPr>
          </a:p>
          <a:p>
            <a:pPr marL="981075" marR="5080" indent="-282575">
              <a:lnSpc>
                <a:spcPct val="86500"/>
              </a:lnSpc>
              <a:spcBef>
                <a:spcPts val="425"/>
              </a:spcBef>
              <a:tabLst>
                <a:tab pos="980440" algn="l"/>
              </a:tabLst>
            </a:pPr>
            <a:r>
              <a:rPr sz="20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20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20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20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automatically</a:t>
            </a:r>
            <a:r>
              <a:rPr sz="20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redirect</a:t>
            </a:r>
            <a:r>
              <a:rPr sz="2000" spc="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packets</a:t>
            </a:r>
            <a:r>
              <a:rPr sz="2000" spc="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20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redundant links</a:t>
            </a:r>
            <a:endParaRPr lang="en-US" sz="2000" spc="4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981075" marR="5080" indent="-282575">
              <a:lnSpc>
                <a:spcPct val="86500"/>
              </a:lnSpc>
              <a:spcBef>
                <a:spcPts val="425"/>
              </a:spcBef>
              <a:tabLst>
                <a:tab pos="980440" algn="l"/>
              </a:tabLst>
            </a:pP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00000"/>
              </a:lnSpc>
              <a:spcBef>
                <a:spcPts val="254"/>
              </a:spcBef>
              <a:tabLst>
                <a:tab pos="697865" algn="l"/>
              </a:tabLst>
            </a:pPr>
            <a:r>
              <a:rPr sz="2000" spc="-90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b="1" spc="40" dirty="0">
                <a:solidFill>
                  <a:srgbClr val="595959"/>
                </a:solidFill>
                <a:latin typeface="Tahoma"/>
                <a:cs typeface="Tahoma"/>
              </a:rPr>
              <a:t>Security</a:t>
            </a:r>
            <a:endParaRPr sz="2000" b="1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  <a:tabLst>
                <a:tab pos="980440" algn="l"/>
              </a:tabLst>
            </a:pPr>
            <a:r>
              <a:rPr sz="20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Increased</a:t>
            </a: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path</a:t>
            </a:r>
            <a:r>
              <a:rPr sz="20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isolation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user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segmentation</a:t>
            </a:r>
            <a:endParaRPr sz="2000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219"/>
              </a:spcBef>
              <a:tabLst>
                <a:tab pos="980440" algn="l"/>
              </a:tabLst>
            </a:pPr>
            <a:r>
              <a:rPr sz="20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20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should</a:t>
            </a:r>
            <a:r>
              <a:rPr sz="20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work</a:t>
            </a:r>
            <a:r>
              <a:rPr sz="20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20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firewall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endParaRPr lang="en-US" sz="2000" spc="-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219"/>
              </a:spcBef>
              <a:tabLst>
                <a:tab pos="980440" algn="l"/>
              </a:tabLst>
            </a:pP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00000"/>
              </a:lnSpc>
              <a:spcBef>
                <a:spcPts val="120"/>
              </a:spcBef>
              <a:tabLst>
                <a:tab pos="697865" algn="l"/>
              </a:tabLst>
            </a:pPr>
            <a:r>
              <a:rPr sz="2000" spc="-90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595959"/>
                </a:solidFill>
                <a:latin typeface="Tahoma"/>
                <a:cs typeface="Tahoma"/>
              </a:rPr>
              <a:t>Availability</a:t>
            </a:r>
            <a:endParaRPr sz="2000" b="1" dirty="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  <a:tabLst>
                <a:tab pos="980440" algn="l"/>
              </a:tabLst>
            </a:pPr>
            <a:r>
              <a:rPr sz="20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Access</a:t>
            </a:r>
            <a:r>
              <a:rPr sz="20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resource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anytime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150" y="295147"/>
            <a:ext cx="318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5" dirty="0"/>
              <a:t> </a:t>
            </a:r>
            <a:r>
              <a:rPr spc="114" dirty="0"/>
              <a:t>is</a:t>
            </a:r>
            <a:r>
              <a:rPr spc="10" dirty="0"/>
              <a:t> </a:t>
            </a:r>
            <a:r>
              <a:rPr spc="100" dirty="0"/>
              <a:t>SDDC?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359" y="1394967"/>
            <a:ext cx="4361180" cy="41840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1315" marR="31115" indent="-349250">
              <a:lnSpc>
                <a:spcPct val="87400"/>
              </a:lnSpc>
              <a:spcBef>
                <a:spcPts val="385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Software-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defined</a:t>
            </a:r>
            <a:r>
              <a:rPr sz="17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spc="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center</a:t>
            </a:r>
            <a:r>
              <a:rPr sz="17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(SDDC)</a:t>
            </a:r>
            <a:r>
              <a:rPr sz="17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 phrase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refer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u="sng" spc="-2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data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u="sng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center</a:t>
            </a: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7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infrastructure</a:t>
            </a:r>
            <a:endParaRPr sz="1700" dirty="0">
              <a:latin typeface="Tahoma"/>
              <a:cs typeface="Tahoma"/>
            </a:endParaRPr>
          </a:p>
          <a:p>
            <a:pPr marL="361315">
              <a:lnSpc>
                <a:spcPts val="1895"/>
              </a:lnSpc>
            </a:pP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u="sng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virtualized</a:t>
            </a:r>
            <a:r>
              <a:rPr sz="17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delivered</a:t>
            </a:r>
            <a:r>
              <a:rPr sz="17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u="sng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as</a:t>
            </a:r>
            <a:r>
              <a:rPr sz="1700" u="sng" spc="16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 </a:t>
            </a:r>
            <a:r>
              <a:rPr sz="1700" u="sng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a</a:t>
            </a:r>
            <a:r>
              <a:rPr sz="1700" u="sng" spc="16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 </a:t>
            </a:r>
            <a:r>
              <a:rPr sz="1700" u="sng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service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 dirty="0">
              <a:latin typeface="Tahoma"/>
              <a:cs typeface="Tahoma"/>
            </a:endParaRPr>
          </a:p>
          <a:p>
            <a:pPr marL="361315" marR="218440" indent="-349250">
              <a:lnSpc>
                <a:spcPct val="89200"/>
              </a:lnSpc>
              <a:spcBef>
                <a:spcPts val="1415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Control</a:t>
            </a:r>
            <a:r>
              <a:rPr sz="17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center</a:t>
            </a:r>
            <a:r>
              <a:rPr sz="17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fully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automated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7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software,</a:t>
            </a:r>
            <a:r>
              <a:rPr sz="17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meaning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hardware</a:t>
            </a:r>
            <a:r>
              <a:rPr sz="1700" spc="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configuration</a:t>
            </a:r>
            <a:r>
              <a:rPr sz="1700" spc="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3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maintained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through</a:t>
            </a:r>
            <a:r>
              <a:rPr sz="17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intelligent</a:t>
            </a: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7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systems.</a:t>
            </a:r>
            <a:endParaRPr sz="1700" dirty="0">
              <a:latin typeface="Tahoma"/>
              <a:cs typeface="Tahoma"/>
            </a:endParaRPr>
          </a:p>
          <a:p>
            <a:pPr marL="361315" marR="336550" indent="-349250">
              <a:lnSpc>
                <a:spcPct val="90800"/>
              </a:lnSpc>
              <a:spcBef>
                <a:spcPts val="1380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7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contrast</a:t>
            </a:r>
            <a:r>
              <a:rPr sz="17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traditional</a:t>
            </a:r>
            <a:r>
              <a:rPr sz="17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data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centers</a:t>
            </a:r>
            <a:r>
              <a:rPr sz="1700" spc="2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700" spc="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infrastructure</a:t>
            </a:r>
            <a:r>
              <a:rPr sz="1700" spc="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typically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defined</a:t>
            </a:r>
            <a:r>
              <a:rPr sz="17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hardware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devices.</a:t>
            </a:r>
            <a:endParaRPr sz="1700" dirty="0">
              <a:latin typeface="Tahoma"/>
              <a:cs typeface="Tahoma"/>
            </a:endParaRPr>
          </a:p>
          <a:p>
            <a:pPr marL="361315" marR="405765" indent="-349250">
              <a:lnSpc>
                <a:spcPct val="89700"/>
              </a:lnSpc>
              <a:spcBef>
                <a:spcPts val="1400"/>
              </a:spcBef>
              <a:tabLst>
                <a:tab pos="361315" algn="l"/>
                <a:tab pos="1316355" algn="l"/>
                <a:tab pos="1840864" algn="l"/>
                <a:tab pos="275526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they</a:t>
            </a:r>
            <a:r>
              <a:rPr sz="17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	orchestrated</a:t>
            </a:r>
            <a:r>
              <a:rPr sz="1700" spc="2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through</a:t>
            </a:r>
            <a:r>
              <a:rPr sz="1700" spc="2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powerful</a:t>
            </a:r>
            <a:r>
              <a:rPr sz="17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platform</a:t>
            </a: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lang="en-US" sz="170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4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ensures</a:t>
            </a:r>
            <a:r>
              <a:rPr sz="17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700" spc="55" dirty="0">
                <a:solidFill>
                  <a:srgbClr val="595959"/>
                </a:solidFill>
                <a:latin typeface="Tahoma"/>
                <a:cs typeface="Tahoma"/>
              </a:rPr>
              <a:t>components</a:t>
            </a:r>
            <a:r>
              <a:rPr lang="en-US" sz="17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Tahoma"/>
                <a:cs typeface="Tahoma"/>
              </a:rPr>
              <a:t>work</a:t>
            </a:r>
            <a:r>
              <a:rPr lang="en-US" sz="170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together</a:t>
            </a:r>
            <a:r>
              <a:rPr sz="1400" i="1" spc="-10" dirty="0">
                <a:solidFill>
                  <a:srgbClr val="595959"/>
                </a:solidFill>
                <a:latin typeface="Arial Narrow"/>
                <a:cs typeface="Arial Narrow"/>
              </a:rPr>
              <a:t>.</a:t>
            </a:r>
            <a:endParaRPr sz="1400" dirty="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379" y="1749425"/>
            <a:ext cx="4451828" cy="23615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22757" y="6306953"/>
            <a:ext cx="224154" cy="2870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700" spc="130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206" y="298195"/>
            <a:ext cx="711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Network</a:t>
            </a:r>
            <a:r>
              <a:rPr spc="-10" dirty="0"/>
              <a:t> </a:t>
            </a:r>
            <a:r>
              <a:rPr spc="95" dirty="0"/>
              <a:t>Virtualization</a:t>
            </a:r>
            <a:r>
              <a:rPr spc="5" dirty="0"/>
              <a:t> </a:t>
            </a:r>
            <a:r>
              <a:rPr spc="75" dirty="0"/>
              <a:t>Categories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228600" y="1480035"/>
            <a:ext cx="5327034" cy="38979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385"/>
              </a:spcBef>
              <a:tabLst>
                <a:tab pos="361315" algn="l"/>
              </a:tabLst>
            </a:pPr>
            <a:r>
              <a:rPr sz="15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5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20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0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20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lang="en-US" sz="20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categories</a:t>
            </a:r>
            <a:r>
              <a:rPr sz="20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290"/>
              </a:spcBef>
              <a:tabLst>
                <a:tab pos="697865" algn="l"/>
              </a:tabLst>
            </a:pPr>
            <a:r>
              <a:rPr sz="2000" spc="-72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b="1" spc="-50" dirty="0">
                <a:solidFill>
                  <a:srgbClr val="595959"/>
                </a:solidFill>
                <a:latin typeface="Tahoma"/>
                <a:cs typeface="Tahoma"/>
              </a:rPr>
              <a:t>External</a:t>
            </a:r>
            <a:r>
              <a:rPr sz="2000" b="1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2000" b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000" dirty="0">
              <a:latin typeface="Tahoma"/>
              <a:cs typeface="Tahoma"/>
            </a:endParaRPr>
          </a:p>
          <a:p>
            <a:pPr marL="981075" marR="160655" indent="-282575">
              <a:lnSpc>
                <a:spcPct val="150000"/>
              </a:lnSpc>
              <a:spcBef>
                <a:spcPts val="550"/>
              </a:spcBef>
              <a:tabLst>
                <a:tab pos="980440" algn="l"/>
              </a:tabLst>
            </a:pPr>
            <a:r>
              <a:rPr sz="20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Combining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many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networks,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parts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networks,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unit.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300"/>
              </a:spcBef>
              <a:tabLst>
                <a:tab pos="697865" algn="l"/>
              </a:tabLst>
            </a:pPr>
            <a:r>
              <a:rPr sz="2000" spc="-72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b="1" spc="-70" dirty="0">
                <a:solidFill>
                  <a:srgbClr val="595959"/>
                </a:solidFill>
                <a:latin typeface="Tahoma"/>
                <a:cs typeface="Tahoma"/>
              </a:rPr>
              <a:t>Internal</a:t>
            </a:r>
            <a:r>
              <a:rPr sz="2000" b="1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2000" b="1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000" dirty="0">
              <a:latin typeface="Tahoma"/>
              <a:cs typeface="Tahoma"/>
            </a:endParaRPr>
          </a:p>
          <a:p>
            <a:pPr marL="981075" marR="5080" indent="-282575">
              <a:lnSpc>
                <a:spcPct val="150000"/>
              </a:lnSpc>
              <a:spcBef>
                <a:spcPts val="484"/>
              </a:spcBef>
              <a:tabLst>
                <a:tab pos="980440" algn="l"/>
              </a:tabLst>
            </a:pPr>
            <a:r>
              <a:rPr sz="20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Providing</a:t>
            </a:r>
            <a:r>
              <a:rPr sz="2000" spc="3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network-like</a:t>
            </a:r>
            <a:r>
              <a:rPr sz="2000" spc="3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functionality</a:t>
            </a:r>
            <a:r>
              <a:rPr sz="2000" spc="3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20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containers</a:t>
            </a:r>
            <a:r>
              <a:rPr sz="20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0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single system.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4333" y="2492883"/>
            <a:ext cx="3840479" cy="18722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20</a:t>
            </a:fld>
            <a:endParaRPr spc="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262" y="374395"/>
            <a:ext cx="646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External</a:t>
            </a:r>
            <a:r>
              <a:rPr spc="5" dirty="0"/>
              <a:t> </a:t>
            </a:r>
            <a:r>
              <a:rPr spc="65" dirty="0"/>
              <a:t>network</a:t>
            </a:r>
            <a:r>
              <a:rPr spc="-5" dirty="0"/>
              <a:t> </a:t>
            </a:r>
            <a:r>
              <a:rPr spc="7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4369" y="1066800"/>
            <a:ext cx="5272169" cy="367927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1950" marR="1216025" indent="-349250">
              <a:lnSpc>
                <a:spcPct val="150000"/>
              </a:lnSpc>
              <a:spcBef>
                <a:spcPts val="380"/>
              </a:spcBef>
              <a:tabLst>
                <a:tab pos="360363" algn="l"/>
                <a:tab pos="4859338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z="20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lang="en-US" sz="20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components</a:t>
            </a:r>
            <a:r>
              <a:rPr lang="en-US" sz="2000" spc="75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320"/>
              </a:spcBef>
              <a:tabLst>
                <a:tab pos="697865" algn="l"/>
              </a:tabLst>
            </a:pPr>
            <a:r>
              <a:rPr sz="2200" spc="-104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595959"/>
                </a:solidFill>
                <a:latin typeface="Tahoma"/>
                <a:cs typeface="Tahoma"/>
              </a:rPr>
              <a:t>Device</a:t>
            </a:r>
            <a:r>
              <a:rPr sz="2000" b="1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000" b="1" dirty="0">
              <a:latin typeface="Tahoma"/>
              <a:cs typeface="Tahoma"/>
            </a:endParaRPr>
          </a:p>
          <a:p>
            <a:pPr marL="981075" marR="5080" indent="-282575">
              <a:lnSpc>
                <a:spcPct val="150000"/>
              </a:lnSpc>
              <a:spcBef>
                <a:spcPts val="640"/>
              </a:spcBef>
              <a:tabLst>
                <a:tab pos="980440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Virtualize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physical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devices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320"/>
              </a:spcBef>
              <a:tabLst>
                <a:tab pos="697865" algn="l"/>
              </a:tabLst>
            </a:pPr>
            <a:r>
              <a:rPr sz="2200" spc="-104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2000" b="1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65" dirty="0">
                <a:solidFill>
                  <a:srgbClr val="595959"/>
                </a:solidFill>
                <a:latin typeface="Tahoma"/>
                <a:cs typeface="Tahoma"/>
              </a:rPr>
              <a:t>path</a:t>
            </a:r>
            <a:r>
              <a:rPr sz="2000" b="1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000" b="1" dirty="0">
              <a:latin typeface="Tahoma"/>
              <a:cs typeface="Tahoma"/>
            </a:endParaRPr>
          </a:p>
          <a:p>
            <a:pPr marL="981075" marR="184785" indent="-282575">
              <a:lnSpc>
                <a:spcPct val="150000"/>
              </a:lnSpc>
              <a:spcBef>
                <a:spcPts val="640"/>
              </a:spcBef>
              <a:tabLst>
                <a:tab pos="980440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Virtualize 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communication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path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2000" spc="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network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access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points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1524000"/>
            <a:ext cx="3840326" cy="4343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21</a:t>
            </a:fld>
            <a:endParaRPr spc="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197" y="295147"/>
            <a:ext cx="646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External</a:t>
            </a:r>
            <a:r>
              <a:rPr spc="5" dirty="0"/>
              <a:t> </a:t>
            </a:r>
            <a:r>
              <a:rPr spc="65" dirty="0"/>
              <a:t>network</a:t>
            </a:r>
            <a:r>
              <a:rPr spc="-5" dirty="0"/>
              <a:t> </a:t>
            </a:r>
            <a:r>
              <a:rPr spc="7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016037"/>
            <a:ext cx="4572000" cy="3912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2400" spc="-113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200" b="1" dirty="0">
                <a:solidFill>
                  <a:srgbClr val="595959"/>
                </a:solidFill>
                <a:latin typeface="Tahoma"/>
                <a:cs typeface="Tahoma"/>
              </a:rPr>
              <a:t>Device</a:t>
            </a:r>
            <a:r>
              <a:rPr sz="2200" b="1" spc="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b="1" spc="4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200" b="1" dirty="0">
              <a:latin typeface="Tahoma"/>
              <a:cs typeface="Tahoma"/>
            </a:endParaRPr>
          </a:p>
          <a:p>
            <a:pPr marL="361950">
              <a:lnSpc>
                <a:spcPct val="100000"/>
              </a:lnSpc>
              <a:spcBef>
                <a:spcPts val="120"/>
              </a:spcBef>
              <a:tabLst>
                <a:tab pos="697865" algn="l"/>
              </a:tabLst>
            </a:pPr>
            <a:r>
              <a:rPr sz="2400" spc="-113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200" b="1" spc="55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2200" b="1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b="1" spc="165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sz="2200" b="1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b="1" spc="55" dirty="0">
                <a:solidFill>
                  <a:srgbClr val="595959"/>
                </a:solidFill>
                <a:latin typeface="Tahoma"/>
                <a:cs typeface="Tahoma"/>
              </a:rPr>
              <a:t>solution</a:t>
            </a:r>
            <a:endParaRPr sz="2200" b="1" dirty="0">
              <a:latin typeface="Tahoma"/>
              <a:cs typeface="Tahoma"/>
            </a:endParaRPr>
          </a:p>
          <a:p>
            <a:pPr marL="981075" marR="5080" indent="-282575">
              <a:lnSpc>
                <a:spcPts val="2400"/>
              </a:lnSpc>
              <a:spcBef>
                <a:spcPts val="505"/>
              </a:spcBef>
            </a:pPr>
            <a:r>
              <a:rPr sz="2400" spc="-108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400" spc="295" dirty="0">
                <a:solidFill>
                  <a:srgbClr val="6FB7D7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595959"/>
                </a:solidFill>
                <a:latin typeface="Tahoma"/>
                <a:cs typeface="Tahoma"/>
              </a:rPr>
              <a:t>Divide</a:t>
            </a:r>
            <a:r>
              <a:rPr sz="22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40" dirty="0">
                <a:solidFill>
                  <a:srgbClr val="595959"/>
                </a:solidFill>
                <a:latin typeface="Tahoma"/>
                <a:cs typeface="Tahoma"/>
              </a:rPr>
              <a:t>switch </a:t>
            </a:r>
            <a:r>
              <a:rPr sz="2200" spc="55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22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22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50" dirty="0">
                <a:solidFill>
                  <a:srgbClr val="595959"/>
                </a:solidFill>
                <a:latin typeface="Tahoma"/>
                <a:cs typeface="Tahoma"/>
              </a:rPr>
              <a:t>logical </a:t>
            </a:r>
            <a:r>
              <a:rPr sz="2200" spc="-10" dirty="0">
                <a:solidFill>
                  <a:srgbClr val="595959"/>
                </a:solidFill>
                <a:latin typeface="Tahoma"/>
                <a:cs typeface="Tahoma"/>
              </a:rPr>
              <a:t>switches.</a:t>
            </a:r>
            <a:endParaRPr sz="2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50" dirty="0">
              <a:latin typeface="Tahoma"/>
              <a:cs typeface="Tahoma"/>
            </a:endParaRPr>
          </a:p>
          <a:p>
            <a:pPr marR="1118870" algn="ctr">
              <a:lnSpc>
                <a:spcPct val="100000"/>
              </a:lnSpc>
              <a:spcBef>
                <a:spcPts val="5"/>
              </a:spcBef>
              <a:tabLst>
                <a:tab pos="348615" algn="l"/>
              </a:tabLst>
            </a:pPr>
            <a:r>
              <a:rPr sz="2400" spc="-113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200" b="1" spc="55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2200" b="1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b="1" spc="165" dirty="0">
                <a:solidFill>
                  <a:srgbClr val="595959"/>
                </a:solidFill>
                <a:latin typeface="Tahoma"/>
                <a:cs typeface="Tahoma"/>
              </a:rPr>
              <a:t>3</a:t>
            </a:r>
            <a:r>
              <a:rPr sz="2200" b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b="1" spc="65" dirty="0">
                <a:solidFill>
                  <a:srgbClr val="595959"/>
                </a:solidFill>
                <a:latin typeface="Tahoma"/>
                <a:cs typeface="Tahoma"/>
              </a:rPr>
              <a:t>solution</a:t>
            </a:r>
            <a:r>
              <a:rPr sz="2200" b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endParaRPr lang="en-US" sz="2200" b="1" dirty="0">
              <a:latin typeface="Tahoma"/>
              <a:cs typeface="Tahoma"/>
            </a:endParaRPr>
          </a:p>
          <a:p>
            <a:pPr marR="1118870" algn="ctr">
              <a:lnSpc>
                <a:spcPct val="100000"/>
              </a:lnSpc>
              <a:spcBef>
                <a:spcPts val="5"/>
              </a:spcBef>
              <a:tabLst>
                <a:tab pos="348615" algn="l"/>
              </a:tabLst>
            </a:pP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VRF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technique</a:t>
            </a:r>
            <a:endParaRPr sz="2000" dirty="0">
              <a:latin typeface="Tahoma"/>
              <a:cs typeface="Tahoma"/>
            </a:endParaRPr>
          </a:p>
          <a:p>
            <a:pPr marL="698500" marR="694055">
              <a:lnSpc>
                <a:spcPts val="2180"/>
              </a:lnSpc>
              <a:spcBef>
                <a:spcPts val="140"/>
              </a:spcBef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Routing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Forwarding</a:t>
            </a:r>
            <a:r>
              <a:rPr sz="2000" spc="3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  <a:p>
            <a:pPr marL="698500" marR="90805" indent="-336550">
              <a:lnSpc>
                <a:spcPct val="88800"/>
              </a:lnSpc>
              <a:spcBef>
                <a:spcPts val="375"/>
              </a:spcBef>
              <a:tabLst>
                <a:tab pos="697865" algn="l"/>
              </a:tabLst>
            </a:pPr>
            <a:r>
              <a:rPr sz="2200" spc="-104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Emulate</a:t>
            </a:r>
            <a:r>
              <a:rPr sz="20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isolated</a:t>
            </a:r>
            <a:r>
              <a:rPr sz="20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routing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tables</a:t>
            </a:r>
            <a:r>
              <a:rPr sz="20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within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Tahoma"/>
                <a:cs typeface="Tahoma"/>
              </a:rPr>
              <a:t>physical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router.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207" y="1333247"/>
            <a:ext cx="1676120" cy="17158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133" y="3771901"/>
            <a:ext cx="2933002" cy="171580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22</a:t>
            </a:fld>
            <a:endParaRPr spc="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989" y="224837"/>
            <a:ext cx="646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External</a:t>
            </a:r>
            <a:r>
              <a:rPr spc="5" dirty="0"/>
              <a:t> </a:t>
            </a:r>
            <a:r>
              <a:rPr spc="65" dirty="0"/>
              <a:t>network</a:t>
            </a:r>
            <a:r>
              <a:rPr spc="-5" dirty="0"/>
              <a:t> </a:t>
            </a:r>
            <a:r>
              <a:rPr spc="7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43" y="990600"/>
            <a:ext cx="3566160" cy="506100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75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20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path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0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345"/>
              </a:spcBef>
              <a:tabLst>
                <a:tab pos="697865" algn="l"/>
              </a:tabLst>
            </a:pPr>
            <a:r>
              <a:rPr sz="2000" spc="-95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1800" b="1" spc="55" dirty="0">
                <a:solidFill>
                  <a:srgbClr val="595959"/>
                </a:solidFill>
                <a:latin typeface="Tahoma"/>
                <a:cs typeface="Tahoma"/>
              </a:rPr>
              <a:t>Hop-</a:t>
            </a:r>
            <a:r>
              <a:rPr sz="1800" b="1" dirty="0">
                <a:solidFill>
                  <a:srgbClr val="595959"/>
                </a:solidFill>
                <a:latin typeface="Tahoma"/>
                <a:cs typeface="Tahoma"/>
              </a:rPr>
              <a:t>to-</a:t>
            </a:r>
            <a:r>
              <a:rPr sz="1800" b="1" spc="75" dirty="0">
                <a:solidFill>
                  <a:srgbClr val="595959"/>
                </a:solidFill>
                <a:latin typeface="Tahoma"/>
                <a:cs typeface="Tahoma"/>
              </a:rPr>
              <a:t>hop</a:t>
            </a:r>
            <a:r>
              <a:rPr sz="1800" b="1" spc="30" dirty="0">
                <a:solidFill>
                  <a:srgbClr val="595959"/>
                </a:solidFill>
                <a:latin typeface="Tahoma"/>
                <a:cs typeface="Tahoma"/>
              </a:rPr>
              <a:t> case</a:t>
            </a:r>
            <a:endParaRPr sz="1800" b="1" dirty="0">
              <a:latin typeface="Tahoma"/>
              <a:cs typeface="Tahoma"/>
            </a:endParaRPr>
          </a:p>
          <a:p>
            <a:pPr marL="980440" marR="5080" indent="-282575">
              <a:lnSpc>
                <a:spcPct val="150000"/>
              </a:lnSpc>
              <a:spcBef>
                <a:spcPts val="350"/>
              </a:spcBef>
              <a:tabLst>
                <a:tab pos="980440" algn="l"/>
              </a:tabLst>
            </a:pPr>
            <a:r>
              <a:rPr sz="2000" spc="-95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800" spc="65" dirty="0">
                <a:solidFill>
                  <a:srgbClr val="595959"/>
                </a:solidFill>
                <a:latin typeface="Tahoma"/>
                <a:cs typeface="Tahoma"/>
              </a:rPr>
              <a:t>Consider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applied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Tahoma"/>
                <a:cs typeface="Tahoma"/>
              </a:rPr>
              <a:t>on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single</a:t>
            </a:r>
            <a:r>
              <a:rPr sz="18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hop</a:t>
            </a:r>
            <a:r>
              <a:rPr sz="18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data-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path.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35"/>
              </a:spcBef>
            </a:pPr>
            <a:endParaRPr sz="215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tabLst>
                <a:tab pos="697865" algn="l"/>
              </a:tabLst>
            </a:pPr>
            <a:r>
              <a:rPr sz="2000" spc="-95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1800" b="1" spc="55" dirty="0">
                <a:solidFill>
                  <a:srgbClr val="595959"/>
                </a:solidFill>
                <a:latin typeface="Tahoma"/>
                <a:cs typeface="Tahoma"/>
              </a:rPr>
              <a:t>Hop-</a:t>
            </a:r>
            <a:r>
              <a:rPr sz="1800" b="1" dirty="0">
                <a:solidFill>
                  <a:srgbClr val="595959"/>
                </a:solidFill>
                <a:latin typeface="Tahoma"/>
                <a:cs typeface="Tahoma"/>
              </a:rPr>
              <a:t>to-</a:t>
            </a:r>
            <a:r>
              <a:rPr sz="1800" b="1" spc="70" dirty="0">
                <a:solidFill>
                  <a:srgbClr val="595959"/>
                </a:solidFill>
                <a:latin typeface="Tahoma"/>
                <a:cs typeface="Tahoma"/>
              </a:rPr>
              <a:t>cloud</a:t>
            </a:r>
            <a:r>
              <a:rPr sz="1800" b="1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595959"/>
                </a:solidFill>
                <a:latin typeface="Tahoma"/>
                <a:cs typeface="Tahoma"/>
              </a:rPr>
              <a:t>case</a:t>
            </a:r>
            <a:endParaRPr sz="1800" b="1" dirty="0">
              <a:latin typeface="Tahoma"/>
              <a:cs typeface="Tahoma"/>
            </a:endParaRPr>
          </a:p>
          <a:p>
            <a:pPr marL="980440" marR="298450" indent="-282575">
              <a:lnSpc>
                <a:spcPct val="150000"/>
              </a:lnSpc>
              <a:spcBef>
                <a:spcPts val="320"/>
              </a:spcBef>
              <a:tabLst>
                <a:tab pos="980440" algn="l"/>
              </a:tabLst>
            </a:pPr>
            <a:r>
              <a:rPr sz="2000" spc="-95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0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800" spc="65" dirty="0">
                <a:solidFill>
                  <a:srgbClr val="595959"/>
                </a:solidFill>
                <a:latin typeface="Tahoma"/>
                <a:cs typeface="Tahoma"/>
              </a:rPr>
              <a:t>Consider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800" spc="4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tunnels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allow</a:t>
            </a:r>
            <a:r>
              <a:rPr sz="18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Tahoma"/>
                <a:cs typeface="Tahoma"/>
              </a:rPr>
              <a:t>multi-</a:t>
            </a:r>
            <a:r>
              <a:rPr sz="1800" spc="75" dirty="0">
                <a:solidFill>
                  <a:srgbClr val="595959"/>
                </a:solidFill>
                <a:latin typeface="Tahoma"/>
                <a:cs typeface="Tahoma"/>
              </a:rPr>
              <a:t>hop</a:t>
            </a:r>
            <a:r>
              <a:rPr sz="18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data-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path.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1594" y="6159500"/>
            <a:ext cx="59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38707" y="1789065"/>
            <a:ext cx="4829175" cy="1323975"/>
            <a:chOff x="4238707" y="1789065"/>
            <a:chExt cx="4829175" cy="13239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8707" y="1789065"/>
              <a:ext cx="1905000" cy="1095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508" y="1789065"/>
              <a:ext cx="1904998" cy="10953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15108" y="2246265"/>
              <a:ext cx="1056640" cy="228600"/>
            </a:xfrm>
            <a:custGeom>
              <a:avLst/>
              <a:gdLst/>
              <a:ahLst/>
              <a:cxnLst/>
              <a:rect l="l" t="t" r="r" b="b"/>
              <a:pathLst>
                <a:path w="1056640" h="228600">
                  <a:moveTo>
                    <a:pt x="1056083" y="0"/>
                  </a:moveTo>
                  <a:lnTo>
                    <a:pt x="10714" y="0"/>
                  </a:lnTo>
                  <a:lnTo>
                    <a:pt x="6544" y="8982"/>
                  </a:lnTo>
                  <a:lnTo>
                    <a:pt x="3138" y="33477"/>
                  </a:lnTo>
                  <a:lnTo>
                    <a:pt x="841" y="69809"/>
                  </a:lnTo>
                  <a:lnTo>
                    <a:pt x="0" y="114300"/>
                  </a:lnTo>
                  <a:lnTo>
                    <a:pt x="841" y="158790"/>
                  </a:lnTo>
                  <a:lnTo>
                    <a:pt x="3138" y="195122"/>
                  </a:lnTo>
                  <a:lnTo>
                    <a:pt x="6544" y="219617"/>
                  </a:lnTo>
                  <a:lnTo>
                    <a:pt x="10714" y="228600"/>
                  </a:lnTo>
                  <a:lnTo>
                    <a:pt x="1056083" y="228600"/>
                  </a:lnTo>
                  <a:lnTo>
                    <a:pt x="1051912" y="219617"/>
                  </a:lnTo>
                  <a:lnTo>
                    <a:pt x="1048506" y="195122"/>
                  </a:lnTo>
                  <a:lnTo>
                    <a:pt x="1046209" y="158790"/>
                  </a:lnTo>
                  <a:lnTo>
                    <a:pt x="1045367" y="114300"/>
                  </a:lnTo>
                  <a:lnTo>
                    <a:pt x="1046209" y="69809"/>
                  </a:lnTo>
                  <a:lnTo>
                    <a:pt x="1048506" y="33477"/>
                  </a:lnTo>
                  <a:lnTo>
                    <a:pt x="1051912" y="8982"/>
                  </a:lnTo>
                  <a:lnTo>
                    <a:pt x="1056083" y="0"/>
                  </a:lnTo>
                  <a:close/>
                </a:path>
              </a:pathLst>
            </a:custGeom>
            <a:solidFill>
              <a:srgbClr val="2C7C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1192" y="2246265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21432">
              <a:solidFill>
                <a:srgbClr val="80B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2408" y="2234072"/>
              <a:ext cx="1092200" cy="254000"/>
            </a:xfrm>
            <a:custGeom>
              <a:avLst/>
              <a:gdLst/>
              <a:ahLst/>
              <a:cxnLst/>
              <a:rect l="l" t="t" r="r" b="b"/>
              <a:pathLst>
                <a:path w="1092200" h="254000">
                  <a:moveTo>
                    <a:pt x="1066520" y="0"/>
                  </a:moveTo>
                  <a:lnTo>
                    <a:pt x="21313" y="0"/>
                  </a:lnTo>
                  <a:lnTo>
                    <a:pt x="19244" y="1270"/>
                  </a:lnTo>
                  <a:lnTo>
                    <a:pt x="14325" y="3810"/>
                  </a:lnTo>
                  <a:lnTo>
                    <a:pt x="3176" y="45720"/>
                  </a:lnTo>
                  <a:lnTo>
                    <a:pt x="217" y="104139"/>
                  </a:lnTo>
                  <a:lnTo>
                    <a:pt x="0" y="127000"/>
                  </a:lnTo>
                  <a:lnTo>
                    <a:pt x="222" y="151129"/>
                  </a:lnTo>
                  <a:lnTo>
                    <a:pt x="1866" y="191770"/>
                  </a:lnTo>
                  <a:lnTo>
                    <a:pt x="7086" y="236220"/>
                  </a:lnTo>
                  <a:lnTo>
                    <a:pt x="12670" y="248920"/>
                  </a:lnTo>
                  <a:lnTo>
                    <a:pt x="14325" y="251460"/>
                  </a:lnTo>
                  <a:lnTo>
                    <a:pt x="19244" y="254000"/>
                  </a:lnTo>
                  <a:lnTo>
                    <a:pt x="1066520" y="254000"/>
                  </a:lnTo>
                  <a:lnTo>
                    <a:pt x="1059694" y="251460"/>
                  </a:lnTo>
                  <a:lnTo>
                    <a:pt x="1058038" y="248920"/>
                  </a:lnTo>
                  <a:lnTo>
                    <a:pt x="1055231" y="245110"/>
                  </a:lnTo>
                  <a:lnTo>
                    <a:pt x="22024" y="245110"/>
                  </a:lnTo>
                  <a:lnTo>
                    <a:pt x="19654" y="243839"/>
                  </a:lnTo>
                  <a:lnTo>
                    <a:pt x="19103" y="243839"/>
                  </a:lnTo>
                  <a:lnTo>
                    <a:pt x="17457" y="241300"/>
                  </a:lnTo>
                  <a:lnTo>
                    <a:pt x="17308" y="241300"/>
                  </a:lnTo>
                  <a:lnTo>
                    <a:pt x="10308" y="191770"/>
                  </a:lnTo>
                  <a:lnTo>
                    <a:pt x="8685" y="149860"/>
                  </a:lnTo>
                  <a:lnTo>
                    <a:pt x="8465" y="127000"/>
                  </a:lnTo>
                  <a:lnTo>
                    <a:pt x="8684" y="104139"/>
                  </a:lnTo>
                  <a:lnTo>
                    <a:pt x="10302" y="63500"/>
                  </a:lnTo>
                  <a:lnTo>
                    <a:pt x="15072" y="21589"/>
                  </a:lnTo>
                  <a:lnTo>
                    <a:pt x="17308" y="13970"/>
                  </a:lnTo>
                  <a:lnTo>
                    <a:pt x="17457" y="12700"/>
                  </a:lnTo>
                  <a:lnTo>
                    <a:pt x="19103" y="10160"/>
                  </a:lnTo>
                  <a:lnTo>
                    <a:pt x="19654" y="10160"/>
                  </a:lnTo>
                  <a:lnTo>
                    <a:pt x="22024" y="8889"/>
                  </a:lnTo>
                  <a:lnTo>
                    <a:pt x="1055231" y="8889"/>
                  </a:lnTo>
                  <a:lnTo>
                    <a:pt x="1058038" y="5079"/>
                  </a:lnTo>
                  <a:lnTo>
                    <a:pt x="1059694" y="3810"/>
                  </a:lnTo>
                  <a:lnTo>
                    <a:pt x="1066520" y="0"/>
                  </a:lnTo>
                  <a:close/>
                </a:path>
                <a:path w="1092200" h="254000">
                  <a:moveTo>
                    <a:pt x="1068783" y="0"/>
                  </a:moveTo>
                  <a:lnTo>
                    <a:pt x="1066520" y="0"/>
                  </a:lnTo>
                  <a:lnTo>
                    <a:pt x="1059694" y="3810"/>
                  </a:lnTo>
                  <a:lnTo>
                    <a:pt x="1048543" y="45720"/>
                  </a:lnTo>
                  <a:lnTo>
                    <a:pt x="1045585" y="104139"/>
                  </a:lnTo>
                  <a:lnTo>
                    <a:pt x="1045368" y="127000"/>
                  </a:lnTo>
                  <a:lnTo>
                    <a:pt x="1045590" y="151129"/>
                  </a:lnTo>
                  <a:lnTo>
                    <a:pt x="1047235" y="191770"/>
                  </a:lnTo>
                  <a:lnTo>
                    <a:pt x="1052455" y="236220"/>
                  </a:lnTo>
                  <a:lnTo>
                    <a:pt x="1058038" y="248920"/>
                  </a:lnTo>
                  <a:lnTo>
                    <a:pt x="1059694" y="251460"/>
                  </a:lnTo>
                  <a:lnTo>
                    <a:pt x="1066520" y="254000"/>
                  </a:lnTo>
                  <a:lnTo>
                    <a:pt x="1068783" y="254000"/>
                  </a:lnTo>
                  <a:lnTo>
                    <a:pt x="1068783" y="246379"/>
                  </a:lnTo>
                  <a:lnTo>
                    <a:pt x="1068029" y="246379"/>
                  </a:lnTo>
                  <a:lnTo>
                    <a:pt x="1065023" y="243839"/>
                  </a:lnTo>
                  <a:lnTo>
                    <a:pt x="1064472" y="243839"/>
                  </a:lnTo>
                  <a:lnTo>
                    <a:pt x="1062826" y="241300"/>
                  </a:lnTo>
                  <a:lnTo>
                    <a:pt x="1062676" y="241300"/>
                  </a:lnTo>
                  <a:lnTo>
                    <a:pt x="1060560" y="233679"/>
                  </a:lnTo>
                  <a:lnTo>
                    <a:pt x="1059261" y="233679"/>
                  </a:lnTo>
                  <a:lnTo>
                    <a:pt x="1060100" y="230967"/>
                  </a:lnTo>
                  <a:lnTo>
                    <a:pt x="1055677" y="191770"/>
                  </a:lnTo>
                  <a:lnTo>
                    <a:pt x="1054054" y="149860"/>
                  </a:lnTo>
                  <a:lnTo>
                    <a:pt x="1053834" y="127000"/>
                  </a:lnTo>
                  <a:lnTo>
                    <a:pt x="1054051" y="104139"/>
                  </a:lnTo>
                  <a:lnTo>
                    <a:pt x="1055669" y="63500"/>
                  </a:lnTo>
                  <a:lnTo>
                    <a:pt x="1060141" y="23231"/>
                  </a:lnTo>
                  <a:lnTo>
                    <a:pt x="1059261" y="20320"/>
                  </a:lnTo>
                  <a:lnTo>
                    <a:pt x="1060813" y="20320"/>
                  </a:lnTo>
                  <a:lnTo>
                    <a:pt x="1062676" y="13970"/>
                  </a:lnTo>
                  <a:lnTo>
                    <a:pt x="1062826" y="12700"/>
                  </a:lnTo>
                  <a:lnTo>
                    <a:pt x="1064472" y="10160"/>
                  </a:lnTo>
                  <a:lnTo>
                    <a:pt x="1065023" y="10160"/>
                  </a:lnTo>
                  <a:lnTo>
                    <a:pt x="1068029" y="8889"/>
                  </a:lnTo>
                  <a:lnTo>
                    <a:pt x="1068783" y="8889"/>
                  </a:lnTo>
                  <a:lnTo>
                    <a:pt x="1068783" y="0"/>
                  </a:lnTo>
                  <a:close/>
                </a:path>
                <a:path w="1092200" h="254000">
                  <a:moveTo>
                    <a:pt x="1085547" y="20320"/>
                  </a:moveTo>
                  <a:lnTo>
                    <a:pt x="1078306" y="20320"/>
                  </a:lnTo>
                  <a:lnTo>
                    <a:pt x="1077585" y="22650"/>
                  </a:lnTo>
                  <a:lnTo>
                    <a:pt x="1077500" y="23231"/>
                  </a:lnTo>
                  <a:lnTo>
                    <a:pt x="1078946" y="31750"/>
                  </a:lnTo>
                  <a:lnTo>
                    <a:pt x="1080566" y="45720"/>
                  </a:lnTo>
                  <a:lnTo>
                    <a:pt x="1081890" y="63500"/>
                  </a:lnTo>
                  <a:lnTo>
                    <a:pt x="1082884" y="82550"/>
                  </a:lnTo>
                  <a:lnTo>
                    <a:pt x="1083513" y="104139"/>
                  </a:lnTo>
                  <a:lnTo>
                    <a:pt x="1083732" y="127000"/>
                  </a:lnTo>
                  <a:lnTo>
                    <a:pt x="1083514" y="149860"/>
                  </a:lnTo>
                  <a:lnTo>
                    <a:pt x="1081897" y="191770"/>
                  </a:lnTo>
                  <a:lnTo>
                    <a:pt x="1077744" y="229870"/>
                  </a:lnTo>
                  <a:lnTo>
                    <a:pt x="1077661" y="231548"/>
                  </a:lnTo>
                  <a:lnTo>
                    <a:pt x="1078306" y="233679"/>
                  </a:lnTo>
                  <a:lnTo>
                    <a:pt x="1077126" y="233679"/>
                  </a:lnTo>
                  <a:lnTo>
                    <a:pt x="1074889" y="241300"/>
                  </a:lnTo>
                  <a:lnTo>
                    <a:pt x="1074741" y="241300"/>
                  </a:lnTo>
                  <a:lnTo>
                    <a:pt x="1073095" y="243839"/>
                  </a:lnTo>
                  <a:lnTo>
                    <a:pt x="1072544" y="243839"/>
                  </a:lnTo>
                  <a:lnTo>
                    <a:pt x="1071886" y="245110"/>
                  </a:lnTo>
                  <a:lnTo>
                    <a:pt x="1069538" y="246379"/>
                  </a:lnTo>
                  <a:lnTo>
                    <a:pt x="1068783" y="246379"/>
                  </a:lnTo>
                  <a:lnTo>
                    <a:pt x="1068783" y="254000"/>
                  </a:lnTo>
                  <a:lnTo>
                    <a:pt x="1071046" y="254000"/>
                  </a:lnTo>
                  <a:lnTo>
                    <a:pt x="1074806" y="252729"/>
                  </a:lnTo>
                  <a:lnTo>
                    <a:pt x="1077873" y="251460"/>
                  </a:lnTo>
                  <a:lnTo>
                    <a:pt x="1079527" y="248920"/>
                  </a:lnTo>
                  <a:lnTo>
                    <a:pt x="1082335" y="245110"/>
                  </a:lnTo>
                  <a:lnTo>
                    <a:pt x="1082785" y="243839"/>
                  </a:lnTo>
                  <a:lnTo>
                    <a:pt x="1085468" y="234950"/>
                  </a:lnTo>
                  <a:lnTo>
                    <a:pt x="1085682" y="233679"/>
                  </a:lnTo>
                  <a:lnTo>
                    <a:pt x="1078306" y="233679"/>
                  </a:lnTo>
                  <a:lnTo>
                    <a:pt x="1077369" y="232180"/>
                  </a:lnTo>
                  <a:lnTo>
                    <a:pt x="1085935" y="232180"/>
                  </a:lnTo>
                  <a:lnTo>
                    <a:pt x="1087393" y="223520"/>
                  </a:lnTo>
                  <a:lnTo>
                    <a:pt x="1091351" y="171450"/>
                  </a:lnTo>
                  <a:lnTo>
                    <a:pt x="1092198" y="127000"/>
                  </a:lnTo>
                  <a:lnTo>
                    <a:pt x="1091976" y="104139"/>
                  </a:lnTo>
                  <a:lnTo>
                    <a:pt x="1091341" y="82550"/>
                  </a:lnTo>
                  <a:lnTo>
                    <a:pt x="1090331" y="62229"/>
                  </a:lnTo>
                  <a:lnTo>
                    <a:pt x="1088979" y="44450"/>
                  </a:lnTo>
                  <a:lnTo>
                    <a:pt x="1087290" y="30479"/>
                  </a:lnTo>
                  <a:lnTo>
                    <a:pt x="1085547" y="20320"/>
                  </a:lnTo>
                  <a:close/>
                </a:path>
                <a:path w="1092200" h="254000">
                  <a:moveTo>
                    <a:pt x="1068783" y="245110"/>
                  </a:moveTo>
                  <a:lnTo>
                    <a:pt x="1066526" y="245110"/>
                  </a:lnTo>
                  <a:lnTo>
                    <a:pt x="1068029" y="246379"/>
                  </a:lnTo>
                  <a:lnTo>
                    <a:pt x="1068783" y="246379"/>
                  </a:lnTo>
                  <a:lnTo>
                    <a:pt x="1068783" y="245110"/>
                  </a:lnTo>
                  <a:close/>
                </a:path>
                <a:path w="1092200" h="254000">
                  <a:moveTo>
                    <a:pt x="1052864" y="16510"/>
                  </a:moveTo>
                  <a:lnTo>
                    <a:pt x="25149" y="16510"/>
                  </a:lnTo>
                  <a:lnTo>
                    <a:pt x="23473" y="22650"/>
                  </a:lnTo>
                  <a:lnTo>
                    <a:pt x="18757" y="63500"/>
                  </a:lnTo>
                  <a:lnTo>
                    <a:pt x="17150" y="104139"/>
                  </a:lnTo>
                  <a:lnTo>
                    <a:pt x="16932" y="127000"/>
                  </a:lnTo>
                  <a:lnTo>
                    <a:pt x="17148" y="149860"/>
                  </a:lnTo>
                  <a:lnTo>
                    <a:pt x="18750" y="190500"/>
                  </a:lnTo>
                  <a:lnTo>
                    <a:pt x="23295" y="231132"/>
                  </a:lnTo>
                  <a:lnTo>
                    <a:pt x="25149" y="237489"/>
                  </a:lnTo>
                  <a:lnTo>
                    <a:pt x="1052843" y="237489"/>
                  </a:lnTo>
                  <a:lnTo>
                    <a:pt x="1052455" y="236220"/>
                  </a:lnTo>
                  <a:lnTo>
                    <a:pt x="1052019" y="233679"/>
                  </a:lnTo>
                  <a:lnTo>
                    <a:pt x="32937" y="233679"/>
                  </a:lnTo>
                  <a:lnTo>
                    <a:pt x="31337" y="231132"/>
                  </a:lnTo>
                  <a:lnTo>
                    <a:pt x="26617" y="228600"/>
                  </a:lnTo>
                  <a:lnTo>
                    <a:pt x="31402" y="228600"/>
                  </a:lnTo>
                  <a:lnTo>
                    <a:pt x="29938" y="219710"/>
                  </a:lnTo>
                  <a:lnTo>
                    <a:pt x="28456" y="207010"/>
                  </a:lnTo>
                  <a:lnTo>
                    <a:pt x="27191" y="190500"/>
                  </a:lnTo>
                  <a:lnTo>
                    <a:pt x="26225" y="171450"/>
                  </a:lnTo>
                  <a:lnTo>
                    <a:pt x="25612" y="149860"/>
                  </a:lnTo>
                  <a:lnTo>
                    <a:pt x="25398" y="127000"/>
                  </a:lnTo>
                  <a:lnTo>
                    <a:pt x="25615" y="104139"/>
                  </a:lnTo>
                  <a:lnTo>
                    <a:pt x="27213" y="63500"/>
                  </a:lnTo>
                  <a:lnTo>
                    <a:pt x="31544" y="25400"/>
                  </a:lnTo>
                  <a:lnTo>
                    <a:pt x="26617" y="25400"/>
                  </a:lnTo>
                  <a:lnTo>
                    <a:pt x="31351" y="22860"/>
                  </a:lnTo>
                  <a:lnTo>
                    <a:pt x="32937" y="20320"/>
                  </a:lnTo>
                  <a:lnTo>
                    <a:pt x="1051883" y="20320"/>
                  </a:lnTo>
                  <a:lnTo>
                    <a:pt x="1052097" y="19050"/>
                  </a:lnTo>
                  <a:lnTo>
                    <a:pt x="1052864" y="16510"/>
                  </a:lnTo>
                  <a:close/>
                </a:path>
                <a:path w="1092200" h="254000">
                  <a:moveTo>
                    <a:pt x="1068239" y="228600"/>
                  </a:moveTo>
                  <a:lnTo>
                    <a:pt x="1066138" y="228600"/>
                  </a:lnTo>
                  <a:lnTo>
                    <a:pt x="1060846" y="231141"/>
                  </a:lnTo>
                  <a:lnTo>
                    <a:pt x="1060282" y="232044"/>
                  </a:lnTo>
                  <a:lnTo>
                    <a:pt x="1060560" y="233679"/>
                  </a:lnTo>
                  <a:lnTo>
                    <a:pt x="1061618" y="237489"/>
                  </a:lnTo>
                  <a:lnTo>
                    <a:pt x="1066868" y="237489"/>
                  </a:lnTo>
                  <a:lnTo>
                    <a:pt x="1067089" y="237341"/>
                  </a:lnTo>
                  <a:lnTo>
                    <a:pt x="1068670" y="231548"/>
                  </a:lnTo>
                  <a:lnTo>
                    <a:pt x="1068635" y="230967"/>
                  </a:lnTo>
                  <a:lnTo>
                    <a:pt x="1068239" y="228600"/>
                  </a:lnTo>
                  <a:close/>
                </a:path>
                <a:path w="1092200" h="254000">
                  <a:moveTo>
                    <a:pt x="1067088" y="237343"/>
                  </a:moveTo>
                  <a:lnTo>
                    <a:pt x="1066868" y="237489"/>
                  </a:lnTo>
                  <a:lnTo>
                    <a:pt x="1067048" y="237489"/>
                  </a:lnTo>
                  <a:lnTo>
                    <a:pt x="1067088" y="237343"/>
                  </a:lnTo>
                  <a:close/>
                </a:path>
                <a:path w="1092200" h="254000">
                  <a:moveTo>
                    <a:pt x="1068783" y="236220"/>
                  </a:moveTo>
                  <a:lnTo>
                    <a:pt x="1067092" y="237341"/>
                  </a:lnTo>
                  <a:lnTo>
                    <a:pt x="1067048" y="237489"/>
                  </a:lnTo>
                  <a:lnTo>
                    <a:pt x="1068783" y="237489"/>
                  </a:lnTo>
                  <a:lnTo>
                    <a:pt x="1068783" y="236220"/>
                  </a:lnTo>
                  <a:close/>
                </a:path>
                <a:path w="1092200" h="254000">
                  <a:moveTo>
                    <a:pt x="1070475" y="237341"/>
                  </a:moveTo>
                  <a:lnTo>
                    <a:pt x="1070518" y="237489"/>
                  </a:lnTo>
                  <a:lnTo>
                    <a:pt x="1070698" y="237489"/>
                  </a:lnTo>
                  <a:lnTo>
                    <a:pt x="1070475" y="237341"/>
                  </a:lnTo>
                  <a:close/>
                </a:path>
                <a:path w="1092200" h="254000">
                  <a:moveTo>
                    <a:pt x="1068783" y="231548"/>
                  </a:moveTo>
                  <a:lnTo>
                    <a:pt x="1068783" y="236220"/>
                  </a:lnTo>
                  <a:lnTo>
                    <a:pt x="1070475" y="237341"/>
                  </a:lnTo>
                  <a:lnTo>
                    <a:pt x="1068783" y="231548"/>
                  </a:lnTo>
                  <a:close/>
                </a:path>
                <a:path w="1092200" h="254000">
                  <a:moveTo>
                    <a:pt x="31402" y="228600"/>
                  </a:moveTo>
                  <a:lnTo>
                    <a:pt x="26617" y="228600"/>
                  </a:lnTo>
                  <a:lnTo>
                    <a:pt x="31351" y="231141"/>
                  </a:lnTo>
                  <a:lnTo>
                    <a:pt x="32937" y="233679"/>
                  </a:lnTo>
                  <a:lnTo>
                    <a:pt x="31402" y="228600"/>
                  </a:lnTo>
                  <a:close/>
                </a:path>
                <a:path w="1092200" h="254000">
                  <a:moveTo>
                    <a:pt x="1051148" y="228600"/>
                  </a:moveTo>
                  <a:lnTo>
                    <a:pt x="31402" y="228600"/>
                  </a:lnTo>
                  <a:lnTo>
                    <a:pt x="32937" y="233679"/>
                  </a:lnTo>
                  <a:lnTo>
                    <a:pt x="1052019" y="233679"/>
                  </a:lnTo>
                  <a:lnTo>
                    <a:pt x="1051148" y="228600"/>
                  </a:lnTo>
                  <a:close/>
                </a:path>
                <a:path w="1092200" h="254000">
                  <a:moveTo>
                    <a:pt x="1060100" y="230967"/>
                  </a:moveTo>
                  <a:lnTo>
                    <a:pt x="1059261" y="233679"/>
                  </a:lnTo>
                  <a:lnTo>
                    <a:pt x="1060197" y="232180"/>
                  </a:lnTo>
                  <a:lnTo>
                    <a:pt x="1060100" y="230967"/>
                  </a:lnTo>
                  <a:close/>
                </a:path>
                <a:path w="1092200" h="254000">
                  <a:moveTo>
                    <a:pt x="1060282" y="232044"/>
                  </a:moveTo>
                  <a:lnTo>
                    <a:pt x="1059261" y="233679"/>
                  </a:lnTo>
                  <a:lnTo>
                    <a:pt x="1060560" y="233679"/>
                  </a:lnTo>
                  <a:lnTo>
                    <a:pt x="1060282" y="232044"/>
                  </a:lnTo>
                  <a:close/>
                </a:path>
                <a:path w="1092200" h="254000">
                  <a:moveTo>
                    <a:pt x="1077538" y="231141"/>
                  </a:moveTo>
                  <a:lnTo>
                    <a:pt x="1077369" y="232180"/>
                  </a:lnTo>
                  <a:lnTo>
                    <a:pt x="1078306" y="233679"/>
                  </a:lnTo>
                  <a:lnTo>
                    <a:pt x="1077538" y="231141"/>
                  </a:lnTo>
                  <a:close/>
                </a:path>
                <a:path w="1092200" h="254000">
                  <a:moveTo>
                    <a:pt x="1072994" y="196169"/>
                  </a:moveTo>
                  <a:lnTo>
                    <a:pt x="1072140" y="207010"/>
                  </a:lnTo>
                  <a:lnTo>
                    <a:pt x="1070568" y="220979"/>
                  </a:lnTo>
                  <a:lnTo>
                    <a:pt x="1069452" y="227329"/>
                  </a:lnTo>
                  <a:lnTo>
                    <a:pt x="1069484" y="227666"/>
                  </a:lnTo>
                  <a:lnTo>
                    <a:pt x="1076720" y="231141"/>
                  </a:lnTo>
                  <a:lnTo>
                    <a:pt x="1077369" y="232180"/>
                  </a:lnTo>
                  <a:lnTo>
                    <a:pt x="1077472" y="231548"/>
                  </a:lnTo>
                  <a:lnTo>
                    <a:pt x="1077485" y="230967"/>
                  </a:lnTo>
                  <a:lnTo>
                    <a:pt x="1076769" y="228600"/>
                  </a:lnTo>
                  <a:lnTo>
                    <a:pt x="1075306" y="219710"/>
                  </a:lnTo>
                  <a:lnTo>
                    <a:pt x="1073825" y="207010"/>
                  </a:lnTo>
                  <a:lnTo>
                    <a:pt x="1072994" y="196169"/>
                  </a:lnTo>
                  <a:close/>
                </a:path>
                <a:path w="1092200" h="254000">
                  <a:moveTo>
                    <a:pt x="1064553" y="196041"/>
                  </a:moveTo>
                  <a:lnTo>
                    <a:pt x="1063698" y="207010"/>
                  </a:lnTo>
                  <a:lnTo>
                    <a:pt x="1062155" y="220979"/>
                  </a:lnTo>
                  <a:lnTo>
                    <a:pt x="1060439" y="229870"/>
                  </a:lnTo>
                  <a:lnTo>
                    <a:pt x="1060100" y="230967"/>
                  </a:lnTo>
                  <a:lnTo>
                    <a:pt x="1060282" y="232044"/>
                  </a:lnTo>
                  <a:lnTo>
                    <a:pt x="1060862" y="231132"/>
                  </a:lnTo>
                  <a:lnTo>
                    <a:pt x="1068082" y="227666"/>
                  </a:lnTo>
                  <a:lnTo>
                    <a:pt x="1066963" y="220979"/>
                  </a:lnTo>
                  <a:lnTo>
                    <a:pt x="1065413" y="207010"/>
                  </a:lnTo>
                  <a:lnTo>
                    <a:pt x="1064553" y="196041"/>
                  </a:lnTo>
                  <a:close/>
                </a:path>
                <a:path w="1092200" h="254000">
                  <a:moveTo>
                    <a:pt x="1068783" y="227329"/>
                  </a:moveTo>
                  <a:lnTo>
                    <a:pt x="1068082" y="227666"/>
                  </a:lnTo>
                  <a:lnTo>
                    <a:pt x="1068635" y="230967"/>
                  </a:lnTo>
                  <a:lnTo>
                    <a:pt x="1068725" y="231349"/>
                  </a:lnTo>
                  <a:lnTo>
                    <a:pt x="1068783" y="228600"/>
                  </a:lnTo>
                  <a:lnTo>
                    <a:pt x="1069228" y="228600"/>
                  </a:lnTo>
                  <a:lnTo>
                    <a:pt x="1069400" y="227625"/>
                  </a:lnTo>
                  <a:lnTo>
                    <a:pt x="1068783" y="227329"/>
                  </a:lnTo>
                  <a:close/>
                </a:path>
                <a:path w="1092200" h="254000">
                  <a:moveTo>
                    <a:pt x="1069228" y="228600"/>
                  </a:moveTo>
                  <a:lnTo>
                    <a:pt x="1068783" y="228600"/>
                  </a:lnTo>
                  <a:lnTo>
                    <a:pt x="1068783" y="231132"/>
                  </a:lnTo>
                  <a:lnTo>
                    <a:pt x="1069228" y="228600"/>
                  </a:lnTo>
                  <a:close/>
                </a:path>
                <a:path w="1092200" h="254000">
                  <a:moveTo>
                    <a:pt x="1060684" y="228600"/>
                  </a:moveTo>
                  <a:lnTo>
                    <a:pt x="1059698" y="228600"/>
                  </a:lnTo>
                  <a:lnTo>
                    <a:pt x="1060100" y="230967"/>
                  </a:lnTo>
                  <a:lnTo>
                    <a:pt x="1060439" y="229870"/>
                  </a:lnTo>
                  <a:lnTo>
                    <a:pt x="1060684" y="228600"/>
                  </a:lnTo>
                  <a:close/>
                </a:path>
                <a:path w="1092200" h="254000">
                  <a:moveTo>
                    <a:pt x="1069483" y="26333"/>
                  </a:moveTo>
                  <a:lnTo>
                    <a:pt x="1068783" y="26670"/>
                  </a:lnTo>
                  <a:lnTo>
                    <a:pt x="1068114" y="26670"/>
                  </a:lnTo>
                  <a:lnTo>
                    <a:pt x="1066998" y="33020"/>
                  </a:lnTo>
                  <a:lnTo>
                    <a:pt x="1065427" y="46989"/>
                  </a:lnTo>
                  <a:lnTo>
                    <a:pt x="1064523" y="58456"/>
                  </a:lnTo>
                  <a:lnTo>
                    <a:pt x="1065006" y="64770"/>
                  </a:lnTo>
                  <a:lnTo>
                    <a:pt x="1065973" y="83820"/>
                  </a:lnTo>
                  <a:lnTo>
                    <a:pt x="1066586" y="104139"/>
                  </a:lnTo>
                  <a:lnTo>
                    <a:pt x="1066800" y="127000"/>
                  </a:lnTo>
                  <a:lnTo>
                    <a:pt x="1066582" y="149860"/>
                  </a:lnTo>
                  <a:lnTo>
                    <a:pt x="1065963" y="171450"/>
                  </a:lnTo>
                  <a:lnTo>
                    <a:pt x="1064985" y="190500"/>
                  </a:lnTo>
                  <a:lnTo>
                    <a:pt x="1064553" y="196041"/>
                  </a:lnTo>
                  <a:lnTo>
                    <a:pt x="1065413" y="207010"/>
                  </a:lnTo>
                  <a:lnTo>
                    <a:pt x="1066963" y="220979"/>
                  </a:lnTo>
                  <a:lnTo>
                    <a:pt x="1068082" y="227666"/>
                  </a:lnTo>
                  <a:lnTo>
                    <a:pt x="1068783" y="227329"/>
                  </a:lnTo>
                  <a:lnTo>
                    <a:pt x="1069452" y="227329"/>
                  </a:lnTo>
                  <a:lnTo>
                    <a:pt x="1070568" y="220979"/>
                  </a:lnTo>
                  <a:lnTo>
                    <a:pt x="1072140" y="207010"/>
                  </a:lnTo>
                  <a:lnTo>
                    <a:pt x="1072994" y="196169"/>
                  </a:lnTo>
                  <a:lnTo>
                    <a:pt x="1072559" y="190500"/>
                  </a:lnTo>
                  <a:lnTo>
                    <a:pt x="1071592" y="171450"/>
                  </a:lnTo>
                  <a:lnTo>
                    <a:pt x="1070979" y="149860"/>
                  </a:lnTo>
                  <a:lnTo>
                    <a:pt x="1070767" y="127000"/>
                  </a:lnTo>
                  <a:lnTo>
                    <a:pt x="1070984" y="104139"/>
                  </a:lnTo>
                  <a:lnTo>
                    <a:pt x="1071604" y="82550"/>
                  </a:lnTo>
                  <a:lnTo>
                    <a:pt x="1072581" y="63500"/>
                  </a:lnTo>
                  <a:lnTo>
                    <a:pt x="1073013" y="57953"/>
                  </a:lnTo>
                  <a:lnTo>
                    <a:pt x="1072154" y="46989"/>
                  </a:lnTo>
                  <a:lnTo>
                    <a:pt x="1070603" y="33020"/>
                  </a:lnTo>
                  <a:lnTo>
                    <a:pt x="1069540" y="26670"/>
                  </a:lnTo>
                  <a:lnTo>
                    <a:pt x="1068783" y="26670"/>
                  </a:lnTo>
                  <a:lnTo>
                    <a:pt x="1068166" y="26373"/>
                  </a:lnTo>
                  <a:lnTo>
                    <a:pt x="1069490" y="26373"/>
                  </a:lnTo>
                  <a:close/>
                </a:path>
                <a:path w="1092200" h="254000">
                  <a:moveTo>
                    <a:pt x="1069452" y="227329"/>
                  </a:moveTo>
                  <a:lnTo>
                    <a:pt x="1068783" y="227329"/>
                  </a:lnTo>
                  <a:lnTo>
                    <a:pt x="1069400" y="227625"/>
                  </a:lnTo>
                  <a:lnTo>
                    <a:pt x="1069452" y="227329"/>
                  </a:lnTo>
                  <a:close/>
                </a:path>
                <a:path w="1092200" h="254000">
                  <a:moveTo>
                    <a:pt x="1073013" y="57953"/>
                  </a:moveTo>
                  <a:lnTo>
                    <a:pt x="1072581" y="63500"/>
                  </a:lnTo>
                  <a:lnTo>
                    <a:pt x="1071604" y="82550"/>
                  </a:lnTo>
                  <a:lnTo>
                    <a:pt x="1070984" y="104139"/>
                  </a:lnTo>
                  <a:lnTo>
                    <a:pt x="1070767" y="127000"/>
                  </a:lnTo>
                  <a:lnTo>
                    <a:pt x="1070979" y="149860"/>
                  </a:lnTo>
                  <a:lnTo>
                    <a:pt x="1071592" y="171450"/>
                  </a:lnTo>
                  <a:lnTo>
                    <a:pt x="1072559" y="190500"/>
                  </a:lnTo>
                  <a:lnTo>
                    <a:pt x="1072994" y="196169"/>
                  </a:lnTo>
                  <a:lnTo>
                    <a:pt x="1073440" y="190500"/>
                  </a:lnTo>
                  <a:lnTo>
                    <a:pt x="1074426" y="171450"/>
                  </a:lnTo>
                  <a:lnTo>
                    <a:pt x="1075048" y="149860"/>
                  </a:lnTo>
                  <a:lnTo>
                    <a:pt x="1075265" y="127000"/>
                  </a:lnTo>
                  <a:lnTo>
                    <a:pt x="1075049" y="104139"/>
                  </a:lnTo>
                  <a:lnTo>
                    <a:pt x="1074428" y="82550"/>
                  </a:lnTo>
                  <a:lnTo>
                    <a:pt x="1073448" y="63500"/>
                  </a:lnTo>
                  <a:lnTo>
                    <a:pt x="1073013" y="57953"/>
                  </a:lnTo>
                  <a:close/>
                </a:path>
                <a:path w="1092200" h="254000">
                  <a:moveTo>
                    <a:pt x="1064523" y="58456"/>
                  </a:moveTo>
                  <a:lnTo>
                    <a:pt x="1064125" y="63500"/>
                  </a:lnTo>
                  <a:lnTo>
                    <a:pt x="1063141" y="82550"/>
                  </a:lnTo>
                  <a:lnTo>
                    <a:pt x="1062518" y="104139"/>
                  </a:lnTo>
                  <a:lnTo>
                    <a:pt x="1062300" y="127000"/>
                  </a:lnTo>
                  <a:lnTo>
                    <a:pt x="1062517" y="149860"/>
                  </a:lnTo>
                  <a:lnTo>
                    <a:pt x="1063137" y="171450"/>
                  </a:lnTo>
                  <a:lnTo>
                    <a:pt x="1064119" y="190500"/>
                  </a:lnTo>
                  <a:lnTo>
                    <a:pt x="1064553" y="196041"/>
                  </a:lnTo>
                  <a:lnTo>
                    <a:pt x="1064985" y="190500"/>
                  </a:lnTo>
                  <a:lnTo>
                    <a:pt x="1065963" y="171450"/>
                  </a:lnTo>
                  <a:lnTo>
                    <a:pt x="1066582" y="149860"/>
                  </a:lnTo>
                  <a:lnTo>
                    <a:pt x="1066800" y="127000"/>
                  </a:lnTo>
                  <a:lnTo>
                    <a:pt x="1066586" y="104139"/>
                  </a:lnTo>
                  <a:lnTo>
                    <a:pt x="1065973" y="83820"/>
                  </a:lnTo>
                  <a:lnTo>
                    <a:pt x="1065006" y="64770"/>
                  </a:lnTo>
                  <a:lnTo>
                    <a:pt x="1064523" y="58456"/>
                  </a:lnTo>
                  <a:close/>
                </a:path>
                <a:path w="1092200" h="254000">
                  <a:moveTo>
                    <a:pt x="1060353" y="22069"/>
                  </a:moveTo>
                  <a:lnTo>
                    <a:pt x="1060141" y="23231"/>
                  </a:lnTo>
                  <a:lnTo>
                    <a:pt x="1060796" y="25400"/>
                  </a:lnTo>
                  <a:lnTo>
                    <a:pt x="1062259" y="34289"/>
                  </a:lnTo>
                  <a:lnTo>
                    <a:pt x="1063741" y="48260"/>
                  </a:lnTo>
                  <a:lnTo>
                    <a:pt x="1064523" y="58456"/>
                  </a:lnTo>
                  <a:lnTo>
                    <a:pt x="1065427" y="46989"/>
                  </a:lnTo>
                  <a:lnTo>
                    <a:pt x="1066998" y="33020"/>
                  </a:lnTo>
                  <a:lnTo>
                    <a:pt x="1068114" y="26670"/>
                  </a:lnTo>
                  <a:lnTo>
                    <a:pt x="1068083" y="26333"/>
                  </a:lnTo>
                  <a:lnTo>
                    <a:pt x="1060847" y="22860"/>
                  </a:lnTo>
                  <a:lnTo>
                    <a:pt x="1060353" y="22069"/>
                  </a:lnTo>
                  <a:close/>
                </a:path>
                <a:path w="1092200" h="254000">
                  <a:moveTo>
                    <a:pt x="1077284" y="21955"/>
                  </a:moveTo>
                  <a:lnTo>
                    <a:pt x="1076719" y="22860"/>
                  </a:lnTo>
                  <a:lnTo>
                    <a:pt x="1069483" y="26333"/>
                  </a:lnTo>
                  <a:lnTo>
                    <a:pt x="1070603" y="33020"/>
                  </a:lnTo>
                  <a:lnTo>
                    <a:pt x="1072154" y="46989"/>
                  </a:lnTo>
                  <a:lnTo>
                    <a:pt x="1073013" y="57953"/>
                  </a:lnTo>
                  <a:lnTo>
                    <a:pt x="1073868" y="46989"/>
                  </a:lnTo>
                  <a:lnTo>
                    <a:pt x="1075410" y="34289"/>
                  </a:lnTo>
                  <a:lnTo>
                    <a:pt x="1077127" y="24129"/>
                  </a:lnTo>
                  <a:lnTo>
                    <a:pt x="1077405" y="23231"/>
                  </a:lnTo>
                  <a:lnTo>
                    <a:pt x="1077284" y="21955"/>
                  </a:lnTo>
                  <a:close/>
                </a:path>
                <a:path w="1092200" h="254000">
                  <a:moveTo>
                    <a:pt x="1068783" y="22860"/>
                  </a:moveTo>
                  <a:lnTo>
                    <a:pt x="1068166" y="26373"/>
                  </a:lnTo>
                  <a:lnTo>
                    <a:pt x="1068783" y="26670"/>
                  </a:lnTo>
                  <a:lnTo>
                    <a:pt x="1069483" y="26333"/>
                  </a:lnTo>
                  <a:lnTo>
                    <a:pt x="1069327" y="25400"/>
                  </a:lnTo>
                  <a:lnTo>
                    <a:pt x="1068783" y="25400"/>
                  </a:lnTo>
                  <a:lnTo>
                    <a:pt x="1068783" y="22860"/>
                  </a:lnTo>
                  <a:close/>
                </a:path>
                <a:path w="1092200" h="254000">
                  <a:moveTo>
                    <a:pt x="32937" y="20320"/>
                  </a:moveTo>
                  <a:lnTo>
                    <a:pt x="31351" y="22860"/>
                  </a:lnTo>
                  <a:lnTo>
                    <a:pt x="26617" y="25400"/>
                  </a:lnTo>
                  <a:lnTo>
                    <a:pt x="31544" y="25400"/>
                  </a:lnTo>
                  <a:lnTo>
                    <a:pt x="31758" y="24129"/>
                  </a:lnTo>
                  <a:lnTo>
                    <a:pt x="32937" y="20320"/>
                  </a:lnTo>
                  <a:close/>
                </a:path>
                <a:path w="1092200" h="254000">
                  <a:moveTo>
                    <a:pt x="1051883" y="20320"/>
                  </a:moveTo>
                  <a:lnTo>
                    <a:pt x="32937" y="20320"/>
                  </a:lnTo>
                  <a:lnTo>
                    <a:pt x="31758" y="24129"/>
                  </a:lnTo>
                  <a:lnTo>
                    <a:pt x="31544" y="25400"/>
                  </a:lnTo>
                  <a:lnTo>
                    <a:pt x="1051028" y="25400"/>
                  </a:lnTo>
                  <a:lnTo>
                    <a:pt x="1051883" y="20320"/>
                  </a:lnTo>
                  <a:close/>
                </a:path>
                <a:path w="1092200" h="254000">
                  <a:moveTo>
                    <a:pt x="1060141" y="23231"/>
                  </a:moveTo>
                  <a:lnTo>
                    <a:pt x="1059745" y="25400"/>
                  </a:lnTo>
                  <a:lnTo>
                    <a:pt x="1060796" y="25400"/>
                  </a:lnTo>
                  <a:lnTo>
                    <a:pt x="1060141" y="23231"/>
                  </a:lnTo>
                  <a:close/>
                </a:path>
                <a:path w="1092200" h="254000">
                  <a:moveTo>
                    <a:pt x="1066868" y="16510"/>
                  </a:moveTo>
                  <a:lnTo>
                    <a:pt x="1061931" y="16510"/>
                  </a:lnTo>
                  <a:lnTo>
                    <a:pt x="1060441" y="21589"/>
                  </a:lnTo>
                  <a:lnTo>
                    <a:pt x="1060353" y="22069"/>
                  </a:lnTo>
                  <a:lnTo>
                    <a:pt x="1060847" y="22860"/>
                  </a:lnTo>
                  <a:lnTo>
                    <a:pt x="1066138" y="25400"/>
                  </a:lnTo>
                  <a:lnTo>
                    <a:pt x="1068337" y="25400"/>
                  </a:lnTo>
                  <a:lnTo>
                    <a:pt x="1068718" y="23231"/>
                  </a:lnTo>
                  <a:lnTo>
                    <a:pt x="1068638" y="21955"/>
                  </a:lnTo>
                  <a:lnTo>
                    <a:pt x="1067088" y="16656"/>
                  </a:lnTo>
                  <a:lnTo>
                    <a:pt x="1066868" y="16510"/>
                  </a:lnTo>
                  <a:close/>
                </a:path>
                <a:path w="1092200" h="254000">
                  <a:moveTo>
                    <a:pt x="1068840" y="22650"/>
                  </a:moveTo>
                  <a:lnTo>
                    <a:pt x="1068783" y="25400"/>
                  </a:lnTo>
                  <a:lnTo>
                    <a:pt x="1069327" y="25400"/>
                  </a:lnTo>
                  <a:lnTo>
                    <a:pt x="1068964" y="23231"/>
                  </a:lnTo>
                  <a:lnTo>
                    <a:pt x="1068840" y="22650"/>
                  </a:lnTo>
                  <a:close/>
                </a:path>
                <a:path w="1092200" h="254000">
                  <a:moveTo>
                    <a:pt x="1059261" y="20320"/>
                  </a:moveTo>
                  <a:lnTo>
                    <a:pt x="1060141" y="23231"/>
                  </a:lnTo>
                  <a:lnTo>
                    <a:pt x="1060247" y="22650"/>
                  </a:lnTo>
                  <a:lnTo>
                    <a:pt x="1060282" y="21955"/>
                  </a:lnTo>
                  <a:lnTo>
                    <a:pt x="1059261" y="20320"/>
                  </a:lnTo>
                  <a:close/>
                </a:path>
                <a:path w="1092200" h="254000">
                  <a:moveTo>
                    <a:pt x="1078306" y="20320"/>
                  </a:moveTo>
                  <a:lnTo>
                    <a:pt x="1077284" y="21955"/>
                  </a:lnTo>
                  <a:lnTo>
                    <a:pt x="1077467" y="23032"/>
                  </a:lnTo>
                  <a:lnTo>
                    <a:pt x="1078306" y="20320"/>
                  </a:lnTo>
                  <a:close/>
                </a:path>
                <a:path w="1092200" h="254000">
                  <a:moveTo>
                    <a:pt x="1070478" y="16656"/>
                  </a:moveTo>
                  <a:lnTo>
                    <a:pt x="1068783" y="17779"/>
                  </a:lnTo>
                  <a:lnTo>
                    <a:pt x="1068840" y="22650"/>
                  </a:lnTo>
                  <a:lnTo>
                    <a:pt x="1070478" y="16656"/>
                  </a:lnTo>
                  <a:close/>
                </a:path>
                <a:path w="1092200" h="254000">
                  <a:moveTo>
                    <a:pt x="1060813" y="20320"/>
                  </a:moveTo>
                  <a:lnTo>
                    <a:pt x="1059261" y="20320"/>
                  </a:lnTo>
                  <a:lnTo>
                    <a:pt x="1060353" y="22069"/>
                  </a:lnTo>
                  <a:lnTo>
                    <a:pt x="1060441" y="21589"/>
                  </a:lnTo>
                  <a:lnTo>
                    <a:pt x="1060813" y="20320"/>
                  </a:lnTo>
                  <a:close/>
                </a:path>
                <a:path w="1092200" h="254000">
                  <a:moveTo>
                    <a:pt x="1071046" y="0"/>
                  </a:moveTo>
                  <a:lnTo>
                    <a:pt x="1068783" y="0"/>
                  </a:lnTo>
                  <a:lnTo>
                    <a:pt x="1068783" y="8889"/>
                  </a:lnTo>
                  <a:lnTo>
                    <a:pt x="1069538" y="8889"/>
                  </a:lnTo>
                  <a:lnTo>
                    <a:pt x="1072544" y="10160"/>
                  </a:lnTo>
                  <a:lnTo>
                    <a:pt x="1073095" y="10160"/>
                  </a:lnTo>
                  <a:lnTo>
                    <a:pt x="1074741" y="12700"/>
                  </a:lnTo>
                  <a:lnTo>
                    <a:pt x="1074889" y="13970"/>
                  </a:lnTo>
                  <a:lnTo>
                    <a:pt x="1077006" y="20320"/>
                  </a:lnTo>
                  <a:lnTo>
                    <a:pt x="1077284" y="21955"/>
                  </a:lnTo>
                  <a:lnTo>
                    <a:pt x="1078306" y="20320"/>
                  </a:lnTo>
                  <a:lnTo>
                    <a:pt x="1085547" y="20320"/>
                  </a:lnTo>
                  <a:lnTo>
                    <a:pt x="1077873" y="3810"/>
                  </a:lnTo>
                  <a:lnTo>
                    <a:pt x="1071046" y="0"/>
                  </a:lnTo>
                  <a:close/>
                </a:path>
                <a:path w="1092200" h="254000">
                  <a:moveTo>
                    <a:pt x="1068783" y="16510"/>
                  </a:moveTo>
                  <a:lnTo>
                    <a:pt x="1067048" y="16510"/>
                  </a:lnTo>
                  <a:lnTo>
                    <a:pt x="1067092" y="16658"/>
                  </a:lnTo>
                  <a:lnTo>
                    <a:pt x="1068783" y="17779"/>
                  </a:lnTo>
                  <a:lnTo>
                    <a:pt x="1068783" y="16510"/>
                  </a:lnTo>
                  <a:close/>
                </a:path>
                <a:path w="1092200" h="254000">
                  <a:moveTo>
                    <a:pt x="1067048" y="16510"/>
                  </a:moveTo>
                  <a:lnTo>
                    <a:pt x="1066868" y="16510"/>
                  </a:lnTo>
                  <a:lnTo>
                    <a:pt x="1067092" y="16658"/>
                  </a:lnTo>
                  <a:lnTo>
                    <a:pt x="1067048" y="16510"/>
                  </a:lnTo>
                  <a:close/>
                </a:path>
                <a:path w="1092200" h="254000">
                  <a:moveTo>
                    <a:pt x="1070698" y="16510"/>
                  </a:moveTo>
                  <a:lnTo>
                    <a:pt x="1070518" y="16510"/>
                  </a:lnTo>
                  <a:lnTo>
                    <a:pt x="1070478" y="16656"/>
                  </a:lnTo>
                  <a:lnTo>
                    <a:pt x="1070698" y="16510"/>
                  </a:lnTo>
                  <a:close/>
                </a:path>
              </a:pathLst>
            </a:custGeom>
            <a:solidFill>
              <a:srgbClr val="1D59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8907" y="2122440"/>
              <a:ext cx="1219199" cy="5238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907" y="2832486"/>
              <a:ext cx="4752974" cy="28055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733882" y="3347257"/>
            <a:ext cx="5334000" cy="1793239"/>
            <a:chOff x="3733882" y="3347257"/>
            <a:chExt cx="5334000" cy="1793239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282" y="3699682"/>
              <a:ext cx="2133599" cy="12001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1007" y="3594907"/>
              <a:ext cx="1666875" cy="14001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3882" y="3471082"/>
              <a:ext cx="1581150" cy="1571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82" y="4966507"/>
              <a:ext cx="3671454" cy="1737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1343" y="3347257"/>
              <a:ext cx="2133599" cy="1619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05" y="298195"/>
            <a:ext cx="8274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Network</a:t>
            </a:r>
            <a:r>
              <a:rPr spc="-5" dirty="0"/>
              <a:t> </a:t>
            </a:r>
            <a:r>
              <a:rPr spc="70" dirty="0"/>
              <a:t>Device</a:t>
            </a:r>
            <a:r>
              <a:rPr spc="5" dirty="0"/>
              <a:t> </a:t>
            </a:r>
            <a:r>
              <a:rPr spc="95" dirty="0"/>
              <a:t>Virtualization</a:t>
            </a:r>
            <a:r>
              <a:rPr spc="5" dirty="0"/>
              <a:t> </a:t>
            </a:r>
            <a:r>
              <a:rPr spc="60" dirty="0"/>
              <a:t>with</a:t>
            </a:r>
            <a:r>
              <a:rPr spc="10" dirty="0"/>
              <a:t> </a:t>
            </a:r>
            <a:r>
              <a:rPr spc="75" dirty="0"/>
              <a:t>VRF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990600"/>
            <a:ext cx="5029200" cy="47602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1950" marR="12700" indent="-349250">
              <a:lnSpc>
                <a:spcPct val="150000"/>
              </a:lnSpc>
              <a:spcBef>
                <a:spcPts val="340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VRF</a:t>
            </a:r>
            <a:r>
              <a:rPr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instance</a:t>
            </a:r>
            <a:r>
              <a:rPr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consists</a:t>
            </a:r>
            <a:r>
              <a:rPr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IP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routing</a:t>
            </a:r>
            <a:r>
              <a:rPr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table,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derived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forwarding</a:t>
            </a:r>
            <a:r>
              <a:rPr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table,</a:t>
            </a:r>
            <a:r>
              <a:rPr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interfaces</a:t>
            </a:r>
            <a:r>
              <a:rPr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forwarding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table,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3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rules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routing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protocols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that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determine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goes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forwarding</a:t>
            </a:r>
            <a:r>
              <a:rPr spc="3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table.</a:t>
            </a:r>
            <a:endParaRPr dirty="0">
              <a:latin typeface="Tahoma"/>
              <a:cs typeface="Tahoma"/>
            </a:endParaRPr>
          </a:p>
          <a:p>
            <a:pPr marL="361950" marR="5080" indent="-349250">
              <a:lnSpc>
                <a:spcPct val="150000"/>
              </a:lnSpc>
              <a:spcBef>
                <a:spcPts val="1405"/>
              </a:spcBef>
              <a:tabLst>
                <a:tab pos="361315" algn="l"/>
              </a:tabLst>
            </a:pPr>
            <a:r>
              <a:rPr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lang="en-US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he use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VRF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technology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allows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customer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virtualize</a:t>
            </a:r>
            <a:r>
              <a:rPr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device</a:t>
            </a:r>
            <a:r>
              <a:rPr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3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standpoint,</a:t>
            </a:r>
            <a:r>
              <a:rPr spc="3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creating</a:t>
            </a:r>
            <a:r>
              <a:rPr spc="3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different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"virtual</a:t>
            </a:r>
            <a:r>
              <a:rPr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routers"</a:t>
            </a:r>
            <a:r>
              <a:rPr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same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device.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606246"/>
            <a:ext cx="3840479" cy="21888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13221" y="6303264"/>
            <a:ext cx="2952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81000"/>
            <a:ext cx="493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Virtualization</a:t>
            </a:r>
            <a:r>
              <a:rPr spc="5" dirty="0"/>
              <a:t> </a:t>
            </a:r>
            <a:r>
              <a:rPr spc="10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026382"/>
            <a:ext cx="7722234" cy="5420138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95"/>
              </a:spcBef>
              <a:tabLst>
                <a:tab pos="361315" algn="l"/>
              </a:tabLst>
            </a:pPr>
            <a:r>
              <a:rPr sz="2600" spc="-122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Protocol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approach</a:t>
            </a:r>
            <a:endParaRPr sz="2400" dirty="0">
              <a:latin typeface="Tahoma"/>
              <a:cs typeface="Tahoma"/>
            </a:endParaRPr>
          </a:p>
          <a:p>
            <a:pPr marL="698500" marR="1062990" indent="-336550">
              <a:lnSpc>
                <a:spcPct val="150000"/>
              </a:lnSpc>
              <a:spcBef>
                <a:spcPts val="340"/>
              </a:spcBef>
              <a:tabLst>
                <a:tab pos="697865" algn="l"/>
              </a:tabLst>
            </a:pPr>
            <a:r>
              <a:rPr sz="2400" spc="-113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200" spc="75" dirty="0">
                <a:solidFill>
                  <a:srgbClr val="595959"/>
                </a:solidFill>
                <a:latin typeface="Tahoma"/>
                <a:cs typeface="Tahoma"/>
              </a:rPr>
              <a:t>Protocols</a:t>
            </a:r>
            <a:r>
              <a:rPr sz="22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rgbClr val="595959"/>
                </a:solidFill>
                <a:latin typeface="Tahoma"/>
                <a:cs typeface="Tahoma"/>
              </a:rPr>
              <a:t>usually</a:t>
            </a:r>
            <a:r>
              <a:rPr sz="22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75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r>
              <a:rPr sz="22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2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595959"/>
                </a:solidFill>
                <a:latin typeface="Tahoma"/>
                <a:cs typeface="Tahoma"/>
              </a:rPr>
              <a:t>approach</a:t>
            </a:r>
            <a:r>
              <a:rPr sz="22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data-</a:t>
            </a:r>
            <a:r>
              <a:rPr sz="2200" spc="50" dirty="0">
                <a:solidFill>
                  <a:srgbClr val="595959"/>
                </a:solidFill>
                <a:latin typeface="Tahoma"/>
                <a:cs typeface="Tahoma"/>
              </a:rPr>
              <a:t>path </a:t>
            </a:r>
            <a:r>
              <a:rPr sz="2200" spc="-10" dirty="0">
                <a:solidFill>
                  <a:srgbClr val="595959"/>
                </a:solidFill>
                <a:latin typeface="Tahoma"/>
                <a:cs typeface="Tahoma"/>
              </a:rPr>
              <a:t>virtualization.</a:t>
            </a:r>
            <a:endParaRPr sz="22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350"/>
              </a:spcBef>
              <a:tabLst>
                <a:tab pos="697865" algn="l"/>
              </a:tabLst>
            </a:pPr>
            <a:r>
              <a:rPr sz="2400" spc="-1130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sz="22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70" dirty="0">
                <a:solidFill>
                  <a:srgbClr val="595959"/>
                </a:solidFill>
                <a:latin typeface="Tahoma"/>
                <a:cs typeface="Tahoma"/>
              </a:rPr>
              <a:t>implementations</a:t>
            </a:r>
            <a:endParaRPr sz="2200" dirty="0">
              <a:latin typeface="Tahoma"/>
              <a:cs typeface="Tahoma"/>
            </a:endParaRPr>
          </a:p>
          <a:p>
            <a:pPr marL="698500">
              <a:lnSpc>
                <a:spcPct val="150000"/>
              </a:lnSpc>
              <a:spcBef>
                <a:spcPts val="415"/>
              </a:spcBef>
              <a:tabLst>
                <a:tab pos="980440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595959"/>
                </a:solidFill>
                <a:latin typeface="Tahoma"/>
                <a:cs typeface="Tahoma"/>
              </a:rPr>
              <a:t>802.1Q</a:t>
            </a:r>
            <a:r>
              <a:rPr sz="2000" b="1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implement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hop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 to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hop</a:t>
            </a:r>
            <a:r>
              <a:rPr sz="20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data-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path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000" dirty="0">
              <a:latin typeface="Tahoma"/>
              <a:cs typeface="Tahoma"/>
            </a:endParaRPr>
          </a:p>
          <a:p>
            <a:pPr marL="981075" marR="5080" indent="-282575">
              <a:lnSpc>
                <a:spcPct val="150000"/>
              </a:lnSpc>
              <a:spcBef>
                <a:spcPts val="640"/>
              </a:spcBef>
              <a:tabLst>
                <a:tab pos="980440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595959"/>
                </a:solidFill>
                <a:latin typeface="Tahoma"/>
                <a:cs typeface="Tahoma"/>
              </a:rPr>
              <a:t>MPLS</a:t>
            </a:r>
            <a:r>
              <a:rPr sz="2000" b="1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2000" b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595959"/>
                </a:solidFill>
                <a:latin typeface="Tahoma"/>
                <a:cs typeface="Tahoma"/>
              </a:rPr>
              <a:t>Multiprotocol</a:t>
            </a:r>
            <a:r>
              <a:rPr sz="2000" b="1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595959"/>
                </a:solidFill>
                <a:latin typeface="Tahoma"/>
                <a:cs typeface="Tahoma"/>
              </a:rPr>
              <a:t>Label</a:t>
            </a:r>
            <a:r>
              <a:rPr sz="2000" b="1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595959"/>
                </a:solidFill>
                <a:latin typeface="Tahoma"/>
                <a:cs typeface="Tahoma"/>
              </a:rPr>
              <a:t>Switch</a:t>
            </a:r>
            <a:r>
              <a:rPr sz="2000" b="1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r>
              <a:rPr sz="2000" b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200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implement</a:t>
            </a:r>
            <a:r>
              <a:rPr sz="200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router 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switch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000" dirty="0">
              <a:latin typeface="Tahoma"/>
              <a:cs typeface="Tahoma"/>
            </a:endParaRPr>
          </a:p>
          <a:p>
            <a:pPr marL="981075" marR="541655" indent="-282575">
              <a:lnSpc>
                <a:spcPct val="150000"/>
              </a:lnSpc>
              <a:spcBef>
                <a:spcPts val="600"/>
              </a:spcBef>
              <a:tabLst>
                <a:tab pos="980440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595959"/>
                </a:solidFill>
                <a:latin typeface="Tahoma"/>
                <a:cs typeface="Tahoma"/>
              </a:rPr>
              <a:t>GRE</a:t>
            </a:r>
            <a:r>
              <a:rPr sz="2000" b="1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595959"/>
                </a:solidFill>
                <a:latin typeface="Tahoma"/>
                <a:cs typeface="Tahoma"/>
              </a:rPr>
              <a:t>(Generic</a:t>
            </a:r>
            <a:r>
              <a:rPr sz="2000" b="1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595959"/>
                </a:solidFill>
                <a:latin typeface="Tahoma"/>
                <a:cs typeface="Tahoma"/>
              </a:rPr>
              <a:t>Routing</a:t>
            </a:r>
            <a:r>
              <a:rPr sz="2000" b="1" spc="-50" dirty="0">
                <a:solidFill>
                  <a:srgbClr val="595959"/>
                </a:solidFill>
                <a:latin typeface="Tahoma"/>
                <a:cs typeface="Tahoma"/>
              </a:rPr>
              <a:t> Encapsulation</a:t>
            </a:r>
            <a:r>
              <a:rPr sz="2000" b="1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r>
              <a:rPr sz="2000" b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–</a:t>
            </a:r>
            <a:r>
              <a:rPr sz="200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Tahoma"/>
                <a:cs typeface="Tahoma"/>
              </a:rPr>
              <a:t>implement </a:t>
            </a:r>
            <a:r>
              <a:rPr sz="2000" spc="4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among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wide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variety</a:t>
            </a:r>
            <a:r>
              <a:rPr sz="20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networks</a:t>
            </a:r>
            <a:r>
              <a:rPr sz="20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Tahoma"/>
                <a:cs typeface="Tahoma"/>
              </a:rPr>
              <a:t>with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tunneling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technique.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1594" y="6159500"/>
            <a:ext cx="59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>
                <a:solidFill>
                  <a:srgbClr val="FFFFFF"/>
                </a:solidFill>
                <a:latin typeface="Tahoma"/>
                <a:cs typeface="Tahoma"/>
              </a:rPr>
              <a:t>25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212" y="429259"/>
            <a:ext cx="6503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</a:t>
            </a:r>
            <a:r>
              <a:rPr spc="170" dirty="0"/>
              <a:t> </a:t>
            </a:r>
            <a:r>
              <a:rPr spc="80" dirty="0"/>
              <a:t>Network</a:t>
            </a:r>
            <a:r>
              <a:rPr spc="165" dirty="0"/>
              <a:t> </a:t>
            </a:r>
            <a:r>
              <a:rPr spc="85" dirty="0"/>
              <a:t>Virtualization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26</a:t>
            </a:fld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76200" y="991107"/>
            <a:ext cx="8915400" cy="527580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220"/>
              </a:spcBef>
            </a:pPr>
            <a:r>
              <a:rPr sz="1900" spc="-85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spc="490" dirty="0">
                <a:solidFill>
                  <a:srgbClr val="6FB7D7"/>
                </a:solidFill>
                <a:latin typeface="Times New Roman"/>
                <a:cs typeface="Times New Roman"/>
              </a:rPr>
              <a:t> 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Internal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dirty="0">
              <a:latin typeface="Tahoma"/>
              <a:cs typeface="Tahoma"/>
            </a:endParaRPr>
          </a:p>
          <a:p>
            <a:pPr marL="401638" marR="5080" algn="just">
              <a:lnSpc>
                <a:spcPct val="150000"/>
              </a:lnSpc>
              <a:spcBef>
                <a:spcPts val="355"/>
              </a:spcBef>
              <a:tabLst>
                <a:tab pos="344488" algn="l"/>
              </a:tabLst>
            </a:pP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single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configured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containers,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Xen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0" dirty="0">
                <a:solidFill>
                  <a:srgbClr val="595959"/>
                </a:solidFill>
                <a:latin typeface="Tahoma"/>
                <a:cs typeface="Tahoma"/>
              </a:rPr>
              <a:t>domain, 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combined</a:t>
            </a:r>
            <a:r>
              <a:rPr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hypervisor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control</a:t>
            </a:r>
            <a:r>
              <a:rPr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programs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pseudo-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interfaces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such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VNIC,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“network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box”.</a:t>
            </a:r>
            <a:endParaRPr dirty="0">
              <a:latin typeface="Tahoma"/>
              <a:cs typeface="Tahoma"/>
            </a:endParaRPr>
          </a:p>
          <a:p>
            <a:pPr marL="401638" marR="47625" algn="just">
              <a:lnSpc>
                <a:spcPct val="150000"/>
              </a:lnSpc>
              <a:spcBef>
                <a:spcPts val="465"/>
              </a:spcBef>
              <a:tabLst>
                <a:tab pos="344488" algn="l"/>
              </a:tabLst>
            </a:pP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solution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improves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overall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efficiency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single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isolating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applications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separate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containers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and/or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pseudo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interfaces.</a:t>
            </a:r>
            <a:endParaRPr dirty="0">
              <a:latin typeface="Tahoma"/>
              <a:cs typeface="Tahoma"/>
            </a:endParaRPr>
          </a:p>
          <a:p>
            <a:pPr marL="401638" algn="just">
              <a:lnSpc>
                <a:spcPct val="150000"/>
              </a:lnSpc>
              <a:spcBef>
                <a:spcPts val="254"/>
              </a:spcBef>
              <a:tabLst>
                <a:tab pos="344488" algn="l"/>
              </a:tabLst>
            </a:pPr>
            <a:r>
              <a:rPr spc="-85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pc="465" dirty="0">
                <a:solidFill>
                  <a:srgbClr val="215D77"/>
                </a:solidFill>
                <a:latin typeface="Times New Roman"/>
                <a:cs typeface="Times New Roman"/>
              </a:rPr>
              <a:t> 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switch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dirty="0">
              <a:latin typeface="Tahoma"/>
              <a:cs typeface="Tahoma"/>
            </a:endParaRPr>
          </a:p>
          <a:p>
            <a:pPr marL="401638" marR="535305">
              <a:lnSpc>
                <a:spcPct val="150000"/>
              </a:lnSpc>
              <a:spcBef>
                <a:spcPts val="430"/>
              </a:spcBef>
              <a:tabLst>
                <a:tab pos="344488" algn="l"/>
              </a:tabLst>
            </a:pP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VMs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connected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logically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so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they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35" dirty="0">
                <a:solidFill>
                  <a:srgbClr val="595959"/>
                </a:solidFill>
                <a:latin typeface="Tahoma"/>
                <a:cs typeface="Tahoma"/>
              </a:rPr>
              <a:t>can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send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receive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other.</a:t>
            </a:r>
            <a:endParaRPr dirty="0">
              <a:latin typeface="Tahoma"/>
              <a:cs typeface="Tahoma"/>
            </a:endParaRPr>
          </a:p>
          <a:p>
            <a:pPr marL="401638">
              <a:lnSpc>
                <a:spcPct val="150000"/>
              </a:lnSpc>
              <a:spcBef>
                <a:spcPts val="254"/>
              </a:spcBef>
              <a:tabLst>
                <a:tab pos="344488" algn="l"/>
              </a:tabLst>
            </a:pP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serviced</a:t>
            </a:r>
            <a:r>
              <a:rPr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single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switch.</a:t>
            </a:r>
            <a:endParaRPr dirty="0">
              <a:latin typeface="Tahoma"/>
              <a:cs typeface="Tahoma"/>
            </a:endParaRPr>
          </a:p>
          <a:p>
            <a:pPr marL="401638" marR="342900">
              <a:lnSpc>
                <a:spcPct val="150000"/>
              </a:lnSpc>
              <a:spcBef>
                <a:spcPts val="355"/>
              </a:spcBef>
              <a:tabLst>
                <a:tab pos="344488" algn="l"/>
              </a:tabLst>
            </a:pP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connected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0" dirty="0">
                <a:solidFill>
                  <a:srgbClr val="595959"/>
                </a:solidFill>
                <a:latin typeface="Tahoma"/>
                <a:cs typeface="Tahoma"/>
              </a:rPr>
              <a:t>by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associating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adapters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(uplink</a:t>
            </a:r>
            <a:r>
              <a:rPr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adapters)</a:t>
            </a:r>
            <a:r>
              <a:rPr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with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switch.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212" y="432307"/>
            <a:ext cx="6503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</a:t>
            </a:r>
            <a:r>
              <a:rPr spc="170" dirty="0"/>
              <a:t> </a:t>
            </a:r>
            <a:r>
              <a:rPr spc="80" dirty="0"/>
              <a:t>Network</a:t>
            </a:r>
            <a:r>
              <a:rPr spc="165" dirty="0"/>
              <a:t> </a:t>
            </a:r>
            <a:r>
              <a:rPr spc="8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52401" y="1143000"/>
            <a:ext cx="5455921" cy="541212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09"/>
              </a:spcBef>
              <a:tabLst>
                <a:tab pos="361315" algn="l"/>
              </a:tabLst>
            </a:pPr>
            <a:r>
              <a:rPr sz="15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5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Properties</a:t>
            </a:r>
            <a:r>
              <a:rPr sz="16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switch</a:t>
            </a:r>
            <a:endParaRPr sz="1600" dirty="0">
              <a:latin typeface="Tahoma"/>
              <a:cs typeface="Tahoma"/>
            </a:endParaRPr>
          </a:p>
          <a:p>
            <a:pPr marL="698500" marR="86995" indent="-336550">
              <a:lnSpc>
                <a:spcPct val="150000"/>
              </a:lnSpc>
              <a:spcBef>
                <a:spcPts val="620"/>
              </a:spcBef>
              <a:tabLst>
                <a:tab pos="697865" algn="l"/>
              </a:tabLst>
            </a:pPr>
            <a:r>
              <a:rPr sz="1600" spc="-72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switch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works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much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Ethernet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switch.</a:t>
            </a:r>
            <a:endParaRPr sz="1600" dirty="0">
              <a:latin typeface="Tahoma"/>
              <a:cs typeface="Tahoma"/>
            </a:endParaRPr>
          </a:p>
          <a:p>
            <a:pPr marL="698500" marR="5080" indent="-336550">
              <a:lnSpc>
                <a:spcPct val="150000"/>
              </a:lnSpc>
              <a:spcBef>
                <a:spcPts val="484"/>
              </a:spcBef>
              <a:tabLst>
                <a:tab pos="697865" algn="l"/>
              </a:tabLst>
            </a:pPr>
            <a:r>
              <a:rPr sz="1600" spc="-72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1600" spc="-3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detects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VMs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logically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connected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its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virtual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ports</a:t>
            </a:r>
            <a:r>
              <a:rPr sz="16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uses</a:t>
            </a:r>
            <a:r>
              <a:rPr sz="16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6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information</a:t>
            </a:r>
            <a:r>
              <a:rPr sz="16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forward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traffic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correct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virtual machines.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1315"/>
              </a:spcBef>
              <a:tabLst>
                <a:tab pos="361315" algn="l"/>
              </a:tabLst>
            </a:pPr>
            <a:r>
              <a:rPr sz="16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Typical</a:t>
            </a:r>
            <a:r>
              <a:rPr sz="16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6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configuration</a:t>
            </a:r>
            <a:endParaRPr sz="16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290"/>
              </a:spcBef>
              <a:tabLst>
                <a:tab pos="697865" algn="l"/>
              </a:tabLst>
            </a:pPr>
            <a:r>
              <a:rPr sz="1600" spc="-72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1600" b="1" spc="60" dirty="0">
                <a:solidFill>
                  <a:srgbClr val="595959"/>
                </a:solidFill>
                <a:latin typeface="Tahoma"/>
                <a:cs typeface="Tahoma"/>
              </a:rPr>
              <a:t>Communication</a:t>
            </a:r>
            <a:r>
              <a:rPr sz="1600" b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endParaRPr sz="1600" b="1" dirty="0">
              <a:latin typeface="Tahoma"/>
              <a:cs typeface="Tahoma"/>
            </a:endParaRPr>
          </a:p>
          <a:p>
            <a:pPr marL="698500">
              <a:lnSpc>
                <a:spcPct val="150000"/>
              </a:lnSpc>
              <a:spcBef>
                <a:spcPts val="310"/>
              </a:spcBef>
              <a:tabLst>
                <a:tab pos="980440" algn="l"/>
              </a:tabLst>
            </a:pPr>
            <a:r>
              <a:rPr sz="16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Connect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VMs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hosts</a:t>
            </a:r>
            <a:endParaRPr sz="16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290"/>
              </a:spcBef>
              <a:tabLst>
                <a:tab pos="697865" algn="l"/>
              </a:tabLst>
            </a:pPr>
            <a:r>
              <a:rPr sz="1600" spc="-72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b="1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endParaRPr sz="1600" b="1" dirty="0">
              <a:latin typeface="Tahoma"/>
              <a:cs typeface="Tahoma"/>
            </a:endParaRPr>
          </a:p>
          <a:p>
            <a:pPr marL="981075" marR="8890" indent="-282575">
              <a:lnSpc>
                <a:spcPct val="150000"/>
              </a:lnSpc>
              <a:spcBef>
                <a:spcPts val="525"/>
              </a:spcBef>
              <a:tabLst>
                <a:tab pos="980440" algn="l"/>
              </a:tabLst>
            </a:pPr>
            <a:r>
              <a:rPr sz="16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Connect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VMs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remote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storage system</a:t>
            </a:r>
            <a:endParaRPr sz="16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  <a:spcBef>
                <a:spcPts val="260"/>
              </a:spcBef>
              <a:tabLst>
                <a:tab pos="697865" algn="l"/>
              </a:tabLst>
            </a:pPr>
            <a:r>
              <a:rPr sz="1600" spc="-725" dirty="0">
                <a:solidFill>
                  <a:srgbClr val="215D77"/>
                </a:solidFill>
                <a:latin typeface="Wingdings 2"/>
                <a:cs typeface="Wingdings 2"/>
              </a:rPr>
              <a:t></a:t>
            </a:r>
            <a:r>
              <a:rPr sz="1600" b="1" dirty="0">
                <a:solidFill>
                  <a:srgbClr val="215D77"/>
                </a:solidFill>
                <a:latin typeface="Times New Roman"/>
                <a:cs typeface="Times New Roman"/>
              </a:rPr>
              <a:t>	</a:t>
            </a:r>
            <a:r>
              <a:rPr sz="1600" b="1" spc="50" dirty="0">
                <a:solidFill>
                  <a:srgbClr val="595959"/>
                </a:solidFill>
                <a:latin typeface="Tahoma"/>
                <a:cs typeface="Tahoma"/>
              </a:rPr>
              <a:t>Management</a:t>
            </a:r>
            <a:r>
              <a:rPr sz="1600" b="1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endParaRPr sz="1600" b="1" dirty="0">
              <a:latin typeface="Tahoma"/>
              <a:cs typeface="Tahoma"/>
            </a:endParaRPr>
          </a:p>
          <a:p>
            <a:pPr marL="981075" marR="457200" indent="-282575">
              <a:lnSpc>
                <a:spcPct val="150000"/>
              </a:lnSpc>
              <a:spcBef>
                <a:spcPts val="620"/>
              </a:spcBef>
              <a:tabLst>
                <a:tab pos="980440" algn="l"/>
              </a:tabLst>
            </a:pPr>
            <a:r>
              <a:rPr sz="16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Individual</a:t>
            </a:r>
            <a:r>
              <a:rPr sz="16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links</a:t>
            </a:r>
            <a:r>
              <a:rPr sz="16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6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system administration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21" y="1477021"/>
            <a:ext cx="3840479" cy="39039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27</a:t>
            </a:fld>
            <a:endParaRPr spc="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173" y="350011"/>
            <a:ext cx="458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Storage</a:t>
            </a:r>
            <a:r>
              <a:rPr spc="5" dirty="0"/>
              <a:t> </a:t>
            </a:r>
            <a:r>
              <a:rPr spc="8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752600"/>
            <a:ext cx="4297680" cy="2628348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80"/>
              </a:spcBef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Storage:-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1405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Direct</a:t>
            </a:r>
            <a:r>
              <a:rPr sz="20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Attached</a:t>
            </a:r>
            <a:r>
              <a:rPr sz="2000" spc="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20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(DAS).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1370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4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Network</a:t>
            </a:r>
            <a:r>
              <a:rPr sz="2000" spc="8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Attached</a:t>
            </a:r>
            <a:r>
              <a:rPr sz="2000" spc="9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Storage</a:t>
            </a:r>
            <a:r>
              <a:rPr sz="20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(NAS).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1345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Storage</a:t>
            </a:r>
            <a:r>
              <a:rPr sz="2000" spc="14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Area</a:t>
            </a:r>
            <a:r>
              <a:rPr sz="2000" spc="15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Networks</a:t>
            </a:r>
            <a:r>
              <a:rPr sz="20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(SAN).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287" y="1600201"/>
            <a:ext cx="3506994" cy="26302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28</a:t>
            </a:fld>
            <a:endParaRPr spc="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389" y="130555"/>
            <a:ext cx="645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5415" algn="l"/>
              </a:tabLst>
            </a:pPr>
            <a:r>
              <a:rPr spc="80" dirty="0"/>
              <a:t>Direct</a:t>
            </a:r>
            <a:r>
              <a:rPr dirty="0"/>
              <a:t>	</a:t>
            </a:r>
            <a:r>
              <a:rPr spc="95" dirty="0"/>
              <a:t>Attached</a:t>
            </a:r>
            <a:r>
              <a:rPr spc="25" dirty="0"/>
              <a:t> </a:t>
            </a:r>
            <a:r>
              <a:rPr spc="70" dirty="0"/>
              <a:t>Storage</a:t>
            </a:r>
            <a:r>
              <a:rPr spc="25" dirty="0"/>
              <a:t> </a:t>
            </a:r>
            <a:r>
              <a:rPr spc="-10" dirty="0"/>
              <a:t>(DAS)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76200" y="704595"/>
            <a:ext cx="9144000" cy="222560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950" marR="5080" indent="-349250">
              <a:lnSpc>
                <a:spcPct val="150000"/>
              </a:lnSpc>
              <a:spcBef>
                <a:spcPts val="360"/>
              </a:spcBef>
              <a:tabLst>
                <a:tab pos="361315" algn="l"/>
              </a:tabLst>
            </a:pPr>
            <a:r>
              <a:rPr sz="2100" spc="-994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1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greater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 than 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95%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 all</a:t>
            </a:r>
            <a:r>
              <a:rPr sz="19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computer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9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devices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disk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drives,</a:t>
            </a:r>
            <a:r>
              <a:rPr sz="19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70" dirty="0">
                <a:solidFill>
                  <a:srgbClr val="595959"/>
                </a:solidFill>
                <a:latin typeface="Tahoma"/>
                <a:cs typeface="Tahoma"/>
              </a:rPr>
              <a:t>disk</a:t>
            </a:r>
            <a:r>
              <a:rPr sz="19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arrays</a:t>
            </a:r>
            <a:r>
              <a:rPr sz="19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9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u="sng" spc="-2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RAID</a:t>
            </a:r>
            <a:r>
              <a:rPr sz="1900" spc="-2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900" u="sng" spc="6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systems</a:t>
            </a:r>
            <a:r>
              <a:rPr sz="1900" spc="3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directly</a:t>
            </a:r>
            <a:r>
              <a:rPr sz="19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attached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5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client</a:t>
            </a:r>
            <a:r>
              <a:rPr sz="19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595959"/>
                </a:solidFill>
                <a:latin typeface="Tahoma"/>
                <a:cs typeface="Tahoma"/>
              </a:rPr>
              <a:t>computer</a:t>
            </a:r>
            <a:r>
              <a:rPr sz="19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through</a:t>
            </a:r>
            <a:r>
              <a:rPr sz="19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various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adapters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9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standardized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9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protocols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lang="en-US" sz="19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9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9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SCSI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9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u="sng" spc="5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Fibre</a:t>
            </a:r>
            <a:r>
              <a:rPr sz="1900" u="sng" spc="2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6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Channel</a:t>
            </a:r>
            <a:r>
              <a:rPr sz="1900" spc="2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others.</a:t>
            </a:r>
            <a:r>
              <a:rPr sz="19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9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19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9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9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4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alternatively</a:t>
            </a:r>
            <a:r>
              <a:rPr sz="1900" spc="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called</a:t>
            </a:r>
            <a:r>
              <a:rPr sz="1900" spc="22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captive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storage,</a:t>
            </a:r>
            <a:r>
              <a:rPr sz="19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attached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storage </a:t>
            </a:r>
            <a:r>
              <a:rPr sz="1900" spc="6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direct</a:t>
            </a:r>
            <a:r>
              <a:rPr sz="19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attached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9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(DAS)</a:t>
            </a:r>
            <a:endParaRPr sz="19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3266784"/>
            <a:ext cx="4495800" cy="28866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29</a:t>
            </a:fld>
            <a:endParaRPr spc="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150" y="295147"/>
            <a:ext cx="318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5" dirty="0"/>
              <a:t> </a:t>
            </a:r>
            <a:r>
              <a:rPr spc="114" dirty="0"/>
              <a:t>is</a:t>
            </a:r>
            <a:r>
              <a:rPr spc="10" dirty="0"/>
              <a:t> </a:t>
            </a:r>
            <a:r>
              <a:rPr spc="90" dirty="0"/>
              <a:t>SDDC?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831" y="1581911"/>
            <a:ext cx="4739640" cy="502990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61950" marR="67310" indent="-349250">
              <a:lnSpc>
                <a:spcPct val="89400"/>
              </a:lnSpc>
              <a:spcBef>
                <a:spcPts val="315"/>
              </a:spcBef>
              <a:tabLst>
                <a:tab pos="361315" algn="l"/>
              </a:tabLst>
            </a:pPr>
            <a:r>
              <a:rPr sz="1700" spc="-81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7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5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top</a:t>
            </a:r>
            <a:r>
              <a:rPr sz="15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level</a:t>
            </a:r>
            <a:r>
              <a:rPr sz="15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5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orchestration</a:t>
            </a:r>
            <a:r>
              <a:rPr sz="15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15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using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5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5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5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OpenStack</a:t>
            </a:r>
            <a:r>
              <a:rPr sz="15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95959"/>
                </a:solidFill>
                <a:latin typeface="Tahoma"/>
                <a:cs typeface="Tahoma"/>
              </a:rPr>
              <a:t>cloud</a:t>
            </a:r>
            <a:r>
              <a:rPr sz="15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operating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system.</a:t>
            </a:r>
            <a:r>
              <a:rPr sz="15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orchestration</a:t>
            </a:r>
            <a:r>
              <a:rPr sz="15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15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northbound</a:t>
            </a:r>
            <a:r>
              <a:rPr sz="15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API 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5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support</a:t>
            </a:r>
            <a:r>
              <a:rPr sz="15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15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applications</a:t>
            </a:r>
            <a:r>
              <a:rPr sz="15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5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third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parties.</a:t>
            </a:r>
            <a:r>
              <a:rPr sz="15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5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example,</a:t>
            </a:r>
            <a:r>
              <a:rPr sz="15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5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application</a:t>
            </a:r>
            <a:r>
              <a:rPr sz="15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could monitor</a:t>
            </a:r>
            <a:r>
              <a:rPr sz="15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traffic</a:t>
            </a:r>
            <a:r>
              <a:rPr sz="15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patterns</a:t>
            </a:r>
            <a:r>
              <a:rPr sz="15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5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automatically</a:t>
            </a:r>
            <a:r>
              <a:rPr sz="1500" spc="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adjust</a:t>
            </a:r>
            <a:r>
              <a:rPr sz="1500" spc="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500" spc="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500" spc="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595959"/>
                </a:solidFill>
                <a:latin typeface="Tahoma"/>
                <a:cs typeface="Tahoma"/>
              </a:rPr>
              <a:t>connections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5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move</a:t>
            </a:r>
            <a:r>
              <a:rPr sz="15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5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595959"/>
                </a:solidFill>
                <a:latin typeface="Tahoma"/>
                <a:cs typeface="Tahoma"/>
              </a:rPr>
              <a:t>machines</a:t>
            </a:r>
            <a:r>
              <a:rPr sz="15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order</a:t>
            </a:r>
            <a:r>
              <a:rPr sz="15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5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595959"/>
                </a:solidFill>
                <a:latin typeface="Tahoma"/>
                <a:cs typeface="Tahoma"/>
              </a:rPr>
              <a:t>optimize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overall</a:t>
            </a:r>
            <a:r>
              <a:rPr sz="15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5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performance.</a:t>
            </a:r>
            <a:endParaRPr sz="1500" dirty="0">
              <a:latin typeface="Tahoma"/>
              <a:cs typeface="Tahoma"/>
            </a:endParaRPr>
          </a:p>
          <a:p>
            <a:pPr marL="361950" marR="5080" indent="-349250">
              <a:lnSpc>
                <a:spcPct val="89800"/>
              </a:lnSpc>
              <a:spcBef>
                <a:spcPts val="1495"/>
              </a:spcBef>
              <a:tabLst>
                <a:tab pos="361315" algn="l"/>
              </a:tabLst>
            </a:pPr>
            <a:r>
              <a:rPr sz="1700" spc="-81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7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Below</a:t>
            </a:r>
            <a:r>
              <a:rPr sz="15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orchestration</a:t>
            </a:r>
            <a:r>
              <a:rPr sz="15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layer,</a:t>
            </a:r>
            <a:r>
              <a:rPr sz="15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5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5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dedicated</a:t>
            </a:r>
            <a:r>
              <a:rPr sz="15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controller</a:t>
            </a:r>
            <a:r>
              <a:rPr sz="15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5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595959"/>
                </a:solidFill>
                <a:latin typeface="Tahoma"/>
                <a:cs typeface="Tahoma"/>
              </a:rPr>
              <a:t>modules</a:t>
            </a:r>
            <a:r>
              <a:rPr sz="15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 servers,</a:t>
            </a:r>
            <a:r>
              <a:rPr sz="15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storage,</a:t>
            </a:r>
            <a:r>
              <a:rPr sz="15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networking.</a:t>
            </a:r>
            <a:r>
              <a:rPr sz="15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5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controllers</a:t>
            </a:r>
            <a:r>
              <a:rPr sz="15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translate</a:t>
            </a:r>
            <a:r>
              <a:rPr sz="15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95959"/>
                </a:solidFill>
                <a:latin typeface="Tahoma"/>
                <a:cs typeface="Tahoma"/>
              </a:rPr>
              <a:t>commands</a:t>
            </a:r>
            <a:r>
              <a:rPr sz="15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5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orchestration</a:t>
            </a:r>
            <a:r>
              <a:rPr sz="15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15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15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595959"/>
                </a:solidFill>
                <a:latin typeface="Tahoma"/>
                <a:cs typeface="Tahoma"/>
              </a:rPr>
              <a:t>industry</a:t>
            </a:r>
            <a:r>
              <a:rPr sz="15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595959"/>
                </a:solidFill>
                <a:latin typeface="Tahoma"/>
                <a:cs typeface="Tahoma"/>
              </a:rPr>
              <a:t>standard</a:t>
            </a:r>
            <a:r>
              <a:rPr sz="15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595959"/>
                </a:solidFill>
                <a:latin typeface="Tahoma"/>
                <a:cs typeface="Tahoma"/>
              </a:rPr>
              <a:t>open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APIs</a:t>
            </a:r>
            <a:r>
              <a:rPr sz="15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595959"/>
                </a:solidFill>
                <a:latin typeface="Tahoma"/>
                <a:cs typeface="Tahoma"/>
              </a:rPr>
              <a:t>such</a:t>
            </a:r>
            <a:r>
              <a:rPr sz="15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5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OpenStack</a:t>
            </a:r>
            <a:r>
              <a:rPr sz="15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5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5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virtualization </a:t>
            </a:r>
            <a:r>
              <a:rPr sz="15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OpenFlow</a:t>
            </a:r>
            <a:r>
              <a:rPr sz="15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5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networking.</a:t>
            </a:r>
            <a:r>
              <a:rPr sz="15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Controllers</a:t>
            </a:r>
            <a:r>
              <a:rPr sz="15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using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open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 northbound </a:t>
            </a:r>
            <a:r>
              <a:rPr sz="15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 southbound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APIs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allow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for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ease</a:t>
            </a:r>
            <a:r>
              <a:rPr sz="15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5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integration</a:t>
            </a:r>
            <a:r>
              <a:rPr sz="15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5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orchestration</a:t>
            </a:r>
            <a:r>
              <a:rPr sz="15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layers</a:t>
            </a:r>
            <a:r>
              <a:rPr sz="15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also</a:t>
            </a:r>
            <a:r>
              <a:rPr sz="15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allow</a:t>
            </a:r>
            <a:r>
              <a:rPr sz="15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5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5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595959"/>
                </a:solidFill>
                <a:latin typeface="Tahoma"/>
                <a:cs typeface="Tahoma"/>
              </a:rPr>
              <a:t>standard</a:t>
            </a:r>
            <a:r>
              <a:rPr sz="15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high</a:t>
            </a:r>
            <a:r>
              <a:rPr sz="15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volume</a:t>
            </a:r>
            <a:r>
              <a:rPr sz="15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hardware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5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variety</a:t>
            </a:r>
            <a:r>
              <a:rPr sz="15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5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vendors</a:t>
            </a:r>
            <a:r>
              <a:rPr sz="15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5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595959"/>
                </a:solidFill>
                <a:latin typeface="Tahoma"/>
                <a:cs typeface="Tahoma"/>
              </a:rPr>
              <a:t>support</a:t>
            </a:r>
            <a:r>
              <a:rPr sz="15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30" dirty="0">
                <a:solidFill>
                  <a:srgbClr val="595959"/>
                </a:solidFill>
                <a:latin typeface="Tahoma"/>
                <a:cs typeface="Tahoma"/>
              </a:rPr>
              <a:t>open </a:t>
            </a:r>
            <a:r>
              <a:rPr sz="1500" spc="-20" dirty="0">
                <a:solidFill>
                  <a:srgbClr val="595959"/>
                </a:solidFill>
                <a:latin typeface="Tahoma"/>
                <a:cs typeface="Tahoma"/>
              </a:rPr>
              <a:t>API.</a:t>
            </a:r>
            <a:endParaRPr lang="en-US" sz="1500" spc="-2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61950" marR="5080" indent="-349250">
              <a:lnSpc>
                <a:spcPct val="89800"/>
              </a:lnSpc>
              <a:spcBef>
                <a:spcPts val="1495"/>
              </a:spcBef>
              <a:tabLst>
                <a:tab pos="361315" algn="l"/>
              </a:tabLst>
            </a:pPr>
            <a:r>
              <a:rPr lang="en-US" sz="1500" spc="-20" dirty="0" err="1">
                <a:solidFill>
                  <a:srgbClr val="595959"/>
                </a:solidFill>
                <a:latin typeface="Tahoma"/>
                <a:cs typeface="Tahoma"/>
              </a:rPr>
              <a:t>ToR</a:t>
            </a:r>
            <a:r>
              <a:rPr lang="en-US" sz="1500" spc="-20" dirty="0">
                <a:solidFill>
                  <a:srgbClr val="595959"/>
                </a:solidFill>
                <a:latin typeface="Tahoma"/>
                <a:cs typeface="Tahoma"/>
              </a:rPr>
              <a:t> Switch: Top of Rack Switching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026" y="2168286"/>
            <a:ext cx="3840478" cy="21314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22757" y="6306953"/>
            <a:ext cx="224154" cy="2870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700" spc="130" dirty="0">
                <a:solidFill>
                  <a:srgbClr val="FFFFFF"/>
                </a:solidFill>
                <a:latin typeface="Tahoma"/>
                <a:cs typeface="Tahoma"/>
              </a:rPr>
              <a:t>3</a:t>
            </a:fld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865" y="60524"/>
            <a:ext cx="698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Network</a:t>
            </a:r>
            <a:r>
              <a:rPr spc="-5" dirty="0"/>
              <a:t> </a:t>
            </a:r>
            <a:r>
              <a:rPr spc="95" dirty="0"/>
              <a:t>Attached</a:t>
            </a:r>
            <a:r>
              <a:rPr spc="15" dirty="0"/>
              <a:t> </a:t>
            </a:r>
            <a:r>
              <a:rPr spc="75" dirty="0"/>
              <a:t>Storage</a:t>
            </a:r>
            <a:r>
              <a:rPr spc="5" dirty="0"/>
              <a:t> </a:t>
            </a:r>
            <a:r>
              <a:rPr spc="75" dirty="0"/>
              <a:t>(NAS)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671140"/>
            <a:ext cx="8885693" cy="373563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61950" marR="5080" indent="-349250">
              <a:spcBef>
                <a:spcPts val="310"/>
              </a:spcBef>
              <a:tabLst>
                <a:tab pos="361315" algn="l"/>
              </a:tabLst>
            </a:pPr>
            <a:r>
              <a:rPr sz="1700" spc="-81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lang="en-US" sz="17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true</a:t>
            </a:r>
            <a:r>
              <a:rPr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standards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35" dirty="0">
                <a:solidFill>
                  <a:srgbClr val="595959"/>
                </a:solidFill>
                <a:latin typeface="Tahoma"/>
                <a:cs typeface="Tahoma"/>
              </a:rPr>
              <a:t>accessing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remote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been</a:t>
            </a:r>
            <a:r>
              <a:rPr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broadly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implemented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35" dirty="0">
                <a:solidFill>
                  <a:srgbClr val="595959"/>
                </a:solidFill>
                <a:latin typeface="Tahoma"/>
                <a:cs typeface="Tahoma"/>
              </a:rPr>
              <a:t>by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virtually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UNIX</a:t>
            </a:r>
            <a:r>
              <a:rPr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Windows</a:t>
            </a:r>
            <a:r>
              <a:rPr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NT</a:t>
            </a:r>
            <a:r>
              <a:rPr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system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vendors.Developed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put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595959"/>
                </a:solidFill>
                <a:latin typeface="Tahoma"/>
                <a:cs typeface="Tahoma"/>
              </a:rPr>
              <a:t>public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domain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35" dirty="0">
                <a:solidFill>
                  <a:srgbClr val="595959"/>
                </a:solidFill>
                <a:latin typeface="Tahoma"/>
                <a:cs typeface="Tahoma"/>
              </a:rPr>
              <a:t>by 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Sun</a:t>
            </a:r>
            <a:r>
              <a:rPr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Microsystems,</a:t>
            </a:r>
            <a:r>
              <a:rPr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(NFS)</a:t>
            </a:r>
            <a:r>
              <a:rPr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de-facto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standard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UNIX.</a:t>
            </a:r>
            <a:endParaRPr dirty="0">
              <a:latin typeface="Tahoma"/>
              <a:cs typeface="Tahoma"/>
            </a:endParaRPr>
          </a:p>
          <a:p>
            <a:pPr marL="361950" marR="5080" indent="-349250">
              <a:spcBef>
                <a:spcPts val="1440"/>
              </a:spcBef>
              <a:tabLst>
                <a:tab pos="361315" algn="l"/>
              </a:tabLst>
            </a:pPr>
            <a:r>
              <a:rPr spc="-81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Developed</a:t>
            </a:r>
            <a:r>
              <a:rPr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IBM</a:t>
            </a:r>
            <a:r>
              <a:rPr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Microsoft,</a:t>
            </a:r>
            <a:r>
              <a:rPr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90" dirty="0">
                <a:solidFill>
                  <a:srgbClr val="595959"/>
                </a:solidFill>
                <a:latin typeface="Tahoma"/>
                <a:cs typeface="Tahoma"/>
              </a:rPr>
              <a:t>Common</a:t>
            </a:r>
            <a:r>
              <a:rPr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Internet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(CIFS)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95959"/>
                </a:solidFill>
                <a:latin typeface="Tahoma"/>
                <a:cs typeface="Tahoma"/>
              </a:rPr>
              <a:t>standard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flavors</a:t>
            </a:r>
            <a:r>
              <a:rPr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Windows</a:t>
            </a:r>
            <a:r>
              <a:rPr spc="2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pc="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system.</a:t>
            </a:r>
            <a:endParaRPr lang="en-US" spc="-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61950" marR="5080" indent="-349250">
              <a:spcBef>
                <a:spcPts val="1440"/>
              </a:spcBef>
              <a:tabLst>
                <a:tab pos="361315" algn="l"/>
              </a:tabLst>
            </a:pPr>
            <a:r>
              <a:rPr spc="-76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endParaRPr lang="en-US" sz="800" dirty="0">
              <a:latin typeface="Wingdings 2"/>
              <a:cs typeface="Wingdings 2"/>
            </a:endParaRPr>
          </a:p>
          <a:p>
            <a:pPr marL="361950" marR="31115">
              <a:spcBef>
                <a:spcPts val="70"/>
              </a:spcBef>
            </a:pP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lang="en-US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lang="en-US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result</a:t>
            </a:r>
            <a:r>
              <a:rPr lang="en-US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lang="en-US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lang="en-US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50" dirty="0">
                <a:solidFill>
                  <a:srgbClr val="595959"/>
                </a:solidFill>
                <a:latin typeface="Tahoma"/>
                <a:cs typeface="Tahoma"/>
              </a:rPr>
              <a:t>broadly</a:t>
            </a:r>
            <a:r>
              <a:rPr lang="en-US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50" dirty="0">
                <a:solidFill>
                  <a:srgbClr val="595959"/>
                </a:solidFill>
                <a:latin typeface="Tahoma"/>
                <a:cs typeface="Tahoma"/>
              </a:rPr>
              <a:t>accepted</a:t>
            </a:r>
            <a:r>
              <a:rPr lang="en-US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45" dirty="0">
                <a:solidFill>
                  <a:srgbClr val="595959"/>
                </a:solidFill>
                <a:latin typeface="Tahoma"/>
                <a:cs typeface="Tahoma"/>
              </a:rPr>
              <a:t>standards</a:t>
            </a:r>
            <a:r>
              <a:rPr lang="en-US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-25" dirty="0">
                <a:solidFill>
                  <a:srgbClr val="595959"/>
                </a:solidFill>
                <a:latin typeface="Tahoma"/>
                <a:cs typeface="Tahoma"/>
              </a:rPr>
              <a:t>for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lang="en-US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lang="en-US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access,</a:t>
            </a:r>
            <a:r>
              <a:rPr lang="en-US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lang="en-US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devices</a:t>
            </a:r>
            <a:r>
              <a:rPr lang="en-US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lang="en-US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serve</a:t>
            </a:r>
            <a:r>
              <a:rPr lang="en-US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-20" dirty="0">
                <a:solidFill>
                  <a:srgbClr val="595959"/>
                </a:solidFill>
                <a:latin typeface="Tahoma"/>
                <a:cs typeface="Tahoma"/>
              </a:rPr>
              <a:t>data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directly</a:t>
            </a:r>
            <a:r>
              <a:rPr lang="en-US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over</a:t>
            </a:r>
            <a:r>
              <a:rPr lang="en-US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lang="en-US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lang="en-US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(called</a:t>
            </a:r>
            <a:r>
              <a:rPr lang="en-US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lang="en-US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Tahoma"/>
                <a:cs typeface="Tahoma"/>
              </a:rPr>
              <a:t>Attached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lang="en-US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lang="en-US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90" dirty="0">
                <a:solidFill>
                  <a:srgbClr val="595959"/>
                </a:solidFill>
                <a:latin typeface="Tahoma"/>
                <a:cs typeface="Tahoma"/>
              </a:rPr>
              <a:t>NAS</a:t>
            </a:r>
            <a:r>
              <a:rPr lang="en-US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devices)</a:t>
            </a:r>
            <a:r>
              <a:rPr lang="en-US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lang="en-US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far</a:t>
            </a:r>
            <a:r>
              <a:rPr lang="en-US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easier</a:t>
            </a:r>
            <a:r>
              <a:rPr lang="en-US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lang="en-US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45" dirty="0">
                <a:solidFill>
                  <a:srgbClr val="595959"/>
                </a:solidFill>
                <a:latin typeface="Tahoma"/>
                <a:cs typeface="Tahoma"/>
              </a:rPr>
              <a:t>connect</a:t>
            </a:r>
            <a:r>
              <a:rPr lang="en-US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3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lang="en-US" spc="50" dirty="0">
                <a:solidFill>
                  <a:srgbClr val="595959"/>
                </a:solidFill>
                <a:latin typeface="Tahoma"/>
                <a:cs typeface="Tahoma"/>
              </a:rPr>
              <a:t>manage</a:t>
            </a:r>
            <a:r>
              <a:rPr lang="en-US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than</a:t>
            </a:r>
            <a:r>
              <a:rPr lang="en-US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60" dirty="0">
                <a:solidFill>
                  <a:srgbClr val="595959"/>
                </a:solidFill>
                <a:latin typeface="Tahoma"/>
                <a:cs typeface="Tahoma"/>
              </a:rPr>
              <a:t>DAS</a:t>
            </a:r>
            <a:r>
              <a:rPr lang="en-US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devices.</a:t>
            </a:r>
            <a:r>
              <a:rPr lang="en-US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Also,</a:t>
            </a:r>
            <a:r>
              <a:rPr lang="en-US" spc="90" dirty="0">
                <a:solidFill>
                  <a:srgbClr val="595959"/>
                </a:solidFill>
                <a:latin typeface="Tahoma"/>
                <a:cs typeface="Tahoma"/>
              </a:rPr>
              <a:t> NAS</a:t>
            </a:r>
            <a:r>
              <a:rPr lang="en-US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devices</a:t>
            </a:r>
            <a:r>
              <a:rPr lang="en-US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45" dirty="0">
                <a:solidFill>
                  <a:srgbClr val="595959"/>
                </a:solidFill>
                <a:latin typeface="Tahoma"/>
                <a:cs typeface="Tahoma"/>
              </a:rPr>
              <a:t>support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true</a:t>
            </a:r>
            <a:r>
              <a:rPr lang="en-US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lang="en-US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sharing</a:t>
            </a:r>
            <a:r>
              <a:rPr lang="en-US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lang="en-US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85" dirty="0">
                <a:solidFill>
                  <a:srgbClr val="595959"/>
                </a:solidFill>
                <a:latin typeface="Tahoma"/>
                <a:cs typeface="Tahoma"/>
              </a:rPr>
              <a:t>NFS</a:t>
            </a:r>
            <a:r>
              <a:rPr lang="en-US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lang="en-US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CIFS</a:t>
            </a:r>
            <a:r>
              <a:rPr lang="en-US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Tahoma"/>
                <a:cs typeface="Tahoma"/>
              </a:rPr>
              <a:t>computers,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lang="en-US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together</a:t>
            </a:r>
            <a:r>
              <a:rPr lang="en-US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50" dirty="0">
                <a:solidFill>
                  <a:srgbClr val="595959"/>
                </a:solidFill>
                <a:latin typeface="Tahoma"/>
                <a:cs typeface="Tahoma"/>
              </a:rPr>
              <a:t>account</a:t>
            </a:r>
            <a:r>
              <a:rPr lang="en-US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lang="en-US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lang="en-US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vast</a:t>
            </a:r>
            <a:r>
              <a:rPr lang="en-US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majority</a:t>
            </a:r>
            <a:r>
              <a:rPr lang="en-US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lang="en-US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-25" dirty="0">
                <a:solidFill>
                  <a:srgbClr val="595959"/>
                </a:solidFill>
                <a:latin typeface="Tahoma"/>
                <a:cs typeface="Tahoma"/>
              </a:rPr>
              <a:t>all </a:t>
            </a:r>
            <a:r>
              <a:rPr lang="en-US" spc="60" dirty="0">
                <a:solidFill>
                  <a:srgbClr val="595959"/>
                </a:solidFill>
                <a:latin typeface="Tahoma"/>
                <a:cs typeface="Tahoma"/>
              </a:rPr>
              <a:t>computers</a:t>
            </a:r>
            <a:r>
              <a:rPr lang="en-US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pc="35" dirty="0">
                <a:solidFill>
                  <a:srgbClr val="595959"/>
                </a:solidFill>
                <a:latin typeface="Tahoma"/>
                <a:cs typeface="Tahoma"/>
              </a:rPr>
              <a:t>sold</a:t>
            </a:r>
            <a:endParaRPr lang="en-US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4607029"/>
            <a:ext cx="2927647" cy="1699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30</a:t>
            </a:fld>
            <a:endParaRPr spc="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023" y="295147"/>
            <a:ext cx="698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Storage</a:t>
            </a:r>
            <a:r>
              <a:rPr spc="5" dirty="0"/>
              <a:t> </a:t>
            </a:r>
            <a:r>
              <a:rPr spc="95" dirty="0"/>
              <a:t>Attached</a:t>
            </a:r>
            <a:r>
              <a:rPr spc="20" dirty="0"/>
              <a:t> </a:t>
            </a:r>
            <a:r>
              <a:rPr spc="85" dirty="0"/>
              <a:t>Network</a:t>
            </a:r>
            <a:r>
              <a:rPr spc="-5" dirty="0"/>
              <a:t> </a:t>
            </a:r>
            <a:r>
              <a:rPr spc="75" dirty="0"/>
              <a:t>(SAN)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52400" y="890919"/>
            <a:ext cx="9220200" cy="295766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61950" marR="73025" indent="-349250">
              <a:lnSpc>
                <a:spcPct val="150000"/>
              </a:lnSpc>
              <a:spcBef>
                <a:spcPts val="295"/>
              </a:spcBef>
              <a:tabLst>
                <a:tab pos="361315" algn="l"/>
              </a:tabLst>
            </a:pPr>
            <a:r>
              <a:rPr sz="15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Instead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putting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directly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network,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emerging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SAN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concept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puts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subsystems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endParaRPr sz="1600" dirty="0">
              <a:latin typeface="Tahoma"/>
              <a:cs typeface="Tahoma"/>
            </a:endParaRPr>
          </a:p>
          <a:p>
            <a:pPr marL="361950" marR="45720" indent="-349250">
              <a:lnSpc>
                <a:spcPct val="150000"/>
              </a:lnSpc>
              <a:spcBef>
                <a:spcPts val="1485"/>
              </a:spcBef>
              <a:tabLst>
                <a:tab pos="361315" algn="l"/>
              </a:tabLst>
            </a:pPr>
            <a:r>
              <a:rPr sz="16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SAN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evolved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industry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standards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been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weak,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therefore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SAN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implementations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not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standardized.</a:t>
            </a:r>
            <a:endParaRPr sz="1600" dirty="0">
              <a:latin typeface="Tahoma"/>
              <a:cs typeface="Tahoma"/>
            </a:endParaRPr>
          </a:p>
          <a:p>
            <a:pPr marL="361950" marR="5080" indent="-349250">
              <a:lnSpc>
                <a:spcPct val="150000"/>
              </a:lnSpc>
              <a:spcBef>
                <a:spcPts val="1520"/>
              </a:spcBef>
              <a:tabLst>
                <a:tab pos="361315" algn="l"/>
              </a:tabLst>
            </a:pPr>
            <a:r>
              <a:rPr sz="16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SAN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also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appropriate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applications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well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known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Fibre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Channel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(FC)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Fibre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Channel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 Protocol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for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SCSI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(FCP)</a:t>
            </a:r>
            <a:r>
              <a:rPr sz="16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security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risks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be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managed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 performance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bottlenecks</a:t>
            </a:r>
            <a:r>
              <a:rPr sz="16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arising</a:t>
            </a:r>
            <a:r>
              <a:rPr sz="16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form</a:t>
            </a:r>
            <a:r>
              <a:rPr sz="16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Fibre</a:t>
            </a:r>
            <a:r>
              <a:rPr sz="16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Channel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node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link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congestion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be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avoided.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1" y="4114800"/>
            <a:ext cx="3581400" cy="2604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31</a:t>
            </a:fld>
            <a:endParaRPr spc="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70867"/>
            <a:ext cx="458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Storage</a:t>
            </a:r>
            <a:r>
              <a:rPr spc="5" dirty="0"/>
              <a:t> </a:t>
            </a:r>
            <a:r>
              <a:rPr spc="8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228600" y="668420"/>
            <a:ext cx="9372601" cy="357386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315" marR="207645" indent="-349250">
              <a:lnSpc>
                <a:spcPct val="150000"/>
              </a:lnSpc>
              <a:spcBef>
                <a:spcPts val="360"/>
              </a:spcBef>
              <a:tabLst>
                <a:tab pos="361315" algn="l"/>
              </a:tabLst>
            </a:pPr>
            <a:r>
              <a:rPr sz="1800" spc="-86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8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lang="en-US" sz="1600" spc="60" dirty="0">
                <a:solidFill>
                  <a:srgbClr val="595959"/>
                </a:solidFill>
                <a:latin typeface="Tahoma"/>
                <a:cs typeface="Tahoma"/>
              </a:rPr>
              <a:t>I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simple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terms</a:t>
            </a:r>
            <a:r>
              <a:rPr lang="en-US" sz="1600" spc="5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process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representing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logical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form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any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server.</a:t>
            </a:r>
            <a:endParaRPr sz="1600" dirty="0">
              <a:latin typeface="Tahoma"/>
              <a:cs typeface="Tahoma"/>
            </a:endParaRPr>
          </a:p>
          <a:p>
            <a:pPr marL="361315" marR="113664" indent="-349250">
              <a:lnSpc>
                <a:spcPct val="150000"/>
              </a:lnSpc>
              <a:spcBef>
                <a:spcPts val="1555"/>
              </a:spcBef>
              <a:tabLst>
                <a:tab pos="361315" algn="l"/>
              </a:tabLst>
            </a:pPr>
            <a:r>
              <a:rPr sz="1600" spc="-86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6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logical</a:t>
            </a:r>
            <a:r>
              <a:rPr sz="1600" u="sng" spc="16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storage</a:t>
            </a:r>
            <a:r>
              <a:rPr sz="1600" spc="16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look</a:t>
            </a:r>
            <a:r>
              <a:rPr sz="16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6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physical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host,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means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won’t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able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differentiate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between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logical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storage.</a:t>
            </a:r>
            <a:endParaRPr sz="1600" dirty="0">
              <a:latin typeface="Tahoma"/>
              <a:cs typeface="Tahoma"/>
            </a:endParaRPr>
          </a:p>
          <a:p>
            <a:pPr marL="361315" marR="5080" indent="-349250">
              <a:lnSpc>
                <a:spcPct val="150000"/>
              </a:lnSpc>
              <a:spcBef>
                <a:spcPts val="1520"/>
              </a:spcBef>
              <a:tabLst>
                <a:tab pos="361315" algn="l"/>
              </a:tabLst>
            </a:pPr>
            <a:r>
              <a:rPr sz="1600" spc="-86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virtualization,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physical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disks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combined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group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from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group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disks,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logical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blocks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assigned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lang="en-US" sz="16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use.</a:t>
            </a:r>
            <a:endParaRPr sz="1600" dirty="0">
              <a:latin typeface="Tahoma"/>
              <a:cs typeface="Tahoma"/>
            </a:endParaRPr>
          </a:p>
          <a:p>
            <a:pPr marL="361315" marR="87630" indent="-349250">
              <a:lnSpc>
                <a:spcPct val="150000"/>
              </a:lnSpc>
              <a:spcBef>
                <a:spcPts val="1425"/>
              </a:spcBef>
              <a:tabLst>
                <a:tab pos="361315" algn="l"/>
              </a:tabLst>
            </a:pPr>
            <a:r>
              <a:rPr sz="1600" spc="-86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b="1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595959"/>
                </a:solidFill>
                <a:latin typeface="Tahoma"/>
                <a:cs typeface="Tahoma"/>
              </a:rPr>
              <a:t>simplest</a:t>
            </a:r>
            <a:r>
              <a:rPr sz="1600" b="1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Tahoma"/>
                <a:cs typeface="Tahoma"/>
              </a:rPr>
              <a:t>examples</a:t>
            </a:r>
            <a:r>
              <a:rPr sz="1600" b="1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b="1" spc="-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Tahoma"/>
                <a:cs typeface="Tahoma"/>
              </a:rPr>
              <a:t>storage 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b="1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595959"/>
                </a:solidFill>
                <a:latin typeface="Tahoma"/>
                <a:cs typeface="Tahoma"/>
              </a:rPr>
              <a:t>object</a:t>
            </a:r>
            <a:r>
              <a:rPr sz="1600" b="1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b="1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595959"/>
                </a:solidFill>
                <a:latin typeface="Tahoma"/>
                <a:cs typeface="Tahoma"/>
              </a:rPr>
              <a:t>LUN’s</a:t>
            </a:r>
            <a:r>
              <a:rPr sz="1600" b="1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595959"/>
                </a:solidFill>
                <a:latin typeface="Tahoma"/>
                <a:cs typeface="Tahoma"/>
              </a:rPr>
              <a:t>(Logical</a:t>
            </a:r>
            <a:r>
              <a:rPr sz="1600" b="1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595959"/>
                </a:solidFill>
                <a:latin typeface="Tahoma"/>
                <a:cs typeface="Tahoma"/>
              </a:rPr>
              <a:t>unit 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number),</a:t>
            </a:r>
            <a:r>
              <a:rPr sz="1600" b="1" spc="-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595959"/>
                </a:solidFill>
                <a:latin typeface="Tahoma"/>
                <a:cs typeface="Tahoma"/>
              </a:rPr>
              <a:t>Logical</a:t>
            </a:r>
            <a:r>
              <a:rPr sz="1600" b="1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volume</a:t>
            </a:r>
            <a:r>
              <a:rPr sz="1600" b="1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595959"/>
                </a:solidFill>
                <a:latin typeface="Tahoma"/>
                <a:cs typeface="Tahoma"/>
              </a:rPr>
              <a:t>(LV),</a:t>
            </a:r>
            <a:r>
              <a:rPr sz="1600" b="1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595959"/>
                </a:solidFill>
                <a:latin typeface="Tahoma"/>
                <a:cs typeface="Tahoma"/>
              </a:rPr>
              <a:t>RAID</a:t>
            </a:r>
            <a:r>
              <a:rPr sz="1600" b="1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595959"/>
                </a:solidFill>
                <a:latin typeface="Tahoma"/>
                <a:cs typeface="Tahoma"/>
              </a:rPr>
              <a:t>groups, </a:t>
            </a:r>
            <a:r>
              <a:rPr sz="1600" b="1" spc="-20" dirty="0">
                <a:solidFill>
                  <a:srgbClr val="595959"/>
                </a:solidFill>
                <a:latin typeface="Tahoma"/>
                <a:cs typeface="Tahoma"/>
              </a:rPr>
              <a:t>etc.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4512952"/>
            <a:ext cx="3432397" cy="20627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32</a:t>
            </a:fld>
            <a:endParaRPr spc="1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086" y="404876"/>
            <a:ext cx="7004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Benefits</a:t>
            </a:r>
            <a:r>
              <a:rPr spc="35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70" dirty="0"/>
              <a:t>Storage</a:t>
            </a:r>
            <a:r>
              <a:rPr spc="40" dirty="0"/>
              <a:t> </a:t>
            </a:r>
            <a:r>
              <a:rPr spc="8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015" y="1433067"/>
            <a:ext cx="3569970" cy="3634393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465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-35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00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highly</a:t>
            </a:r>
            <a:r>
              <a:rPr sz="200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scalable.</a:t>
            </a:r>
            <a:endParaRPr sz="2000" dirty="0">
              <a:latin typeface="Tahoma"/>
              <a:cs typeface="Tahoma"/>
            </a:endParaRPr>
          </a:p>
          <a:p>
            <a:pPr marL="361950" marR="45720" indent="-349250" algn="just">
              <a:lnSpc>
                <a:spcPct val="150000"/>
              </a:lnSpc>
              <a:spcBef>
                <a:spcPts val="1650"/>
              </a:spcBef>
            </a:pPr>
            <a:r>
              <a:rPr sz="2200" spc="-9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spc="280" dirty="0">
                <a:solidFill>
                  <a:srgbClr val="6FB7D7"/>
                </a:solidFill>
                <a:latin typeface="Times New Roman"/>
                <a:cs typeface="Times New Roman"/>
              </a:rPr>
              <a:t>  </a:t>
            </a:r>
            <a:r>
              <a:rPr sz="2000" spc="-3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allows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easy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595959"/>
                </a:solidFill>
                <a:latin typeface="Tahoma"/>
                <a:cs typeface="Tahoma"/>
              </a:rPr>
              <a:t>addition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deletion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20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without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affecting</a:t>
            </a:r>
            <a:r>
              <a:rPr sz="20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any</a:t>
            </a:r>
            <a:r>
              <a:rPr sz="20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Tahoma"/>
                <a:cs typeface="Tahoma"/>
              </a:rPr>
              <a:t>application.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1330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Easy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migration.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1340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000" spc="50" dirty="0">
                <a:solidFill>
                  <a:srgbClr val="595959"/>
                </a:solidFill>
                <a:latin typeface="Tahoma"/>
                <a:cs typeface="Tahoma"/>
              </a:rPr>
              <a:t>Easy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20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Tahoma"/>
                <a:cs typeface="Tahoma"/>
              </a:rPr>
              <a:t>management.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071" y="1847968"/>
            <a:ext cx="3840479" cy="38478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33</a:t>
            </a:fld>
            <a:endParaRPr spc="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286" y="401827"/>
            <a:ext cx="7106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2470" algn="l"/>
                <a:tab pos="4300855" algn="l"/>
              </a:tabLst>
            </a:pPr>
            <a:r>
              <a:rPr spc="114" dirty="0"/>
              <a:t>Example</a:t>
            </a:r>
            <a:r>
              <a:rPr dirty="0"/>
              <a:t>	of</a:t>
            </a:r>
            <a:r>
              <a:rPr spc="55" dirty="0"/>
              <a:t> </a:t>
            </a:r>
            <a:r>
              <a:rPr spc="60" dirty="0"/>
              <a:t>Storage</a:t>
            </a:r>
            <a:r>
              <a:rPr dirty="0"/>
              <a:t>	</a:t>
            </a:r>
            <a:r>
              <a:rPr spc="8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52400" y="914400"/>
            <a:ext cx="5715000" cy="535127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61950" marR="5080" indent="-349250">
              <a:lnSpc>
                <a:spcPct val="150000"/>
              </a:lnSpc>
              <a:spcBef>
                <a:spcPts val="300"/>
              </a:spcBef>
              <a:tabLst>
                <a:tab pos="361315" algn="l"/>
              </a:tabLst>
            </a:pPr>
            <a:r>
              <a:rPr sz="15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5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We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made</a:t>
            </a:r>
            <a:r>
              <a:rPr sz="16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Tahoma"/>
                <a:cs typeface="Tahoma"/>
              </a:rPr>
              <a:t>simple</a:t>
            </a:r>
            <a:r>
              <a:rPr sz="1600" b="1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b="1" spc="-10" dirty="0">
                <a:solidFill>
                  <a:srgbClr val="595959"/>
                </a:solidFill>
                <a:latin typeface="Tahoma"/>
                <a:cs typeface="Tahoma"/>
              </a:rPr>
              <a:t> understand </a:t>
            </a:r>
            <a:r>
              <a:rPr sz="1600" b="1" spc="-45" dirty="0">
                <a:solidFill>
                  <a:srgbClr val="595959"/>
                </a:solidFill>
                <a:latin typeface="Tahoma"/>
                <a:cs typeface="Tahoma"/>
              </a:rPr>
              <a:t>diagram</a:t>
            </a:r>
            <a:r>
              <a:rPr sz="1600" b="1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b="1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b="1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spc="-6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r>
              <a:rPr sz="1600" spc="-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There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volumes.</a:t>
            </a:r>
            <a:endParaRPr sz="1600" dirty="0">
              <a:latin typeface="Tahoma"/>
              <a:cs typeface="Tahoma"/>
            </a:endParaRPr>
          </a:p>
          <a:p>
            <a:pPr marL="361950" marR="86360">
              <a:lnSpc>
                <a:spcPct val="150000"/>
              </a:lnSpc>
              <a:spcBef>
                <a:spcPts val="40"/>
              </a:spcBef>
            </a:pP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volumes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may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mapped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applications.</a:t>
            </a:r>
            <a:r>
              <a:rPr lang="en-US" sz="16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actual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volume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6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6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 layer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6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helps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6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redirecting</a:t>
            </a:r>
            <a:r>
              <a:rPr sz="16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I/O.</a:t>
            </a:r>
            <a:endParaRPr sz="1600" dirty="0">
              <a:latin typeface="Tahoma"/>
              <a:cs typeface="Tahoma"/>
            </a:endParaRPr>
          </a:p>
          <a:p>
            <a:pPr marL="361950" marR="14604" indent="-349250">
              <a:lnSpc>
                <a:spcPct val="150000"/>
              </a:lnSpc>
              <a:spcBef>
                <a:spcPts val="1520"/>
              </a:spcBef>
              <a:tabLst>
                <a:tab pos="361315" algn="l"/>
              </a:tabLst>
            </a:pPr>
            <a:r>
              <a:rPr sz="16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Understand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hard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disks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combined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grouped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together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help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spc="2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software</a:t>
            </a:r>
            <a:r>
              <a:rPr sz="1600" spc="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600" spc="2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disks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divided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small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blocks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6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per</a:t>
            </a:r>
            <a:r>
              <a:rPr sz="16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requirements,</a:t>
            </a:r>
            <a:r>
              <a:rPr sz="16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presented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remote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virtual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disk.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blocks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look</a:t>
            </a:r>
            <a:r>
              <a:rPr sz="16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disk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server.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1447800"/>
            <a:ext cx="3505200" cy="3657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34</a:t>
            </a:fld>
            <a:endParaRPr spc="1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323975" marR="5080" indent="-1311910">
              <a:lnSpc>
                <a:spcPts val="3910"/>
              </a:lnSpc>
              <a:spcBef>
                <a:spcPts val="570"/>
              </a:spcBef>
            </a:pPr>
            <a:r>
              <a:rPr spc="90" dirty="0"/>
              <a:t>Configurations</a:t>
            </a:r>
            <a:r>
              <a:rPr spc="65" dirty="0"/>
              <a:t> </a:t>
            </a:r>
            <a:r>
              <a:rPr dirty="0"/>
              <a:t>of</a:t>
            </a:r>
            <a:r>
              <a:rPr spc="60" dirty="0"/>
              <a:t> Storage </a:t>
            </a:r>
            <a:r>
              <a:rPr spc="85" dirty="0"/>
              <a:t>Virtualization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35</a:t>
            </a:fld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628015" y="1595628"/>
            <a:ext cx="7873365" cy="41508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marR="127000" indent="-349250">
              <a:lnSpc>
                <a:spcPct val="150000"/>
              </a:lnSpc>
              <a:spcBef>
                <a:spcPts val="95"/>
              </a:spcBef>
              <a:tabLst>
                <a:tab pos="361315" algn="l"/>
              </a:tabLst>
            </a:pPr>
            <a:r>
              <a:rPr sz="2600" spc="-122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80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sz="24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ways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24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can 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Tahoma"/>
                <a:cs typeface="Tahoma"/>
              </a:rPr>
              <a:t>implemented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network.</a:t>
            </a:r>
            <a:r>
              <a:rPr sz="24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first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 is</a:t>
            </a:r>
            <a:r>
              <a:rPr sz="24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595959"/>
                </a:solidFill>
                <a:latin typeface="Tahoma"/>
                <a:cs typeface="Tahoma"/>
              </a:rPr>
              <a:t>in- </a:t>
            </a:r>
            <a:r>
              <a:rPr sz="2400" b="1" spc="-45" dirty="0">
                <a:solidFill>
                  <a:srgbClr val="595959"/>
                </a:solidFill>
                <a:latin typeface="Tahoma"/>
                <a:cs typeface="Tahoma"/>
              </a:rPr>
              <a:t>band</a:t>
            </a:r>
            <a:r>
              <a:rPr sz="2400" b="1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595959"/>
                </a:solidFill>
                <a:latin typeface="Tahoma"/>
                <a:cs typeface="Tahoma"/>
              </a:rPr>
              <a:t>method</a:t>
            </a:r>
            <a:r>
              <a:rPr sz="2400" b="1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 the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virtualized</a:t>
            </a:r>
            <a:r>
              <a:rPr sz="24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environment configuration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stored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path.</a:t>
            </a:r>
            <a:endParaRPr sz="2400" dirty="0">
              <a:latin typeface="Tahoma"/>
              <a:cs typeface="Tahoma"/>
            </a:endParaRPr>
          </a:p>
          <a:p>
            <a:pPr marL="361950" marR="5080" indent="-349250">
              <a:lnSpc>
                <a:spcPct val="150000"/>
              </a:lnSpc>
              <a:spcBef>
                <a:spcPts val="1900"/>
              </a:spcBef>
              <a:tabLst>
                <a:tab pos="361315" algn="l"/>
              </a:tabLst>
            </a:pPr>
            <a:r>
              <a:rPr sz="2600" spc="-122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second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Tahoma"/>
                <a:cs typeface="Tahoma"/>
              </a:rPr>
              <a:t>method</a:t>
            </a:r>
            <a:r>
              <a:rPr sz="24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150" dirty="0">
                <a:solidFill>
                  <a:srgbClr val="595959"/>
                </a:solidFill>
                <a:latin typeface="Tahoma"/>
                <a:cs typeface="Tahoma"/>
              </a:rPr>
              <a:t>out-</a:t>
            </a:r>
            <a:r>
              <a:rPr sz="2400" b="1" spc="-145" dirty="0">
                <a:solidFill>
                  <a:srgbClr val="595959"/>
                </a:solidFill>
                <a:latin typeface="Tahoma"/>
                <a:cs typeface="Tahoma"/>
              </a:rPr>
              <a:t>of-</a:t>
            </a:r>
            <a:r>
              <a:rPr sz="2400" b="1" spc="-45" dirty="0">
                <a:solidFill>
                  <a:srgbClr val="595959"/>
                </a:solidFill>
                <a:latin typeface="Tahoma"/>
                <a:cs typeface="Tahoma"/>
              </a:rPr>
              <a:t>band</a:t>
            </a:r>
            <a:r>
              <a:rPr sz="2400" b="1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595959"/>
                </a:solidFill>
                <a:latin typeface="Tahoma"/>
                <a:cs typeface="Tahoma"/>
              </a:rPr>
              <a:t>method</a:t>
            </a:r>
            <a:r>
              <a:rPr sz="2400" spc="-9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which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4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Tahoma"/>
                <a:cs typeface="Tahoma"/>
              </a:rPr>
              <a:t>implementation</a:t>
            </a:r>
            <a:r>
              <a:rPr sz="24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takes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place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external</a:t>
            </a:r>
            <a:r>
              <a:rPr sz="24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4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24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path.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832" y="374395"/>
            <a:ext cx="649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7445" algn="l"/>
              </a:tabLst>
            </a:pPr>
            <a:r>
              <a:rPr dirty="0"/>
              <a:t>Types</a:t>
            </a:r>
            <a:r>
              <a:rPr spc="9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spc="55" dirty="0"/>
              <a:t>Storage</a:t>
            </a:r>
            <a:r>
              <a:rPr dirty="0"/>
              <a:t>	</a:t>
            </a:r>
            <a:r>
              <a:rPr spc="85" dirty="0"/>
              <a:t>Virtualization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36</a:t>
            </a:fld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297404" y="1287062"/>
            <a:ext cx="8458200" cy="516340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189865" indent="12700" algn="l">
              <a:lnSpc>
                <a:spcPct val="150000"/>
              </a:lnSpc>
              <a:spcBef>
                <a:spcPts val="335"/>
              </a:spcBef>
              <a:tabLst>
                <a:tab pos="57150" algn="l"/>
              </a:tabLst>
            </a:pPr>
            <a:r>
              <a:rPr sz="1600" b="1" spc="-10" dirty="0">
                <a:solidFill>
                  <a:srgbClr val="595959"/>
                </a:solidFill>
                <a:latin typeface="Tahoma"/>
                <a:cs typeface="Tahoma"/>
              </a:rPr>
              <a:t>Block</a:t>
            </a:r>
            <a:r>
              <a:rPr sz="1600" b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595959"/>
                </a:solidFill>
                <a:latin typeface="Tahoma"/>
                <a:cs typeface="Tahoma"/>
              </a:rPr>
              <a:t>level</a:t>
            </a:r>
            <a:r>
              <a:rPr sz="1600" b="1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b="1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b="1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6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implemented</a:t>
            </a:r>
            <a:r>
              <a:rPr sz="16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6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“</a:t>
            </a:r>
            <a:r>
              <a:rPr sz="1600" u="sng" spc="8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SAN</a:t>
            </a:r>
            <a:r>
              <a:rPr sz="1600" u="sng" spc="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(storage</a:t>
            </a:r>
            <a:r>
              <a:rPr sz="1600" u="sng" spc="2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area</a:t>
            </a:r>
            <a:r>
              <a:rPr sz="1600" u="sng" spc="1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network)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”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provides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translation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SAN,</a:t>
            </a:r>
            <a:r>
              <a:rPr sz="16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hosts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storage arrays.</a:t>
            </a:r>
            <a:endParaRPr sz="1600" dirty="0">
              <a:latin typeface="Tahoma"/>
              <a:cs typeface="Tahoma"/>
            </a:endParaRPr>
          </a:p>
          <a:p>
            <a:pPr algn="l">
              <a:lnSpc>
                <a:spcPct val="150000"/>
              </a:lnSpc>
              <a:spcBef>
                <a:spcPts val="25"/>
              </a:spcBef>
              <a:tabLst>
                <a:tab pos="57150" algn="l"/>
              </a:tabLst>
            </a:pPr>
            <a:endParaRPr sz="1600" dirty="0">
              <a:latin typeface="Tahoma"/>
              <a:cs typeface="Tahoma"/>
            </a:endParaRPr>
          </a:p>
          <a:p>
            <a:pPr marL="12700" marR="19050" algn="l">
              <a:lnSpc>
                <a:spcPct val="150000"/>
              </a:lnSpc>
              <a:tabLst>
                <a:tab pos="57150" algn="l"/>
              </a:tabLst>
            </a:pP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6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6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virtualization,</a:t>
            </a:r>
            <a:r>
              <a:rPr sz="16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16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redirected</a:t>
            </a:r>
            <a:r>
              <a:rPr sz="16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virtualized</a:t>
            </a:r>
            <a:r>
              <a:rPr sz="16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LUNs</a:t>
            </a:r>
            <a:r>
              <a:rPr sz="16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instead</a:t>
            </a:r>
            <a:r>
              <a:rPr sz="16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LUN’s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Tahoma"/>
                <a:cs typeface="Tahoma"/>
              </a:rPr>
              <a:t>individual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array.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virtualized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LUNs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virtualized device.</a:t>
            </a:r>
            <a:endParaRPr sz="1600" dirty="0">
              <a:latin typeface="Tahoma"/>
              <a:cs typeface="Tahoma"/>
            </a:endParaRPr>
          </a:p>
          <a:p>
            <a:pPr algn="l">
              <a:lnSpc>
                <a:spcPct val="150000"/>
              </a:lnSpc>
              <a:spcBef>
                <a:spcPts val="40"/>
              </a:spcBef>
              <a:tabLst>
                <a:tab pos="57150" algn="l"/>
              </a:tabLst>
            </a:pPr>
            <a:endParaRPr sz="1600" dirty="0">
              <a:latin typeface="Tahoma"/>
              <a:cs typeface="Tahoma"/>
            </a:endParaRPr>
          </a:p>
          <a:p>
            <a:pPr marL="57150" marR="71755" indent="-44450" algn="l">
              <a:lnSpc>
                <a:spcPct val="150000"/>
              </a:lnSpc>
              <a:tabLst>
                <a:tab pos="57150" algn="l"/>
              </a:tabLst>
            </a:pPr>
            <a:r>
              <a:rPr sz="1600" b="1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z="1600" b="1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595959"/>
                </a:solidFill>
                <a:latin typeface="Tahoma"/>
                <a:cs typeface="Tahoma"/>
              </a:rPr>
              <a:t>level</a:t>
            </a:r>
            <a:r>
              <a:rPr sz="1600" b="1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b="1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b="1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happens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6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u="sng" spc="9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NAS</a:t>
            </a:r>
            <a:r>
              <a:rPr sz="1600" u="sng" spc="4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(network</a:t>
            </a:r>
            <a:r>
              <a:rPr sz="1600" u="sng" spc="5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attached</a:t>
            </a:r>
            <a:r>
              <a:rPr sz="1600" u="sng" spc="4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storage)</a:t>
            </a:r>
            <a:r>
              <a:rPr sz="1600" spc="4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level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lang="en-US"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help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solving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NAS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problems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removing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dependencies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Tahoma"/>
                <a:cs typeface="Tahoma"/>
              </a:rPr>
              <a:t>data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accessed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level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location</a:t>
            </a:r>
            <a:r>
              <a:rPr sz="16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physically</a:t>
            </a:r>
            <a:r>
              <a:rPr sz="16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stored.</a:t>
            </a:r>
            <a:endParaRPr sz="1600" dirty="0">
              <a:latin typeface="Tahoma"/>
              <a:cs typeface="Tahoma"/>
            </a:endParaRPr>
          </a:p>
          <a:p>
            <a:pPr algn="l">
              <a:lnSpc>
                <a:spcPct val="150000"/>
              </a:lnSpc>
              <a:spcBef>
                <a:spcPts val="30"/>
              </a:spcBef>
              <a:tabLst>
                <a:tab pos="57150" algn="l"/>
              </a:tabLst>
            </a:pPr>
            <a:endParaRPr sz="1600" dirty="0">
              <a:latin typeface="Tahoma"/>
              <a:cs typeface="Tahoma"/>
            </a:endParaRPr>
          </a:p>
          <a:p>
            <a:pPr marR="5080" indent="12700" algn="l">
              <a:lnSpc>
                <a:spcPct val="150000"/>
              </a:lnSpc>
              <a:tabLst>
                <a:tab pos="57150" algn="l"/>
              </a:tabLst>
            </a:pP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File-level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600" spc="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moved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very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easily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provides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user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application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independence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location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where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6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files</a:t>
            </a:r>
            <a:r>
              <a:rPr sz="16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stored.</a:t>
            </a:r>
            <a:r>
              <a:rPr sz="16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16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form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logical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595959"/>
                </a:solidFill>
                <a:latin typeface="Tahoma"/>
                <a:cs typeface="Tahoma"/>
              </a:rPr>
              <a:t>pool</a:t>
            </a:r>
            <a:r>
              <a:rPr sz="16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enable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users</a:t>
            </a:r>
            <a:r>
              <a:rPr sz="16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6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logical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path,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rather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than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6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path,</a:t>
            </a:r>
            <a:r>
              <a:rPr sz="16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6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access</a:t>
            </a: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files.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30194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85" dirty="0"/>
              <a:t>References</a:t>
            </a:r>
            <a:endParaRPr sz="4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00" dirty="0"/>
              <a:t>37</a:t>
            </a:fld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528319" y="990600"/>
            <a:ext cx="7296785" cy="5480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1200" spc="-5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https://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  <a:hlinkClick r:id="rId2"/>
              </a:rPr>
              <a:t>www.vmware.com/topics/glossary/content</a:t>
            </a:r>
            <a:endParaRPr sz="1400" dirty="0">
              <a:latin typeface="Tahoma"/>
              <a:cs typeface="Tahoma"/>
            </a:endParaRPr>
          </a:p>
          <a:p>
            <a:pPr marL="361950">
              <a:lnSpc>
                <a:spcPct val="150000"/>
              </a:lnSpc>
            </a:pPr>
            <a:r>
              <a:rPr sz="14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/network-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virtualization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30"/>
              </a:spcBef>
            </a:pPr>
            <a:endParaRPr sz="1400" dirty="0">
              <a:latin typeface="Tahoma"/>
              <a:cs typeface="Tahoma"/>
            </a:endParaRPr>
          </a:p>
          <a:p>
            <a:pPr marL="361950" marR="243204" indent="-349250">
              <a:lnSpc>
                <a:spcPct val="150000"/>
              </a:lnSpc>
              <a:spcBef>
                <a:spcPts val="5"/>
              </a:spcBef>
              <a:tabLst>
                <a:tab pos="361315" algn="l"/>
              </a:tabLst>
            </a:pPr>
            <a:r>
              <a:rPr sz="1400" spc="-5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  <a:hlinkClick r:id="rId3"/>
              </a:rPr>
              <a:t>http://bradhedlund.com/2013/05/28/what-</a:t>
            </a:r>
            <a:r>
              <a:rPr sz="1400" u="sng" spc="-2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  <a:hlinkClick r:id="rId3"/>
              </a:rPr>
              <a:t>is-</a:t>
            </a:r>
            <a:r>
              <a:rPr sz="1400" spc="-2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network-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virtualization/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tabLst>
                <a:tab pos="361315" algn="l"/>
              </a:tabLst>
            </a:pPr>
            <a:r>
              <a:rPr sz="1400" spc="-5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https://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  <a:hlinkClick r:id="rId4"/>
              </a:rPr>
              <a:t>www.cisco.com/c/en/us/td/docs/solutions</a:t>
            </a:r>
            <a:endParaRPr sz="1400" dirty="0">
              <a:latin typeface="Tahoma"/>
              <a:cs typeface="Tahoma"/>
            </a:endParaRPr>
          </a:p>
          <a:p>
            <a:pPr marL="361950" marR="35560">
              <a:lnSpc>
                <a:spcPct val="150000"/>
              </a:lnSpc>
              <a:spcBef>
                <a:spcPts val="70"/>
              </a:spcBef>
            </a:pP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/Enterprise/Network_Virtualization/PathIsol.html#</a:t>
            </a:r>
            <a:r>
              <a:rPr sz="1400" spc="500" dirty="0">
                <a:solidFill>
                  <a:srgbClr val="7030A0"/>
                </a:solidFill>
                <a:latin typeface="Tahoma"/>
                <a:cs typeface="Tahoma"/>
              </a:rPr>
              <a:t>  </a:t>
            </a:r>
            <a:r>
              <a:rPr sz="1400" u="sng" spc="5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wp43481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sz="1400" dirty="0">
              <a:latin typeface="Tahoma"/>
              <a:cs typeface="Tahoma"/>
            </a:endParaRPr>
          </a:p>
          <a:p>
            <a:pPr marL="361950" marR="5080" indent="-349250">
              <a:lnSpc>
                <a:spcPct val="150000"/>
              </a:lnSpc>
              <a:tabLst>
                <a:tab pos="361315" algn="l"/>
              </a:tabLst>
            </a:pPr>
            <a:r>
              <a:rPr sz="1400" spc="-5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https://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  <a:hlinkClick r:id="rId5"/>
              </a:rPr>
              <a:t>www.tutorialspoint.com/virtualization2.0/vi</a:t>
            </a:r>
            <a:r>
              <a:rPr sz="1400" spc="500" dirty="0">
                <a:solidFill>
                  <a:srgbClr val="7030A0"/>
                </a:solidFill>
                <a:latin typeface="Tahoma"/>
                <a:cs typeface="Tahoma"/>
              </a:rPr>
              <a:t>  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rtualization2.0_overview.htm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endParaRPr sz="1400" dirty="0">
              <a:latin typeface="Tahoma"/>
              <a:cs typeface="Tahoma"/>
            </a:endParaRPr>
          </a:p>
          <a:p>
            <a:pPr marL="361950" marR="176530" indent="-349250">
              <a:lnSpc>
                <a:spcPct val="150000"/>
              </a:lnSpc>
              <a:tabLst>
                <a:tab pos="361315" algn="l"/>
              </a:tabLst>
            </a:pPr>
            <a:r>
              <a:rPr sz="1400" spc="-5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https://</a:t>
            </a:r>
            <a:r>
              <a:rPr sz="14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  <a:hlinkClick r:id="rId6"/>
              </a:rPr>
              <a:t>www.storagetutorials.com/what-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  <a:hlinkClick r:id="rId6"/>
              </a:rPr>
              <a:t>storage-</a:t>
            </a:r>
            <a:r>
              <a:rPr sz="1400" spc="-1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virtualization/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tabLst>
                <a:tab pos="361315" algn="l"/>
              </a:tabLst>
            </a:pPr>
            <a:r>
              <a:rPr sz="1400" spc="-5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  <a:hlinkClick r:id="rId7"/>
              </a:rPr>
              <a:t>http://www.storagesearch.com/auspexart.html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sz="1400" dirty="0">
              <a:latin typeface="Tahoma"/>
              <a:cs typeface="Tahoma"/>
            </a:endParaRPr>
          </a:p>
          <a:p>
            <a:pPr marL="361950" marR="379730" indent="-349250">
              <a:lnSpc>
                <a:spcPct val="150000"/>
              </a:lnSpc>
              <a:tabLst>
                <a:tab pos="361315" algn="l"/>
              </a:tabLst>
            </a:pPr>
            <a:r>
              <a:rPr sz="1400" spc="-5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https://computer.howstuffworks.com/server-</a:t>
            </a:r>
            <a:r>
              <a:rPr sz="1400" spc="50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virtualization2.htm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sz="1400" dirty="0">
              <a:latin typeface="Tahoma"/>
              <a:cs typeface="Tahoma"/>
            </a:endParaRPr>
          </a:p>
          <a:p>
            <a:pPr marL="361950" marR="81280" indent="-349250">
              <a:lnSpc>
                <a:spcPct val="150000"/>
              </a:lnSpc>
              <a:tabLst>
                <a:tab pos="361315" algn="l"/>
              </a:tabLst>
            </a:pPr>
            <a:r>
              <a:rPr sz="1400" spc="-59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https://blog.gigamon.com/2018/01/04/network-</a:t>
            </a:r>
            <a:r>
              <a:rPr sz="1400" spc="500" dirty="0">
                <a:solidFill>
                  <a:srgbClr val="7030A0"/>
                </a:solidFill>
                <a:latin typeface="Tahoma"/>
                <a:cs typeface="Tahoma"/>
              </a:rPr>
              <a:t>  </a:t>
            </a:r>
            <a:r>
              <a:rPr sz="1400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virtualization-</a:t>
            </a:r>
            <a:r>
              <a:rPr sz="1400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Tahoma"/>
                <a:cs typeface="Tahoma"/>
              </a:rPr>
              <a:t>optimize/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461" y="462788"/>
            <a:ext cx="531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Virtualized</a:t>
            </a:r>
            <a:r>
              <a:rPr spc="5" dirty="0"/>
              <a:t> </a:t>
            </a:r>
            <a:r>
              <a:rPr spc="40" dirty="0"/>
              <a:t>Infrastructure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095" y="1663191"/>
            <a:ext cx="7936230" cy="29629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305"/>
              </a:spcBef>
            </a:pP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9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900" spc="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infrastructure</a:t>
            </a:r>
            <a:r>
              <a:rPr sz="1900" spc="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9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900" spc="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software-</a:t>
            </a:r>
            <a:r>
              <a:rPr sz="1900" spc="75" dirty="0">
                <a:solidFill>
                  <a:srgbClr val="595959"/>
                </a:solidFill>
                <a:latin typeface="Tahoma"/>
                <a:cs typeface="Tahoma"/>
              </a:rPr>
              <a:t>based</a:t>
            </a:r>
            <a:r>
              <a:rPr sz="1900" spc="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9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infrastructure</a:t>
            </a:r>
            <a:r>
              <a:rPr sz="1900" spc="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35" dirty="0">
                <a:solidFill>
                  <a:srgbClr val="595959"/>
                </a:solidFill>
                <a:latin typeface="Tahoma"/>
                <a:cs typeface="Tahoma"/>
              </a:rPr>
              <a:t>being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hosted</a:t>
            </a:r>
            <a:r>
              <a:rPr sz="19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another</a:t>
            </a:r>
            <a:r>
              <a:rPr sz="19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9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infrastructure</a:t>
            </a:r>
            <a:r>
              <a:rPr sz="19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9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meant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9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9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595959"/>
                </a:solidFill>
                <a:latin typeface="Tahoma"/>
                <a:cs typeface="Tahoma"/>
              </a:rPr>
              <a:t>distributed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9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9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service</a:t>
            </a:r>
            <a:r>
              <a:rPr sz="19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9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9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595959"/>
                </a:solidFill>
                <a:latin typeface="Tahoma"/>
                <a:cs typeface="Tahoma"/>
              </a:rPr>
              <a:t>cloud</a:t>
            </a:r>
            <a:r>
              <a:rPr sz="19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595959"/>
                </a:solidFill>
                <a:latin typeface="Tahoma"/>
                <a:cs typeface="Tahoma"/>
              </a:rPr>
              <a:t>computing’s</a:t>
            </a:r>
            <a:r>
              <a:rPr sz="19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infrastructure</a:t>
            </a:r>
            <a:r>
              <a:rPr sz="19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9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9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service</a:t>
            </a:r>
            <a:r>
              <a:rPr sz="19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(IaaS)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delivery</a:t>
            </a:r>
            <a:r>
              <a:rPr sz="1900" spc="3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40" dirty="0">
                <a:solidFill>
                  <a:srgbClr val="595959"/>
                </a:solidFill>
                <a:latin typeface="Tahoma"/>
                <a:cs typeface="Tahoma"/>
              </a:rPr>
              <a:t>model.</a:t>
            </a:r>
            <a:endParaRPr sz="1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361315" algn="l"/>
              </a:tabLst>
            </a:pPr>
            <a:r>
              <a:rPr sz="2100" spc="-994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1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900" spc="45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19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1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61315" algn="l"/>
              </a:tabLst>
            </a:pPr>
            <a:r>
              <a:rPr sz="2100" spc="-994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1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900" spc="2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1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61315" algn="l"/>
              </a:tabLst>
            </a:pPr>
            <a:r>
              <a:rPr sz="2100" spc="-994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1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900" spc="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3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1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61315" algn="l"/>
              </a:tabLst>
            </a:pPr>
            <a:r>
              <a:rPr sz="2100" spc="-994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1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Overlay</a:t>
            </a:r>
            <a:r>
              <a:rPr sz="19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Infrastracture</a:t>
            </a:r>
            <a:endParaRPr sz="19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2375" y="3508631"/>
            <a:ext cx="3840479" cy="2265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22757" y="6306953"/>
            <a:ext cx="224154" cy="2870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700" spc="130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668" y="295147"/>
            <a:ext cx="5297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5" dirty="0"/>
              <a:t> </a:t>
            </a:r>
            <a:r>
              <a:rPr spc="114" dirty="0"/>
              <a:t>is</a:t>
            </a:r>
            <a:r>
              <a:rPr spc="10" dirty="0"/>
              <a:t> </a:t>
            </a:r>
            <a:r>
              <a:rPr spc="60" dirty="0"/>
              <a:t>the</a:t>
            </a:r>
            <a:r>
              <a:rPr spc="15" dirty="0"/>
              <a:t> </a:t>
            </a:r>
            <a:r>
              <a:rPr spc="7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015" y="1607820"/>
            <a:ext cx="3567429" cy="41249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26670">
              <a:lnSpc>
                <a:spcPct val="89500"/>
              </a:lnSpc>
              <a:spcBef>
                <a:spcPts val="275"/>
              </a:spcBef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4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4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2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technology</a:t>
            </a:r>
            <a:r>
              <a:rPr sz="14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400" spc="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helps</a:t>
            </a:r>
            <a:r>
              <a:rPr sz="14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us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4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install</a:t>
            </a:r>
            <a:r>
              <a:rPr sz="14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4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z="14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Systems</a:t>
            </a:r>
            <a:r>
              <a:rPr sz="14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400" spc="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hardware.</a:t>
            </a:r>
            <a:r>
              <a:rPr sz="14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They</a:t>
            </a:r>
            <a:r>
              <a:rPr sz="14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4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completely</a:t>
            </a:r>
            <a:r>
              <a:rPr sz="14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separated 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spc="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independent</a:t>
            </a:r>
            <a:r>
              <a:rPr sz="14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4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4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other.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 marR="92075">
              <a:lnSpc>
                <a:spcPct val="90000"/>
              </a:lnSpc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400" spc="2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hides</a:t>
            </a:r>
            <a:r>
              <a:rPr sz="1400" spc="2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2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physical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characteristics</a:t>
            </a:r>
            <a:r>
              <a:rPr sz="1400" spc="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computing</a:t>
            </a:r>
            <a:r>
              <a:rPr sz="1400" spc="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resources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their</a:t>
            </a:r>
            <a:r>
              <a:rPr sz="14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users,</a:t>
            </a:r>
            <a:r>
              <a:rPr sz="1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their</a:t>
            </a:r>
            <a:r>
              <a:rPr sz="14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applications</a:t>
            </a:r>
            <a:r>
              <a:rPr sz="14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end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users.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4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includes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making</a:t>
            </a:r>
            <a:r>
              <a:rPr sz="14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single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resource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(such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4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server,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an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operating</a:t>
            </a:r>
            <a:r>
              <a:rPr sz="14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system,</a:t>
            </a:r>
            <a:r>
              <a:rPr sz="14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4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application</a:t>
            </a:r>
            <a:r>
              <a:rPr sz="14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4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14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device)</a:t>
            </a:r>
            <a:r>
              <a:rPr sz="1400" spc="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appear</a:t>
            </a:r>
            <a:r>
              <a:rPr sz="14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4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function</a:t>
            </a:r>
            <a:r>
              <a:rPr sz="1400" spc="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1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resources.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361315" algn="l"/>
              </a:tabLst>
            </a:pPr>
            <a:r>
              <a:rPr sz="15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5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4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4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often</a:t>
            </a:r>
            <a:r>
              <a:rPr sz="14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Cambria Math"/>
                <a:cs typeface="Cambria Math"/>
              </a:rPr>
              <a:t>−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450">
              <a:latin typeface="Cambria Math"/>
              <a:cs typeface="Cambria Math"/>
            </a:endParaRPr>
          </a:p>
          <a:p>
            <a:pPr marL="361950" marR="5080" indent="-349250">
              <a:lnSpc>
                <a:spcPts val="1490"/>
              </a:lnSpc>
              <a:tabLst>
                <a:tab pos="361315" algn="l"/>
              </a:tabLst>
            </a:pPr>
            <a:r>
              <a:rPr sz="15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5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creation</a:t>
            </a:r>
            <a:r>
              <a:rPr sz="14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595959"/>
                </a:solidFill>
                <a:latin typeface="Tahoma"/>
                <a:cs typeface="Tahoma"/>
              </a:rPr>
              <a:t>many</a:t>
            </a:r>
            <a:r>
              <a:rPr sz="14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4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resources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4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4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resource.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Tahoma"/>
              <a:cs typeface="Tahoma"/>
            </a:endParaRPr>
          </a:p>
          <a:p>
            <a:pPr marL="361950" marR="185420" indent="-349250">
              <a:lnSpc>
                <a:spcPts val="1490"/>
              </a:lnSpc>
              <a:tabLst>
                <a:tab pos="361315" algn="l"/>
              </a:tabLst>
            </a:pPr>
            <a:r>
              <a:rPr sz="1500" spc="-72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5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creation</a:t>
            </a:r>
            <a:r>
              <a:rPr sz="14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4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4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resource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4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4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4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4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14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resource.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071" y="2628665"/>
            <a:ext cx="3840479" cy="22864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22757" y="6306953"/>
            <a:ext cx="224154" cy="2870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700" spc="130" dirty="0">
                <a:solidFill>
                  <a:srgbClr val="FFFFFF"/>
                </a:solidFill>
                <a:latin typeface="Tahoma"/>
                <a:cs typeface="Tahoma"/>
              </a:rPr>
              <a:t>5</a:t>
            </a:fld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958" y="392683"/>
            <a:ext cx="472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90" dirty="0"/>
              <a:t> </a:t>
            </a:r>
            <a:r>
              <a:rPr dirty="0"/>
              <a:t>of</a:t>
            </a:r>
            <a:r>
              <a:rPr spc="85" dirty="0"/>
              <a:t> 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015" y="1621028"/>
            <a:ext cx="7188834" cy="42310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Today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Tahoma"/>
                <a:cs typeface="Tahoma"/>
              </a:rPr>
              <a:t>term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widely</a:t>
            </a:r>
            <a:r>
              <a:rPr sz="2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Tahoma"/>
                <a:cs typeface="Tahoma"/>
              </a:rPr>
              <a:t>applied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2400" spc="114" dirty="0">
                <a:solidFill>
                  <a:srgbClr val="595959"/>
                </a:solidFill>
                <a:latin typeface="Tahoma"/>
                <a:cs typeface="Tahoma"/>
              </a:rPr>
              <a:t>number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concepts, 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some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described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below: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  <a:tabLst>
                <a:tab pos="361315" algn="l"/>
              </a:tabLst>
            </a:pPr>
            <a:r>
              <a:rPr sz="2600" spc="-122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2400" spc="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  <a:tabLst>
                <a:tab pos="361315" algn="l"/>
              </a:tabLst>
            </a:pPr>
            <a:r>
              <a:rPr sz="2600" spc="-122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spc="70" dirty="0">
                <a:solidFill>
                  <a:srgbClr val="595959"/>
                </a:solidFill>
                <a:latin typeface="Tahoma"/>
                <a:cs typeface="Tahoma"/>
              </a:rPr>
              <a:t>Client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95959"/>
                </a:solidFill>
                <a:latin typeface="Tahoma"/>
                <a:cs typeface="Tahoma"/>
              </a:rPr>
              <a:t>&amp;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Desktop</a:t>
            </a:r>
            <a:r>
              <a:rPr sz="24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61315" algn="l"/>
              </a:tabLst>
            </a:pPr>
            <a:r>
              <a:rPr sz="2600" spc="-122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spc="60" dirty="0">
                <a:solidFill>
                  <a:srgbClr val="595959"/>
                </a:solidFill>
                <a:latin typeface="Tahoma"/>
                <a:cs typeface="Tahoma"/>
              </a:rPr>
              <a:t>Services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Tahoma"/>
                <a:cs typeface="Tahoma"/>
              </a:rPr>
              <a:t>Applications</a:t>
            </a:r>
            <a:r>
              <a:rPr sz="24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361315" algn="l"/>
              </a:tabLst>
            </a:pPr>
            <a:r>
              <a:rPr sz="2600" spc="-122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Network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  <a:tabLst>
                <a:tab pos="361315" algn="l"/>
              </a:tabLst>
            </a:pPr>
            <a:r>
              <a:rPr sz="2600" spc="-122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6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Storage</a:t>
            </a:r>
            <a:r>
              <a:rPr sz="24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7344" y="6159500"/>
            <a:ext cx="311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618" y="350011"/>
            <a:ext cx="431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FF0000"/>
                </a:solidFill>
              </a:rPr>
              <a:t>Server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80" dirty="0">
                <a:solidFill>
                  <a:srgbClr val="FF0000"/>
                </a:solidFill>
              </a:rPr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12" y="1066800"/>
            <a:ext cx="5091959" cy="510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2200" spc="-1040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2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800" b="1" spc="-55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2800" b="1" spc="-65" dirty="0">
                <a:solidFill>
                  <a:srgbClr val="595959"/>
                </a:solidFill>
                <a:latin typeface="Tahoma"/>
                <a:cs typeface="Tahoma"/>
              </a:rPr>
              <a:t> virtualization</a:t>
            </a:r>
            <a:r>
              <a:rPr sz="2800" b="1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endParaRPr sz="2800" dirty="0">
              <a:latin typeface="Tahoma"/>
              <a:cs typeface="Tahoma"/>
            </a:endParaRPr>
          </a:p>
          <a:p>
            <a:pPr marL="361950" marR="445770">
              <a:lnSpc>
                <a:spcPct val="150000"/>
              </a:lnSpc>
              <a:spcBef>
                <a:spcPts val="60"/>
              </a:spcBef>
            </a:pP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800" b="1" spc="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595959"/>
                </a:solidFill>
                <a:latin typeface="Tahoma"/>
                <a:cs typeface="Tahoma"/>
              </a:rPr>
              <a:t>technique</a:t>
            </a:r>
            <a:r>
              <a:rPr sz="28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595959"/>
                </a:solidFill>
                <a:latin typeface="Tahoma"/>
                <a:cs typeface="Tahoma"/>
              </a:rPr>
              <a:t>that 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involves</a:t>
            </a:r>
            <a:r>
              <a:rPr sz="28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595959"/>
                </a:solidFill>
                <a:latin typeface="Tahoma"/>
                <a:cs typeface="Tahoma"/>
              </a:rPr>
              <a:t>partitioning</a:t>
            </a:r>
            <a:r>
              <a:rPr sz="28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endParaRPr sz="2800" dirty="0">
              <a:latin typeface="Tahoma"/>
              <a:cs typeface="Tahoma"/>
            </a:endParaRPr>
          </a:p>
          <a:p>
            <a:pPr marL="361950" marR="5080">
              <a:lnSpc>
                <a:spcPct val="150000"/>
              </a:lnSpc>
            </a:pPr>
            <a:r>
              <a:rPr sz="2800" spc="70" dirty="0">
                <a:solidFill>
                  <a:srgbClr val="595959"/>
                </a:solidFill>
                <a:latin typeface="Tahoma"/>
                <a:cs typeface="Tahoma"/>
              </a:rPr>
              <a:t>physical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2800" b="1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2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2800" spc="90" dirty="0">
                <a:solidFill>
                  <a:srgbClr val="595959"/>
                </a:solidFill>
                <a:latin typeface="Tahoma"/>
                <a:cs typeface="Tahoma"/>
              </a:rPr>
              <a:t>number</a:t>
            </a:r>
            <a:r>
              <a:rPr sz="28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small</a:t>
            </a:r>
            <a:r>
              <a:rPr lang="en-US" sz="28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2800" spc="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28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28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8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595959"/>
                </a:solidFill>
                <a:latin typeface="Tahoma"/>
                <a:cs typeface="Tahoma"/>
              </a:rPr>
              <a:t>help </a:t>
            </a: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80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2800" b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Tahoma"/>
                <a:cs typeface="Tahoma"/>
              </a:rPr>
              <a:t>software.</a:t>
            </a:r>
            <a:endParaRPr sz="2800" dirty="0">
              <a:latin typeface="Tahoma"/>
              <a:cs typeface="Tahoma"/>
            </a:endParaRPr>
          </a:p>
          <a:p>
            <a:pPr marL="361950" marR="55880">
              <a:lnSpc>
                <a:spcPct val="150000"/>
              </a:lnSpc>
            </a:pPr>
            <a:r>
              <a:rPr sz="28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28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2800" b="1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800" b="1" spc="-75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lang="en-US" sz="2800" b="1" spc="-7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671" y="2115828"/>
            <a:ext cx="3840479" cy="20642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22757" y="6306953"/>
            <a:ext cx="224154" cy="2870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700" spc="130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531" y="429259"/>
            <a:ext cx="673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Benefits</a:t>
            </a:r>
            <a:r>
              <a:rPr spc="3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70" dirty="0"/>
              <a:t>Server</a:t>
            </a:r>
            <a:r>
              <a:rPr spc="30" dirty="0"/>
              <a:t> </a:t>
            </a:r>
            <a:r>
              <a:rPr spc="85"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066800"/>
            <a:ext cx="5029200" cy="47243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420"/>
              </a:spcBef>
              <a:buFont typeface="Wingdings" panose="05000000000000000000" pitchFamily="2" charset="2"/>
              <a:buChar char="Ø"/>
              <a:tabLst>
                <a:tab pos="361315" algn="l"/>
              </a:tabLst>
            </a:pPr>
            <a:r>
              <a:rPr sz="2400" spc="65" dirty="0">
                <a:solidFill>
                  <a:srgbClr val="595959"/>
                </a:solidFill>
                <a:latin typeface="Tahoma"/>
                <a:cs typeface="Tahoma"/>
              </a:rPr>
              <a:t>Reduced</a:t>
            </a:r>
            <a:r>
              <a:rPr sz="24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Hardware</a:t>
            </a:r>
            <a:r>
              <a:rPr sz="24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Costs.</a:t>
            </a:r>
            <a:endParaRPr sz="2400" dirty="0">
              <a:latin typeface="Tahoma"/>
              <a:cs typeface="Tahoma"/>
            </a:endParaRPr>
          </a:p>
          <a:p>
            <a:pPr marL="361950" marR="541020" indent="-349250">
              <a:lnSpc>
                <a:spcPct val="150000"/>
              </a:lnSpc>
              <a:spcBef>
                <a:spcPts val="1625"/>
              </a:spcBef>
              <a:buFont typeface="Wingdings" panose="05000000000000000000" pitchFamily="2" charset="2"/>
              <a:buChar char="Ø"/>
              <a:tabLst>
                <a:tab pos="361315" algn="l"/>
              </a:tabLst>
            </a:pP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Faster</a:t>
            </a:r>
            <a:r>
              <a:rPr sz="24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24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Provisioning</a:t>
            </a:r>
            <a:r>
              <a:rPr sz="24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Deployment.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50000"/>
              </a:lnSpc>
              <a:spcBef>
                <a:spcPts val="1400"/>
              </a:spcBef>
              <a:buFont typeface="Wingdings" panose="05000000000000000000" pitchFamily="2" charset="2"/>
              <a:buChar char="Ø"/>
              <a:tabLst>
                <a:tab pos="361315" algn="l"/>
              </a:tabLst>
            </a:pP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Greatly</a:t>
            </a:r>
            <a:r>
              <a:rPr sz="2400" spc="2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Improved</a:t>
            </a:r>
            <a:r>
              <a:rPr sz="2400" spc="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Disaster</a:t>
            </a:r>
            <a:r>
              <a:rPr sz="2400" spc="2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Tahoma"/>
                <a:cs typeface="Tahoma"/>
              </a:rPr>
              <a:t>Recovery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50000"/>
              </a:lnSpc>
              <a:spcBef>
                <a:spcPts val="1320"/>
              </a:spcBef>
              <a:buFont typeface="Wingdings" panose="05000000000000000000" pitchFamily="2" charset="2"/>
              <a:buChar char="Ø"/>
              <a:tabLst>
                <a:tab pos="361315" algn="l"/>
              </a:tabLst>
            </a:pPr>
            <a:r>
              <a:rPr sz="2400" spc="45" dirty="0">
                <a:solidFill>
                  <a:srgbClr val="595959"/>
                </a:solidFill>
                <a:latin typeface="Tahoma"/>
                <a:cs typeface="Tahoma"/>
              </a:rPr>
              <a:t>Significant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Energy</a:t>
            </a:r>
            <a:r>
              <a:rPr sz="24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Tahoma"/>
                <a:cs typeface="Tahoma"/>
              </a:rPr>
              <a:t>Cost</a:t>
            </a:r>
            <a:r>
              <a:rPr sz="2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Savings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1440"/>
              </a:spcBef>
              <a:tabLst>
                <a:tab pos="361315" algn="l"/>
              </a:tabLst>
            </a:pPr>
            <a:r>
              <a:rPr sz="24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24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595959"/>
                </a:solidFill>
                <a:latin typeface="Tahoma"/>
                <a:cs typeface="Tahoma"/>
              </a:rPr>
              <a:t>Increased</a:t>
            </a:r>
            <a:r>
              <a:rPr sz="2400" spc="2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95959"/>
                </a:solidFill>
                <a:latin typeface="Tahoma"/>
                <a:cs typeface="Tahoma"/>
              </a:rPr>
              <a:t>Productivity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8199" y="2633886"/>
            <a:ext cx="3180454" cy="15902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22757" y="6306953"/>
            <a:ext cx="224154" cy="2870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700" spc="130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121" y="407923"/>
            <a:ext cx="567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Server</a:t>
            </a:r>
            <a:r>
              <a:rPr spc="30" dirty="0"/>
              <a:t> </a:t>
            </a:r>
            <a:r>
              <a:rPr spc="90" dirty="0"/>
              <a:t>Virtualization</a:t>
            </a:r>
            <a:r>
              <a:rPr spc="3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496" y="1066800"/>
            <a:ext cx="4545104" cy="512050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61315" marR="190500" indent="-349250">
              <a:lnSpc>
                <a:spcPct val="150000"/>
              </a:lnSpc>
              <a:spcBef>
                <a:spcPts val="405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ways</a:t>
            </a:r>
            <a:r>
              <a:rPr sz="1700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virtual servers:</a:t>
            </a:r>
            <a:endParaRPr sz="1700" dirty="0">
              <a:latin typeface="Tahoma"/>
              <a:cs typeface="Tahoma"/>
            </a:endParaRPr>
          </a:p>
          <a:p>
            <a:pPr marL="657225" indent="-296545">
              <a:lnSpc>
                <a:spcPct val="150000"/>
              </a:lnSpc>
              <a:spcBef>
                <a:spcPts val="360"/>
              </a:spcBef>
              <a:buAutoNum type="alphaUcParenR"/>
              <a:tabLst>
                <a:tab pos="657860" algn="l"/>
              </a:tabLst>
            </a:pPr>
            <a:r>
              <a:rPr sz="1700" b="1" spc="-20" dirty="0">
                <a:solidFill>
                  <a:srgbClr val="595959"/>
                </a:solidFill>
                <a:latin typeface="Tahoma"/>
                <a:cs typeface="Tahoma"/>
              </a:rPr>
              <a:t>full</a:t>
            </a:r>
            <a:r>
              <a:rPr sz="1700" b="1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1700" dirty="0">
              <a:latin typeface="Tahoma"/>
              <a:cs typeface="Tahoma"/>
            </a:endParaRPr>
          </a:p>
          <a:p>
            <a:pPr marL="664845" indent="-304165">
              <a:lnSpc>
                <a:spcPct val="150000"/>
              </a:lnSpc>
              <a:spcBef>
                <a:spcPts val="455"/>
              </a:spcBef>
              <a:buAutoNum type="alphaUcParenR"/>
              <a:tabLst>
                <a:tab pos="665480" algn="l"/>
              </a:tabLst>
            </a:pPr>
            <a:r>
              <a:rPr sz="1700" b="1" spc="-80" dirty="0">
                <a:solidFill>
                  <a:srgbClr val="595959"/>
                </a:solidFill>
                <a:latin typeface="Tahoma"/>
                <a:cs typeface="Tahoma"/>
              </a:rPr>
              <a:t>para-</a:t>
            </a:r>
            <a:r>
              <a:rPr sz="1700" b="1" spc="-1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endParaRPr sz="1700" dirty="0">
              <a:latin typeface="Tahoma"/>
              <a:cs typeface="Tahoma"/>
            </a:endParaRPr>
          </a:p>
          <a:p>
            <a:pPr marL="654050" indent="-293370">
              <a:lnSpc>
                <a:spcPct val="150000"/>
              </a:lnSpc>
              <a:spcBef>
                <a:spcPts val="360"/>
              </a:spcBef>
              <a:buAutoNum type="alphaUcParenR"/>
              <a:tabLst>
                <a:tab pos="654685" algn="l"/>
              </a:tabLst>
            </a:pPr>
            <a:r>
              <a:rPr sz="1700" b="1" spc="-55" dirty="0">
                <a:solidFill>
                  <a:srgbClr val="595959"/>
                </a:solidFill>
                <a:latin typeface="Tahoma"/>
                <a:cs typeface="Tahoma"/>
              </a:rPr>
              <a:t>OS-</a:t>
            </a:r>
            <a:r>
              <a:rPr sz="1700" b="1" spc="-30" dirty="0">
                <a:solidFill>
                  <a:srgbClr val="595959"/>
                </a:solidFill>
                <a:latin typeface="Tahoma"/>
                <a:cs typeface="Tahoma"/>
              </a:rPr>
              <a:t>level</a:t>
            </a:r>
            <a:r>
              <a:rPr sz="1700" b="1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595959"/>
                </a:solidFill>
                <a:latin typeface="Tahoma"/>
                <a:cs typeface="Tahoma"/>
              </a:rPr>
              <a:t>virtualization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1145"/>
              </a:spcBef>
              <a:tabLst>
                <a:tab pos="361315" algn="l"/>
              </a:tabLst>
            </a:pPr>
            <a:r>
              <a:rPr sz="1900" spc="-905" dirty="0">
                <a:solidFill>
                  <a:srgbClr val="6FB7D7"/>
                </a:solidFill>
                <a:latin typeface="Wingdings 2"/>
                <a:cs typeface="Wingdings 2"/>
              </a:rPr>
              <a:t></a:t>
            </a:r>
            <a:r>
              <a:rPr sz="1900" dirty="0">
                <a:solidFill>
                  <a:srgbClr val="6FB7D7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They</a:t>
            </a:r>
            <a:r>
              <a:rPr sz="17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7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share</a:t>
            </a:r>
            <a:r>
              <a:rPr sz="1700" spc="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few</a:t>
            </a:r>
            <a:r>
              <a:rPr sz="1700" spc="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595959"/>
                </a:solidFill>
                <a:latin typeface="Tahoma"/>
                <a:cs typeface="Tahoma"/>
              </a:rPr>
              <a:t>common</a:t>
            </a:r>
            <a:r>
              <a:rPr sz="1700" spc="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traits.</a:t>
            </a:r>
            <a:endParaRPr sz="1700" dirty="0">
              <a:latin typeface="Tahoma"/>
              <a:cs typeface="Tahoma"/>
            </a:endParaRPr>
          </a:p>
          <a:p>
            <a:pPr marL="361315" marR="5080">
              <a:lnSpc>
                <a:spcPct val="150000"/>
              </a:lnSpc>
              <a:spcBef>
                <a:spcPts val="130"/>
              </a:spcBef>
            </a:pP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physical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7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called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595959"/>
                </a:solidFill>
                <a:latin typeface="Tahoma"/>
                <a:cs typeface="Tahoma"/>
              </a:rPr>
              <a:t>host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7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1700" spc="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700" spc="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called</a:t>
            </a:r>
            <a:r>
              <a:rPr sz="1700" spc="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b="1" spc="-10" dirty="0">
                <a:solidFill>
                  <a:srgbClr val="595959"/>
                </a:solidFill>
                <a:latin typeface="Tahoma"/>
                <a:cs typeface="Tahoma"/>
              </a:rPr>
              <a:t>guests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700" spc="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7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servers</a:t>
            </a:r>
            <a:r>
              <a:rPr sz="1700" spc="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behave</a:t>
            </a:r>
            <a:r>
              <a:rPr sz="17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700" spc="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physical machines.</a:t>
            </a:r>
            <a:r>
              <a:rPr sz="17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uses</a:t>
            </a:r>
            <a:r>
              <a:rPr sz="17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7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7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Tahoma"/>
                <a:cs typeface="Tahoma"/>
              </a:rPr>
              <a:t>approach</a:t>
            </a:r>
            <a:r>
              <a:rPr sz="1700" spc="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allocate</a:t>
            </a:r>
            <a:r>
              <a:rPr sz="1700" spc="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595959"/>
                </a:solidFill>
                <a:latin typeface="Tahoma"/>
                <a:cs typeface="Tahoma"/>
              </a:rPr>
              <a:t>physical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595959"/>
                </a:solidFill>
                <a:latin typeface="Tahoma"/>
                <a:cs typeface="Tahoma"/>
              </a:rPr>
              <a:t>resources</a:t>
            </a:r>
            <a:r>
              <a:rPr sz="1700" spc="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700" spc="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Tahoma"/>
                <a:cs typeface="Tahoma"/>
              </a:rPr>
              <a:t>virtual</a:t>
            </a:r>
            <a:r>
              <a:rPr sz="1700" spc="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server</a:t>
            </a:r>
            <a:r>
              <a:rPr sz="17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Tahoma"/>
                <a:cs typeface="Tahoma"/>
              </a:rPr>
              <a:t>needs.</a:t>
            </a:r>
            <a:endParaRPr sz="17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026" y="2600271"/>
            <a:ext cx="3840478" cy="1891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22757" y="6306953"/>
            <a:ext cx="224154" cy="2870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1700" spc="130" dirty="0">
                <a:solidFill>
                  <a:srgbClr val="FFFFFF"/>
                </a:solidFill>
                <a:latin typeface="Tahoma"/>
                <a:cs typeface="Tahoma"/>
              </a:rPr>
              <a:t>9</a:t>
            </a:fld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030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2979</Words>
  <Application>Microsoft Office PowerPoint</Application>
  <PresentationFormat>On-screen Show (4:3)</PresentationFormat>
  <Paragraphs>261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Narrow</vt:lpstr>
      <vt:lpstr>Calibri</vt:lpstr>
      <vt:lpstr>Cambria Math</vt:lpstr>
      <vt:lpstr>Tahoma</vt:lpstr>
      <vt:lpstr>Times New Roman</vt:lpstr>
      <vt:lpstr>Wingdings</vt:lpstr>
      <vt:lpstr>Wingdings 2</vt:lpstr>
      <vt:lpstr>Office Theme</vt:lpstr>
      <vt:lpstr>PowerPoint Presentation</vt:lpstr>
      <vt:lpstr>What is SDDC?</vt:lpstr>
      <vt:lpstr>What is SDDC?</vt:lpstr>
      <vt:lpstr>Virtualized Infrastructure</vt:lpstr>
      <vt:lpstr>What is the virtualization</vt:lpstr>
      <vt:lpstr>Types of Virtualization</vt:lpstr>
      <vt:lpstr>Server Virtualization</vt:lpstr>
      <vt:lpstr>Benefits of Server Virtualization</vt:lpstr>
      <vt:lpstr>Server Virtualization Types</vt:lpstr>
      <vt:lpstr>A) Full virtualization</vt:lpstr>
      <vt:lpstr>B) para-virtualization</vt:lpstr>
      <vt:lpstr>C) OS-level virtualization</vt:lpstr>
      <vt:lpstr>Understanding Different Types of Hypervisors</vt:lpstr>
      <vt:lpstr>Native or Bare Metal Hypervisor</vt:lpstr>
      <vt:lpstr>Hosted Hypervisor</vt:lpstr>
      <vt:lpstr>Client &amp; Desktop Virtualization</vt:lpstr>
      <vt:lpstr>Services and Applications Virtualization</vt:lpstr>
      <vt:lpstr>Network virtualization</vt:lpstr>
      <vt:lpstr>Benefit of network virtualization</vt:lpstr>
      <vt:lpstr>Network Virtualization Categories</vt:lpstr>
      <vt:lpstr>External network virtualization</vt:lpstr>
      <vt:lpstr>External network virtualization</vt:lpstr>
      <vt:lpstr>External network virtualization</vt:lpstr>
      <vt:lpstr>Network Device Virtualization with VRF</vt:lpstr>
      <vt:lpstr>Virtualization protocols</vt:lpstr>
      <vt:lpstr>Internal Network Virtualization</vt:lpstr>
      <vt:lpstr>Internal Network Virtualization</vt:lpstr>
      <vt:lpstr>Storage Virtualization</vt:lpstr>
      <vt:lpstr>Direct Attached Storage (DAS)</vt:lpstr>
      <vt:lpstr>Network Attached Storage (NAS)</vt:lpstr>
      <vt:lpstr>Storage Attached Network (SAN)</vt:lpstr>
      <vt:lpstr>Storage Virtualization</vt:lpstr>
      <vt:lpstr>Benefits of Storage Virtualization</vt:lpstr>
      <vt:lpstr>Example of Storage Virtualization</vt:lpstr>
      <vt:lpstr>Configurations of Storage Virtualization</vt:lpstr>
      <vt:lpstr>Types of Storage Virtualization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 Owayid</cp:lastModifiedBy>
  <cp:revision>15</cp:revision>
  <dcterms:created xsi:type="dcterms:W3CDTF">2022-05-09T05:08:34Z</dcterms:created>
  <dcterms:modified xsi:type="dcterms:W3CDTF">2023-03-13T13:30:39Z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2020-02-10T00:00:00Z</vt:filetime>
  </property>
  <property fmtid="{D5CDD505-2E9C-101B-9397-08002B2CF9AE}" pid="3" name="LastSaved">
    <vt:filetime>2022-05-09T00:00:00Z</vt:filetime>
  </property>
</Properties>
</file>